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39" r:id="rId3"/>
    <p:sldId id="365" r:id="rId4"/>
    <p:sldId id="273" r:id="rId5"/>
    <p:sldId id="343" r:id="rId6"/>
    <p:sldId id="371" r:id="rId7"/>
    <p:sldId id="356" r:id="rId8"/>
    <p:sldId id="357" r:id="rId9"/>
    <p:sldId id="352" r:id="rId10"/>
    <p:sldId id="372" r:id="rId11"/>
    <p:sldId id="341" r:id="rId12"/>
    <p:sldId id="353" r:id="rId13"/>
    <p:sldId id="355" r:id="rId14"/>
    <p:sldId id="373" r:id="rId15"/>
    <p:sldId id="347" r:id="rId16"/>
    <p:sldId id="345" r:id="rId17"/>
    <p:sldId id="349" r:id="rId18"/>
    <p:sldId id="350" r:id="rId19"/>
    <p:sldId id="351" r:id="rId20"/>
    <p:sldId id="369" r:id="rId21"/>
    <p:sldId id="340" r:id="rId22"/>
    <p:sldId id="286" r:id="rId23"/>
    <p:sldId id="370" r:id="rId24"/>
    <p:sldId id="358" r:id="rId25"/>
    <p:sldId id="374" r:id="rId26"/>
    <p:sldId id="378" r:id="rId27"/>
    <p:sldId id="379" r:id="rId28"/>
    <p:sldId id="359" r:id="rId29"/>
    <p:sldId id="375" r:id="rId30"/>
    <p:sldId id="261" r:id="rId31"/>
    <p:sldId id="376" r:id="rId32"/>
    <p:sldId id="360" r:id="rId33"/>
    <p:sldId id="377" r:id="rId34"/>
    <p:sldId id="380" r:id="rId35"/>
  </p:sldIdLst>
  <p:sldSz cx="12192000" cy="6858000"/>
  <p:notesSz cx="6858000" cy="9144000"/>
  <p:defaultTextStyle>
    <a:defPPr>
      <a:defRPr lang="el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Χωρίς στυλ, πλέγμα πίνακα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10" autoAdjust="0"/>
    <p:restoredTop sz="94660"/>
  </p:normalViewPr>
  <p:slideViewPr>
    <p:cSldViewPr snapToGrid="0">
      <p:cViewPr varScale="1">
        <p:scale>
          <a:sx n="61" d="100"/>
          <a:sy n="61" d="100"/>
        </p:scale>
        <p:origin x="82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CD9314D-F4A5-CCF5-C1EC-946EEA3F5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A5A14797-4EB2-43B0-B6AD-00CD45016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50E768B-0324-2F5F-43EF-B934E8444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86BA59-CF95-D374-7135-F7D3E06B3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AB37822-B364-B92F-B81E-515EE66E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4245084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EB1CD6C-9A4D-FAA6-AC18-DAE5164F3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98CBE611-320D-5A5F-5015-8DDAD4B90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50EBF4F-2F5B-71EB-166B-7594088F7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7AF278-79B6-D024-7482-DF00EB325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10ED157-7F17-C08F-6AC1-AC998466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593257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37ACB3C2-BEBE-1F05-FD9E-631020E4FD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05679089-194A-935C-FA75-B39520ECA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E6F4F32-954D-27D6-9569-804A40792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5E88954-1D36-8A91-088D-6F2F133F9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556F2F-F5B9-AD1A-5465-9B5E85038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4737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8559690-E128-9EF8-54B2-2D2803F8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344EBA6-44E7-C5F2-3965-09315128A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E4B6BFA-C848-F19F-598D-46338C6AF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9ACEC73-8B64-1D69-2BE3-FF6DE8363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B6C0E-0F01-DB2D-62D1-5960807F5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097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DE652A1-EF5D-3C84-6FE6-C2CC8CFA3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44A7AF1-63FC-F350-1131-70D67C71B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450C761-EA0E-A988-BE25-B624F5A27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E9F9515-331B-C30A-413E-316914B59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565B47B-CAB7-58D3-114B-40A6CBF86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683373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F6C51E7-294B-CD15-91D2-E40D78DBD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7666BDD3-03F1-9C36-8DCE-30F11F1D5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2813C01-CCBB-E448-DB02-E8011384AD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9E1A6B0-018B-7348-5B9C-29812F1D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0342237-B556-7AD4-D148-D5E13AA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5F4E80-7C5C-2799-6ADB-B5C98D0C5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637174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9BA5D6A-9D1A-F70C-D573-6EB1A97B2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F570ED2-B17F-E687-A2C4-1044AAC89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9D410E68-A594-6402-3452-318D293DA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1ECC0146-D128-CE7D-4666-C80040BFBD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AE4DE02-3F15-A5F1-D955-FE5E694FC4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288924C-B737-0BEB-82B9-7AF5F43EB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9CAC97D4-C07F-3245-1385-3E0DC581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3AF20B07-A291-C83A-3689-6E386E0E4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176216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587DD25-E59C-65F2-0D3C-A4503CF1F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03AFECE-BD00-7478-82A1-FE5035210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AB43011B-BC17-61FB-A449-C2AAC95E4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B21CF8DF-AF28-BA2E-5E29-85E9C2F74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1366551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7F52C95-630B-A2A2-4487-EC3B28D6B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4CFFAE6-D1E0-C625-7467-D4F0E45C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AE2AB00-4447-A6DF-AD67-2D7122D81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09291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40BC957-07F0-C8E7-3AD0-EE0ED5140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B0DB612-D7E4-1345-F874-3C1E7D3E6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A8BEB27-0435-57CC-C358-DD430621C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1CCDE04-F74C-57A7-BAC0-01DE9F609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6EF83C0-2712-D062-EDFC-F99ED8416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E463ABB4-0156-3DE5-E8CF-1C7E66245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8007182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44B034F-A097-7832-A6D7-58FD1A5B7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20DED503-2C7E-D344-3A68-D5D54B4B9B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CY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4C2F7AD5-8EEC-6889-550F-149B3FF28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CF72DF2-4F91-E228-4809-314BFD9A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092D27A-351E-234E-0BC2-3F7E9B241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CY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46D9748-6146-211F-DC5F-49B49D09C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2781211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7142FB87-7495-AA99-3A32-9D4DA9E7A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l-CY"/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9ECC264-E2DE-8F15-05F9-0300CF4BF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l-CY"/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32290A9-AE70-A92E-E56F-3F9776CC6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B64F4-244C-4F83-9265-066FD2D3DF0E}" type="datetimeFigureOut">
              <a:rPr lang="el-CY" smtClean="0"/>
              <a:t>19/9/2025</a:t>
            </a:fld>
            <a:endParaRPr lang="el-CY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BF5AC82-AD18-29BC-4F62-F12BD9BA26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CY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BDD87E0-3DEA-4C41-E2AA-C009D0EC2D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B4E88-A9F3-443D-886B-F07B9176C694}" type="slidenum">
              <a:rPr lang="el-CY" smtClean="0"/>
              <a:t>‹#›</a:t>
            </a:fld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23407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2.jp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14511FDA-10CC-6F0E-7739-6C34070BC671}"/>
              </a:ext>
            </a:extLst>
          </p:cNvPr>
          <p:cNvSpPr/>
          <p:nvPr/>
        </p:nvSpPr>
        <p:spPr>
          <a:xfrm>
            <a:off x="8255220" y="5635396"/>
            <a:ext cx="3907971" cy="12226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1800" dirty="0" err="1"/>
              <a:t>Δρ</a:t>
            </a:r>
            <a:r>
              <a:rPr lang="el-GR" sz="1800" dirty="0"/>
              <a:t> Ελένη  Χαραλάμπους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</a:rPr>
              <a:t>elenecharalampous72@gmail.com</a:t>
            </a:r>
            <a:endParaRPr lang="el-GR" dirty="0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16095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913505" y="3421855"/>
            <a:ext cx="2739797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 rot="21104961">
            <a:off x="2562973" y="1605812"/>
            <a:ext cx="8138030" cy="40457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endParaRPr lang="el-GR" b="1" baseline="30000" dirty="0"/>
          </a:p>
          <a:p>
            <a:pPr algn="ctr"/>
            <a:r>
              <a:rPr lang="el-GR" b="1" baseline="30000" dirty="0"/>
              <a:t>  </a:t>
            </a:r>
            <a:r>
              <a:rPr lang="el-GR" b="1" dirty="0"/>
              <a:t> 4</a:t>
            </a:r>
            <a:r>
              <a:rPr lang="el-GR" b="1" baseline="30000" dirty="0"/>
              <a:t>ο</a:t>
            </a:r>
            <a:r>
              <a:rPr lang="el-GR" b="1" dirty="0"/>
              <a:t> ΜΑΘΗΜΑ : </a:t>
            </a:r>
            <a:r>
              <a:rPr lang="el-GR" sz="1800" b="1" dirty="0"/>
              <a:t>Νεολιθική εποχή  -</a:t>
            </a:r>
            <a:r>
              <a:rPr lang="el-GR" dirty="0">
                <a:sym typeface="Wingdings" panose="05000000000000000000" pitchFamily="2" charset="2"/>
              </a:rPr>
              <a:t> </a:t>
            </a:r>
            <a:r>
              <a:rPr lang="el-GR" b="1" dirty="0">
                <a:sym typeface="Wingdings" panose="05000000000000000000" pitchFamily="2" charset="2"/>
              </a:rPr>
              <a:t>Αντικείμενα καθημερινής χρήσης</a:t>
            </a:r>
          </a:p>
          <a:p>
            <a:pPr algn="ctr"/>
            <a:r>
              <a:rPr lang="el-GR" b="1" dirty="0">
                <a:sym typeface="Wingdings" panose="05000000000000000000" pitchFamily="2" charset="2"/>
              </a:rPr>
              <a:t> </a:t>
            </a:r>
            <a:endParaRPr lang="el-GR" b="1" dirty="0"/>
          </a:p>
          <a:p>
            <a:pPr algn="ctr"/>
            <a:r>
              <a:rPr lang="el-GR" dirty="0"/>
              <a:t>Μόνιμη εγκατάσταση  </a:t>
            </a:r>
            <a:r>
              <a:rPr lang="el-GR" dirty="0">
                <a:sym typeface="Wingdings" panose="05000000000000000000" pitchFamily="2" charset="2"/>
              </a:rPr>
              <a:t> αντικείμενα καθημερινής χρήσης </a:t>
            </a:r>
          </a:p>
          <a:p>
            <a:pPr algn="ctr"/>
            <a:r>
              <a:rPr lang="el-GR" dirty="0"/>
              <a:t>Αντικείμενα  από λίθο : εργαλεία, όπλα, αγγεία, γουδιά</a:t>
            </a:r>
          </a:p>
          <a:p>
            <a:pPr algn="ctr"/>
            <a:r>
              <a:rPr lang="el-GR" dirty="0"/>
              <a:t>Αντικείμενα από  ημιπολύτιμες  πέτρες  &amp; κοχύλια : ειδώλια (μικρά αγάλματα) &amp; κοσμήματα</a:t>
            </a:r>
          </a:p>
          <a:p>
            <a:pPr algn="ctr"/>
            <a:r>
              <a:rPr lang="el-GR" dirty="0"/>
              <a:t>Αντικείμενα  από  οστά  ζώων :  βελόνια,  κοσμήματα</a:t>
            </a:r>
          </a:p>
          <a:p>
            <a:pPr algn="ctr"/>
            <a:r>
              <a:rPr lang="el-GR" dirty="0"/>
              <a:t>Αντικείμενα από  κέρατα ζώων : ασκοί, φαρέτρες</a:t>
            </a:r>
          </a:p>
          <a:p>
            <a:pPr algn="ctr"/>
            <a:r>
              <a:rPr lang="el-GR" dirty="0"/>
              <a:t>Αντικείμενα από  την προβιά   του  προβάτου : είδη ένδυσης</a:t>
            </a:r>
          </a:p>
          <a:p>
            <a:pPr algn="ctr"/>
            <a:r>
              <a:rPr lang="el-GR" dirty="0"/>
              <a:t>Αντικείμενα από ξύλο : όπλα, εργαλεία και σκεύη</a:t>
            </a:r>
          </a:p>
          <a:p>
            <a:pPr algn="ctr"/>
            <a:r>
              <a:rPr lang="el-GR" dirty="0"/>
              <a:t>Αντικείμενα από τα στελέχη  των δημητριακών   : πανέρια &amp; καλάθια</a:t>
            </a:r>
          </a:p>
          <a:p>
            <a:pPr algn="ctr"/>
            <a:r>
              <a:rPr lang="el-GR" dirty="0"/>
              <a:t>Αντικείμενα από  χαλκό  : σμίλες, σφραγίδες, σούβλες,  κοσμήματα, αγκίστρια</a:t>
            </a:r>
          </a:p>
          <a:p>
            <a:pPr algn="ctr"/>
            <a:r>
              <a:rPr lang="el-GR" dirty="0"/>
              <a:t>Συνηθισμένοι τύποι αγγείων : πίθοι  &amp; </a:t>
            </a:r>
            <a:r>
              <a:rPr lang="el-GR" dirty="0" err="1"/>
              <a:t>γαλακτοδοχεία</a:t>
            </a:r>
            <a:r>
              <a:rPr lang="el-GR" dirty="0"/>
              <a:t>. </a:t>
            </a:r>
          </a:p>
          <a:p>
            <a:pPr algn="ctr"/>
            <a:r>
              <a:rPr lang="el-GR" dirty="0" err="1"/>
              <a:t>Αγγεί</a:t>
            </a:r>
            <a:r>
              <a:rPr lang="en-US" dirty="0"/>
              <a:t>o</a:t>
            </a:r>
            <a:r>
              <a:rPr lang="el-GR" dirty="0"/>
              <a:t> : δοχείο</a:t>
            </a:r>
          </a:p>
          <a:p>
            <a:pPr algn="ctr"/>
            <a:endParaRPr lang="el-GR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b="1" dirty="0"/>
          </a:p>
          <a:p>
            <a:pPr algn="ctr"/>
            <a:endParaRPr lang="el-GR" dirty="0"/>
          </a:p>
          <a:p>
            <a:pPr algn="ctr"/>
            <a:endParaRPr lang="el-GR" dirty="0"/>
          </a:p>
        </p:txBody>
      </p:sp>
      <p:pic>
        <p:nvPicPr>
          <p:cNvPr id="30" name="Picture 2" descr="Γ'-Δ' Τάξεις – Page 4 – Reoulita">
            <a:extLst>
              <a:ext uri="{FF2B5EF4-FFF2-40B4-BE49-F238E27FC236}">
                <a16:creationId xmlns:a16="http://schemas.microsoft.com/office/drawing/2014/main" id="{1A20D4F9-CD7F-4777-A3D0-EDAD7D784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3" t="39761" r="59073" b="29682"/>
          <a:stretch/>
        </p:blipFill>
        <p:spPr bwMode="auto">
          <a:xfrm rot="19527545">
            <a:off x="803585" y="3508752"/>
            <a:ext cx="1954924" cy="151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939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  <a:endParaRPr lang="tr-T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Η σημασία του πηλού και η  εμφάνιση της  κεραμικής   </a:t>
            </a:r>
          </a:p>
        </p:txBody>
      </p:sp>
    </p:spTree>
    <p:extLst>
      <p:ext uri="{BB962C8B-B14F-4D97-AF65-F5344CB8AC3E}">
        <p14:creationId xmlns:p14="http://schemas.microsoft.com/office/powerpoint/2010/main" val="13610445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τυπογραφία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0AAC5DFA-D4E9-1E8F-D2D0-4683AC27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74783" r="62979" b="14374"/>
          <a:stretch/>
        </p:blipFill>
        <p:spPr>
          <a:xfrm>
            <a:off x="471801" y="914295"/>
            <a:ext cx="5863684" cy="2144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Εικόνα 3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CD9DA1C1-4A79-CE3A-E627-9BD501E48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0" t="48956" r="476" b="35305"/>
          <a:stretch/>
        </p:blipFill>
        <p:spPr>
          <a:xfrm>
            <a:off x="6607627" y="413656"/>
            <a:ext cx="4310744" cy="21444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Εικόνα 5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AC84416A-2860-0E9F-48B8-551A8A7E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52605" r="41389" b="5089"/>
          <a:stretch/>
        </p:blipFill>
        <p:spPr>
          <a:xfrm>
            <a:off x="228599" y="4035770"/>
            <a:ext cx="4746171" cy="26009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27912D-ECA4-F896-026C-F449F64A562D}"/>
              </a:ext>
            </a:extLst>
          </p:cNvPr>
          <p:cNvSpPr txBox="1"/>
          <p:nvPr/>
        </p:nvSpPr>
        <p:spPr>
          <a:xfrm>
            <a:off x="6607627" y="2826945"/>
            <a:ext cx="3984171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γ</a:t>
            </a:r>
            <a:r>
              <a:rPr lang="el-GR" sz="4400" b="0" i="0" dirty="0">
                <a:effectLst/>
              </a:rPr>
              <a:t>αλακτοδοχείο</a:t>
            </a:r>
            <a:endParaRPr lang="el-CY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6F222B-9E22-BAB3-2D6C-B3A98D5FD901}"/>
              </a:ext>
            </a:extLst>
          </p:cNvPr>
          <p:cNvSpPr txBox="1"/>
          <p:nvPr/>
        </p:nvSpPr>
        <p:spPr>
          <a:xfrm>
            <a:off x="1230086" y="3095747"/>
            <a:ext cx="3984171" cy="769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l-GR" sz="4400" dirty="0"/>
              <a:t>πίθος</a:t>
            </a:r>
            <a:endParaRPr lang="el-CY" sz="4400" dirty="0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6A02590-4375-50D7-C886-1F26DB67D7A1}"/>
              </a:ext>
            </a:extLst>
          </p:cNvPr>
          <p:cNvSpPr/>
          <p:nvPr/>
        </p:nvSpPr>
        <p:spPr>
          <a:xfrm>
            <a:off x="2351314" y="108856"/>
            <a:ext cx="2623457" cy="7684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800" dirty="0"/>
              <a:t>Λίθος  </a:t>
            </a:r>
            <a:r>
              <a:rPr lang="el-GR" sz="2800"/>
              <a:t>= πέτρα</a:t>
            </a:r>
            <a:endParaRPr lang="el-CY" sz="2800" dirty="0"/>
          </a:p>
        </p:txBody>
      </p:sp>
      <p:pic>
        <p:nvPicPr>
          <p:cNvPr id="9" name="Εικόνα 8" descr="Εικόνα που περιέχει κείμενο, εσωτερικός χώρος&#10;&#10;Περιγραφή που δημιουργήθηκε αυτόματα">
            <a:extLst>
              <a:ext uri="{FF2B5EF4-FFF2-40B4-BE49-F238E27FC236}">
                <a16:creationId xmlns:a16="http://schemas.microsoft.com/office/drawing/2014/main" id="{A8D8FE5C-2651-9E5B-EDB1-917CDE82D5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8" t="18254" r="16428" b="32064"/>
          <a:stretch/>
        </p:blipFill>
        <p:spPr>
          <a:xfrm>
            <a:off x="9361714" y="3734559"/>
            <a:ext cx="1992086" cy="2286001"/>
          </a:xfrm>
          <a:prstGeom prst="rect">
            <a:avLst/>
          </a:prstGeom>
        </p:spPr>
      </p:pic>
      <p:graphicFrame>
        <p:nvGraphicFramePr>
          <p:cNvPr id="5" name="Πίνακας 4">
            <a:extLst>
              <a:ext uri="{FF2B5EF4-FFF2-40B4-BE49-F238E27FC236}">
                <a16:creationId xmlns:a16="http://schemas.microsoft.com/office/drawing/2014/main" id="{5EEA0BD2-1C02-F837-759D-34382DEC7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302999"/>
              </p:ext>
            </p:extLst>
          </p:nvPr>
        </p:nvGraphicFramePr>
        <p:xfrm>
          <a:off x="5464629" y="6170024"/>
          <a:ext cx="5889171" cy="548640"/>
        </p:xfrm>
        <a:graphic>
          <a:graphicData uri="http://schemas.openxmlformats.org/drawingml/2006/table">
            <a:tbl>
              <a:tblPr/>
              <a:tblGrid>
                <a:gridCol w="5889171">
                  <a:extLst>
                    <a:ext uri="{9D8B030D-6E8A-4147-A177-3AD203B41FA5}">
                      <a16:colId xmlns:a16="http://schemas.microsoft.com/office/drawing/2014/main" val="226783872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r>
                        <a:rPr lang="el-G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Βάσος</a:t>
                      </a:r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Καραγεώργης, </a:t>
                      </a:r>
                      <a:r>
                        <a:rPr lang="el-GR" sz="18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Κύπρος</a:t>
                      </a:r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l-GR" sz="18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Φυτράκης</a:t>
                      </a:r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Αθήνα, σ.</a:t>
                      </a: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13, 15.</a:t>
                      </a:r>
                      <a:r>
                        <a:rPr lang="el-G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l-CY" b="0" dirty="0"/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39041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endParaRPr lang="el-GR" b="0" i="0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101731"/>
                  </a:ext>
                </a:extLst>
              </a:tr>
            </a:tbl>
          </a:graphicData>
        </a:graphic>
      </p:graphicFrame>
      <p:pic>
        <p:nvPicPr>
          <p:cNvPr id="14" name="Εικόνα 13" descr="Εικόνα που περιέχει κείμενο, χαρτί, χάρτινο προϊόν, Δημοσίευση&#10;&#10;Περιγραφή που δημιουργήθηκε αυτόματα">
            <a:extLst>
              <a:ext uri="{FF2B5EF4-FFF2-40B4-BE49-F238E27FC236}">
                <a16:creationId xmlns:a16="http://schemas.microsoft.com/office/drawing/2014/main" id="{31837E49-2F4D-81F4-C4F7-7D7072164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4" t="6213" r="48525" b="7143"/>
          <a:stretch/>
        </p:blipFill>
        <p:spPr>
          <a:xfrm rot="5400000">
            <a:off x="6801311" y="3314847"/>
            <a:ext cx="1629058" cy="272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079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1F45D4-7346-CAFD-8ED0-B09D0219946C}"/>
              </a:ext>
            </a:extLst>
          </p:cNvPr>
          <p:cNvSpPr txBox="1"/>
          <p:nvPr/>
        </p:nvSpPr>
        <p:spPr>
          <a:xfrm>
            <a:off x="108857" y="5998623"/>
            <a:ext cx="11745686" cy="71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Porphyrios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Dikaios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Khirokitia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final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report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on the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excavation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a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neolithic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settlement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 Cyprus on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behalf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the Department of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Antiquities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1936-1946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Oxford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University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Press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London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1953</a:t>
            </a:r>
            <a:r>
              <a:rPr lang="el-GR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ψάρι, τέχνη, σκίτσο/σχέδιο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D628BEC3-8550-F673-B669-4B060FE50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8" t="10528" r="37937" b="37196"/>
          <a:stretch/>
        </p:blipFill>
        <p:spPr>
          <a:xfrm rot="5400000">
            <a:off x="498460" y="-24049"/>
            <a:ext cx="5632479" cy="5976258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σκίτσο/σχέδιο, ζωγραφιά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9213813-E426-7F28-A92C-F49F5626E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9" t="16666" r="25714" b="23492"/>
          <a:stretch/>
        </p:blipFill>
        <p:spPr>
          <a:xfrm rot="10800000">
            <a:off x="6444343" y="147836"/>
            <a:ext cx="5410200" cy="563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16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1F45D4-7346-CAFD-8ED0-B09D0219946C}"/>
              </a:ext>
            </a:extLst>
          </p:cNvPr>
          <p:cNvSpPr txBox="1"/>
          <p:nvPr/>
        </p:nvSpPr>
        <p:spPr>
          <a:xfrm>
            <a:off x="108857" y="5998623"/>
            <a:ext cx="11745686" cy="711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Porphyrios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Dikaios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Khirokitia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: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final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report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on the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excavation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a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neolithic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settlement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 Cyprus on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behalf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the Department of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Antiquities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1936-1946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Oxford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University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Press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London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1953</a:t>
            </a:r>
            <a:r>
              <a:rPr lang="el-GR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Εικόνα 5" descr="Εικόνα που περιέχει ψάρι&#10;&#10;Περιγραφή που δημιουργήθηκε αυτόματα">
            <a:extLst>
              <a:ext uri="{FF2B5EF4-FFF2-40B4-BE49-F238E27FC236}">
                <a16:creationId xmlns:a16="http://schemas.microsoft.com/office/drawing/2014/main" id="{5F07E9F6-C56E-F235-669D-B4379A023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6" t="18095" r="12143" b="13016"/>
          <a:stretch/>
        </p:blipFill>
        <p:spPr>
          <a:xfrm rot="10800000">
            <a:off x="380999" y="147834"/>
            <a:ext cx="11473544" cy="571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58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  <a:endParaRPr lang="tr-T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sz="1800" dirty="0"/>
              <a:t>Αισθητική καλλιέργεια</a:t>
            </a:r>
          </a:p>
          <a:p>
            <a:pPr algn="ctr"/>
            <a:r>
              <a:rPr lang="el-GR" sz="1800"/>
              <a:t>κατοίκων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71562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23E7780-B524-A0C4-F92B-9D3965D9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8"/>
          <a:stretch/>
        </p:blipFill>
        <p:spPr>
          <a:xfrm>
            <a:off x="481940" y="108856"/>
            <a:ext cx="11427031" cy="6749143"/>
          </a:xfrm>
          <a:prstGeom prst="rect">
            <a:avLst/>
          </a:prstGeom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B18D18CF-DFC6-CB68-348E-688C0E0BBCE8}"/>
              </a:ext>
            </a:extLst>
          </p:cNvPr>
          <p:cNvSpPr/>
          <p:nvPr/>
        </p:nvSpPr>
        <p:spPr>
          <a:xfrm>
            <a:off x="8153400" y="2079172"/>
            <a:ext cx="2775858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CY" dirty="0"/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3B35638B-E9AE-1E14-B00D-3266FE3BD243}"/>
              </a:ext>
            </a:extLst>
          </p:cNvPr>
          <p:cNvSpPr/>
          <p:nvPr/>
        </p:nvSpPr>
        <p:spPr>
          <a:xfrm>
            <a:off x="481939" y="5715000"/>
            <a:ext cx="3458689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CY" dirty="0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83470479-A31B-324C-F1C4-C3A6E5BD065A}"/>
              </a:ext>
            </a:extLst>
          </p:cNvPr>
          <p:cNvSpPr/>
          <p:nvPr/>
        </p:nvSpPr>
        <p:spPr>
          <a:xfrm>
            <a:off x="569026" y="2079172"/>
            <a:ext cx="6441374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CY" dirty="0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0E1FB976-1803-63BA-A9EA-05FF493350AE}"/>
              </a:ext>
            </a:extLst>
          </p:cNvPr>
          <p:cNvSpPr/>
          <p:nvPr/>
        </p:nvSpPr>
        <p:spPr>
          <a:xfrm>
            <a:off x="4539343" y="5453744"/>
            <a:ext cx="3875314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dirty="0"/>
          </a:p>
          <a:p>
            <a:pPr algn="ctr"/>
            <a:endParaRPr lang="el-GR" dirty="0"/>
          </a:p>
          <a:p>
            <a:pPr algn="ctr"/>
            <a:endParaRPr lang="el-CY" dirty="0"/>
          </a:p>
        </p:txBody>
      </p:sp>
      <p:pic>
        <p:nvPicPr>
          <p:cNvPr id="7" name="Εικόνα 6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7B4E4BBE-849E-1D8D-8782-D2CC6330E5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0" t="73809" r="8980" b="635"/>
          <a:stretch/>
        </p:blipFill>
        <p:spPr>
          <a:xfrm>
            <a:off x="3374571" y="3380016"/>
            <a:ext cx="3548744" cy="1752601"/>
          </a:xfrm>
          <a:prstGeom prst="rect">
            <a:avLst/>
          </a:prstGeom>
        </p:spPr>
      </p:pic>
      <p:sp>
        <p:nvSpPr>
          <p:cNvPr id="8" name="Ορθογώνιο 7">
            <a:extLst>
              <a:ext uri="{FF2B5EF4-FFF2-40B4-BE49-F238E27FC236}">
                <a16:creationId xmlns:a16="http://schemas.microsoft.com/office/drawing/2014/main" id="{078DD0A7-428B-B88C-85E1-236BB3F60922}"/>
              </a:ext>
            </a:extLst>
          </p:cNvPr>
          <p:cNvSpPr/>
          <p:nvPr/>
        </p:nvSpPr>
        <p:spPr>
          <a:xfrm>
            <a:off x="4865914" y="4071257"/>
            <a:ext cx="1828800" cy="957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9" name="Εικόνα 8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286A54FD-6984-E403-AE7A-A1B9169467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22350" r="-85" b="59319"/>
          <a:stretch/>
        </p:blipFill>
        <p:spPr>
          <a:xfrm>
            <a:off x="9755469" y="3673927"/>
            <a:ext cx="2450497" cy="1752602"/>
          </a:xfrm>
          <a:prstGeom prst="rect">
            <a:avLst/>
          </a:prstGeom>
        </p:spPr>
      </p:pic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0F710C39-AD48-E416-6497-D39F51C459FA}"/>
              </a:ext>
            </a:extLst>
          </p:cNvPr>
          <p:cNvSpPr/>
          <p:nvPr/>
        </p:nvSpPr>
        <p:spPr>
          <a:xfrm>
            <a:off x="9927771" y="4974772"/>
            <a:ext cx="1828800" cy="9579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587567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F23E7780-B524-A0C4-F92B-9D3965D9D5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78"/>
          <a:stretch/>
        </p:blipFill>
        <p:spPr>
          <a:xfrm>
            <a:off x="481940" y="108856"/>
            <a:ext cx="11427031" cy="6749143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7D96153C-CC94-7750-02AE-230FF19A9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 t="77031" r="27825" b="635"/>
          <a:stretch/>
        </p:blipFill>
        <p:spPr>
          <a:xfrm>
            <a:off x="3679372" y="2911306"/>
            <a:ext cx="4038599" cy="2509780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F5626735-B21F-B600-2D2D-0274779DD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22350" r="-85" b="59319"/>
          <a:stretch/>
        </p:blipFill>
        <p:spPr>
          <a:xfrm>
            <a:off x="9741503" y="2911306"/>
            <a:ext cx="2450497" cy="175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443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CCF205-6DE5-B8D5-4B3D-FF9F21B8199C}"/>
              </a:ext>
            </a:extLst>
          </p:cNvPr>
          <p:cNvSpPr txBox="1"/>
          <p:nvPr/>
        </p:nvSpPr>
        <p:spPr>
          <a:xfrm>
            <a:off x="217714" y="615082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Βάσος</a:t>
            </a:r>
            <a:r>
              <a:rPr lang="el-G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Καραγεώργης, </a:t>
            </a:r>
            <a:r>
              <a:rPr lang="el-GR" sz="18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Κύπρος</a:t>
            </a:r>
            <a:r>
              <a:rPr lang="el-G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Φυτράκης</a:t>
            </a:r>
            <a:r>
              <a:rPr lang="el-G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Αθήνα, σελ.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n-US" dirty="0"/>
              <a:t>4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l-G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l-CY" b="0" dirty="0"/>
          </a:p>
        </p:txBody>
      </p:sp>
      <p:pic>
        <p:nvPicPr>
          <p:cNvPr id="7" name="Εικόνα 6" descr="Εικόνα που περιέχει τέχνη, βιβλίο, μουσείο,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75E7CA06-20B6-CA20-C68C-DB2BDC195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1" r="19048" b="19312"/>
          <a:stretch/>
        </p:blipFill>
        <p:spPr>
          <a:xfrm>
            <a:off x="457199" y="119742"/>
            <a:ext cx="11386457" cy="585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40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τέχνη, χαρτί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F7163C6B-3C0E-0306-C8C8-8452BF6EC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9" t="20159" r="3810" b="22698"/>
          <a:stretch/>
        </p:blipFill>
        <p:spPr>
          <a:xfrm>
            <a:off x="217713" y="185057"/>
            <a:ext cx="11713030" cy="5889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F325FB-2493-71A8-A3BD-F68AF7DE0781}"/>
              </a:ext>
            </a:extLst>
          </p:cNvPr>
          <p:cNvSpPr txBox="1"/>
          <p:nvPr/>
        </p:nvSpPr>
        <p:spPr>
          <a:xfrm>
            <a:off x="217713" y="630361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Βάσος</a:t>
            </a:r>
            <a:r>
              <a:rPr lang="el-G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Καραγεώργης, </a:t>
            </a:r>
            <a:r>
              <a:rPr lang="el-GR" sz="18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Κύπρος</a:t>
            </a:r>
            <a:r>
              <a:rPr lang="el-G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Φυτράκης</a:t>
            </a:r>
            <a:r>
              <a:rPr lang="el-G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Αθήνα, σελ.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17.</a:t>
            </a:r>
            <a:r>
              <a:rPr lang="el-GR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l-CY" b="0" dirty="0"/>
          </a:p>
        </p:txBody>
      </p:sp>
    </p:spTree>
    <p:extLst>
      <p:ext uri="{BB962C8B-B14F-4D97-AF65-F5344CB8AC3E}">
        <p14:creationId xmlns:p14="http://schemas.microsoft.com/office/powerpoint/2010/main" val="4057063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95B9E85-7A75-41B9-B70A-17AE03DBFC41}"/>
              </a:ext>
            </a:extLst>
          </p:cNvPr>
          <p:cNvSpPr txBox="1"/>
          <p:nvPr/>
        </p:nvSpPr>
        <p:spPr>
          <a:xfrm>
            <a:off x="185057" y="5947059"/>
            <a:ext cx="11146972" cy="392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Alain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Brun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GR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Ν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εολιθική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Χοιροκοιτί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Πολιτιστικό Ίδρυμα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Τραπ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έζης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Κύ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πρου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Λευκωσία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1996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σελ. 30.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 descr="Εικόνα που περιέχει κείμενο, ζωγραφιά, παιδική τέχνη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D136F55-85E0-77C8-270A-3028546A3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0" r="10317" b="8307"/>
          <a:stretch/>
        </p:blipFill>
        <p:spPr>
          <a:xfrm rot="5400000">
            <a:off x="3423558" y="-2759529"/>
            <a:ext cx="5486397" cy="113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6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2024 Απλό Μικρό Ημερολόγιο Γραφείου Kawaii Φοιτητικό - Temu Greece">
            <a:extLst>
              <a:ext uri="{FF2B5EF4-FFF2-40B4-BE49-F238E27FC236}">
                <a16:creationId xmlns:a16="http://schemas.microsoft.com/office/drawing/2014/main" id="{D87D720D-29DD-D724-8CE0-70104F3192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CY"/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D45793A0-F5A4-BB2C-A231-4D238E885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71" t="1256" r="51196" b="52222"/>
          <a:stretch/>
        </p:blipFill>
        <p:spPr>
          <a:xfrm>
            <a:off x="333606" y="-42819"/>
            <a:ext cx="11829585" cy="6620107"/>
          </a:xfrm>
          <a:prstGeom prst="rect">
            <a:avLst/>
          </a:prstGeom>
        </p:spPr>
      </p:pic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76944798-81F6-64D6-B10F-BD4C067B4893}"/>
              </a:ext>
            </a:extLst>
          </p:cNvPr>
          <p:cNvSpPr/>
          <p:nvPr/>
        </p:nvSpPr>
        <p:spPr>
          <a:xfrm>
            <a:off x="333606" y="0"/>
            <a:ext cx="11858393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5" name="Ορθογώνιο 4">
            <a:extLst>
              <a:ext uri="{FF2B5EF4-FFF2-40B4-BE49-F238E27FC236}">
                <a16:creationId xmlns:a16="http://schemas.microsoft.com/office/drawing/2014/main" id="{CEAC5584-F974-6C77-4CA2-9FD218DDFC56}"/>
              </a:ext>
            </a:extLst>
          </p:cNvPr>
          <p:cNvSpPr/>
          <p:nvPr/>
        </p:nvSpPr>
        <p:spPr>
          <a:xfrm>
            <a:off x="6092150" y="6096000"/>
            <a:ext cx="6099850" cy="631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9E5207EC-F7AD-04DE-49E8-A4E9FBCA0E27}"/>
              </a:ext>
            </a:extLst>
          </p:cNvPr>
          <p:cNvSpPr/>
          <p:nvPr/>
        </p:nvSpPr>
        <p:spPr>
          <a:xfrm>
            <a:off x="304799" y="6092959"/>
            <a:ext cx="6019801" cy="65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919D3FB-167C-81FF-181C-AA85C92A77E0}"/>
              </a:ext>
            </a:extLst>
          </p:cNvPr>
          <p:cNvSpPr/>
          <p:nvPr/>
        </p:nvSpPr>
        <p:spPr>
          <a:xfrm rot="5400000" flipV="1">
            <a:off x="-2997089" y="2997088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0A9E3F99-A34C-6947-64D3-5635E4E5C91A}"/>
              </a:ext>
            </a:extLst>
          </p:cNvPr>
          <p:cNvSpPr/>
          <p:nvPr/>
        </p:nvSpPr>
        <p:spPr>
          <a:xfrm rot="5400000" flipV="1">
            <a:off x="8302281" y="2997087"/>
            <a:ext cx="6858001" cy="8638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12" name="Εικόνα 11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375C738-A17D-0776-1C3A-5479BA6CD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54985" y="5218430"/>
            <a:ext cx="1507223" cy="1687288"/>
          </a:xfrm>
          <a:prstGeom prst="rect">
            <a:avLst/>
          </a:prstGeom>
        </p:spPr>
      </p:pic>
      <p:pic>
        <p:nvPicPr>
          <p:cNvPr id="14" name="Εικόνα 1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3F394E0-44AC-499C-0C79-3B735AB76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-319715" y="3255010"/>
            <a:ext cx="2384332" cy="1687287"/>
          </a:xfrm>
          <a:prstGeom prst="rect">
            <a:avLst/>
          </a:prstGeom>
        </p:spPr>
      </p:pic>
      <p:pic>
        <p:nvPicPr>
          <p:cNvPr id="16" name="Εικόνα 15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94067CD2-F982-C7DA-D861-7941D2479C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0" y="-42819"/>
            <a:ext cx="1716095" cy="2946266"/>
          </a:xfrm>
          <a:prstGeom prst="rect">
            <a:avLst/>
          </a:prstGeom>
        </p:spPr>
      </p:pic>
      <p:pic>
        <p:nvPicPr>
          <p:cNvPr id="17" name="Εικόνα 16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5D4BEE36-0624-A409-CB5C-67865E36C7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10428305" y="-42819"/>
            <a:ext cx="1716095" cy="2946266"/>
          </a:xfrm>
          <a:prstGeom prst="rect">
            <a:avLst/>
          </a:prstGeom>
        </p:spPr>
      </p:pic>
      <p:pic>
        <p:nvPicPr>
          <p:cNvPr id="18" name="Εικόνα 17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E80E8C3-D546-64F4-0EC3-19497D1965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9719254" y="3616105"/>
            <a:ext cx="3128298" cy="1687287"/>
          </a:xfrm>
          <a:prstGeom prst="rect">
            <a:avLst/>
          </a:prstGeom>
        </p:spPr>
      </p:pic>
      <p:pic>
        <p:nvPicPr>
          <p:cNvPr id="19" name="Εικόνα 18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84B645F4-A4B3-464D-1DC3-4DAF2D6C9A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196011" y="5631834"/>
            <a:ext cx="765040" cy="1687287"/>
          </a:xfrm>
          <a:prstGeom prst="rect">
            <a:avLst/>
          </a:prstGeom>
        </p:spPr>
      </p:pic>
      <p:pic>
        <p:nvPicPr>
          <p:cNvPr id="20" name="Εικόνα 19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E5AE41B2-6BFB-E4AA-F778-AC3A001A5F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3376197" y="6092959"/>
            <a:ext cx="4879022" cy="765040"/>
          </a:xfrm>
          <a:prstGeom prst="rect">
            <a:avLst/>
          </a:prstGeom>
        </p:spPr>
      </p:pic>
      <p:pic>
        <p:nvPicPr>
          <p:cNvPr id="21" name="Εικόνα 20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954255B3-B5F1-58C6-736D-876C237848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1706858" y="-2195"/>
            <a:ext cx="980266" cy="961790"/>
          </a:xfrm>
          <a:prstGeom prst="rect">
            <a:avLst/>
          </a:prstGeom>
        </p:spPr>
      </p:pic>
      <p:pic>
        <p:nvPicPr>
          <p:cNvPr id="22" name="Εικόνα 21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710280C-B88A-1222-4BE5-E60A9E0DD6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2715710" y="-114207"/>
            <a:ext cx="980267" cy="1055916"/>
          </a:xfrm>
          <a:prstGeom prst="rect">
            <a:avLst/>
          </a:prstGeom>
        </p:spPr>
      </p:pic>
      <p:pic>
        <p:nvPicPr>
          <p:cNvPr id="23" name="Εικόνα 22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C5B4F9AA-87DE-DAB4-936D-6487EB6C91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4892661" y="-64578"/>
            <a:ext cx="980267" cy="1055916"/>
          </a:xfrm>
          <a:prstGeom prst="rect">
            <a:avLst/>
          </a:prstGeom>
        </p:spPr>
      </p:pic>
      <p:pic>
        <p:nvPicPr>
          <p:cNvPr id="24" name="Εικόνα 23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B91B7855-E33C-9077-620E-9D8B7617CD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7151437" y="-83683"/>
            <a:ext cx="980267" cy="1055916"/>
          </a:xfrm>
          <a:prstGeom prst="rect">
            <a:avLst/>
          </a:prstGeom>
        </p:spPr>
      </p:pic>
      <p:pic>
        <p:nvPicPr>
          <p:cNvPr id="25" name="Εικόνα 24" descr="Εικόνα που περιέχει κείμενο, βιβλίο, γραφικός χαρακτήρας&#10;&#10;Περιγραφή που δημιουργήθηκε αυτόματα">
            <a:extLst>
              <a:ext uri="{FF2B5EF4-FFF2-40B4-BE49-F238E27FC236}">
                <a16:creationId xmlns:a16="http://schemas.microsoft.com/office/drawing/2014/main" id="{E26BF758-DC37-1DF3-17E5-9D0FD9A2D6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89" t="40729" r="17743" b="8397"/>
          <a:stretch/>
        </p:blipFill>
        <p:spPr>
          <a:xfrm rot="5400000">
            <a:off x="8960278" y="-64578"/>
            <a:ext cx="980267" cy="1055916"/>
          </a:xfrm>
          <a:prstGeom prst="rect">
            <a:avLst/>
          </a:prstGeom>
        </p:spPr>
      </p:pic>
      <p:pic>
        <p:nvPicPr>
          <p:cNvPr id="26" name="Εικόνα 25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65145922-EA87-9FE7-C86C-557DEF31FB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6026116" y="-130451"/>
            <a:ext cx="980266" cy="1218302"/>
          </a:xfrm>
          <a:prstGeom prst="rect">
            <a:avLst/>
          </a:prstGeom>
        </p:spPr>
      </p:pic>
      <p:pic>
        <p:nvPicPr>
          <p:cNvPr id="27" name="Εικόνα 26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84882B1A-F31F-FF7C-C3F3-D3F61F4BE9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3831945" y="-199510"/>
            <a:ext cx="980266" cy="1218302"/>
          </a:xfrm>
          <a:prstGeom prst="rect">
            <a:avLst/>
          </a:prstGeom>
        </p:spPr>
      </p:pic>
      <p:pic>
        <p:nvPicPr>
          <p:cNvPr id="28" name="Εικόνα 27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ACF09CC6-533E-0BF7-7287-A8BBEA0DB8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8124109" y="-34847"/>
            <a:ext cx="980266" cy="961790"/>
          </a:xfrm>
          <a:prstGeom prst="rect">
            <a:avLst/>
          </a:prstGeom>
        </p:spPr>
      </p:pic>
      <p:pic>
        <p:nvPicPr>
          <p:cNvPr id="29" name="Εικόνα 28" descr="Εικόνα που περιέχει κείμενο, τέχνη, εσωτερικός χώρος, μουσείο&#10;&#10;Περιγραφή που δημιουργήθηκε αυτόματα">
            <a:extLst>
              <a:ext uri="{FF2B5EF4-FFF2-40B4-BE49-F238E27FC236}">
                <a16:creationId xmlns:a16="http://schemas.microsoft.com/office/drawing/2014/main" id="{B47CAED7-0D26-84CB-CD5F-FFC026BC02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3" t="6653" r="16984" b="33970"/>
          <a:stretch/>
        </p:blipFill>
        <p:spPr>
          <a:xfrm rot="5400000">
            <a:off x="9892810" y="-33582"/>
            <a:ext cx="980266" cy="961790"/>
          </a:xfrm>
          <a:prstGeom prst="rect">
            <a:avLst/>
          </a:prstGeom>
        </p:spPr>
      </p:pic>
      <p:sp>
        <p:nvSpPr>
          <p:cNvPr id="11" name="Ορθογώνιο 10">
            <a:extLst>
              <a:ext uri="{FF2B5EF4-FFF2-40B4-BE49-F238E27FC236}">
                <a16:creationId xmlns:a16="http://schemas.microsoft.com/office/drawing/2014/main" id="{CD957A83-0AEC-AAA2-4CDC-6E22D519A868}"/>
              </a:ext>
            </a:extLst>
          </p:cNvPr>
          <p:cNvSpPr/>
          <p:nvPr/>
        </p:nvSpPr>
        <p:spPr>
          <a:xfrm>
            <a:off x="2158964" y="1776735"/>
            <a:ext cx="8138030" cy="40891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baseline="30000" dirty="0"/>
              <a:t>ο</a:t>
            </a:r>
            <a:endParaRPr lang="el-GR" b="1" dirty="0"/>
          </a:p>
          <a:p>
            <a:pPr algn="ctr"/>
            <a:endParaRPr lang="el-CY" sz="1800" dirty="0"/>
          </a:p>
          <a:p>
            <a:pPr algn="ctr"/>
            <a:endParaRPr lang="el-GR" dirty="0"/>
          </a:p>
        </p:txBody>
      </p:sp>
      <p:pic>
        <p:nvPicPr>
          <p:cNvPr id="13" name="Εικόνα 12" descr="Εικόνα που περιέχει κείμενο, βιβλίο, ζωγραφική, τέχνη&#10;&#10;Περιγραφή που δημιουργήθηκε αυτόματα">
            <a:extLst>
              <a:ext uri="{FF2B5EF4-FFF2-40B4-BE49-F238E27FC236}">
                <a16:creationId xmlns:a16="http://schemas.microsoft.com/office/drawing/2014/main" id="{FF2EE7DB-BB4E-BFAF-6090-FC44FABF57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7" t="15714" r="29643" b="15556"/>
          <a:stretch/>
        </p:blipFill>
        <p:spPr>
          <a:xfrm>
            <a:off x="8169529" y="6039327"/>
            <a:ext cx="3993662" cy="765040"/>
          </a:xfrm>
          <a:prstGeom prst="rect">
            <a:avLst/>
          </a:prstGeom>
        </p:spPr>
      </p:pic>
      <p:pic>
        <p:nvPicPr>
          <p:cNvPr id="8" name="Εικόνα 7" descr="Εικόνα που περιέχει κείμενο, τυπογραφία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3F67D576-94CB-9B8F-8DC3-2FDEC3DA524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8" t="74783" r="62979" b="14374"/>
          <a:stretch/>
        </p:blipFill>
        <p:spPr>
          <a:xfrm>
            <a:off x="2340560" y="2023361"/>
            <a:ext cx="4648068" cy="15580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Εικόνα 9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84C9AD74-BE38-1E0A-EC97-E6745937B7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0" t="51327" r="476" b="34546"/>
          <a:stretch/>
        </p:blipFill>
        <p:spPr>
          <a:xfrm>
            <a:off x="7293427" y="2697339"/>
            <a:ext cx="2462350" cy="10994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C0997C4A-6557-B4A7-56D4-717564DCCB76}"/>
              </a:ext>
            </a:extLst>
          </p:cNvPr>
          <p:cNvSpPr/>
          <p:nvPr/>
        </p:nvSpPr>
        <p:spPr>
          <a:xfrm>
            <a:off x="7257282" y="2023361"/>
            <a:ext cx="2507204" cy="4041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Νεολιθική περίοδος</a:t>
            </a:r>
            <a:endParaRPr lang="el-CY" dirty="0"/>
          </a:p>
        </p:txBody>
      </p:sp>
      <p:sp>
        <p:nvSpPr>
          <p:cNvPr id="35" name="Βέλος: Κάτω 34">
            <a:extLst>
              <a:ext uri="{FF2B5EF4-FFF2-40B4-BE49-F238E27FC236}">
                <a16:creationId xmlns:a16="http://schemas.microsoft.com/office/drawing/2014/main" id="{F887758A-EF8E-E362-DF41-7C198841DD37}"/>
              </a:ext>
            </a:extLst>
          </p:cNvPr>
          <p:cNvSpPr/>
          <p:nvPr/>
        </p:nvSpPr>
        <p:spPr>
          <a:xfrm>
            <a:off x="8133347" y="3996149"/>
            <a:ext cx="673564" cy="64864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6" name="Ορθογώνιο 35">
            <a:extLst>
              <a:ext uri="{FF2B5EF4-FFF2-40B4-BE49-F238E27FC236}">
                <a16:creationId xmlns:a16="http://schemas.microsoft.com/office/drawing/2014/main" id="{F59FCB93-3DF0-0C86-BFD3-5FD5090227AF}"/>
              </a:ext>
            </a:extLst>
          </p:cNvPr>
          <p:cNvSpPr/>
          <p:nvPr/>
        </p:nvSpPr>
        <p:spPr>
          <a:xfrm>
            <a:off x="7641570" y="4844143"/>
            <a:ext cx="2507204" cy="91135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Ο πηλός είναι πιο  εύπλαστος.  </a:t>
            </a:r>
            <a:endParaRPr lang="el-CY" dirty="0"/>
          </a:p>
        </p:txBody>
      </p:sp>
      <p:sp>
        <p:nvSpPr>
          <p:cNvPr id="37" name="Ορθογώνιο 36">
            <a:extLst>
              <a:ext uri="{FF2B5EF4-FFF2-40B4-BE49-F238E27FC236}">
                <a16:creationId xmlns:a16="http://schemas.microsoft.com/office/drawing/2014/main" id="{49640B5B-1376-8229-FDAF-8BFCC3FCB4DE}"/>
              </a:ext>
            </a:extLst>
          </p:cNvPr>
          <p:cNvSpPr/>
          <p:nvPr/>
        </p:nvSpPr>
        <p:spPr>
          <a:xfrm>
            <a:off x="2469019" y="3796797"/>
            <a:ext cx="4519609" cy="19586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Ανάπτυξη καλλιτεχνικού  αισθητηρίου : </a:t>
            </a:r>
          </a:p>
          <a:p>
            <a:pPr algn="ctr"/>
            <a:r>
              <a:rPr lang="el-GR" dirty="0"/>
              <a:t>Πώς ;</a:t>
            </a:r>
          </a:p>
          <a:p>
            <a:pPr algn="ctr"/>
            <a:r>
              <a:rPr lang="el-GR" dirty="0"/>
              <a:t>1.Διακόσμηση αγγείων με  γεωμετρικά  σχήματα.</a:t>
            </a:r>
          </a:p>
          <a:p>
            <a:pPr algn="ctr"/>
            <a:r>
              <a:rPr lang="el-GR" dirty="0"/>
              <a:t>2. Διακόσμηση αγγείων με  φυτικές  ουσίες.</a:t>
            </a:r>
          </a:p>
          <a:p>
            <a:pPr algn="ctr"/>
            <a:r>
              <a:rPr lang="el-GR" dirty="0"/>
              <a:t>3.Κτενιστή  διακόσμηση  με το χτένι.</a:t>
            </a:r>
          </a:p>
          <a:p>
            <a:pPr algn="ctr"/>
            <a:endParaRPr lang="el-CY" dirty="0"/>
          </a:p>
        </p:txBody>
      </p:sp>
      <p:sp>
        <p:nvSpPr>
          <p:cNvPr id="15" name="Βέλος: Κάτω 14">
            <a:extLst>
              <a:ext uri="{FF2B5EF4-FFF2-40B4-BE49-F238E27FC236}">
                <a16:creationId xmlns:a16="http://schemas.microsoft.com/office/drawing/2014/main" id="{6EFFD6FE-23C7-056B-D2D6-61670B7313AA}"/>
              </a:ext>
            </a:extLst>
          </p:cNvPr>
          <p:cNvSpPr/>
          <p:nvPr/>
        </p:nvSpPr>
        <p:spPr>
          <a:xfrm rot="4738145">
            <a:off x="6535331" y="1714400"/>
            <a:ext cx="673564" cy="648642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30" name="Βέλος: Κάτω 29">
            <a:extLst>
              <a:ext uri="{FF2B5EF4-FFF2-40B4-BE49-F238E27FC236}">
                <a16:creationId xmlns:a16="http://schemas.microsoft.com/office/drawing/2014/main" id="{DA667356-B009-734D-CFD7-E908846E3772}"/>
              </a:ext>
            </a:extLst>
          </p:cNvPr>
          <p:cNvSpPr/>
          <p:nvPr/>
        </p:nvSpPr>
        <p:spPr>
          <a:xfrm rot="2718731">
            <a:off x="6720193" y="2470058"/>
            <a:ext cx="673564" cy="69968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</p:spTree>
    <p:extLst>
      <p:ext uri="{BB962C8B-B14F-4D97-AF65-F5344CB8AC3E}">
        <p14:creationId xmlns:p14="http://schemas.microsoft.com/office/powerpoint/2010/main" val="335093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ector illustration of teacher asks her students questions | Premium Vector">
            <a:extLst>
              <a:ext uri="{FF2B5EF4-FFF2-40B4-BE49-F238E27FC236}">
                <a16:creationId xmlns:a16="http://schemas.microsoft.com/office/drawing/2014/main" id="{2918A539-5A3A-4CFE-864B-46E91FC30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14" y="188529"/>
            <a:ext cx="10604938" cy="586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Φυσαλίδα σκέψης: Σύννεφο 3">
            <a:extLst>
              <a:ext uri="{FF2B5EF4-FFF2-40B4-BE49-F238E27FC236}">
                <a16:creationId xmlns:a16="http://schemas.microsoft.com/office/drawing/2014/main" id="{3CADACD3-DAF9-46D0-AC54-4172ED789A9A}"/>
              </a:ext>
            </a:extLst>
          </p:cNvPr>
          <p:cNvSpPr/>
          <p:nvPr/>
        </p:nvSpPr>
        <p:spPr>
          <a:xfrm>
            <a:off x="935421" y="998483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6" name="Φυσαλίδα σκέψης: Σύννεφο 5">
            <a:extLst>
              <a:ext uri="{FF2B5EF4-FFF2-40B4-BE49-F238E27FC236}">
                <a16:creationId xmlns:a16="http://schemas.microsoft.com/office/drawing/2014/main" id="{A1276320-FA1C-4930-B504-C246C25096FF}"/>
              </a:ext>
            </a:extLst>
          </p:cNvPr>
          <p:cNvSpPr/>
          <p:nvPr/>
        </p:nvSpPr>
        <p:spPr>
          <a:xfrm>
            <a:off x="8697311" y="914400"/>
            <a:ext cx="2953407" cy="170267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 dirty="0"/>
          </a:p>
        </p:txBody>
      </p:sp>
      <p:sp>
        <p:nvSpPr>
          <p:cNvPr id="7" name="Φυσαλίδα σκέψης: Σύννεφο 6">
            <a:extLst>
              <a:ext uri="{FF2B5EF4-FFF2-40B4-BE49-F238E27FC236}">
                <a16:creationId xmlns:a16="http://schemas.microsoft.com/office/drawing/2014/main" id="{1CE98F80-DBA3-40B6-A78E-B88CF0C44A10}"/>
              </a:ext>
            </a:extLst>
          </p:cNvPr>
          <p:cNvSpPr/>
          <p:nvPr/>
        </p:nvSpPr>
        <p:spPr>
          <a:xfrm>
            <a:off x="4997670" y="3026979"/>
            <a:ext cx="2953407" cy="2611821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</a:rPr>
              <a:t>Γράψτε 3  σημαντικά  πράγματα που   σχετίζονται  με το σημερινό  μάθημα   </a:t>
            </a:r>
            <a:r>
              <a:rPr lang="el-GR" dirty="0"/>
              <a:t> 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881718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Άκου τι έμαθα">
            <a:extLst>
              <a:ext uri="{FF2B5EF4-FFF2-40B4-BE49-F238E27FC236}">
                <a16:creationId xmlns:a16="http://schemas.microsoft.com/office/drawing/2014/main" id="{ED1D3F5A-8075-9631-9783-B8494C36A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3" y="3167742"/>
            <a:ext cx="4206648" cy="3178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ομιλίας: Έλλειψη 4">
            <a:extLst>
              <a:ext uri="{FF2B5EF4-FFF2-40B4-BE49-F238E27FC236}">
                <a16:creationId xmlns:a16="http://schemas.microsoft.com/office/drawing/2014/main" id="{3AF57BD7-C5B5-488A-EE68-9EF3609747BB}"/>
              </a:ext>
            </a:extLst>
          </p:cNvPr>
          <p:cNvSpPr/>
          <p:nvPr/>
        </p:nvSpPr>
        <p:spPr>
          <a:xfrm>
            <a:off x="7478484" y="21772"/>
            <a:ext cx="4093030" cy="2797628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συνηθισμένοι τύποι αγγείων</a:t>
            </a:r>
          </a:p>
        </p:txBody>
      </p:sp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932B093A-E817-EAC2-C076-C484B24A03F5}"/>
              </a:ext>
            </a:extLst>
          </p:cNvPr>
          <p:cNvSpPr/>
          <p:nvPr/>
        </p:nvSpPr>
        <p:spPr>
          <a:xfrm>
            <a:off x="3635830" y="0"/>
            <a:ext cx="3243942" cy="2797628"/>
          </a:xfrm>
          <a:prstGeom prst="wedgeEllipseCallou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>
                <a:solidFill>
                  <a:schemeClr val="tx1"/>
                </a:solidFill>
                <a:sym typeface="Wingdings" panose="05000000000000000000" pitchFamily="2" charset="2"/>
              </a:rPr>
              <a:t>αντικείμενα καθημερινής χρήσης</a:t>
            </a:r>
            <a:endParaRPr lang="el-GR" sz="2800" dirty="0">
              <a:solidFill>
                <a:schemeClr val="tx1"/>
              </a:solidFill>
            </a:endParaRPr>
          </a:p>
        </p:txBody>
      </p:sp>
      <p:sp>
        <p:nvSpPr>
          <p:cNvPr id="3" name="Φυσαλίδα ομιλίας: Έλλειψη 2">
            <a:extLst>
              <a:ext uri="{FF2B5EF4-FFF2-40B4-BE49-F238E27FC236}">
                <a16:creationId xmlns:a16="http://schemas.microsoft.com/office/drawing/2014/main" id="{014402A5-FF31-657A-F21F-BF3189FCA475}"/>
              </a:ext>
            </a:extLst>
          </p:cNvPr>
          <p:cNvSpPr/>
          <p:nvPr/>
        </p:nvSpPr>
        <p:spPr>
          <a:xfrm>
            <a:off x="5791199" y="3429000"/>
            <a:ext cx="4093030" cy="2797628"/>
          </a:xfrm>
          <a:prstGeom prst="wedgeEllipseCallou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solidFill>
                  <a:schemeClr val="tx1"/>
                </a:solidFill>
              </a:rPr>
              <a:t>  </a:t>
            </a:r>
            <a:r>
              <a:rPr lang="el-GR" sz="3600" dirty="0" err="1">
                <a:solidFill>
                  <a:schemeClr val="tx1"/>
                </a:solidFill>
              </a:rPr>
              <a:t>ακεραμική</a:t>
            </a:r>
            <a:r>
              <a:rPr lang="el-GR" sz="3600" dirty="0">
                <a:solidFill>
                  <a:schemeClr val="tx1"/>
                </a:solidFill>
              </a:rPr>
              <a:t>  και  κεραμική περίοδος</a:t>
            </a:r>
            <a:endParaRPr lang="el-CY" sz="3600" dirty="0">
              <a:solidFill>
                <a:schemeClr val="tx1"/>
              </a:solidFill>
            </a:endParaRPr>
          </a:p>
        </p:txBody>
      </p:sp>
      <p:sp>
        <p:nvSpPr>
          <p:cNvPr id="4" name="Φυσαλίδα ομιλίας: Έλλειψη 3">
            <a:extLst>
              <a:ext uri="{FF2B5EF4-FFF2-40B4-BE49-F238E27FC236}">
                <a16:creationId xmlns:a16="http://schemas.microsoft.com/office/drawing/2014/main" id="{F7E21291-058F-0A4A-B9D5-ADC8BF4A6429}"/>
              </a:ext>
            </a:extLst>
          </p:cNvPr>
          <p:cNvSpPr/>
          <p:nvPr/>
        </p:nvSpPr>
        <p:spPr>
          <a:xfrm>
            <a:off x="92531" y="-141514"/>
            <a:ext cx="3358239" cy="2797628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err="1">
                <a:solidFill>
                  <a:schemeClr val="tx1"/>
                </a:solidFill>
                <a:sym typeface="Wingdings" panose="05000000000000000000" pitchFamily="2" charset="2"/>
              </a:rPr>
              <a:t>σταυρόσχημο</a:t>
            </a:r>
            <a:r>
              <a:rPr lang="el-GR" sz="2800" dirty="0">
                <a:solidFill>
                  <a:schemeClr val="tx1"/>
                </a:solidFill>
                <a:sym typeface="Wingdings" panose="05000000000000000000" pitchFamily="2" charset="2"/>
              </a:rPr>
              <a:t> ειδώλιο</a:t>
            </a:r>
            <a:endParaRPr lang="el-G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6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Εργασία Στο Σπίτι Γραμματοσειρά Σχεδιασμό Κορίτσι Που Κάνει Κατ 'Οίκον  Διάνυσμα από ©interactimages 362676530">
            <a:extLst>
              <a:ext uri="{FF2B5EF4-FFF2-40B4-BE49-F238E27FC236}">
                <a16:creationId xmlns:a16="http://schemas.microsoft.com/office/drawing/2014/main" id="{FCB44086-B3F5-4B5B-83C8-014C744CF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92"/>
          <a:stretch/>
        </p:blipFill>
        <p:spPr bwMode="auto">
          <a:xfrm>
            <a:off x="830943" y="239486"/>
            <a:ext cx="7006771" cy="5932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96A2C748-B64C-7071-2925-3E820B3763C1}"/>
              </a:ext>
            </a:extLst>
          </p:cNvPr>
          <p:cNvSpPr/>
          <p:nvPr/>
        </p:nvSpPr>
        <p:spPr>
          <a:xfrm>
            <a:off x="3731170" y="685800"/>
            <a:ext cx="7935313" cy="31350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r>
              <a:rPr lang="el-GR" sz="3200" b="1" dirty="0">
                <a:solidFill>
                  <a:schemeClr val="tx1"/>
                </a:solidFill>
              </a:rPr>
              <a:t>Εργασία  για  το σπίτι  :</a:t>
            </a:r>
          </a:p>
          <a:p>
            <a:pPr algn="ctr"/>
            <a:endParaRPr lang="el-GR" sz="3200" b="1" dirty="0">
              <a:solidFill>
                <a:schemeClr val="tx1"/>
              </a:solidFill>
            </a:endParaRPr>
          </a:p>
          <a:p>
            <a:pPr algn="ctr"/>
            <a:r>
              <a:rPr lang="el-GR" sz="2800" dirty="0">
                <a:solidFill>
                  <a:schemeClr val="tx1"/>
                </a:solidFill>
              </a:rPr>
              <a:t>Ένα</a:t>
            </a:r>
            <a:r>
              <a:rPr lang="el-GR" sz="2800" b="0" i="0" dirty="0">
                <a:solidFill>
                  <a:schemeClr val="tx1"/>
                </a:solidFill>
                <a:effectLst/>
              </a:rPr>
              <a:t> </a:t>
            </a:r>
            <a:r>
              <a:rPr lang="el-GR" sz="2800" i="0" dirty="0" err="1">
                <a:solidFill>
                  <a:schemeClr val="tx1"/>
                </a:solidFill>
                <a:effectLst/>
              </a:rPr>
              <a:t>σταυρόσχημο</a:t>
            </a:r>
            <a:r>
              <a:rPr lang="el-GR" sz="2800" b="0" i="0" dirty="0">
                <a:solidFill>
                  <a:schemeClr val="tx1"/>
                </a:solidFill>
                <a:effectLst/>
              </a:rPr>
              <a:t> </a:t>
            </a:r>
            <a:r>
              <a:rPr lang="el-GR" sz="2800" b="0" i="0" dirty="0" err="1">
                <a:solidFill>
                  <a:schemeClr val="tx1"/>
                </a:solidFill>
                <a:effectLst/>
              </a:rPr>
              <a:t>χαλκολιθικό</a:t>
            </a:r>
            <a:r>
              <a:rPr lang="el-GR" sz="2800" b="0" i="0" dirty="0">
                <a:solidFill>
                  <a:schemeClr val="tx1"/>
                </a:solidFill>
                <a:effectLst/>
              </a:rPr>
              <a:t> </a:t>
            </a:r>
            <a:r>
              <a:rPr lang="el-GR" sz="2800" i="0" dirty="0">
                <a:solidFill>
                  <a:schemeClr val="tx1"/>
                </a:solidFill>
                <a:effectLst/>
              </a:rPr>
              <a:t>ειδώλιο</a:t>
            </a:r>
            <a:r>
              <a:rPr lang="el-GR" sz="2800" b="0" i="0" dirty="0">
                <a:solidFill>
                  <a:schemeClr val="tx1"/>
                </a:solidFill>
                <a:effectLst/>
              </a:rPr>
              <a:t> </a:t>
            </a:r>
            <a:endParaRPr lang="el-GR" sz="28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GR" sz="4400" dirty="0">
              <a:solidFill>
                <a:schemeClr val="tx1"/>
              </a:solidFill>
            </a:endParaRPr>
          </a:p>
          <a:p>
            <a:pPr algn="ctr"/>
            <a:endParaRPr lang="el-CY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3808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Σύγχρονες τάσεις για την αξιολόγηση του μαθητή">
            <a:extLst>
              <a:ext uri="{FF2B5EF4-FFF2-40B4-BE49-F238E27FC236}">
                <a16:creationId xmlns:a16="http://schemas.microsoft.com/office/drawing/2014/main" id="{90561611-A2C4-4D30-B047-B0BE99C08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565" y="1021310"/>
            <a:ext cx="5410035" cy="505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Φυσαλίδα ομιλίας: Έλλειψη 1">
            <a:extLst>
              <a:ext uri="{FF2B5EF4-FFF2-40B4-BE49-F238E27FC236}">
                <a16:creationId xmlns:a16="http://schemas.microsoft.com/office/drawing/2014/main" id="{45CE9367-2D0D-4CCE-9D8A-CDB70A07400C}"/>
              </a:ext>
            </a:extLst>
          </p:cNvPr>
          <p:cNvSpPr/>
          <p:nvPr/>
        </p:nvSpPr>
        <p:spPr>
          <a:xfrm>
            <a:off x="1492467" y="1103586"/>
            <a:ext cx="4487917" cy="3731172"/>
          </a:xfrm>
          <a:prstGeom prst="wedgeEllipse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Ερώτηση πολλαπλής επιλογής  που  σχετίζεται με το σημερινό μάθημα  </a:t>
            </a:r>
            <a:endParaRPr lang="el-CY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666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6959"/>
            <a:ext cx="6519041" cy="210222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l-GR" sz="3600" dirty="0"/>
              <a:t>Οι  εικόνες  ζώων  και ανθρώπων   ζωγραφισμένες ή χαραγμένες  σε σπηλιά  ονομάζονται </a:t>
            </a:r>
            <a:endParaRPr lang="el-CY" sz="36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198" y="2859768"/>
            <a:ext cx="5393361" cy="3170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Α. </a:t>
            </a:r>
            <a:r>
              <a:rPr lang="el-GR" dirty="0" err="1"/>
              <a:t>σπηλαιογραφία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Β. τοιχογραφία</a:t>
            </a:r>
          </a:p>
          <a:p>
            <a:pPr marL="0" indent="0">
              <a:buNone/>
            </a:pPr>
            <a:r>
              <a:rPr lang="el-GR" dirty="0"/>
              <a:t>Γ. αγιογραφία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CY" dirty="0"/>
          </a:p>
        </p:txBody>
      </p:sp>
      <p:pic>
        <p:nvPicPr>
          <p:cNvPr id="4098" name="Picture 2" descr="Παλαιολιθική τέχνη στο Σπήλαιο της Αλταμίρα | Πολιτισμός">
            <a:extLst>
              <a:ext uri="{FF2B5EF4-FFF2-40B4-BE49-F238E27FC236}">
                <a16:creationId xmlns:a16="http://schemas.microsoft.com/office/drawing/2014/main" id="{429C9654-0A63-1D32-937D-55984ACE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13874" b="1"/>
          <a:stretch/>
        </p:blipFill>
        <p:spPr bwMode="auto">
          <a:xfrm>
            <a:off x="6448493" y="1199949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0469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42"/>
            <a:ext cx="6519041" cy="210222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l-GR" sz="3600" dirty="0"/>
              <a:t>Οι  εικόνες  ζώων  και ανθρώπων   ζωγραφισμένες ή χαραγμένες  σε σπηλιά  ονομάζονται </a:t>
            </a:r>
            <a:endParaRPr lang="el-CY" sz="36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198" y="2859768"/>
            <a:ext cx="5393361" cy="3170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Α. </a:t>
            </a:r>
            <a:r>
              <a:rPr lang="el-GR" dirty="0" err="1"/>
              <a:t>σπηλαιογραφία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Β. τοιχογραφία</a:t>
            </a:r>
          </a:p>
          <a:p>
            <a:pPr marL="0" indent="0">
              <a:buNone/>
            </a:pPr>
            <a:r>
              <a:rPr lang="el-GR" dirty="0"/>
              <a:t>Γ. αγιογραφία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ΣΩΣΤΗ  ΑΠΑΝΤΗΣΗ  : </a:t>
            </a:r>
            <a:r>
              <a:rPr lang="el-GR" dirty="0" err="1">
                <a:solidFill>
                  <a:srgbClr val="FF0000"/>
                </a:solidFill>
              </a:rPr>
              <a:t>σπηλαιογραφία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CY" dirty="0"/>
          </a:p>
        </p:txBody>
      </p:sp>
      <p:pic>
        <p:nvPicPr>
          <p:cNvPr id="4098" name="Picture 2" descr="Παλαιολιθική τέχνη στο Σπήλαιο της Αλταμίρα | Πολιτισμός">
            <a:extLst>
              <a:ext uri="{FF2B5EF4-FFF2-40B4-BE49-F238E27FC236}">
                <a16:creationId xmlns:a16="http://schemas.microsoft.com/office/drawing/2014/main" id="{429C9654-0A63-1D32-937D-55984ACEF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5" r="13874" b="1"/>
          <a:stretch/>
        </p:blipFill>
        <p:spPr bwMode="auto">
          <a:xfrm>
            <a:off x="6448493" y="1199949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88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42"/>
            <a:ext cx="6519041" cy="210222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l-GR" sz="3600" dirty="0"/>
              <a:t>Τοιχογραφία  από την   </a:t>
            </a:r>
            <a:endParaRPr lang="el-CY" sz="36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198" y="2859768"/>
            <a:ext cx="5393361" cy="3170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Α. Τέντα</a:t>
            </a:r>
          </a:p>
          <a:p>
            <a:pPr marL="0" indent="0">
              <a:buNone/>
            </a:pPr>
            <a:r>
              <a:rPr lang="el-GR" dirty="0"/>
              <a:t>Β. </a:t>
            </a:r>
            <a:r>
              <a:rPr lang="el-GR" dirty="0" err="1"/>
              <a:t>Χοιροκοιτία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Γ. </a:t>
            </a:r>
            <a:r>
              <a:rPr lang="el-GR" dirty="0" err="1"/>
              <a:t>Καλαβασό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CY" dirty="0"/>
          </a:p>
        </p:txBody>
      </p:sp>
      <p:pic>
        <p:nvPicPr>
          <p:cNvPr id="6" name="Εικόνα 5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3122E89-4668-4A0E-A60C-BFE5F92B6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22351" r="-85" b="63511"/>
          <a:stretch/>
        </p:blipFill>
        <p:spPr>
          <a:xfrm>
            <a:off x="7809186" y="1613133"/>
            <a:ext cx="3899339" cy="36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147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042"/>
            <a:ext cx="6519041" cy="2102222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l-GR" sz="3600" dirty="0"/>
              <a:t>Τοιχογραφία  από την   </a:t>
            </a:r>
            <a:endParaRPr lang="el-CY" sz="36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198" y="2859768"/>
            <a:ext cx="5393361" cy="3170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Α. Τέντα</a:t>
            </a:r>
          </a:p>
          <a:p>
            <a:pPr marL="0" indent="0">
              <a:buNone/>
            </a:pPr>
            <a:r>
              <a:rPr lang="el-GR" dirty="0"/>
              <a:t>Β. </a:t>
            </a:r>
            <a:r>
              <a:rPr lang="el-GR" dirty="0" err="1"/>
              <a:t>Χοιροκοιτία</a:t>
            </a:r>
            <a:endParaRPr lang="el-GR" dirty="0"/>
          </a:p>
          <a:p>
            <a:pPr marL="0" indent="0">
              <a:buNone/>
            </a:pPr>
            <a:r>
              <a:rPr lang="el-GR" dirty="0"/>
              <a:t>Γ. </a:t>
            </a:r>
            <a:r>
              <a:rPr lang="el-GR" dirty="0" err="1"/>
              <a:t>Καλαβασό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ΣΩΣΤΗ  ΑΠΑΝΤΗΣΗ  : </a:t>
            </a:r>
          </a:p>
          <a:p>
            <a:pPr marL="0" indent="0">
              <a:buNone/>
            </a:pPr>
            <a:r>
              <a:rPr lang="el-GR" dirty="0"/>
              <a:t>Τέντα</a:t>
            </a: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CY" dirty="0"/>
          </a:p>
        </p:txBody>
      </p:sp>
      <p:pic>
        <p:nvPicPr>
          <p:cNvPr id="6" name="Εικόνα 5" descr="Εικόνα που περιέχει κείμενο, γράμμα&#10;&#10;Περιγραφή που δημιουργήθηκε αυτόματα">
            <a:extLst>
              <a:ext uri="{FF2B5EF4-FFF2-40B4-BE49-F238E27FC236}">
                <a16:creationId xmlns:a16="http://schemas.microsoft.com/office/drawing/2014/main" id="{63122E89-4668-4A0E-A60C-BFE5F92B6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9" t="22351" r="-85" b="63511"/>
          <a:stretch/>
        </p:blipFill>
        <p:spPr>
          <a:xfrm>
            <a:off x="7809186" y="1613133"/>
            <a:ext cx="3899339" cy="363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l-GR" sz="3700" dirty="0"/>
              <a:t>Οι  τρεις  αλλαγές  που έφερε  η Νεολιθική Εποχή :</a:t>
            </a:r>
            <a:endParaRPr lang="el-CY" sz="37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Α. μόνιμη εγκατάσταση-γεωργία &amp; κτηνοτροφία -κεραμική</a:t>
            </a:r>
          </a:p>
          <a:p>
            <a:pPr marL="0" indent="0">
              <a:buNone/>
            </a:pPr>
            <a:r>
              <a:rPr lang="el-GR" dirty="0"/>
              <a:t>Β. γεωργία &amp; κτηνοτροφία -κεραμική</a:t>
            </a:r>
          </a:p>
          <a:p>
            <a:pPr marL="0" indent="0">
              <a:buNone/>
            </a:pPr>
            <a:r>
              <a:rPr lang="el-GR" dirty="0"/>
              <a:t>Γ. μόνιμη εγκατάσταση-ψάρεμα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CY" dirty="0"/>
          </a:p>
        </p:txBody>
      </p:sp>
      <p:pic>
        <p:nvPicPr>
          <p:cNvPr id="5122" name="Picture 2" descr="1-2. Η ΝΕΟΛIΘIΚΗ ΕΠΟΧΗ">
            <a:extLst>
              <a:ext uri="{FF2B5EF4-FFF2-40B4-BE49-F238E27FC236}">
                <a16:creationId xmlns:a16="http://schemas.microsoft.com/office/drawing/2014/main" id="{07F18C5B-4C94-3E24-487F-9EDDAD8D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r="21065" b="-2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77865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0000"/>
          </a:bodyPr>
          <a:lstStyle/>
          <a:p>
            <a:r>
              <a:rPr lang="el-GR" sz="3700" dirty="0"/>
              <a:t>Οι  τρεις  αλλαγές  που έφερε  η Νεολιθική Εποχή :</a:t>
            </a:r>
            <a:endParaRPr lang="el-CY" sz="37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Α. μόνιμη εγκατάσταση-γεωργία &amp; κτηνοτροφία -κεραμική</a:t>
            </a:r>
          </a:p>
          <a:p>
            <a:pPr marL="0" indent="0">
              <a:buNone/>
            </a:pPr>
            <a:r>
              <a:rPr lang="el-GR" dirty="0"/>
              <a:t>Β. γεωργία &amp; κτηνοτροφία -κεραμική</a:t>
            </a:r>
          </a:p>
          <a:p>
            <a:pPr marL="0" indent="0">
              <a:buNone/>
            </a:pPr>
            <a:r>
              <a:rPr lang="el-GR" dirty="0"/>
              <a:t>Γ. μόνιμη εγκατάσταση-ψάρεμα</a:t>
            </a:r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ΣΩΣΤΗ  ΑΠΑΝΤΗΣΗ  : μόνιμη εγκατάσταση-γεωργία &amp; κτηνοτροφία -κεραμική</a:t>
            </a:r>
          </a:p>
          <a:p>
            <a:pPr marL="0" indent="0">
              <a:buNone/>
            </a:pPr>
            <a:endParaRPr lang="el-GR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CY" dirty="0"/>
          </a:p>
        </p:txBody>
      </p:sp>
      <p:pic>
        <p:nvPicPr>
          <p:cNvPr id="5122" name="Picture 2" descr="1-2. Η ΝΕΟΛIΘIΚΗ ΕΠΟΧΗ">
            <a:extLst>
              <a:ext uri="{FF2B5EF4-FFF2-40B4-BE49-F238E27FC236}">
                <a16:creationId xmlns:a16="http://schemas.microsoft.com/office/drawing/2014/main" id="{07F18C5B-4C94-3E24-487F-9EDDAD8D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r="21065" b="-2"/>
          <a:stretch/>
        </p:blipFill>
        <p:spPr bwMode="auto"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  <a:endParaRPr lang="tr-T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Αντικείμενα καθημερινής χρήσης </a:t>
            </a:r>
            <a:endParaRPr lang="tr-TR" b="1" dirty="0">
              <a:solidFill>
                <a:schemeClr val="tx1"/>
              </a:solidFill>
            </a:endParaRPr>
          </a:p>
          <a:p>
            <a:pPr algn="ctr"/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832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eolithic culture">
            <a:extLst>
              <a:ext uri="{FF2B5EF4-FFF2-40B4-BE49-F238E27FC236}">
                <a16:creationId xmlns:a16="http://schemas.microsoft.com/office/drawing/2014/main" id="{8326D84B-C04A-84BF-51B6-F46AE3E7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5703" y="520749"/>
            <a:ext cx="3928080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Τα γυναικεία  ειδώλια  συμβολίζουν : </a:t>
            </a:r>
            <a:endParaRPr lang="el-CY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Α. τη  θεά της  γονιμότητας / τη  σημασία της  γυναίκας- μητέρας στη  συνέχιση  της ζωής </a:t>
            </a:r>
          </a:p>
          <a:p>
            <a:pPr marL="0" indent="0">
              <a:buNone/>
            </a:pPr>
            <a:r>
              <a:rPr lang="el-GR" dirty="0"/>
              <a:t>Β. τον περιθωριακό ρόλο των γυναικών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500474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eolithic culture">
            <a:extLst>
              <a:ext uri="{FF2B5EF4-FFF2-40B4-BE49-F238E27FC236}">
                <a16:creationId xmlns:a16="http://schemas.microsoft.com/office/drawing/2014/main" id="{8326D84B-C04A-84BF-51B6-F46AE3E7C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5703" y="520749"/>
            <a:ext cx="3928080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479493"/>
            <a:ext cx="5257800" cy="132556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l-GR" dirty="0"/>
              <a:t>Τα γυναικεία  ειδώλια  συμβολίζουν : </a:t>
            </a:r>
            <a:endParaRPr lang="el-CY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5257800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Α. τη  θεά της  γονιμότητας / τη  σημασία της  γυναίκας- μητέρας στη  συνέχιση  της ζωής </a:t>
            </a:r>
          </a:p>
          <a:p>
            <a:pPr marL="0" indent="0">
              <a:buNone/>
            </a:pPr>
            <a:r>
              <a:rPr lang="el-GR" dirty="0"/>
              <a:t>Β. τον περιθωριακό ρόλο των γυναικών</a:t>
            </a:r>
          </a:p>
          <a:p>
            <a:pPr marL="0" indent="0">
              <a:buNone/>
            </a:pPr>
            <a:r>
              <a:rPr lang="el-GR" dirty="0">
                <a:solidFill>
                  <a:srgbClr val="FF0000"/>
                </a:solidFill>
              </a:rPr>
              <a:t>ΣΩΣΤΗ  ΑΠΑΝΤΗΣΗ  : τη  θεά της  γονιμότητας / τη  σημασία της  γυναίκας- μητέρας στη  συνέχιση  της ζωής 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3222298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Κοινοτικό Συμβούλιο Πωμού">
            <a:extLst>
              <a:ext uri="{FF2B5EF4-FFF2-40B4-BE49-F238E27FC236}">
                <a16:creationId xmlns:a16="http://schemas.microsoft.com/office/drawing/2014/main" id="{57642D42-9B45-E726-EAB3-CCA24615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043" y="0"/>
            <a:ext cx="3198149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43297"/>
            <a:ext cx="6492468" cy="184835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l-GR" sz="4000" dirty="0"/>
              <a:t>Τα πιο  χαρακτηριστικά   ειδώλια  της  </a:t>
            </a:r>
            <a:r>
              <a:rPr lang="el-GR" sz="4000" dirty="0" err="1"/>
              <a:t>Χαλκολιθικής</a:t>
            </a:r>
            <a:r>
              <a:rPr lang="el-GR" sz="4000" dirty="0"/>
              <a:t>  Εποχής   είναι τα </a:t>
            </a:r>
            <a:endParaRPr lang="el-CY" sz="40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6368142" cy="4192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4000" dirty="0"/>
              <a:t>Α. </a:t>
            </a:r>
            <a:r>
              <a:rPr lang="el-GR" sz="4000" dirty="0" err="1"/>
              <a:t>σταυρόσχημα</a:t>
            </a:r>
            <a:r>
              <a:rPr lang="el-GR" sz="4000" dirty="0"/>
              <a:t> </a:t>
            </a:r>
          </a:p>
          <a:p>
            <a:pPr marL="0" indent="0">
              <a:buNone/>
            </a:pPr>
            <a:r>
              <a:rPr lang="el-GR" sz="4000" dirty="0"/>
              <a:t>Β. </a:t>
            </a:r>
            <a:r>
              <a:rPr lang="el-GR" sz="4000" dirty="0" err="1"/>
              <a:t>γαλακτοδοχεία</a:t>
            </a:r>
            <a:endParaRPr lang="el-GR" sz="4000" dirty="0"/>
          </a:p>
          <a:p>
            <a:pPr marL="0" indent="0">
              <a:buNone/>
            </a:pPr>
            <a:r>
              <a:rPr lang="el-GR" sz="4000" dirty="0"/>
              <a:t>Γ. πίθοι</a:t>
            </a:r>
          </a:p>
          <a:p>
            <a:pPr marL="0" indent="0">
              <a:buNone/>
            </a:pPr>
            <a:endParaRPr lang="el-GR" sz="4000" dirty="0"/>
          </a:p>
          <a:p>
            <a:pPr marL="0" indent="0">
              <a:buNone/>
            </a:pPr>
            <a:endParaRPr lang="el-GR" sz="4000" dirty="0"/>
          </a:p>
          <a:p>
            <a:pPr marL="0" indent="0">
              <a:buNone/>
            </a:pPr>
            <a:endParaRPr lang="el-GR" sz="4000" dirty="0"/>
          </a:p>
          <a:p>
            <a:pPr marL="0" indent="0">
              <a:buNone/>
            </a:pPr>
            <a:endParaRPr lang="el-GR" sz="4000" dirty="0"/>
          </a:p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434704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Κοινοτικό Συμβούλιο Πωμού">
            <a:extLst>
              <a:ext uri="{FF2B5EF4-FFF2-40B4-BE49-F238E27FC236}">
                <a16:creationId xmlns:a16="http://schemas.microsoft.com/office/drawing/2014/main" id="{57642D42-9B45-E726-EAB3-CCA24615B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72043" y="0"/>
            <a:ext cx="3198149" cy="5643794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B8AE3917-A633-E122-5FF9-78A0B0ECC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-43297"/>
            <a:ext cx="6492468" cy="1848353"/>
          </a:xfr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el-GR" sz="4000" dirty="0"/>
              <a:t>Τα πιο  χαρακτηριστικά   ειδώλια  της  </a:t>
            </a:r>
            <a:r>
              <a:rPr lang="el-GR" sz="4000" dirty="0" err="1"/>
              <a:t>Χαλκολιθικής</a:t>
            </a:r>
            <a:r>
              <a:rPr lang="el-GR" sz="4000" dirty="0"/>
              <a:t>  Εποχής   είναι τα </a:t>
            </a:r>
            <a:endParaRPr lang="el-CY" sz="4000" dirty="0"/>
          </a:p>
        </p:txBody>
      </p:sp>
      <p:sp>
        <p:nvSpPr>
          <p:cNvPr id="5" name="Θέση περιεχομένου 4">
            <a:extLst>
              <a:ext uri="{FF2B5EF4-FFF2-40B4-BE49-F238E27FC236}">
                <a16:creationId xmlns:a16="http://schemas.microsoft.com/office/drawing/2014/main" id="{5E9037F2-BEA3-70AA-2A52-1252EA4D93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84443"/>
            <a:ext cx="6368142" cy="4192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4000" dirty="0"/>
              <a:t>Α. </a:t>
            </a:r>
            <a:r>
              <a:rPr lang="el-GR" sz="4000" dirty="0" err="1"/>
              <a:t>σταυρόσχημα</a:t>
            </a:r>
            <a:r>
              <a:rPr lang="el-GR" sz="4000" dirty="0"/>
              <a:t> </a:t>
            </a:r>
          </a:p>
          <a:p>
            <a:pPr marL="0" indent="0">
              <a:buNone/>
            </a:pPr>
            <a:r>
              <a:rPr lang="el-GR" sz="4000" dirty="0"/>
              <a:t>Β. </a:t>
            </a:r>
            <a:r>
              <a:rPr lang="el-GR" sz="4000" dirty="0" err="1"/>
              <a:t>γαλακτοδοχεία</a:t>
            </a:r>
            <a:endParaRPr lang="el-GR" sz="4000" dirty="0"/>
          </a:p>
          <a:p>
            <a:pPr marL="0" indent="0">
              <a:buNone/>
            </a:pPr>
            <a:r>
              <a:rPr lang="el-GR" sz="4000" dirty="0"/>
              <a:t>Γ. πίθοι</a:t>
            </a:r>
          </a:p>
          <a:p>
            <a:pPr marL="0" indent="0">
              <a:buNone/>
            </a:pPr>
            <a:endParaRPr lang="el-GR" sz="4000" dirty="0"/>
          </a:p>
          <a:p>
            <a:pPr marL="0" indent="0">
              <a:buNone/>
            </a:pPr>
            <a:endParaRPr lang="el-GR" sz="4000" dirty="0"/>
          </a:p>
          <a:p>
            <a:pPr marL="0" indent="0">
              <a:buNone/>
            </a:pPr>
            <a:r>
              <a:rPr lang="el-GR" sz="4000" dirty="0">
                <a:solidFill>
                  <a:srgbClr val="FF0000"/>
                </a:solidFill>
              </a:rPr>
              <a:t>ΣΩΣΤΗ  ΑΠΑΝΤΗΣΗ  : </a:t>
            </a:r>
            <a:r>
              <a:rPr lang="el-GR" sz="4000" dirty="0" err="1">
                <a:solidFill>
                  <a:srgbClr val="FF0000"/>
                </a:solidFill>
              </a:rPr>
              <a:t>σταυρόσχημα</a:t>
            </a:r>
            <a:endParaRPr lang="el-GR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4000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l-GR" sz="4000" dirty="0">
              <a:solidFill>
                <a:srgbClr val="FF0000"/>
              </a:solidFill>
            </a:endParaRPr>
          </a:p>
          <a:p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25859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Παιδιά που διαβάζουν βιβλία">
            <a:extLst>
              <a:ext uri="{FF2B5EF4-FFF2-40B4-BE49-F238E27FC236}">
                <a16:creationId xmlns:a16="http://schemas.microsoft.com/office/drawing/2014/main" id="{52E44803-7F84-4735-821B-98C790637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6" y="1135282"/>
            <a:ext cx="10710042" cy="391477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CE4AE0E2-FE28-417F-A0F4-D5306C368D04}"/>
              </a:ext>
            </a:extLst>
          </p:cNvPr>
          <p:cNvSpPr/>
          <p:nvPr/>
        </p:nvSpPr>
        <p:spPr>
          <a:xfrm>
            <a:off x="462455" y="178675"/>
            <a:ext cx="10710042" cy="7987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1800" b="1" dirty="0">
                <a:solidFill>
                  <a:schemeClr val="tx1"/>
                </a:solidFill>
                <a:effectLst/>
                <a:ea typeface="Aptos" panose="020B0004020202020204" pitchFamily="34" charset="0"/>
              </a:rPr>
              <a:t>Διδακτικά  Εγχειρίδια</a:t>
            </a:r>
            <a:endParaRPr lang="el-CY" sz="1800" kern="100" dirty="0">
              <a:solidFill>
                <a:schemeClr val="tx1"/>
              </a:solidFill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Ορθογώνιο 3">
            <a:extLst>
              <a:ext uri="{FF2B5EF4-FFF2-40B4-BE49-F238E27FC236}">
                <a16:creationId xmlns:a16="http://schemas.microsoft.com/office/drawing/2014/main" id="{9EA9348A-05C3-4CD3-8302-C8047CCBF233}"/>
              </a:ext>
            </a:extLst>
          </p:cNvPr>
          <p:cNvSpPr/>
          <p:nvPr/>
        </p:nvSpPr>
        <p:spPr>
          <a:xfrm>
            <a:off x="462455" y="5034290"/>
            <a:ext cx="10710042" cy="13980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>
              <a:solidFill>
                <a:schemeClr val="tx1"/>
              </a:solidFill>
            </a:endParaRPr>
          </a:p>
          <a:p>
            <a:pPr algn="just"/>
            <a:r>
              <a:rPr lang="el-GR" dirty="0">
                <a:solidFill>
                  <a:schemeClr val="tx1"/>
                </a:solidFill>
              </a:rPr>
              <a:t> 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Θεόδωρος Κα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τσουλάκος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</a:t>
            </a:r>
            <a:r>
              <a:rPr lang="el-CY" dirty="0" err="1">
                <a:solidFill>
                  <a:schemeClr val="tx1"/>
                </a:solidFill>
                <a:ea typeface="Aptos" panose="020B0004020202020204" pitchFamily="34" charset="0"/>
              </a:rPr>
              <a:t>Γεωργί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α Κοκκορού - Αλευρά, Βασίλειος Σκουλάτος, </a:t>
            </a:r>
            <a:r>
              <a:rPr lang="el-CY" i="1" dirty="0">
                <a:solidFill>
                  <a:schemeClr val="tx1"/>
                </a:solidFill>
                <a:ea typeface="Aptos" panose="020B0004020202020204" pitchFamily="34" charset="0"/>
              </a:rPr>
              <a:t>Αρχαία Ιστορία, Α΄ Γυμνασίου</a:t>
            </a:r>
            <a:r>
              <a:rPr lang="el-CY" dirty="0">
                <a:solidFill>
                  <a:schemeClr val="tx1"/>
                </a:solidFill>
                <a:ea typeface="Aptos" panose="020B0004020202020204" pitchFamily="34" charset="0"/>
              </a:rPr>
              <a:t>, Εκδόσεις ΙΤΥΕ «Διόφαντος», Αθήνα 2015,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r>
              <a:rPr lang="el-GR" dirty="0" err="1">
                <a:solidFill>
                  <a:schemeClr val="tx1"/>
                </a:solidFill>
                <a:ea typeface="Aptos" panose="020B0004020202020204" pitchFamily="34" charset="0"/>
              </a:rPr>
              <a:t>σσ</a:t>
            </a:r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. 7-11.</a:t>
            </a:r>
          </a:p>
          <a:p>
            <a:pPr algn="just"/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Αγγελική Πα</a:t>
            </a:r>
            <a:r>
              <a:rPr lang="el-CY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ντελίδου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Κα</a:t>
            </a:r>
            <a:r>
              <a:rPr lang="el-CY" sz="18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λλιό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πη Πρωτοπαπά, Σάββας Γιαλλουρίδης, </a:t>
            </a:r>
            <a:r>
              <a:rPr lang="el-CY" sz="1800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Ιστορία της Κύπρου για το Γυμνάσιο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Υπηρεσία Ανάπτυξης Προγραμμάτων, Λευκωσία, 1994, σ</a:t>
            </a:r>
            <a:r>
              <a:rPr lang="el-G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σ</a:t>
            </a:r>
            <a:r>
              <a:rPr lang="el-CY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18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6-11.</a:t>
            </a:r>
            <a:endParaRPr lang="el-CY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l-GR" sz="1800" dirty="0">
              <a:solidFill>
                <a:schemeClr val="tx1"/>
              </a:solidFill>
            </a:endParaRPr>
          </a:p>
          <a:p>
            <a:pPr algn="just"/>
            <a:r>
              <a:rPr lang="el-GR" dirty="0">
                <a:solidFill>
                  <a:schemeClr val="tx1"/>
                </a:solidFill>
                <a:ea typeface="Aptos" panose="020B0004020202020204" pitchFamily="34" charset="0"/>
              </a:rPr>
              <a:t> </a:t>
            </a:r>
            <a:endParaRPr lang="el-CY" dirty="0">
              <a:solidFill>
                <a:schemeClr val="tx1"/>
              </a:solidFill>
            </a:endParaRPr>
          </a:p>
        </p:txBody>
      </p:sp>
      <p:pic>
        <p:nvPicPr>
          <p:cNvPr id="5" name="Picture 2" descr="Μετά το κουδούνι: Ιστορία Α΄ Γυμνασίου (1) - διδακτέα ύλη και τρόπος ...">
            <a:extLst>
              <a:ext uri="{FF2B5EF4-FFF2-40B4-BE49-F238E27FC236}">
                <a16:creationId xmlns:a16="http://schemas.microsoft.com/office/drawing/2014/main" id="{1F4C4E86-D0BB-4697-BB64-88A7B142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741" y="3147848"/>
            <a:ext cx="820341" cy="6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1205834E-C85D-47EF-8DE1-C4BBCDD3D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46" y="3244905"/>
            <a:ext cx="610134" cy="594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52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φίσα, εξωτερικός χώρος/ύπαιθρος, βιβλίο&#10;&#10;Περιγραφή που δημιουργήθηκε αυτόματα">
            <a:extLst>
              <a:ext uri="{FF2B5EF4-FFF2-40B4-BE49-F238E27FC236}">
                <a16:creationId xmlns:a16="http://schemas.microsoft.com/office/drawing/2014/main" id="{D0C24B52-0892-0980-545F-90ACE10C0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24017" cy="6858000"/>
          </a:xfrm>
          <a:prstGeom prst="rect">
            <a:avLst/>
          </a:prstGeom>
        </p:spPr>
      </p:pic>
      <p:pic>
        <p:nvPicPr>
          <p:cNvPr id="2" name="Εικόνα 1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B708582-2BE2-8F5B-A96B-04D1020A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7" t="38400" r="37126" b="58993"/>
          <a:stretch/>
        </p:blipFill>
        <p:spPr>
          <a:xfrm>
            <a:off x="5431972" y="5682343"/>
            <a:ext cx="5313434" cy="500743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διάγραμμα, γραμματοσειρά, χάρτης&#10;&#10;Περιγραφή που δημιουργήθηκε αυτόματα">
            <a:extLst>
              <a:ext uri="{FF2B5EF4-FFF2-40B4-BE49-F238E27FC236}">
                <a16:creationId xmlns:a16="http://schemas.microsoft.com/office/drawing/2014/main" id="{A4DCDD96-926F-00CD-96FA-BAC4F3884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" r="26911" b="70476"/>
          <a:stretch/>
        </p:blipFill>
        <p:spPr>
          <a:xfrm>
            <a:off x="4811485" y="674914"/>
            <a:ext cx="7043057" cy="3646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3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αξεσουάρ μόδας, αξεσουάρ&#10;&#10;Περιγραφή που δημιουργήθηκε αυτόματα">
            <a:extLst>
              <a:ext uri="{FF2B5EF4-FFF2-40B4-BE49-F238E27FC236}">
                <a16:creationId xmlns:a16="http://schemas.microsoft.com/office/drawing/2014/main" id="{B265BE37-37D0-F21C-D2E0-1E1A8789EF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32857" r="10943" b="46349"/>
          <a:stretch/>
        </p:blipFill>
        <p:spPr>
          <a:xfrm>
            <a:off x="5965371" y="-195942"/>
            <a:ext cx="6106883" cy="4130464"/>
          </a:xfrm>
          <a:prstGeom prst="rect">
            <a:avLst/>
          </a:prstGeom>
        </p:spPr>
      </p:pic>
      <p:pic>
        <p:nvPicPr>
          <p:cNvPr id="4" name="Εικόνα 3" descr="Εικόνα που περιέχει κείμενο, αξεσουάρ μόδας, αξεσουάρ&#10;&#10;Περιγραφή που δημιουργήθηκε αυτόματα">
            <a:extLst>
              <a:ext uri="{FF2B5EF4-FFF2-40B4-BE49-F238E27FC236}">
                <a16:creationId xmlns:a16="http://schemas.microsoft.com/office/drawing/2014/main" id="{319F4857-169D-A93A-B4DB-AFE86A7766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24" t="52979" b="4407"/>
          <a:stretch/>
        </p:blipFill>
        <p:spPr>
          <a:xfrm>
            <a:off x="337459" y="0"/>
            <a:ext cx="5627912" cy="6716485"/>
          </a:xfrm>
          <a:prstGeom prst="rect">
            <a:avLst/>
          </a:prstGeom>
        </p:spPr>
      </p:pic>
      <p:pic>
        <p:nvPicPr>
          <p:cNvPr id="5" name="Εικόνα 4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6DD6E772-96E2-DE93-E98C-ECC9BFDB1C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6" t="25622" b="61154"/>
          <a:stretch/>
        </p:blipFill>
        <p:spPr>
          <a:xfrm>
            <a:off x="5573484" y="4271979"/>
            <a:ext cx="6281057" cy="227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004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Τοξοβολία - 153 χιλιάδες εικόνες, εικονογραφήσεις και φωτογραφίες στοκ  χωρίς δικαιώματα | Shutterstock">
            <a:extLst>
              <a:ext uri="{FF2B5EF4-FFF2-40B4-BE49-F238E27FC236}">
                <a16:creationId xmlns:a16="http://schemas.microsoft.com/office/drawing/2014/main" id="{B5A15D8A-9B38-43D7-83F2-EC406CE8E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91"/>
          <a:stretch/>
        </p:blipFill>
        <p:spPr bwMode="auto">
          <a:xfrm>
            <a:off x="1037492" y="538653"/>
            <a:ext cx="4491808" cy="552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Φυσαλίδα σκέψης: Σύννεφο 4">
            <a:extLst>
              <a:ext uri="{FF2B5EF4-FFF2-40B4-BE49-F238E27FC236}">
                <a16:creationId xmlns:a16="http://schemas.microsoft.com/office/drawing/2014/main" id="{BA5FBCBA-741B-4B2A-99A6-7A118B76DC73}"/>
              </a:ext>
            </a:extLst>
          </p:cNvPr>
          <p:cNvSpPr/>
          <p:nvPr/>
        </p:nvSpPr>
        <p:spPr>
          <a:xfrm>
            <a:off x="6536171" y="252145"/>
            <a:ext cx="4128898" cy="3845071"/>
          </a:xfrm>
          <a:prstGeom prst="cloudCallout">
            <a:avLst>
              <a:gd name="adj1" fmla="val -52774"/>
              <a:gd name="adj2" fmla="val 142594"/>
            </a:avLst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b="1" dirty="0">
                <a:solidFill>
                  <a:srgbClr val="FF0000"/>
                </a:solidFill>
              </a:rPr>
              <a:t>ΣΤΟΧΟΣ  :</a:t>
            </a:r>
            <a:endParaRPr lang="tr-TR" b="1" dirty="0">
              <a:solidFill>
                <a:srgbClr val="FF0000"/>
              </a:solidFill>
            </a:endParaRPr>
          </a:p>
          <a:p>
            <a:pPr algn="ctr"/>
            <a:endParaRPr lang="el-GR" b="1" dirty="0">
              <a:solidFill>
                <a:schemeClr val="tx1"/>
              </a:solidFill>
            </a:endParaRPr>
          </a:p>
          <a:p>
            <a:pPr algn="ctr"/>
            <a:r>
              <a:rPr lang="el-GR" b="1" dirty="0">
                <a:solidFill>
                  <a:schemeClr val="tx1"/>
                </a:solidFill>
              </a:rPr>
              <a:t>Ασχολίες </a:t>
            </a:r>
          </a:p>
        </p:txBody>
      </p:sp>
    </p:spTree>
    <p:extLst>
      <p:ext uri="{BB962C8B-B14F-4D97-AF65-F5344CB8AC3E}">
        <p14:creationId xmlns:p14="http://schemas.microsoft.com/office/powerpoint/2010/main" val="3732564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AC808B0E-EE1F-774A-896F-B772F7269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6" t="7716" b="48802"/>
          <a:stretch/>
        </p:blipFill>
        <p:spPr>
          <a:xfrm>
            <a:off x="87084" y="217712"/>
            <a:ext cx="6313715" cy="6640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4CC860A8-E8CB-7033-1E92-2BCD3C824772}"/>
              </a:ext>
            </a:extLst>
          </p:cNvPr>
          <p:cNvSpPr/>
          <p:nvPr/>
        </p:nvSpPr>
        <p:spPr>
          <a:xfrm>
            <a:off x="8926284" y="4013443"/>
            <a:ext cx="3178632" cy="598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B5F9BAE2-1CA3-00A3-71D8-8D48C6A124D9}"/>
              </a:ext>
            </a:extLst>
          </p:cNvPr>
          <p:cNvSpPr/>
          <p:nvPr/>
        </p:nvSpPr>
        <p:spPr>
          <a:xfrm>
            <a:off x="8284024" y="5138056"/>
            <a:ext cx="3178632" cy="598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47645779-3168-A997-938A-AEB150E0922F}"/>
              </a:ext>
            </a:extLst>
          </p:cNvPr>
          <p:cNvSpPr/>
          <p:nvPr/>
        </p:nvSpPr>
        <p:spPr>
          <a:xfrm>
            <a:off x="5323114" y="348343"/>
            <a:ext cx="2960908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DACC42DB-8B0A-D9B7-367E-944687FF4067}"/>
              </a:ext>
            </a:extLst>
          </p:cNvPr>
          <p:cNvSpPr/>
          <p:nvPr/>
        </p:nvSpPr>
        <p:spPr>
          <a:xfrm>
            <a:off x="5455197" y="2417283"/>
            <a:ext cx="2677886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6" name="Βέλος: Δεξιό 15">
            <a:extLst>
              <a:ext uri="{FF2B5EF4-FFF2-40B4-BE49-F238E27FC236}">
                <a16:creationId xmlns:a16="http://schemas.microsoft.com/office/drawing/2014/main" id="{E12E7D88-73AE-45CE-5379-7570236A7477}"/>
              </a:ext>
            </a:extLst>
          </p:cNvPr>
          <p:cNvSpPr/>
          <p:nvPr/>
        </p:nvSpPr>
        <p:spPr>
          <a:xfrm>
            <a:off x="5323114" y="5001987"/>
            <a:ext cx="2809968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E239CED-28CB-DE9A-FE6E-054BC3DB956B}"/>
              </a:ext>
            </a:extLst>
          </p:cNvPr>
          <p:cNvSpPr/>
          <p:nvPr/>
        </p:nvSpPr>
        <p:spPr>
          <a:xfrm>
            <a:off x="8284024" y="0"/>
            <a:ext cx="3907976" cy="2351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2400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5C00E011-A86A-EDDA-28AD-2DAEA1BC040F}"/>
              </a:ext>
            </a:extLst>
          </p:cNvPr>
          <p:cNvSpPr/>
          <p:nvPr/>
        </p:nvSpPr>
        <p:spPr>
          <a:xfrm>
            <a:off x="8275511" y="3510045"/>
            <a:ext cx="3480513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2400" dirty="0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AB7C1A09-022A-2866-0A9D-531A0BF57212}"/>
              </a:ext>
            </a:extLst>
          </p:cNvPr>
          <p:cNvSpPr/>
          <p:nvPr/>
        </p:nvSpPr>
        <p:spPr>
          <a:xfrm>
            <a:off x="8284022" y="4299857"/>
            <a:ext cx="3480513" cy="12574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 sz="2400" dirty="0"/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42F452DC-9E61-AC66-1B5B-5D6061FD6B39}"/>
              </a:ext>
            </a:extLst>
          </p:cNvPr>
          <p:cNvSpPr/>
          <p:nvPr/>
        </p:nvSpPr>
        <p:spPr>
          <a:xfrm>
            <a:off x="4711118" y="3786901"/>
            <a:ext cx="1526396" cy="598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97ABA818-D6C1-38B4-FD3C-42601BC47970}"/>
              </a:ext>
            </a:extLst>
          </p:cNvPr>
          <p:cNvSpPr/>
          <p:nvPr/>
        </p:nvSpPr>
        <p:spPr>
          <a:xfrm>
            <a:off x="8284023" y="2389485"/>
            <a:ext cx="3480513" cy="9838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endParaRPr lang="el-CY" sz="2400" dirty="0"/>
          </a:p>
        </p:txBody>
      </p: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A8E7F153-1A67-459A-C636-A598E3DFFF29}"/>
              </a:ext>
            </a:extLst>
          </p:cNvPr>
          <p:cNvSpPr/>
          <p:nvPr/>
        </p:nvSpPr>
        <p:spPr>
          <a:xfrm>
            <a:off x="5061855" y="3525569"/>
            <a:ext cx="3071227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4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EC4F9B76-D3D3-7179-9036-608507A61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5000"/>
          <a:stretch/>
        </p:blipFill>
        <p:spPr bwMode="auto">
          <a:xfrm>
            <a:off x="5182256" y="878"/>
            <a:ext cx="1936200" cy="68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B0D32-47D3-6671-7DFC-E3B5DB5DD78F}"/>
              </a:ext>
            </a:extLst>
          </p:cNvPr>
          <p:cNvSpPr txBox="1"/>
          <p:nvPr/>
        </p:nvSpPr>
        <p:spPr>
          <a:xfrm>
            <a:off x="2212058" y="490615"/>
            <a:ext cx="49063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/>
              <a:t>Στις ανασκαφές  εντοπίστηκαν :</a:t>
            </a:r>
            <a:endParaRPr lang="el-CY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5B639-4BC5-4C63-7EE1-0919D938C8C3}"/>
              </a:ext>
            </a:extLst>
          </p:cNvPr>
          <p:cNvSpPr txBox="1"/>
          <p:nvPr/>
        </p:nvSpPr>
        <p:spPr>
          <a:xfrm>
            <a:off x="5582743" y="50147"/>
            <a:ext cx="25394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Τι  δηλώνει;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121542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γράμμα, μελάνη, έγγραφο&#10;&#10;Περιγραφή που δημιουργήθηκε αυτόματα">
            <a:extLst>
              <a:ext uri="{FF2B5EF4-FFF2-40B4-BE49-F238E27FC236}">
                <a16:creationId xmlns:a16="http://schemas.microsoft.com/office/drawing/2014/main" id="{AC808B0E-EE1F-774A-896F-B772F7269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6" t="7716" b="48802"/>
          <a:stretch/>
        </p:blipFill>
        <p:spPr>
          <a:xfrm>
            <a:off x="87084" y="217712"/>
            <a:ext cx="6313715" cy="66402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4CC860A8-E8CB-7033-1E92-2BCD3C824772}"/>
              </a:ext>
            </a:extLst>
          </p:cNvPr>
          <p:cNvSpPr/>
          <p:nvPr/>
        </p:nvSpPr>
        <p:spPr>
          <a:xfrm>
            <a:off x="8926284" y="4013443"/>
            <a:ext cx="3178632" cy="598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B5F9BAE2-1CA3-00A3-71D8-8D48C6A124D9}"/>
              </a:ext>
            </a:extLst>
          </p:cNvPr>
          <p:cNvSpPr/>
          <p:nvPr/>
        </p:nvSpPr>
        <p:spPr>
          <a:xfrm>
            <a:off x="8284024" y="5138056"/>
            <a:ext cx="3178632" cy="598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3" name="Βέλος: Δεξιό 12">
            <a:extLst>
              <a:ext uri="{FF2B5EF4-FFF2-40B4-BE49-F238E27FC236}">
                <a16:creationId xmlns:a16="http://schemas.microsoft.com/office/drawing/2014/main" id="{47645779-3168-A997-938A-AEB150E0922F}"/>
              </a:ext>
            </a:extLst>
          </p:cNvPr>
          <p:cNvSpPr/>
          <p:nvPr/>
        </p:nvSpPr>
        <p:spPr>
          <a:xfrm>
            <a:off x="5323114" y="348343"/>
            <a:ext cx="2960908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4" name="Βέλος: Δεξιό 13">
            <a:extLst>
              <a:ext uri="{FF2B5EF4-FFF2-40B4-BE49-F238E27FC236}">
                <a16:creationId xmlns:a16="http://schemas.microsoft.com/office/drawing/2014/main" id="{DACC42DB-8B0A-D9B7-367E-944687FF4067}"/>
              </a:ext>
            </a:extLst>
          </p:cNvPr>
          <p:cNvSpPr/>
          <p:nvPr/>
        </p:nvSpPr>
        <p:spPr>
          <a:xfrm>
            <a:off x="5455197" y="2417283"/>
            <a:ext cx="2677886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6" name="Βέλος: Δεξιό 15">
            <a:extLst>
              <a:ext uri="{FF2B5EF4-FFF2-40B4-BE49-F238E27FC236}">
                <a16:creationId xmlns:a16="http://schemas.microsoft.com/office/drawing/2014/main" id="{E12E7D88-73AE-45CE-5379-7570236A7477}"/>
              </a:ext>
            </a:extLst>
          </p:cNvPr>
          <p:cNvSpPr/>
          <p:nvPr/>
        </p:nvSpPr>
        <p:spPr>
          <a:xfrm>
            <a:off x="5323114" y="5001987"/>
            <a:ext cx="2809968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E239CED-28CB-DE9A-FE6E-054BC3DB956B}"/>
              </a:ext>
            </a:extLst>
          </p:cNvPr>
          <p:cNvSpPr/>
          <p:nvPr/>
        </p:nvSpPr>
        <p:spPr>
          <a:xfrm>
            <a:off x="8284024" y="0"/>
            <a:ext cx="3907976" cy="2351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Ανάπτυξη  υφαντικής</a:t>
            </a:r>
          </a:p>
          <a:p>
            <a:pPr algn="ctr"/>
            <a:r>
              <a:rPr lang="el-GR" sz="2400" dirty="0"/>
              <a:t>Εξημέρωση ζώων</a:t>
            </a:r>
          </a:p>
          <a:p>
            <a:pPr algn="ctr"/>
            <a:r>
              <a:rPr lang="el-GR" sz="2400" dirty="0"/>
              <a:t>Εκτροφή  αιγοπροβάτων και χοίρων  </a:t>
            </a:r>
          </a:p>
          <a:p>
            <a:pPr algn="ctr"/>
            <a:r>
              <a:rPr lang="el-GR" sz="2400" dirty="0"/>
              <a:t>Κυνήγι  </a:t>
            </a:r>
            <a:r>
              <a:rPr lang="el-GR" sz="2400" dirty="0" err="1"/>
              <a:t>αγρινών</a:t>
            </a:r>
            <a:r>
              <a:rPr lang="el-GR" sz="2400" dirty="0"/>
              <a:t> και ελαφιών </a:t>
            </a:r>
          </a:p>
          <a:p>
            <a:pPr algn="ctr"/>
            <a:r>
              <a:rPr lang="el-GR" sz="2400" dirty="0"/>
              <a:t>Ψάρεμα </a:t>
            </a:r>
            <a:endParaRPr lang="el-CY" sz="2400" dirty="0"/>
          </a:p>
        </p:txBody>
      </p:sp>
      <p:sp>
        <p:nvSpPr>
          <p:cNvPr id="19" name="Ορθογώνιο 18">
            <a:extLst>
              <a:ext uri="{FF2B5EF4-FFF2-40B4-BE49-F238E27FC236}">
                <a16:creationId xmlns:a16="http://schemas.microsoft.com/office/drawing/2014/main" id="{5C00E011-A86A-EDDA-28AD-2DAEA1BC040F}"/>
              </a:ext>
            </a:extLst>
          </p:cNvPr>
          <p:cNvSpPr/>
          <p:nvPr/>
        </p:nvSpPr>
        <p:spPr>
          <a:xfrm>
            <a:off x="8275511" y="3510045"/>
            <a:ext cx="3480513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sz="2400" dirty="0"/>
              <a:t>Ανάπτυξη  υφαντικής </a:t>
            </a:r>
            <a:endParaRPr lang="el-CY" sz="2400" dirty="0"/>
          </a:p>
        </p:txBody>
      </p:sp>
      <p:sp>
        <p:nvSpPr>
          <p:cNvPr id="20" name="Ορθογώνιο 19">
            <a:extLst>
              <a:ext uri="{FF2B5EF4-FFF2-40B4-BE49-F238E27FC236}">
                <a16:creationId xmlns:a16="http://schemas.microsoft.com/office/drawing/2014/main" id="{AB7C1A09-022A-2866-0A9D-531A0BF57212}"/>
              </a:ext>
            </a:extLst>
          </p:cNvPr>
          <p:cNvSpPr/>
          <p:nvPr/>
        </p:nvSpPr>
        <p:spPr>
          <a:xfrm>
            <a:off x="8284022" y="4299857"/>
            <a:ext cx="3480513" cy="12574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r>
              <a:rPr lang="el-GR" sz="2400" dirty="0"/>
              <a:t>Λειαίνουν την πέτρα</a:t>
            </a:r>
          </a:p>
          <a:p>
            <a:pPr algn="ctr"/>
            <a:r>
              <a:rPr lang="el-GR" sz="2400" dirty="0"/>
              <a:t>Κατασκευή  εργαλείων  και  όπλων </a:t>
            </a:r>
            <a:endParaRPr lang="el-CY" sz="2400" dirty="0"/>
          </a:p>
        </p:txBody>
      </p:sp>
      <p:sp>
        <p:nvSpPr>
          <p:cNvPr id="21" name="Ορθογώνιο 20">
            <a:extLst>
              <a:ext uri="{FF2B5EF4-FFF2-40B4-BE49-F238E27FC236}">
                <a16:creationId xmlns:a16="http://schemas.microsoft.com/office/drawing/2014/main" id="{42F452DC-9E61-AC66-1B5B-5D6061FD6B39}"/>
              </a:ext>
            </a:extLst>
          </p:cNvPr>
          <p:cNvSpPr/>
          <p:nvPr/>
        </p:nvSpPr>
        <p:spPr>
          <a:xfrm>
            <a:off x="4711118" y="3786901"/>
            <a:ext cx="1526396" cy="5987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sp>
        <p:nvSpPr>
          <p:cNvPr id="22" name="Ορθογώνιο 21">
            <a:extLst>
              <a:ext uri="{FF2B5EF4-FFF2-40B4-BE49-F238E27FC236}">
                <a16:creationId xmlns:a16="http://schemas.microsoft.com/office/drawing/2014/main" id="{97ABA818-D6C1-38B4-FD3C-42601BC47970}"/>
              </a:ext>
            </a:extLst>
          </p:cNvPr>
          <p:cNvSpPr/>
          <p:nvPr/>
        </p:nvSpPr>
        <p:spPr>
          <a:xfrm>
            <a:off x="8284023" y="2389485"/>
            <a:ext cx="3480513" cy="9838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l-GR" dirty="0"/>
              <a:t> </a:t>
            </a:r>
            <a:r>
              <a:rPr lang="el-GR" sz="2400" dirty="0"/>
              <a:t>Καλλιέργεια  σιτηρών, οσπρίων, αμπελιών</a:t>
            </a:r>
          </a:p>
          <a:p>
            <a:pPr algn="ctr"/>
            <a:r>
              <a:rPr lang="el-GR" sz="2400" dirty="0"/>
              <a:t>Συλλογή καρπών </a:t>
            </a:r>
            <a:endParaRPr lang="el-CY" sz="2400" dirty="0"/>
          </a:p>
        </p:txBody>
      </p:sp>
      <p:sp>
        <p:nvSpPr>
          <p:cNvPr id="15" name="Βέλος: Δεξιό 14">
            <a:extLst>
              <a:ext uri="{FF2B5EF4-FFF2-40B4-BE49-F238E27FC236}">
                <a16:creationId xmlns:a16="http://schemas.microsoft.com/office/drawing/2014/main" id="{A8E7F153-1A67-459A-C636-A598E3DFFF29}"/>
              </a:ext>
            </a:extLst>
          </p:cNvPr>
          <p:cNvSpPr/>
          <p:nvPr/>
        </p:nvSpPr>
        <p:spPr>
          <a:xfrm>
            <a:off x="5061855" y="3525569"/>
            <a:ext cx="3071227" cy="5334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CY"/>
          </a:p>
        </p:txBody>
      </p:sp>
      <p:pic>
        <p:nvPicPr>
          <p:cNvPr id="4" name="Picture 6" descr="παιδί σκέφτεται κάτι διανυσματική απεικόνιση. εικονογραφία από - 178350478">
            <a:extLst>
              <a:ext uri="{FF2B5EF4-FFF2-40B4-BE49-F238E27FC236}">
                <a16:creationId xmlns:a16="http://schemas.microsoft.com/office/drawing/2014/main" id="{EC4F9B76-D3D3-7179-9036-608507A61D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5000"/>
          <a:stretch/>
        </p:blipFill>
        <p:spPr bwMode="auto">
          <a:xfrm>
            <a:off x="5182256" y="878"/>
            <a:ext cx="1936200" cy="689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B0D32-47D3-6671-7DFC-E3B5DB5DD78F}"/>
              </a:ext>
            </a:extLst>
          </p:cNvPr>
          <p:cNvSpPr txBox="1"/>
          <p:nvPr/>
        </p:nvSpPr>
        <p:spPr>
          <a:xfrm>
            <a:off x="2212058" y="490615"/>
            <a:ext cx="4906398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b="1" dirty="0"/>
              <a:t>Στις ανασκαφές  εντοπίστηκαν :</a:t>
            </a:r>
            <a:endParaRPr lang="el-CY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5B639-4BC5-4C63-7EE1-0919D938C8C3}"/>
              </a:ext>
            </a:extLst>
          </p:cNvPr>
          <p:cNvSpPr txBox="1"/>
          <p:nvPr/>
        </p:nvSpPr>
        <p:spPr>
          <a:xfrm>
            <a:off x="5582743" y="50147"/>
            <a:ext cx="25394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l-GR" dirty="0"/>
              <a:t>Τι  δηλώνει;</a:t>
            </a:r>
            <a:endParaRPr lang="el-CY" dirty="0"/>
          </a:p>
        </p:txBody>
      </p:sp>
    </p:spTree>
    <p:extLst>
      <p:ext uri="{BB962C8B-B14F-4D97-AF65-F5344CB8AC3E}">
        <p14:creationId xmlns:p14="http://schemas.microsoft.com/office/powerpoint/2010/main" val="22535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κείμενο, χαρτί, Δημοσίευση, τυπογραφία&#10;&#10;Περιγραφή που δημιουργήθηκε αυτόματα">
            <a:extLst>
              <a:ext uri="{FF2B5EF4-FFF2-40B4-BE49-F238E27FC236}">
                <a16:creationId xmlns:a16="http://schemas.microsoft.com/office/drawing/2014/main" id="{36BC947F-BBA8-1527-2C0C-8F819520F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" t="6613" r="51427" b="9788"/>
          <a:stretch/>
        </p:blipFill>
        <p:spPr>
          <a:xfrm rot="5400000">
            <a:off x="3309258" y="-2601684"/>
            <a:ext cx="5442853" cy="111469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245A6-4C9B-45FE-A043-C80A53DC23A7}"/>
              </a:ext>
            </a:extLst>
          </p:cNvPr>
          <p:cNvSpPr txBox="1"/>
          <p:nvPr/>
        </p:nvSpPr>
        <p:spPr>
          <a:xfrm>
            <a:off x="185057" y="5947059"/>
            <a:ext cx="11146972" cy="392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Alain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Brun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GR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Ν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εολιθική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i="1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Χοιροκοιτί</a:t>
            </a:r>
            <a:r>
              <a:rPr lang="el-CY" sz="1800" i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α,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Πολιτιστικό Ίδρυμα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Τραπ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έζης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l-CY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Κύ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πρου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Λευκωσία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l-CY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1996</a:t>
            </a:r>
            <a:r>
              <a:rPr lang="el-GR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σελ. 40.</a:t>
            </a:r>
            <a:endParaRPr lang="el-CY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56423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737</Words>
  <Application>Microsoft Office PowerPoint</Application>
  <PresentationFormat>Ευρεία οθόνη</PresentationFormat>
  <Paragraphs>170</Paragraphs>
  <Slides>34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34</vt:i4>
      </vt:variant>
    </vt:vector>
  </HeadingPairs>
  <TitlesOfParts>
    <vt:vector size="39" baseType="lpstr">
      <vt:lpstr>Aptos</vt:lpstr>
      <vt:lpstr>Aptos Display</vt:lpstr>
      <vt:lpstr>Arial</vt:lpstr>
      <vt:lpstr>Times New Roman</vt:lpstr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Οι  εικόνες  ζώων  και ανθρώπων   ζωγραφισμένες ή χαραγμένες  σε σπηλιά  ονομάζονται </vt:lpstr>
      <vt:lpstr>Οι  εικόνες  ζώων  και ανθρώπων   ζωγραφισμένες ή χαραγμένες  σε σπηλιά  ονομάζονται </vt:lpstr>
      <vt:lpstr>Τοιχογραφία  από την   </vt:lpstr>
      <vt:lpstr>Τοιχογραφία  από την   </vt:lpstr>
      <vt:lpstr>Οι  τρεις  αλλαγές  που έφερε  η Νεολιθική Εποχή :</vt:lpstr>
      <vt:lpstr>Οι  τρεις  αλλαγές  που έφερε  η Νεολιθική Εποχή :</vt:lpstr>
      <vt:lpstr>Τα γυναικεία  ειδώλια  συμβολίζουν : </vt:lpstr>
      <vt:lpstr>Τα γυναικεία  ειδώλια  συμβολίζουν : </vt:lpstr>
      <vt:lpstr>Τα πιο  χαρακτηριστικά   ειδώλια  της  Χαλκολιθικής  Εποχής   είναι τα </vt:lpstr>
      <vt:lpstr>Τα πιο  χαρακτηριστικά   ειδώλια  της  Χαλκολιθικής  Εποχής   είναι τα 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ΕΛΕΝΗ ΧΑΡΑΛΑΜΠΟΥΣ</dc:creator>
  <cp:lastModifiedBy>ΕΛΕΝΗ ΧΑΡΑΛΑΜΠΟΥΣ</cp:lastModifiedBy>
  <cp:revision>154</cp:revision>
  <dcterms:created xsi:type="dcterms:W3CDTF">2024-09-11T17:26:53Z</dcterms:created>
  <dcterms:modified xsi:type="dcterms:W3CDTF">2025-09-19T12:59:29Z</dcterms:modified>
</cp:coreProperties>
</file>