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2" r:id="rId2"/>
    <p:sldId id="348" r:id="rId3"/>
    <p:sldId id="365" r:id="rId4"/>
    <p:sldId id="279" r:id="rId5"/>
    <p:sldId id="342" r:id="rId6"/>
    <p:sldId id="372" r:id="rId7"/>
    <p:sldId id="344" r:id="rId8"/>
    <p:sldId id="373" r:id="rId9"/>
    <p:sldId id="345" r:id="rId10"/>
    <p:sldId id="343" r:id="rId11"/>
    <p:sldId id="346" r:id="rId12"/>
    <p:sldId id="347" r:id="rId13"/>
    <p:sldId id="374" r:id="rId14"/>
    <p:sldId id="341" r:id="rId15"/>
    <p:sldId id="369" r:id="rId16"/>
    <p:sldId id="340" r:id="rId17"/>
    <p:sldId id="370" r:id="rId18"/>
    <p:sldId id="381" r:id="rId19"/>
    <p:sldId id="383" r:id="rId20"/>
    <p:sldId id="371" r:id="rId21"/>
    <p:sldId id="375" r:id="rId22"/>
    <p:sldId id="377" r:id="rId23"/>
    <p:sldId id="376" r:id="rId24"/>
    <p:sldId id="378" r:id="rId25"/>
    <p:sldId id="380" r:id="rId26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6211" autoAdjust="0"/>
  </p:normalViewPr>
  <p:slideViewPr>
    <p:cSldViewPr snapToGrid="0">
      <p:cViewPr varScale="1">
        <p:scale>
          <a:sx n="50" d="100"/>
          <a:sy n="50" d="100"/>
        </p:scale>
        <p:origin x="12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041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22/9/2025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104961">
            <a:off x="2453703" y="1552030"/>
            <a:ext cx="8138030" cy="44590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5</a:t>
            </a:r>
            <a:r>
              <a:rPr lang="el-GR" b="1" baseline="30000" dirty="0"/>
              <a:t>ο</a:t>
            </a:r>
            <a:r>
              <a:rPr lang="el-GR" b="1" dirty="0"/>
              <a:t> ΜΑΘΗΜΑ : Νεολιθική εποχή -Ταφικά έθιμα </a:t>
            </a:r>
          </a:p>
          <a:p>
            <a:pPr algn="ctr"/>
            <a:endParaRPr lang="el-GR" b="1" dirty="0"/>
          </a:p>
          <a:p>
            <a:pPr algn="ctr"/>
            <a:r>
              <a:rPr lang="el-GR" sz="2000" dirty="0"/>
              <a:t>Μια μεγάλη  οικία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Ύπαρξη αρχηγού - Καλά  οργανωμένη  κοινωνία</a:t>
            </a:r>
          </a:p>
          <a:p>
            <a:pPr algn="ctr"/>
            <a:r>
              <a:rPr lang="el-GR" sz="2000" dirty="0">
                <a:latin typeface="Open Sans" panose="020B0606030504020204" pitchFamily="34" charset="0"/>
              </a:rPr>
              <a:t>Κ</a:t>
            </a:r>
            <a:r>
              <a:rPr lang="el-GR" sz="2000" b="0" i="0" dirty="0">
                <a:effectLst/>
                <a:latin typeface="Open Sans" panose="020B0606030504020204" pitchFamily="34" charset="0"/>
              </a:rPr>
              <a:t>αθημερινές, σκληρές χειρωνακτικές εργασίες </a:t>
            </a:r>
            <a:r>
              <a:rPr lang="el-GR" sz="2000" b="0" i="0" dirty="0">
                <a:effectLst/>
                <a:latin typeface="Open Sans" panose="020B0606030504020204" pitchFamily="34" charset="0"/>
                <a:sym typeface="Wingdings" panose="05000000000000000000" pitchFamily="2" charset="2"/>
              </a:rPr>
              <a:t>  οι άνθρωποι πέθαιναν σε ηλικία  25-40 χρονών</a:t>
            </a:r>
          </a:p>
          <a:p>
            <a:pPr algn="ctr"/>
            <a:r>
              <a:rPr lang="el-GR" sz="2000" b="1" dirty="0">
                <a:latin typeface="Open Sans" panose="020B0606030504020204" pitchFamily="34" charset="0"/>
                <a:sym typeface="Wingdings" panose="05000000000000000000" pitchFamily="2" charset="2"/>
              </a:rPr>
              <a:t>Ταφικές  έθιμα :</a:t>
            </a:r>
          </a:p>
          <a:p>
            <a:pPr algn="ctr"/>
            <a:r>
              <a:rPr lang="el-GR" sz="2000" dirty="0">
                <a:latin typeface="Open Sans" panose="020B0606030504020204" pitchFamily="34" charset="0"/>
                <a:sym typeface="Wingdings" panose="05000000000000000000" pitchFamily="2" charset="2"/>
              </a:rPr>
              <a:t> 1.</a:t>
            </a:r>
            <a:r>
              <a:rPr lang="el-GR" sz="2000" dirty="0">
                <a:solidFill>
                  <a:schemeClr val="tx1"/>
                </a:solidFill>
              </a:rPr>
              <a:t>Σκεύη  μέσα στον  τάφο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  <a:sym typeface="Wingdings" panose="05000000000000000000" pitchFamily="2" charset="2"/>
              </a:rPr>
              <a:t>2.Πέτρα  στο σώμα  του νεκρού 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</a:rPr>
              <a:t>3.Ο νεκρός   σε συνεσταλμένη  στάση κάτω από το δάπεδο  της  οικίας.</a:t>
            </a:r>
          </a:p>
          <a:p>
            <a:pPr algn="ctr"/>
            <a:r>
              <a:rPr lang="el-GR" sz="20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sym typeface="Wingdings" panose="05000000000000000000" pitchFamily="2" charset="2"/>
              </a:rPr>
              <a:t>Τι δηλώνει ;</a:t>
            </a:r>
            <a:endParaRPr lang="el-GR" sz="2000" b="0" i="0" dirty="0">
              <a:effectLst/>
              <a:latin typeface="Open Sans" panose="020B0606030504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l-GR" sz="2000" dirty="0">
                <a:solidFill>
                  <a:schemeClr val="tx1"/>
                </a:solidFill>
                <a:sym typeface="Wingdings" panose="05000000000000000000" pitchFamily="2" charset="2"/>
              </a:rPr>
              <a:t> πίστη  στη  συνέχιση  της ζωής 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  <a:sym typeface="Wingdings" panose="05000000000000000000" pitchFamily="2" charset="2"/>
              </a:rPr>
              <a:t> Νεκροφοβία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  <a:sym typeface="Wingdings" panose="05000000000000000000" pitchFamily="2" charset="2"/>
              </a:rPr>
              <a:t> Βαθιά θρησκευτικότητα</a:t>
            </a:r>
            <a:endParaRPr lang="el-GR" sz="2000" dirty="0"/>
          </a:p>
          <a:p>
            <a:pPr algn="ctr"/>
            <a:endParaRPr lang="el-GR" sz="2000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dirty="0"/>
          </a:p>
          <a:p>
            <a:pPr algn="ctr"/>
            <a:endParaRPr lang="el-GR" dirty="0"/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294CC9E1-ACB0-4E20-8748-35F4CB5CA858}"/>
              </a:ext>
            </a:extLst>
          </p:cNvPr>
          <p:cNvSpPr/>
          <p:nvPr/>
        </p:nvSpPr>
        <p:spPr>
          <a:xfrm>
            <a:off x="8284029" y="559138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elenecharalampous72@gmail.com</a:t>
            </a:r>
            <a:endParaRPr lang="el-GR" dirty="0"/>
          </a:p>
        </p:txBody>
      </p:sp>
      <p:pic>
        <p:nvPicPr>
          <p:cNvPr id="31" name="Picture 2" descr="Γ'-Δ' Τάξεις – Page 4 – Reoulita">
            <a:extLst>
              <a:ext uri="{FF2B5EF4-FFF2-40B4-BE49-F238E27FC236}">
                <a16:creationId xmlns:a16="http://schemas.microsoft.com/office/drawing/2014/main" id="{08B3C935-E5A8-49FB-9502-1DFF1FC27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738634" y="3546818"/>
            <a:ext cx="1954924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Χοιροκοιτία αρχαιολογικός χώρος">
            <a:extLst>
              <a:ext uri="{FF2B5EF4-FFF2-40B4-BE49-F238E27FC236}">
                <a16:creationId xmlns:a16="http://schemas.microsoft.com/office/drawing/2014/main" id="{9978C93A-2417-AEA0-2AC3-7B617DC9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31" y="385197"/>
            <a:ext cx="6182140" cy="57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AA65E01-7E0E-9815-12D5-135495192792}"/>
              </a:ext>
            </a:extLst>
          </p:cNvPr>
          <p:cNvSpPr/>
          <p:nvPr/>
        </p:nvSpPr>
        <p:spPr>
          <a:xfrm>
            <a:off x="-33132" y="4680447"/>
            <a:ext cx="3114262" cy="1789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  Ο νεκρός έχει ταφεί  σε συνεσταλμένη  στάση κάτω από το δάπεδο  της  οικίας. 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31B95C2-0512-053F-D741-53320340FA8F}"/>
              </a:ext>
            </a:extLst>
          </p:cNvPr>
          <p:cNvSpPr/>
          <p:nvPr/>
        </p:nvSpPr>
        <p:spPr>
          <a:xfrm>
            <a:off x="-33132" y="428267"/>
            <a:ext cx="3021497" cy="19745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Σκεύη  μέσα στον  τάφο</a:t>
            </a:r>
            <a:endParaRPr lang="el-GR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54E1B3E-B43D-2742-4C6B-618C6C10D1EF}"/>
              </a:ext>
            </a:extLst>
          </p:cNvPr>
          <p:cNvSpPr/>
          <p:nvPr/>
        </p:nvSpPr>
        <p:spPr>
          <a:xfrm>
            <a:off x="-33131" y="2880250"/>
            <a:ext cx="3021497" cy="10601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Πέτρα  στο σώμα  του νεκρού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  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6" name="Βέλος: Καμπύλο προς τα κάτω 5">
            <a:extLst>
              <a:ext uri="{FF2B5EF4-FFF2-40B4-BE49-F238E27FC236}">
                <a16:creationId xmlns:a16="http://schemas.microsoft.com/office/drawing/2014/main" id="{EB1CE184-94D3-1B41-E854-61DFDACC19B8}"/>
              </a:ext>
            </a:extLst>
          </p:cNvPr>
          <p:cNvSpPr/>
          <p:nvPr/>
        </p:nvSpPr>
        <p:spPr>
          <a:xfrm>
            <a:off x="2319131" y="2354764"/>
            <a:ext cx="4108173" cy="210039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>
              <a:solidFill>
                <a:schemeClr val="tx1"/>
              </a:solidFill>
            </a:endParaRPr>
          </a:p>
        </p:txBody>
      </p:sp>
      <p:sp>
        <p:nvSpPr>
          <p:cNvPr id="7" name="Βέλος: Καμπύλο προς τα κάτω 6">
            <a:extLst>
              <a:ext uri="{FF2B5EF4-FFF2-40B4-BE49-F238E27FC236}">
                <a16:creationId xmlns:a16="http://schemas.microsoft.com/office/drawing/2014/main" id="{627AA1CC-72C3-2E34-B4A9-1A64DF3574CF}"/>
              </a:ext>
            </a:extLst>
          </p:cNvPr>
          <p:cNvSpPr/>
          <p:nvPr/>
        </p:nvSpPr>
        <p:spPr>
          <a:xfrm>
            <a:off x="2623930" y="1630017"/>
            <a:ext cx="4041913" cy="139567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>
              <a:solidFill>
                <a:schemeClr val="tx1"/>
              </a:solidFill>
            </a:endParaRPr>
          </a:p>
        </p:txBody>
      </p:sp>
      <p:sp>
        <p:nvSpPr>
          <p:cNvPr id="8" name="Βέλος: Καμπύλο προς τα κάτω 7">
            <a:extLst>
              <a:ext uri="{FF2B5EF4-FFF2-40B4-BE49-F238E27FC236}">
                <a16:creationId xmlns:a16="http://schemas.microsoft.com/office/drawing/2014/main" id="{ACEEE0C3-FA5F-9D1C-C260-BFD970949FA5}"/>
              </a:ext>
            </a:extLst>
          </p:cNvPr>
          <p:cNvSpPr/>
          <p:nvPr/>
        </p:nvSpPr>
        <p:spPr>
          <a:xfrm>
            <a:off x="2597426" y="323630"/>
            <a:ext cx="4797287" cy="72434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8BB76-30F4-F8C1-1889-ED9295D4A3A4}"/>
              </a:ext>
            </a:extLst>
          </p:cNvPr>
          <p:cNvSpPr txBox="1"/>
          <p:nvPr/>
        </p:nvSpPr>
        <p:spPr>
          <a:xfrm>
            <a:off x="9356036" y="3249286"/>
            <a:ext cx="2835964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3600" dirty="0">
                <a:solidFill>
                  <a:schemeClr val="tx1"/>
                </a:solidFill>
                <a:sym typeface="Wingdings" panose="05000000000000000000" pitchFamily="2" charset="2"/>
              </a:rPr>
              <a:t> </a:t>
            </a:r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πίστη  στη  συνέχιση  της ζωής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 Νεκροφοβία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 Βαθιά θρησκευτικότητα</a:t>
            </a:r>
          </a:p>
        </p:txBody>
      </p:sp>
      <p:pic>
        <p:nvPicPr>
          <p:cNvPr id="11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F3B48F58-EA83-225E-CC4B-696D98E18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568070" y="249954"/>
            <a:ext cx="2041309" cy="277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2B0B3-7074-0926-A3DC-C5D1E1784FCC}"/>
              </a:ext>
            </a:extLst>
          </p:cNvPr>
          <p:cNvSpPr txBox="1"/>
          <p:nvPr/>
        </p:nvSpPr>
        <p:spPr>
          <a:xfrm>
            <a:off x="145774" y="5965516"/>
            <a:ext cx="11410122" cy="392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Alain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Brun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GR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εολιθική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Χοιροκοιτί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Πολιτιστικό Ίδρυμα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Τραπ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έζης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Κύ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πρου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Λευκωσία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1996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30.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κείμενο, ζωγραφιά, εικονογράφηση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422E2E3-9166-4392-7A5C-D08C85026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34518" r="22560" b="20136"/>
          <a:stretch/>
        </p:blipFill>
        <p:spPr>
          <a:xfrm>
            <a:off x="344557" y="62948"/>
            <a:ext cx="11092069" cy="56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7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8A5CF6-895E-B4AF-830F-2B4B92C0D32C}"/>
              </a:ext>
            </a:extLst>
          </p:cNvPr>
          <p:cNvSpPr txBox="1"/>
          <p:nvPr/>
        </p:nvSpPr>
        <p:spPr>
          <a:xfrm>
            <a:off x="331304" y="5898759"/>
            <a:ext cx="11529392" cy="71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Porphyrios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Dikaios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Khirokitia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final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report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on the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excavation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a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neolithic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settlement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Cyprus on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behalf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the Department of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Antiquities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1936-1946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Oxford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University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Press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London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1953</a:t>
            </a:r>
            <a:r>
              <a:rPr lang="el-GR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κείμενο, ζωγραφιά, σκίτσο/σχέδι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BFC266D-05D8-88E5-F57E-E82FD58D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4730" r="27376" b="14758"/>
          <a:stretch/>
        </p:blipFill>
        <p:spPr>
          <a:xfrm rot="5400000">
            <a:off x="3146619" y="-3146619"/>
            <a:ext cx="589876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6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Ειδώλια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5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γράμμα, χαρτί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41FF4834-9010-2F59-58D5-D1639D4DE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1" t="79473" r="1559" b="4910"/>
          <a:stretch/>
        </p:blipFill>
        <p:spPr>
          <a:xfrm>
            <a:off x="7209718" y="3253408"/>
            <a:ext cx="4585784" cy="3604592"/>
          </a:xfrm>
          <a:prstGeom prst="rect">
            <a:avLst/>
          </a:prstGeom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259A17FE-FAC0-A0F2-429F-5C29CDE291B6}"/>
              </a:ext>
            </a:extLst>
          </p:cNvPr>
          <p:cNvSpPr/>
          <p:nvPr/>
        </p:nvSpPr>
        <p:spPr>
          <a:xfrm>
            <a:off x="4413509" y="3253408"/>
            <a:ext cx="2769705" cy="109993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5D59ACF-C1F9-32D5-3EC4-5BBC624C4EF8}"/>
              </a:ext>
            </a:extLst>
          </p:cNvPr>
          <p:cNvSpPr/>
          <p:nvPr/>
        </p:nvSpPr>
        <p:spPr>
          <a:xfrm>
            <a:off x="8442704" y="172277"/>
            <a:ext cx="3352798" cy="28757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Αισθητική καλλιέργεια</a:t>
            </a:r>
          </a:p>
          <a:p>
            <a:pPr algn="ctr"/>
            <a:r>
              <a:rPr lang="el-GR" sz="4400" dirty="0"/>
              <a:t>κατοίκων </a:t>
            </a:r>
            <a:endParaRPr lang="el-CY" sz="44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471C79A-7E88-64EC-EEDE-FA35B51D731F}"/>
              </a:ext>
            </a:extLst>
          </p:cNvPr>
          <p:cNvSpPr/>
          <p:nvPr/>
        </p:nvSpPr>
        <p:spPr>
          <a:xfrm>
            <a:off x="396498" y="159025"/>
            <a:ext cx="3352798" cy="64273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Ειδώλια  φτιαγμένα από  πέτρα ή πηλό</a:t>
            </a:r>
          </a:p>
          <a:p>
            <a:pPr algn="ctr"/>
            <a:endParaRPr lang="el-GR" sz="3200" dirty="0"/>
          </a:p>
          <a:p>
            <a:pPr algn="ctr"/>
            <a:r>
              <a:rPr lang="el-GR" sz="3200" dirty="0" err="1"/>
              <a:t>Σταυρόσχημα</a:t>
            </a:r>
            <a:r>
              <a:rPr lang="el-GR" sz="3200" dirty="0"/>
              <a:t>  ειδώλια </a:t>
            </a:r>
            <a:r>
              <a:rPr lang="el-GR" sz="3200" dirty="0" err="1"/>
              <a:t>Χαλκολιθικής</a:t>
            </a:r>
            <a:r>
              <a:rPr lang="el-GR" sz="3200" dirty="0"/>
              <a:t> Εποχής </a:t>
            </a:r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Χρήση σε λατρεία θεάς γονιμότητας</a:t>
            </a:r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Χρήση σε τελετές </a:t>
            </a:r>
            <a:endParaRPr lang="el-CY" sz="3200" dirty="0"/>
          </a:p>
        </p:txBody>
      </p:sp>
      <p:pic>
        <p:nvPicPr>
          <p:cNvPr id="7" name="Εικόνα 6" descr="Εικόνα που περιέχει κείμενο, γράμμα, χαρτί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8F3F6822-A723-5440-561B-60BE7A8E0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6" t="52838" b="20527"/>
          <a:stretch/>
        </p:blipFill>
        <p:spPr>
          <a:xfrm>
            <a:off x="3907256" y="159025"/>
            <a:ext cx="3935184" cy="29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1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8171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3" y="3167742"/>
            <a:ext cx="4206648" cy="3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7478484" y="21772"/>
            <a:ext cx="4093030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ειδώλια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3635830" y="0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κτερίσματα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5791199" y="3429000"/>
            <a:ext cx="4093030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  νεκροφοβία</a:t>
            </a:r>
            <a:endParaRPr lang="el-CY" sz="36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92531" y="-141514"/>
            <a:ext cx="335823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sym typeface="Wingdings" panose="05000000000000000000" pitchFamily="2" charset="2"/>
              </a:rPr>
              <a:t>συνεσταλμένη στάση 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 bwMode="auto">
          <a:xfrm>
            <a:off x="830943" y="239486"/>
            <a:ext cx="7006771" cy="59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3731170" y="685800"/>
            <a:ext cx="7935313" cy="488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32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3200" b="1" dirty="0">
              <a:solidFill>
                <a:schemeClr val="tx1"/>
              </a:solidFill>
            </a:endParaRP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Τα  ταφικά  έθιμα  από την αρχαιότητα  μέχρι τις μέρες  μας</a:t>
            </a: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1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p cartoon Images - Free Download on Freepik">
            <a:extLst>
              <a:ext uri="{FF2B5EF4-FFF2-40B4-BE49-F238E27FC236}">
                <a16:creationId xmlns:a16="http://schemas.microsoft.com/office/drawing/2014/main" id="{2A769374-F34B-4931-8CDF-9C2DE02B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0" y="183549"/>
            <a:ext cx="350038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7C25557-8B5F-4BCC-B748-FC98E6207582}"/>
              </a:ext>
            </a:extLst>
          </p:cNvPr>
          <p:cNvSpPr/>
          <p:nvPr/>
        </p:nvSpPr>
        <p:spPr>
          <a:xfrm rot="21119153">
            <a:off x="1509437" y="527596"/>
            <a:ext cx="1762660" cy="517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ΒΟΗΘΕΙΑ</a:t>
            </a:r>
            <a:endParaRPr lang="el-CY" b="1" dirty="0">
              <a:solidFill>
                <a:srgbClr val="FF0000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4729C04B-8378-4579-9B32-6014D6818563}"/>
              </a:ext>
            </a:extLst>
          </p:cNvPr>
          <p:cNvSpPr/>
          <p:nvPr/>
        </p:nvSpPr>
        <p:spPr>
          <a:xfrm>
            <a:off x="3006684" y="3153642"/>
            <a:ext cx="2578100" cy="15367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ταφικά  έθιμα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39FC2B31-52F7-4983-9B1B-70751E6F248E}"/>
              </a:ext>
            </a:extLst>
          </p:cNvPr>
          <p:cNvSpPr/>
          <p:nvPr/>
        </p:nvSpPr>
        <p:spPr>
          <a:xfrm>
            <a:off x="3398782" y="173832"/>
            <a:ext cx="7372027" cy="145347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από την αρχαιότητα  μέχρι τις μέρες  μας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3FFF289E-F263-4048-AA97-254D615754B1}"/>
              </a:ext>
            </a:extLst>
          </p:cNvPr>
          <p:cNvSpPr/>
          <p:nvPr/>
        </p:nvSpPr>
        <p:spPr>
          <a:xfrm rot="9241944">
            <a:off x="2400360" y="4305854"/>
            <a:ext cx="1435100" cy="927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4D7211C2-8FC0-4CF9-859D-21B69E39B851}"/>
              </a:ext>
            </a:extLst>
          </p:cNvPr>
          <p:cNvSpPr/>
          <p:nvPr/>
        </p:nvSpPr>
        <p:spPr>
          <a:xfrm rot="2870207">
            <a:off x="4246314" y="4536403"/>
            <a:ext cx="1532923" cy="927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6BBF0C7F-6018-4C06-88CB-D4EDBCEBC660}"/>
              </a:ext>
            </a:extLst>
          </p:cNvPr>
          <p:cNvSpPr/>
          <p:nvPr/>
        </p:nvSpPr>
        <p:spPr>
          <a:xfrm rot="2404331">
            <a:off x="5907662" y="1523890"/>
            <a:ext cx="1435100" cy="927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89FD4187-5178-4544-99F3-D1291C71BBBA}"/>
              </a:ext>
            </a:extLst>
          </p:cNvPr>
          <p:cNvSpPr/>
          <p:nvPr/>
        </p:nvSpPr>
        <p:spPr>
          <a:xfrm rot="7834146">
            <a:off x="4845138" y="1523888"/>
            <a:ext cx="1335554" cy="927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66596AFE-8AC6-4BF7-9787-ACD606E9677F}"/>
              </a:ext>
            </a:extLst>
          </p:cNvPr>
          <p:cNvSpPr/>
          <p:nvPr/>
        </p:nvSpPr>
        <p:spPr>
          <a:xfrm>
            <a:off x="3006684" y="2022410"/>
            <a:ext cx="2064467" cy="11817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Νεολιθική εποχή </a:t>
            </a:r>
            <a:endParaRPr lang="el-CY" dirty="0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061C4934-0E4E-4BE3-B878-25AB1EE0EC7F}"/>
              </a:ext>
            </a:extLst>
          </p:cNvPr>
          <p:cNvSpPr/>
          <p:nvPr/>
        </p:nvSpPr>
        <p:spPr>
          <a:xfrm>
            <a:off x="7350550" y="1628973"/>
            <a:ext cx="2064467" cy="11817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Στην εποχή μας</a:t>
            </a:r>
            <a:endParaRPr lang="el-CY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9BFD50EC-6630-4430-8152-8C10DEC367A5}"/>
              </a:ext>
            </a:extLst>
          </p:cNvPr>
          <p:cNvSpPr/>
          <p:nvPr/>
        </p:nvSpPr>
        <p:spPr>
          <a:xfrm>
            <a:off x="956844" y="4339371"/>
            <a:ext cx="1681414" cy="11817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Πού  έθαβαν τους νεκρούς; </a:t>
            </a:r>
            <a:endParaRPr lang="el-CY" b="1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9B130B33-A215-4169-A2EB-29FA73C8DD52}"/>
              </a:ext>
            </a:extLst>
          </p:cNvPr>
          <p:cNvSpPr/>
          <p:nvPr/>
        </p:nvSpPr>
        <p:spPr>
          <a:xfrm>
            <a:off x="3961602" y="5447413"/>
            <a:ext cx="2578100" cy="11817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έθιμα</a:t>
            </a:r>
            <a:endParaRPr lang="el-CY" b="1" dirty="0"/>
          </a:p>
        </p:txBody>
      </p:sp>
      <p:sp>
        <p:nvSpPr>
          <p:cNvPr id="16" name="Φυσαλίδα σκέψης: Σύννεφο 15">
            <a:extLst>
              <a:ext uri="{FF2B5EF4-FFF2-40B4-BE49-F238E27FC236}">
                <a16:creationId xmlns:a16="http://schemas.microsoft.com/office/drawing/2014/main" id="{D66CE019-B163-461D-8917-367D2B48EFF8}"/>
              </a:ext>
            </a:extLst>
          </p:cNvPr>
          <p:cNvSpPr/>
          <p:nvPr/>
        </p:nvSpPr>
        <p:spPr>
          <a:xfrm>
            <a:off x="7828751" y="2771788"/>
            <a:ext cx="2578100" cy="15367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ταφικά  έθιμα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17" name="Βέλος: Δεξιό 16">
            <a:extLst>
              <a:ext uri="{FF2B5EF4-FFF2-40B4-BE49-F238E27FC236}">
                <a16:creationId xmlns:a16="http://schemas.microsoft.com/office/drawing/2014/main" id="{E0CAAB22-DA4E-468E-B1FD-4536B57E974D}"/>
              </a:ext>
            </a:extLst>
          </p:cNvPr>
          <p:cNvSpPr/>
          <p:nvPr/>
        </p:nvSpPr>
        <p:spPr>
          <a:xfrm rot="1976322">
            <a:off x="8545977" y="4136597"/>
            <a:ext cx="1532923" cy="927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Βέλος: Δεξιό 17">
            <a:extLst>
              <a:ext uri="{FF2B5EF4-FFF2-40B4-BE49-F238E27FC236}">
                <a16:creationId xmlns:a16="http://schemas.microsoft.com/office/drawing/2014/main" id="{A5F74A10-B6A1-40AF-8ED3-3CAB91E1A954}"/>
              </a:ext>
            </a:extLst>
          </p:cNvPr>
          <p:cNvSpPr/>
          <p:nvPr/>
        </p:nvSpPr>
        <p:spPr>
          <a:xfrm rot="8215064">
            <a:off x="7764622" y="4318639"/>
            <a:ext cx="1435100" cy="927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78B11CA0-77D5-4668-AC33-3D2B4411DFBF}"/>
              </a:ext>
            </a:extLst>
          </p:cNvPr>
          <p:cNvSpPr/>
          <p:nvPr/>
        </p:nvSpPr>
        <p:spPr>
          <a:xfrm>
            <a:off x="7158932" y="5161244"/>
            <a:ext cx="1681414" cy="11817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Πού  θάβουμε τους νεκρούς; </a:t>
            </a:r>
            <a:endParaRPr lang="el-CY" b="1" dirty="0"/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8EC4EED-C80E-4242-97B7-2215F2105D47}"/>
              </a:ext>
            </a:extLst>
          </p:cNvPr>
          <p:cNvSpPr/>
          <p:nvPr/>
        </p:nvSpPr>
        <p:spPr>
          <a:xfrm>
            <a:off x="9715645" y="4614125"/>
            <a:ext cx="1790613" cy="121178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έθιμα</a:t>
            </a:r>
            <a:endParaRPr lang="el-CY" sz="3200" b="1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38EBBD6B-C72A-4FD8-9333-602B255FD5F9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1764523" y="3718539"/>
            <a:ext cx="33028" cy="620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Οβάλ 11">
            <a:extLst>
              <a:ext uri="{FF2B5EF4-FFF2-40B4-BE49-F238E27FC236}">
                <a16:creationId xmlns:a16="http://schemas.microsoft.com/office/drawing/2014/main" id="{FCB8F27B-B46D-4C2D-90E5-FECA127E7AA1}"/>
              </a:ext>
            </a:extLst>
          </p:cNvPr>
          <p:cNvSpPr/>
          <p:nvPr/>
        </p:nvSpPr>
        <p:spPr>
          <a:xfrm>
            <a:off x="664168" y="2774188"/>
            <a:ext cx="1948418" cy="94315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κάτω από το δάπεδο του σπιτιού </a:t>
            </a:r>
            <a:endParaRPr lang="el-CY" dirty="0"/>
          </a:p>
        </p:txBody>
      </p:sp>
      <p:sp>
        <p:nvSpPr>
          <p:cNvPr id="22" name="Οβάλ 21">
            <a:extLst>
              <a:ext uri="{FF2B5EF4-FFF2-40B4-BE49-F238E27FC236}">
                <a16:creationId xmlns:a16="http://schemas.microsoft.com/office/drawing/2014/main" id="{43B7EC62-A806-4473-BD43-88C28ED92432}"/>
              </a:ext>
            </a:extLst>
          </p:cNvPr>
          <p:cNvSpPr/>
          <p:nvPr/>
        </p:nvSpPr>
        <p:spPr>
          <a:xfrm>
            <a:off x="5950392" y="5741015"/>
            <a:ext cx="1062729" cy="94315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πέτρα</a:t>
            </a:r>
            <a:endParaRPr lang="el-CY" dirty="0"/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5E45DE68-B398-4516-B419-A454BAEA5547}"/>
              </a:ext>
            </a:extLst>
          </p:cNvPr>
          <p:cNvSpPr/>
          <p:nvPr/>
        </p:nvSpPr>
        <p:spPr>
          <a:xfrm>
            <a:off x="2253028" y="5862371"/>
            <a:ext cx="2348262" cy="94229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κτερίσματα</a:t>
            </a:r>
            <a:endParaRPr lang="el-CY" dirty="0"/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E7315E28-2FFC-4273-AAD4-320AC09F27C3}"/>
              </a:ext>
            </a:extLst>
          </p:cNvPr>
          <p:cNvSpPr/>
          <p:nvPr/>
        </p:nvSpPr>
        <p:spPr>
          <a:xfrm rot="19047336">
            <a:off x="5228371" y="4306496"/>
            <a:ext cx="2591811" cy="94315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συνεσταλμένη στάση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79634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3460FEDB-15B6-6609-21F2-A055338F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2" y="488909"/>
            <a:ext cx="6159146" cy="60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 descr="Εικόνα που περιέχει κείμενο, ψημένα τρόφιμα, φαστ φουν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BB7F2F2F-8BE1-7806-50E4-A76FD20A1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35515" r="21186"/>
          <a:stretch/>
        </p:blipFill>
        <p:spPr>
          <a:xfrm rot="5400000">
            <a:off x="6556273" y="359587"/>
            <a:ext cx="2600741" cy="5851072"/>
          </a:xfrm>
          <a:prstGeom prst="rect">
            <a:avLst/>
          </a:prstGeom>
        </p:spPr>
      </p:pic>
      <p:pic>
        <p:nvPicPr>
          <p:cNvPr id="5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4D5130C7-3223-2188-0C81-A2F447C1D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14" t="61964" r="21814" b="2231"/>
          <a:stretch/>
        </p:blipFill>
        <p:spPr bwMode="auto">
          <a:xfrm>
            <a:off x="4906616" y="4729216"/>
            <a:ext cx="7285383" cy="18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Χοιροκοιτία αρχαιολογικός χώρος">
            <a:extLst>
              <a:ext uri="{FF2B5EF4-FFF2-40B4-BE49-F238E27FC236}">
                <a16:creationId xmlns:a16="http://schemas.microsoft.com/office/drawing/2014/main" id="{91ED6942-50AD-5A56-6D4D-74FA6314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24" y="4711858"/>
            <a:ext cx="2378765" cy="12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FCFDEB9-5775-49E7-7841-F8E1C3E6292E}"/>
              </a:ext>
            </a:extLst>
          </p:cNvPr>
          <p:cNvSpPr/>
          <p:nvPr/>
        </p:nvSpPr>
        <p:spPr>
          <a:xfrm>
            <a:off x="10757688" y="-106018"/>
            <a:ext cx="1434311" cy="48178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2581E7A-BF8D-366E-F92F-B26E64B69D55}"/>
              </a:ext>
            </a:extLst>
          </p:cNvPr>
          <p:cNvSpPr/>
          <p:nvPr/>
        </p:nvSpPr>
        <p:spPr>
          <a:xfrm>
            <a:off x="5447234" y="201680"/>
            <a:ext cx="2132891" cy="131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Νεολιθική </a:t>
            </a:r>
          </a:p>
          <a:p>
            <a:pPr algn="ctr"/>
            <a:r>
              <a:rPr lang="el-GR" sz="3600" dirty="0">
                <a:solidFill>
                  <a:srgbClr val="FF0000"/>
                </a:solidFill>
              </a:rPr>
              <a:t>Εποχή  </a:t>
            </a:r>
            <a:endParaRPr lang="el-CY" sz="3600" dirty="0">
              <a:solidFill>
                <a:srgbClr val="FF0000"/>
              </a:solidFill>
            </a:endParaRPr>
          </a:p>
        </p:txBody>
      </p:sp>
      <p:pic>
        <p:nvPicPr>
          <p:cNvPr id="8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86EF578A-FA07-6C09-D68E-C16130948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549307" y="201680"/>
            <a:ext cx="2041309" cy="17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2DF9AD2-E53B-4088-9BC2-532B450178A0}"/>
              </a:ext>
            </a:extLst>
          </p:cNvPr>
          <p:cNvSpPr/>
          <p:nvPr/>
        </p:nvSpPr>
        <p:spPr>
          <a:xfrm>
            <a:off x="1693262" y="300778"/>
            <a:ext cx="3354416" cy="131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Σήμερα</a:t>
            </a:r>
          </a:p>
        </p:txBody>
      </p:sp>
      <p:pic>
        <p:nvPicPr>
          <p:cNvPr id="1026" name="Picture 2" descr="Κηδεία τελετουργικό, έννοια του πένθους. Ταφή, τάφος, νεκρούς, φέρετρο  έγγραφοεικονίδιο ή το σύμβολο. Καρτούν εικονογράφηση φορέα Διάνυσμα από ...">
            <a:extLst>
              <a:ext uri="{FF2B5EF4-FFF2-40B4-BE49-F238E27FC236}">
                <a16:creationId xmlns:a16="http://schemas.microsoft.com/office/drawing/2014/main" id="{27150A9F-0726-479C-84A6-DC8331B6C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352544" y="1855215"/>
            <a:ext cx="4711680" cy="443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718D9FB7-3D9B-4D07-B572-FCA8D5F9662E}"/>
              </a:ext>
            </a:extLst>
          </p:cNvPr>
          <p:cNvCxnSpPr>
            <a:cxnSpLocks/>
          </p:cNvCxnSpPr>
          <p:nvPr/>
        </p:nvCxnSpPr>
        <p:spPr>
          <a:xfrm>
            <a:off x="5034683" y="0"/>
            <a:ext cx="76753" cy="65937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0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4511FDA-10CC-6F0E-7739-6C34070BC671}"/>
              </a:ext>
            </a:extLst>
          </p:cNvPr>
          <p:cNvSpPr/>
          <p:nvPr/>
        </p:nvSpPr>
        <p:spPr>
          <a:xfrm>
            <a:off x="8255220" y="5635396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Δρ. Ελένη  Χαραλάμπους</a:t>
            </a:r>
          </a:p>
          <a:p>
            <a:pPr algn="ctr"/>
            <a:r>
              <a:rPr lang="el-GR" dirty="0"/>
              <a:t>Γυμνάσιο Παλουριώτισσας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charalambous.a.eleni@ucy.ac.c</a:t>
            </a:r>
            <a:r>
              <a:rPr lang="tr-TR" dirty="0">
                <a:solidFill>
                  <a:schemeClr val="tx1"/>
                </a:solidFill>
                <a:latin typeface="Calibri" panose="020F0502020204030204" pitchFamily="34" charset="0"/>
              </a:rPr>
              <a:t>y</a:t>
            </a:r>
            <a:endParaRPr lang="el-GR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104961">
            <a:off x="2453703" y="1552030"/>
            <a:ext cx="8138030" cy="44590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sz="1800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dirty="0"/>
          </a:p>
          <a:p>
            <a:pPr algn="ctr"/>
            <a:endParaRPr lang="el-GR" dirty="0"/>
          </a:p>
        </p:txBody>
      </p:sp>
      <p:pic>
        <p:nvPicPr>
          <p:cNvPr id="8" name="Εικόνα 7" descr="Εικόνα που περιέχει κείμενο, γράμμα, χαρτί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DA103C60-25EF-73CF-934E-C60A4F2959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1" t="79473" r="1559" b="4910"/>
          <a:stretch/>
        </p:blipFill>
        <p:spPr>
          <a:xfrm rot="21105138">
            <a:off x="5879858" y="1495637"/>
            <a:ext cx="4629729" cy="4166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F3E3A2-D35E-4005-89A5-9DBB0725DE40}"/>
              </a:ext>
            </a:extLst>
          </p:cNvPr>
          <p:cNvSpPr txBox="1"/>
          <p:nvPr/>
        </p:nvSpPr>
        <p:spPr>
          <a:xfrm rot="20240224">
            <a:off x="2595906" y="3734847"/>
            <a:ext cx="28485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 err="1"/>
              <a:t>Σταυρόσχημα</a:t>
            </a:r>
            <a:r>
              <a:rPr lang="el-GR" sz="1800" dirty="0"/>
              <a:t>  ειδώλια </a:t>
            </a:r>
            <a:r>
              <a:rPr lang="el-GR" sz="1800" dirty="0" err="1"/>
              <a:t>χαλκολιθικής</a:t>
            </a:r>
            <a:r>
              <a:rPr lang="el-GR" sz="1800" dirty="0"/>
              <a:t> εποχής </a:t>
            </a:r>
          </a:p>
          <a:p>
            <a:pPr algn="ctr"/>
            <a:endParaRPr lang="el-GR" sz="1800" dirty="0"/>
          </a:p>
          <a:p>
            <a:pPr algn="ctr"/>
            <a:r>
              <a:rPr lang="el-GR" sz="1800" dirty="0"/>
              <a:t>Χρήση σε λατρεία θεάς γονιμότητας</a:t>
            </a:r>
          </a:p>
          <a:p>
            <a:pPr algn="ctr"/>
            <a:endParaRPr lang="el-GR" sz="1800" dirty="0"/>
          </a:p>
          <a:p>
            <a:pPr algn="ctr"/>
            <a:r>
              <a:rPr lang="el-GR" sz="1800" dirty="0"/>
              <a:t>Χρήση σε τελετές </a:t>
            </a:r>
            <a:endParaRPr lang="el-CY" dirty="0"/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CF8F8ECC-8E18-EAEF-B028-AEDDE7AA7EAA}"/>
              </a:ext>
            </a:extLst>
          </p:cNvPr>
          <p:cNvCxnSpPr/>
          <p:nvPr/>
        </p:nvCxnSpPr>
        <p:spPr>
          <a:xfrm flipH="1" flipV="1">
            <a:off x="5352795" y="4585252"/>
            <a:ext cx="1077226" cy="33376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68324DFC-677B-8212-8370-D59D95F13F96}"/>
              </a:ext>
            </a:extLst>
          </p:cNvPr>
          <p:cNvCxnSpPr/>
          <p:nvPr/>
        </p:nvCxnSpPr>
        <p:spPr>
          <a:xfrm flipH="1">
            <a:off x="5145167" y="5141843"/>
            <a:ext cx="1004295" cy="14897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Εικόνα 33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AD4B715-BB28-1C8D-D1C8-B96AD0BAF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2" t="18515" r="38494" b="70476"/>
          <a:stretch/>
        </p:blipFill>
        <p:spPr>
          <a:xfrm>
            <a:off x="2559326" y="2219303"/>
            <a:ext cx="1348648" cy="1412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0C1B1499-5AC1-44FB-AD5F-D14A6234BEE6}"/>
              </a:ext>
            </a:extLst>
          </p:cNvPr>
          <p:cNvSpPr/>
          <p:nvPr/>
        </p:nvSpPr>
        <p:spPr>
          <a:xfrm>
            <a:off x="8284029" y="559138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elenecharalampous72@gmail.com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24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Σύγχρονες τάσεις για την αξιολόγηση του μαθητή">
            <a:extLst>
              <a:ext uri="{FF2B5EF4-FFF2-40B4-BE49-F238E27FC236}">
                <a16:creationId xmlns:a16="http://schemas.microsoft.com/office/drawing/2014/main" id="{90561611-A2C4-4D30-B047-B0BE99C0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65" y="1021310"/>
            <a:ext cx="5410035" cy="50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45CE9367-2D0D-4CCE-9D8A-CDB70A07400C}"/>
              </a:ext>
            </a:extLst>
          </p:cNvPr>
          <p:cNvSpPr/>
          <p:nvPr/>
        </p:nvSpPr>
        <p:spPr>
          <a:xfrm>
            <a:off x="1492467" y="1103586"/>
            <a:ext cx="4487917" cy="373117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Ερώτηση πολλαπλής επιλογής  που  σχετίζεται με το σημερινό μάθημα  </a:t>
            </a:r>
            <a:endParaRPr lang="el-CY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6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Η καλύτερη στάση στον ύπνο για να νιώσετε ξεκούραστοι και ανανεωμένοι">
            <a:extLst>
              <a:ext uri="{FF2B5EF4-FFF2-40B4-BE49-F238E27FC236}">
                <a16:creationId xmlns:a16="http://schemas.microsoft.com/office/drawing/2014/main" id="{69ADF1C6-8334-4437-AAED-576C35C46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t="-2484" r="42885" b="47929"/>
          <a:stretch/>
        </p:blipFill>
        <p:spPr bwMode="auto">
          <a:xfrm>
            <a:off x="177800" y="1179512"/>
            <a:ext cx="4030525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Η καλύτερη στάση στον ύπνο για να νιώσετε ξεκούραστοι και ανανεωμένοι">
            <a:extLst>
              <a:ext uri="{FF2B5EF4-FFF2-40B4-BE49-F238E27FC236}">
                <a16:creationId xmlns:a16="http://schemas.microsoft.com/office/drawing/2014/main" id="{350184C4-3203-4279-A923-62DE72F2F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8" t="1027" r="-1830" b="53769"/>
          <a:stretch/>
        </p:blipFill>
        <p:spPr bwMode="auto">
          <a:xfrm>
            <a:off x="4335738" y="1350961"/>
            <a:ext cx="4211362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7DE52D-1C17-49B3-828A-A9A91EA4C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33" t="54232"/>
          <a:stretch/>
        </p:blipFill>
        <p:spPr>
          <a:xfrm>
            <a:off x="8419687" y="1347235"/>
            <a:ext cx="3594513" cy="435665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5A6B18A-5A4D-45B5-A729-47C4ED8F6755}"/>
              </a:ext>
            </a:extLst>
          </p:cNvPr>
          <p:cNvSpPr/>
          <p:nvPr/>
        </p:nvSpPr>
        <p:spPr>
          <a:xfrm>
            <a:off x="1193800" y="203200"/>
            <a:ext cx="5486400" cy="800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συνεσταλμένη στάση 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3F8DB84-B4E0-435E-B63E-F6CE7426D655}"/>
              </a:ext>
            </a:extLst>
          </p:cNvPr>
          <p:cNvSpPr/>
          <p:nvPr/>
        </p:nvSpPr>
        <p:spPr>
          <a:xfrm>
            <a:off x="1092200" y="5283200"/>
            <a:ext cx="1549400" cy="1371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D0EAE0E3-D185-4D19-A9BB-3C3E2D7E5CB5}"/>
              </a:ext>
            </a:extLst>
          </p:cNvPr>
          <p:cNvSpPr/>
          <p:nvPr/>
        </p:nvSpPr>
        <p:spPr>
          <a:xfrm>
            <a:off x="9584462" y="5321300"/>
            <a:ext cx="1549400" cy="1371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299DECC4-51A5-4DE0-83C2-252CD42BFE1F}"/>
              </a:ext>
            </a:extLst>
          </p:cNvPr>
          <p:cNvSpPr/>
          <p:nvPr/>
        </p:nvSpPr>
        <p:spPr>
          <a:xfrm>
            <a:off x="5547969" y="5359400"/>
            <a:ext cx="1549400" cy="1371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716703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Η καλύτερη στάση στον ύπνο για να νιώσετε ξεκούραστοι και ανανεωμένοι">
            <a:extLst>
              <a:ext uri="{FF2B5EF4-FFF2-40B4-BE49-F238E27FC236}">
                <a16:creationId xmlns:a16="http://schemas.microsoft.com/office/drawing/2014/main" id="{69ADF1C6-8334-4437-AAED-576C35C46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t="-2484" r="42885" b="47929"/>
          <a:stretch/>
        </p:blipFill>
        <p:spPr bwMode="auto">
          <a:xfrm>
            <a:off x="177800" y="1179512"/>
            <a:ext cx="4030525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Η καλύτερη στάση στον ύπνο για να νιώσετε ξεκούραστοι και ανανεωμένοι">
            <a:extLst>
              <a:ext uri="{FF2B5EF4-FFF2-40B4-BE49-F238E27FC236}">
                <a16:creationId xmlns:a16="http://schemas.microsoft.com/office/drawing/2014/main" id="{350184C4-3203-4279-A923-62DE72F2F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8" t="1027" r="-1830" b="53769"/>
          <a:stretch/>
        </p:blipFill>
        <p:spPr bwMode="auto">
          <a:xfrm>
            <a:off x="4335738" y="1350961"/>
            <a:ext cx="4211362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7DE52D-1C17-49B3-828A-A9A91EA4C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33" t="54232"/>
          <a:stretch/>
        </p:blipFill>
        <p:spPr>
          <a:xfrm>
            <a:off x="8419687" y="1347235"/>
            <a:ext cx="3594513" cy="435665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5A6B18A-5A4D-45B5-A729-47C4ED8F6755}"/>
              </a:ext>
            </a:extLst>
          </p:cNvPr>
          <p:cNvSpPr/>
          <p:nvPr/>
        </p:nvSpPr>
        <p:spPr>
          <a:xfrm>
            <a:off x="1193800" y="203200"/>
            <a:ext cx="5486400" cy="800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rgbClr val="FF0000"/>
                </a:solidFill>
              </a:rPr>
              <a:t>συνεσταλμένη στάση 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3F8DB84-B4E0-435E-B63E-F6CE7426D655}"/>
              </a:ext>
            </a:extLst>
          </p:cNvPr>
          <p:cNvSpPr/>
          <p:nvPr/>
        </p:nvSpPr>
        <p:spPr>
          <a:xfrm>
            <a:off x="1092200" y="5283200"/>
            <a:ext cx="1549400" cy="1371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D0EAE0E3-D185-4D19-A9BB-3C3E2D7E5CB5}"/>
              </a:ext>
            </a:extLst>
          </p:cNvPr>
          <p:cNvSpPr/>
          <p:nvPr/>
        </p:nvSpPr>
        <p:spPr>
          <a:xfrm>
            <a:off x="9584462" y="5321300"/>
            <a:ext cx="1549400" cy="1371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299DECC4-51A5-4DE0-83C2-252CD42BFE1F}"/>
              </a:ext>
            </a:extLst>
          </p:cNvPr>
          <p:cNvSpPr/>
          <p:nvPr/>
        </p:nvSpPr>
        <p:spPr>
          <a:xfrm>
            <a:off x="5547969" y="5359400"/>
            <a:ext cx="1549400" cy="1371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15092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ζωγραφιά, εικονογράφηση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33137D9-0037-4036-88FE-10D97107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4" t="34518" r="22560" b="30590"/>
          <a:stretch/>
        </p:blipFill>
        <p:spPr>
          <a:xfrm>
            <a:off x="4224993" y="399774"/>
            <a:ext cx="2216426" cy="4356652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DB4FF1DF-7BDF-4B2B-85F5-5D284AA87F0A}"/>
              </a:ext>
            </a:extLst>
          </p:cNvPr>
          <p:cNvCxnSpPr/>
          <p:nvPr/>
        </p:nvCxnSpPr>
        <p:spPr>
          <a:xfrm>
            <a:off x="5715000" y="1701800"/>
            <a:ext cx="261620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A295BDD6-7ECB-467E-9573-C98AA2590579}"/>
              </a:ext>
            </a:extLst>
          </p:cNvPr>
          <p:cNvCxnSpPr/>
          <p:nvPr/>
        </p:nvCxnSpPr>
        <p:spPr>
          <a:xfrm flipH="1">
            <a:off x="3098800" y="3949700"/>
            <a:ext cx="2234406" cy="952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FA9F3336-5470-49DB-B448-E0D41F5E1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r="28933"/>
          <a:stretch/>
        </p:blipFill>
        <p:spPr bwMode="auto">
          <a:xfrm>
            <a:off x="6373346" y="3343028"/>
            <a:ext cx="927100" cy="14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B51092F4-E2DF-48C2-A720-91700F074410}"/>
              </a:ext>
            </a:extLst>
          </p:cNvPr>
          <p:cNvCxnSpPr>
            <a:cxnSpLocks/>
          </p:cNvCxnSpPr>
          <p:nvPr/>
        </p:nvCxnSpPr>
        <p:spPr>
          <a:xfrm flipV="1">
            <a:off x="7146235" y="4330837"/>
            <a:ext cx="1955800" cy="304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Οβάλ 9">
            <a:extLst>
              <a:ext uri="{FF2B5EF4-FFF2-40B4-BE49-F238E27FC236}">
                <a16:creationId xmlns:a16="http://schemas.microsoft.com/office/drawing/2014/main" id="{84571663-C4A4-4E2E-AF94-6D2E2E1006A5}"/>
              </a:ext>
            </a:extLst>
          </p:cNvPr>
          <p:cNvSpPr/>
          <p:nvPr/>
        </p:nvSpPr>
        <p:spPr>
          <a:xfrm>
            <a:off x="8108674" y="571500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74B2A4F-2A90-4E06-9EA9-3B2F9B209079}"/>
              </a:ext>
            </a:extLst>
          </p:cNvPr>
          <p:cNvSpPr/>
          <p:nvPr/>
        </p:nvSpPr>
        <p:spPr>
          <a:xfrm>
            <a:off x="9448799" y="2451169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0D3E3ADD-8332-4F81-B5CF-4AD9D6DC42F3}"/>
              </a:ext>
            </a:extLst>
          </p:cNvPr>
          <p:cNvSpPr/>
          <p:nvPr/>
        </p:nvSpPr>
        <p:spPr>
          <a:xfrm>
            <a:off x="549845" y="3429000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6" name="Picture 2" descr="Χοιροκοιτία αρχαιολογικός χώρος">
            <a:extLst>
              <a:ext uri="{FF2B5EF4-FFF2-40B4-BE49-F238E27FC236}">
                <a16:creationId xmlns:a16="http://schemas.microsoft.com/office/drawing/2014/main" id="{33D9F780-7AE0-44B0-9C5D-A1DF95D20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7" r="21544" b="60351"/>
          <a:stretch/>
        </p:blipFill>
        <p:spPr bwMode="auto">
          <a:xfrm>
            <a:off x="4415492" y="4008948"/>
            <a:ext cx="1835427" cy="22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1C9CF3C7-0340-47C2-8FC3-0ACDAD407C5D}"/>
              </a:ext>
            </a:extLst>
          </p:cNvPr>
          <p:cNvCxnSpPr>
            <a:cxnSpLocks/>
          </p:cNvCxnSpPr>
          <p:nvPr/>
        </p:nvCxnSpPr>
        <p:spPr>
          <a:xfrm>
            <a:off x="6096000" y="5422487"/>
            <a:ext cx="2489200" cy="153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Οβάλ 18">
            <a:extLst>
              <a:ext uri="{FF2B5EF4-FFF2-40B4-BE49-F238E27FC236}">
                <a16:creationId xmlns:a16="http://schemas.microsoft.com/office/drawing/2014/main" id="{6012605E-1BA6-44FD-BE90-6A8E1A6EA011}"/>
              </a:ext>
            </a:extLst>
          </p:cNvPr>
          <p:cNvSpPr/>
          <p:nvPr/>
        </p:nvSpPr>
        <p:spPr>
          <a:xfrm>
            <a:off x="8845394" y="4635362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50730457-71FF-460D-A83C-02897CC80BE9}"/>
              </a:ext>
            </a:extLst>
          </p:cNvPr>
          <p:cNvSpPr/>
          <p:nvPr/>
        </p:nvSpPr>
        <p:spPr>
          <a:xfrm rot="20180571">
            <a:off x="270055" y="801379"/>
            <a:ext cx="3988074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ταφικά έθιμα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953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ζωγραφιά, εικονογράφηση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33137D9-0037-4036-88FE-10D97107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4" t="34518" r="22560" b="30590"/>
          <a:stretch/>
        </p:blipFill>
        <p:spPr>
          <a:xfrm>
            <a:off x="4224993" y="399774"/>
            <a:ext cx="2216426" cy="4356652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DB4FF1DF-7BDF-4B2B-85F5-5D284AA87F0A}"/>
              </a:ext>
            </a:extLst>
          </p:cNvPr>
          <p:cNvCxnSpPr/>
          <p:nvPr/>
        </p:nvCxnSpPr>
        <p:spPr>
          <a:xfrm>
            <a:off x="5715000" y="1701800"/>
            <a:ext cx="261620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A295BDD6-7ECB-467E-9573-C98AA2590579}"/>
              </a:ext>
            </a:extLst>
          </p:cNvPr>
          <p:cNvCxnSpPr/>
          <p:nvPr/>
        </p:nvCxnSpPr>
        <p:spPr>
          <a:xfrm flipH="1">
            <a:off x="3098800" y="3949700"/>
            <a:ext cx="2234406" cy="952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FA9F3336-5470-49DB-B448-E0D41F5E1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r="28933"/>
          <a:stretch/>
        </p:blipFill>
        <p:spPr bwMode="auto">
          <a:xfrm>
            <a:off x="6373346" y="3343028"/>
            <a:ext cx="927100" cy="14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B51092F4-E2DF-48C2-A720-91700F074410}"/>
              </a:ext>
            </a:extLst>
          </p:cNvPr>
          <p:cNvCxnSpPr>
            <a:cxnSpLocks/>
          </p:cNvCxnSpPr>
          <p:nvPr/>
        </p:nvCxnSpPr>
        <p:spPr>
          <a:xfrm flipV="1">
            <a:off x="7146235" y="4330837"/>
            <a:ext cx="1955800" cy="304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Οβάλ 9">
            <a:extLst>
              <a:ext uri="{FF2B5EF4-FFF2-40B4-BE49-F238E27FC236}">
                <a16:creationId xmlns:a16="http://schemas.microsoft.com/office/drawing/2014/main" id="{84571663-C4A4-4E2E-AF94-6D2E2E1006A5}"/>
              </a:ext>
            </a:extLst>
          </p:cNvPr>
          <p:cNvSpPr/>
          <p:nvPr/>
        </p:nvSpPr>
        <p:spPr>
          <a:xfrm>
            <a:off x="8108674" y="546100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sym typeface="Wingdings" panose="05000000000000000000" pitchFamily="2" charset="2"/>
              </a:rPr>
              <a:t>π</a:t>
            </a:r>
            <a:r>
              <a:rPr lang="el-GR" sz="1800" dirty="0">
                <a:solidFill>
                  <a:schemeClr val="tx1"/>
                </a:solidFill>
                <a:sym typeface="Wingdings" panose="05000000000000000000" pitchFamily="2" charset="2"/>
              </a:rPr>
              <a:t>έτρα  στο σώμα  του νεκρού </a:t>
            </a:r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74B2A4F-2A90-4E06-9EA9-3B2F9B209079}"/>
              </a:ext>
            </a:extLst>
          </p:cNvPr>
          <p:cNvSpPr/>
          <p:nvPr/>
        </p:nvSpPr>
        <p:spPr>
          <a:xfrm>
            <a:off x="9448799" y="2451169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κτερίσματα - ειδώλια</a:t>
            </a:r>
            <a:endParaRPr lang="el-CY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0D3E3ADD-8332-4F81-B5CF-4AD9D6DC42F3}"/>
              </a:ext>
            </a:extLst>
          </p:cNvPr>
          <p:cNvSpPr/>
          <p:nvPr/>
        </p:nvSpPr>
        <p:spPr>
          <a:xfrm>
            <a:off x="549845" y="3429000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>
                <a:solidFill>
                  <a:schemeClr val="tx1"/>
                </a:solidFill>
              </a:rPr>
              <a:t>Ο νεκρός έχει ταφεί  σε συνεσταλμένη  στάση κάτω από το δάπεδο  της  οικίας.</a:t>
            </a:r>
            <a:endParaRPr lang="el-CY"/>
          </a:p>
        </p:txBody>
      </p:sp>
      <p:pic>
        <p:nvPicPr>
          <p:cNvPr id="16" name="Picture 2" descr="Χοιροκοιτία αρχαιολογικός χώρος">
            <a:extLst>
              <a:ext uri="{FF2B5EF4-FFF2-40B4-BE49-F238E27FC236}">
                <a16:creationId xmlns:a16="http://schemas.microsoft.com/office/drawing/2014/main" id="{33D9F780-7AE0-44B0-9C5D-A1DF95D20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7" r="21544" b="60351"/>
          <a:stretch/>
        </p:blipFill>
        <p:spPr bwMode="auto">
          <a:xfrm>
            <a:off x="4415492" y="4008948"/>
            <a:ext cx="1835427" cy="22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1C9CF3C7-0340-47C2-8FC3-0ACDAD407C5D}"/>
              </a:ext>
            </a:extLst>
          </p:cNvPr>
          <p:cNvCxnSpPr>
            <a:cxnSpLocks/>
          </p:cNvCxnSpPr>
          <p:nvPr/>
        </p:nvCxnSpPr>
        <p:spPr>
          <a:xfrm>
            <a:off x="6096000" y="5422487"/>
            <a:ext cx="2489200" cy="153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Οβάλ 18">
            <a:extLst>
              <a:ext uri="{FF2B5EF4-FFF2-40B4-BE49-F238E27FC236}">
                <a16:creationId xmlns:a16="http://schemas.microsoft.com/office/drawing/2014/main" id="{6012605E-1BA6-44FD-BE90-6A8E1A6EA011}"/>
              </a:ext>
            </a:extLst>
          </p:cNvPr>
          <p:cNvSpPr/>
          <p:nvPr/>
        </p:nvSpPr>
        <p:spPr>
          <a:xfrm>
            <a:off x="8845394" y="4635362"/>
            <a:ext cx="2216426" cy="2108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κτερίσματα – σκεύη  </a:t>
            </a:r>
            <a:endParaRPr lang="el-CY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50730457-71FF-460D-A83C-02897CC80BE9}"/>
              </a:ext>
            </a:extLst>
          </p:cNvPr>
          <p:cNvSpPr/>
          <p:nvPr/>
        </p:nvSpPr>
        <p:spPr>
          <a:xfrm rot="20180571">
            <a:off x="270055" y="801379"/>
            <a:ext cx="3988074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ταφικά έθιμα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985320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just"/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</a:t>
            </a:r>
            <a:r>
              <a:rPr lang="el-GR">
                <a:solidFill>
                  <a:schemeClr val="tx1"/>
                </a:solidFill>
                <a:ea typeface="Aptos" panose="020B0004020202020204" pitchFamily="34" charset="0"/>
              </a:rPr>
              <a:t>6,7,11.</a:t>
            </a:r>
            <a:endParaRPr lang="el-GR" dirty="0">
              <a:solidFill>
                <a:schemeClr val="tx1"/>
              </a:solidFill>
              <a:ea typeface="Aptos" panose="020B0004020202020204" pitchFamily="34" charset="0"/>
            </a:endParaRPr>
          </a:p>
          <a:p>
            <a:pPr algn="just"/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sz="18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</a:t>
            </a:r>
            <a:r>
              <a:rPr lang="el-G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8, 11.</a:t>
            </a:r>
            <a:endParaRPr lang="el-CY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l-GR" sz="1800" dirty="0">
              <a:solidFill>
                <a:schemeClr val="tx1"/>
              </a:solidFill>
            </a:endParaRPr>
          </a:p>
          <a:p>
            <a:pPr algn="just"/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Οργανωμένη κοινωνία </a:t>
            </a:r>
            <a:endParaRPr lang="tr-T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ψημένα τρόφιμα, φαστ φουν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EDEECB6-5742-C566-0701-A51BB48C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13692" r="7936"/>
          <a:stretch/>
        </p:blipFill>
        <p:spPr>
          <a:xfrm rot="5400000">
            <a:off x="2122714" y="-1294689"/>
            <a:ext cx="5736773" cy="888274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0AA6ED7-27F6-D615-5EEF-12A8C99A5591}"/>
              </a:ext>
            </a:extLst>
          </p:cNvPr>
          <p:cNvSpPr/>
          <p:nvPr/>
        </p:nvSpPr>
        <p:spPr>
          <a:xfrm>
            <a:off x="549728" y="6103572"/>
            <a:ext cx="8882744" cy="718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79.</a:t>
            </a:r>
            <a:endParaRPr lang="el-CY" dirty="0"/>
          </a:p>
        </p:txBody>
      </p:sp>
      <p:pic>
        <p:nvPicPr>
          <p:cNvPr id="5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F62076AC-FE42-9A1E-A8BB-8A273A0D9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812998" y="1358939"/>
            <a:ext cx="2041309" cy="41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7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ψημένα τρόφιμα, φαστ φουν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EDEECB6-5742-C566-0701-A51BB48C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35515" r="7936"/>
          <a:stretch/>
        </p:blipFill>
        <p:spPr>
          <a:xfrm rot="5400000">
            <a:off x="1643150" y="-1116614"/>
            <a:ext cx="3240157" cy="585107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0AA6ED7-27F6-D615-5EEF-12A8C99A5591}"/>
              </a:ext>
            </a:extLst>
          </p:cNvPr>
          <p:cNvSpPr/>
          <p:nvPr/>
        </p:nvSpPr>
        <p:spPr>
          <a:xfrm>
            <a:off x="337692" y="3538331"/>
            <a:ext cx="5851073" cy="8325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79.</a:t>
            </a:r>
            <a:endParaRPr lang="el-CY" dirty="0"/>
          </a:p>
        </p:txBody>
      </p:sp>
      <p:pic>
        <p:nvPicPr>
          <p:cNvPr id="5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F62076AC-FE42-9A1E-A8BB-8A273A0D9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29170" y="4526088"/>
            <a:ext cx="3253646" cy="21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73C7AA67-B499-3635-D318-CBD9B1206B69}"/>
              </a:ext>
            </a:extLst>
          </p:cNvPr>
          <p:cNvSpPr/>
          <p:nvPr/>
        </p:nvSpPr>
        <p:spPr>
          <a:xfrm>
            <a:off x="6665842" y="1"/>
            <a:ext cx="5380383" cy="66691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Μια μεγάλη  οικία</a:t>
            </a:r>
          </a:p>
          <a:p>
            <a:pPr algn="ctr"/>
            <a:r>
              <a:rPr lang="el-GR" sz="3200" dirty="0"/>
              <a:t> </a:t>
            </a:r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Ύπαρξη αρχηγού</a:t>
            </a:r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 </a:t>
            </a:r>
          </a:p>
          <a:p>
            <a:pPr algn="ctr"/>
            <a:r>
              <a:rPr lang="el-GR" sz="3200" dirty="0"/>
              <a:t>Καλά  οργανωμένη  κοινωνία</a:t>
            </a:r>
          </a:p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Υπακοή στον αρχηγό </a:t>
            </a:r>
            <a:endParaRPr lang="el-CY" sz="3200" dirty="0"/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A985E45B-1767-6167-C437-E34826B3C1DF}"/>
              </a:ext>
            </a:extLst>
          </p:cNvPr>
          <p:cNvSpPr/>
          <p:nvPr/>
        </p:nvSpPr>
        <p:spPr>
          <a:xfrm>
            <a:off x="6665842" y="4370849"/>
            <a:ext cx="755374" cy="10970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739054C5-54CE-F559-C4B6-412C60A4695B}"/>
              </a:ext>
            </a:extLst>
          </p:cNvPr>
          <p:cNvSpPr/>
          <p:nvPr/>
        </p:nvSpPr>
        <p:spPr>
          <a:xfrm>
            <a:off x="7043529" y="1260378"/>
            <a:ext cx="755374" cy="10970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896F885-5435-2BD7-CF43-603184150DFC}"/>
              </a:ext>
            </a:extLst>
          </p:cNvPr>
          <p:cNvSpPr/>
          <p:nvPr/>
        </p:nvSpPr>
        <p:spPr>
          <a:xfrm>
            <a:off x="7008506" y="2621085"/>
            <a:ext cx="755374" cy="10970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7264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dirty="0"/>
              <a:t>Το προσδόκιμο ζωής ήταν αρκετά χαμηλό</a:t>
            </a:r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5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γράμμα, χαρτί, μ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242F9290-31F6-88D3-1022-9242BBAA2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4319" r="30743" b="29311"/>
          <a:stretch/>
        </p:blipFill>
        <p:spPr>
          <a:xfrm>
            <a:off x="0" y="121678"/>
            <a:ext cx="11794437" cy="1707121"/>
          </a:xfrm>
          <a:prstGeom prst="rect">
            <a:avLst/>
          </a:prstGeom>
        </p:spPr>
      </p:pic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864CEF37-5652-13E9-CF35-D5D822BF669F}"/>
              </a:ext>
            </a:extLst>
          </p:cNvPr>
          <p:cNvSpPr/>
          <p:nvPr/>
        </p:nvSpPr>
        <p:spPr>
          <a:xfrm>
            <a:off x="1358346" y="2055509"/>
            <a:ext cx="755374" cy="10970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4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509DF781-B1E5-9442-2792-89D0D63A3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372442" y="1650487"/>
            <a:ext cx="2041309" cy="21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4B94A-E5CA-DECA-DD5F-3DDF4B8B7511}"/>
              </a:ext>
            </a:extLst>
          </p:cNvPr>
          <p:cNvSpPr txBox="1"/>
          <p:nvPr/>
        </p:nvSpPr>
        <p:spPr>
          <a:xfrm>
            <a:off x="1020417" y="4030084"/>
            <a:ext cx="99126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b="0" i="0" dirty="0">
                <a:effectLst/>
                <a:latin typeface="Open Sans" panose="020B0606030504020204" pitchFamily="34" charset="0"/>
              </a:rPr>
              <a:t>καθημερινές, σκληρές χειρωνακτικές εργασίες</a:t>
            </a:r>
          </a:p>
          <a:p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294298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dirty="0"/>
              <a:t>Ταφικά έθιμα</a:t>
            </a:r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7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3460FEDB-15B6-6609-21F2-A055338F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48" y="446787"/>
            <a:ext cx="6607628" cy="6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 descr="Εικόνα που περιέχει κείμενο, ψημένα τρόφιμα, φαστ φουν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BB7F2F2F-8BE1-7806-50E4-A76FD20A1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35515" r="21186"/>
          <a:stretch/>
        </p:blipFill>
        <p:spPr>
          <a:xfrm rot="5400000">
            <a:off x="6531781" y="401708"/>
            <a:ext cx="2600741" cy="5851072"/>
          </a:xfrm>
          <a:prstGeom prst="rect">
            <a:avLst/>
          </a:prstGeom>
        </p:spPr>
      </p:pic>
      <p:pic>
        <p:nvPicPr>
          <p:cNvPr id="5" name="Picture 2" descr="Τι χώμα να διαλέξω για τα φυτά μου; | tsougrana.eu">
            <a:extLst>
              <a:ext uri="{FF2B5EF4-FFF2-40B4-BE49-F238E27FC236}">
                <a16:creationId xmlns:a16="http://schemas.microsoft.com/office/drawing/2014/main" id="{4D5130C7-3223-2188-0C81-A2F447C1D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14" t="61964" r="21814" b="2231"/>
          <a:stretch/>
        </p:blipFill>
        <p:spPr bwMode="auto">
          <a:xfrm>
            <a:off x="4906616" y="4627615"/>
            <a:ext cx="7285383" cy="23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Χοιροκοιτία αρχαιολογικός χώρος">
            <a:extLst>
              <a:ext uri="{FF2B5EF4-FFF2-40B4-BE49-F238E27FC236}">
                <a16:creationId xmlns:a16="http://schemas.microsoft.com/office/drawing/2014/main" id="{91ED6942-50AD-5A56-6D4D-74FA6314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24" y="4711858"/>
            <a:ext cx="2378765" cy="12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FCFDEB9-5775-49E7-7841-F8E1C3E6292E}"/>
              </a:ext>
            </a:extLst>
          </p:cNvPr>
          <p:cNvSpPr/>
          <p:nvPr/>
        </p:nvSpPr>
        <p:spPr>
          <a:xfrm>
            <a:off x="10757688" y="-106018"/>
            <a:ext cx="1434311" cy="48178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2581E7A-BF8D-366E-F92F-B26E64B69D55}"/>
              </a:ext>
            </a:extLst>
          </p:cNvPr>
          <p:cNvSpPr/>
          <p:nvPr/>
        </p:nvSpPr>
        <p:spPr>
          <a:xfrm rot="5400000">
            <a:off x="6765702" y="-1965109"/>
            <a:ext cx="2132891" cy="585107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8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86EF578A-FA07-6C09-D68E-C16130948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150032"/>
            <a:ext cx="2041309" cy="21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9943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503</Words>
  <Application>Microsoft Office PowerPoint</Application>
  <PresentationFormat>Ευρεία οθόνη</PresentationFormat>
  <Paragraphs>149</Paragraphs>
  <Slides>25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Open Sans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ΕΛΕΝΗ ΧΑΡΑΛΑΜΠΟΥΣ</dc:creator>
  <cp:lastModifiedBy>ΕΛΕΝΗ ΧΑΡΑΛΑΜΠΟΥΣ</cp:lastModifiedBy>
  <cp:revision>150</cp:revision>
  <dcterms:created xsi:type="dcterms:W3CDTF">2024-09-11T17:26:53Z</dcterms:created>
  <dcterms:modified xsi:type="dcterms:W3CDTF">2025-09-22T12:55:12Z</dcterms:modified>
</cp:coreProperties>
</file>