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4" r:id="rId2"/>
    <p:sldId id="258" r:id="rId3"/>
    <p:sldId id="264" r:id="rId4"/>
    <p:sldId id="261" r:id="rId5"/>
    <p:sldId id="259" r:id="rId6"/>
    <p:sldId id="262" r:id="rId7"/>
    <p:sldId id="260" r:id="rId8"/>
    <p:sldId id="263" r:id="rId9"/>
    <p:sldId id="265" r:id="rId10"/>
    <p:sldId id="266" r:id="rId11"/>
    <p:sldId id="268" r:id="rId12"/>
    <p:sldId id="257" r:id="rId13"/>
    <p:sldId id="274" r:id="rId14"/>
    <p:sldId id="345" r:id="rId15"/>
    <p:sldId id="272" r:id="rId16"/>
  </p:sldIdLst>
  <p:sldSz cx="12192000" cy="6858000"/>
  <p:notesSz cx="6797675" cy="9926638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875848-1931-4B2A-A50E-DB2D97A7CA8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1B8F86-5D88-4EE6-AF90-7F6252AE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5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DF2EAE-C783-B404-C228-594ED71CF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A0CD060-C3E6-A880-4805-D669FB73D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88385DF-928C-0E9D-2148-A634561F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12/9/2025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FA8BBEE-6BEA-3F3A-59F3-05634DF2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2B44A75-048A-7D70-F958-990F0B14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41490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D9393B-6C7D-53D9-2B22-77076048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8AE6D7D-D84F-6789-552B-8A70E01EF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3720E3C-3308-4DAB-7DB0-4AB67F9B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12/9/2025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3B27419-A627-C7C8-6916-5E289A1EB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C97A78-9B6E-6107-B763-0E61DF31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2315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EF4E6D9-2C3F-F581-A01B-23D322E5C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2DCF7B5-0836-2D89-3AF5-18A1538C6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12ABACF-65B1-DC38-D585-172C4D38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12/9/2025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2AE60D2-5BAE-A30F-BF32-7E90BD17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1F0665-1B3E-A686-5056-5C2322A6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0156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E23340-15BE-2C38-FA21-F608EB09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4CAD1B-F2FC-9610-B4F8-C4D12E7C6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294F42-3670-EF8A-52CA-C467254E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12/9/2025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D50456A-CE2D-B024-2B8E-C0D0A640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DFD70A7-9C89-13E6-8279-828298985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25996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1FFAE3-7FD0-B3FF-F7DA-FC766704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19A013E-B823-2445-A1BE-EB4F3F58A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3C6876E-7B5C-E924-6FEA-6AB01A5C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12/9/2025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374D0F0-DE3A-7612-C280-9FD9C9FB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5405B4D-AB8F-70D6-2F03-D1B11221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238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A102F6-7F7F-24E7-EF12-1ED6F144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C02003-3ED0-B3DE-E4C7-49A285307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42FA2B0-64A7-07C6-BB08-04EC63474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D1D7254-A09B-B0A8-0F12-3BB1FB97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12/9/2025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B0BF91A-3DE0-A090-B6B6-0B7698D6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65986A9-24D2-B7E4-D9E1-FA5CCDC1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5901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637503-D0FA-69BD-BF10-6E9FD678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044E482-1505-DDE4-AA35-9D1D253D8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F887AF9-9DC6-D1A1-264F-1626C162A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6619822-961C-46EA-5205-174E48798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93C7646-915C-C700-4951-6AFF8CD51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25135F9-799C-C3AE-D83D-2B2BE55D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12/9/2025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AB20B45-96ED-8C0D-156D-E340AA275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34EC532-6E90-5BEB-C667-935B97E0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66884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3F6FC1-C05F-2FA7-5FB0-84503C48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71A7A1F-DDFA-E250-0A49-C0E1D93F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12/9/2025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FDD893D-7DB4-0C35-08E6-F3C08DA4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AEC8377-7F14-CF13-B600-0FC14E0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5733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D90D34E-4975-498B-0E63-E7521278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12/9/2025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FB0ECCD-8ABB-DEFF-518A-95134E186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EE09677-7F2A-2AC2-7C30-0BBF7ED6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5555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E86DB1-0E9B-AE90-79C7-15CC5F4A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6202AE-1BF0-ABE9-D284-81F645463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48BA5EB-E026-1C02-DA28-012A60937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4CFB468-5A42-F30B-C526-E79E4331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12/9/2025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0C34E3F-565B-9FB2-9906-6C47543FA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715D57A-9233-F94C-F8F0-43EA2C87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944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F68869-59BB-1D55-8D8B-E935433EA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3BC0DFF-1531-2DC4-44EA-D3A53D6E9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8D5E822-E6BA-E12D-66FA-758D0BA7F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7EF8EFB-4936-F7DA-B28A-AA0A186E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12/9/2025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86BCE7A-A08F-3662-DCD8-B084AAF4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87D034F-CF88-DD53-89AA-30AAE2B6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433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EBE1074-12EE-3D01-CB3D-752E56A1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351EB9E-1733-B208-B172-5957A69C3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E384C-C6E4-50E8-5C18-19A15A34A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0A13E-593A-4B2F-A925-5D801F0D3D9C}" type="datetimeFigureOut">
              <a:rPr lang="el-CY" smtClean="0"/>
              <a:t>12/9/2025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2D9CD8-9857-52C2-2961-F1944DDFD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BC4F9DB-A334-F6AB-E2C0-8FE829618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58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2.Φωνήεντα &amp; Σύμφωνα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7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B900458-2225-4F10-BC5D-35F21A0D9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/>
          <a:stretch/>
        </p:blipFill>
        <p:spPr bwMode="auto">
          <a:xfrm>
            <a:off x="462456" y="420414"/>
            <a:ext cx="11372191" cy="575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C7D07B1-F6D8-4863-B953-EA97A53656AD}"/>
              </a:ext>
            </a:extLst>
          </p:cNvPr>
          <p:cNvSpPr/>
          <p:nvPr/>
        </p:nvSpPr>
        <p:spPr>
          <a:xfrm>
            <a:off x="788276" y="1912883"/>
            <a:ext cx="10615448" cy="557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EF721F5-2366-426B-9AC1-07F69123E3AE}"/>
              </a:ext>
            </a:extLst>
          </p:cNvPr>
          <p:cNvSpPr/>
          <p:nvPr/>
        </p:nvSpPr>
        <p:spPr>
          <a:xfrm>
            <a:off x="840827" y="5318233"/>
            <a:ext cx="10615448" cy="557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6AA3AD5-8AEE-4CC6-85BD-EF296F1129BD}"/>
              </a:ext>
            </a:extLst>
          </p:cNvPr>
          <p:cNvSpPr/>
          <p:nvPr/>
        </p:nvSpPr>
        <p:spPr>
          <a:xfrm>
            <a:off x="840827" y="3673365"/>
            <a:ext cx="10615448" cy="557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9B7F4CE-861B-4D3E-8BD4-60A7211FFDF1}"/>
              </a:ext>
            </a:extLst>
          </p:cNvPr>
          <p:cNvSpPr/>
          <p:nvPr/>
        </p:nvSpPr>
        <p:spPr>
          <a:xfrm>
            <a:off x="8187559" y="2469932"/>
            <a:ext cx="2921875" cy="1161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Ακούω  και γράφω !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31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B900458-2225-4F10-BC5D-35F21A0D9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/>
          <a:stretch/>
        </p:blipFill>
        <p:spPr bwMode="auto">
          <a:xfrm>
            <a:off x="462455" y="164228"/>
            <a:ext cx="11372191" cy="531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EF721F5-2366-426B-9AC1-07F69123E3AE}"/>
              </a:ext>
            </a:extLst>
          </p:cNvPr>
          <p:cNvSpPr/>
          <p:nvPr/>
        </p:nvSpPr>
        <p:spPr>
          <a:xfrm>
            <a:off x="840827" y="5318233"/>
            <a:ext cx="10615448" cy="557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Σαλάτα αράχνη  </a:t>
            </a:r>
            <a:r>
              <a:rPr lang="el-GR" dirty="0" err="1"/>
              <a:t>ψάρο</a:t>
            </a:r>
            <a:endParaRPr lang="el-CY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6AA3AD5-8AEE-4CC6-85BD-EF296F1129BD}"/>
              </a:ext>
            </a:extLst>
          </p:cNvPr>
          <p:cNvSpPr/>
          <p:nvPr/>
        </p:nvSpPr>
        <p:spPr>
          <a:xfrm>
            <a:off x="840827" y="3673365"/>
            <a:ext cx="10615448" cy="557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Τούρτα κότα </a:t>
            </a:r>
            <a:endParaRPr lang="el-CY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9B7F4CE-861B-4D3E-8BD4-60A7211FFDF1}"/>
              </a:ext>
            </a:extLst>
          </p:cNvPr>
          <p:cNvSpPr/>
          <p:nvPr/>
        </p:nvSpPr>
        <p:spPr>
          <a:xfrm>
            <a:off x="8187559" y="2469932"/>
            <a:ext cx="2921875" cy="1161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rgbClr val="FF0000"/>
                </a:solidFill>
              </a:rPr>
              <a:t>Ακούω  και γράφω !</a:t>
            </a:r>
            <a:endParaRPr lang="el-CY" sz="3600" dirty="0">
              <a:solidFill>
                <a:srgbClr val="FF0000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6B629DA-3281-43C7-AE62-AAD7D85AD9A1}"/>
              </a:ext>
            </a:extLst>
          </p:cNvPr>
          <p:cNvSpPr/>
          <p:nvPr/>
        </p:nvSpPr>
        <p:spPr>
          <a:xfrm>
            <a:off x="2123088" y="1513981"/>
            <a:ext cx="399393" cy="262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α</a:t>
            </a:r>
            <a:endParaRPr lang="el-CY" sz="3200" b="1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BBF4CF5-BC57-41E8-9DFE-9FC3ADD2A748}"/>
              </a:ext>
            </a:extLst>
          </p:cNvPr>
          <p:cNvSpPr/>
          <p:nvPr/>
        </p:nvSpPr>
        <p:spPr>
          <a:xfrm>
            <a:off x="3258205" y="3297620"/>
            <a:ext cx="399393" cy="262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α</a:t>
            </a:r>
            <a:endParaRPr lang="el-CY" sz="3200" b="1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DF9013B-A05D-45A2-BFC0-A63ABE437461}"/>
              </a:ext>
            </a:extLst>
          </p:cNvPr>
          <p:cNvSpPr/>
          <p:nvPr/>
        </p:nvSpPr>
        <p:spPr>
          <a:xfrm>
            <a:off x="10326402" y="1439917"/>
            <a:ext cx="399393" cy="262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α</a:t>
            </a:r>
            <a:endParaRPr lang="el-CY" sz="3200" b="1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FC3A8BE-42B1-4DF3-BC18-DEB3B3B9496C}"/>
              </a:ext>
            </a:extLst>
          </p:cNvPr>
          <p:cNvSpPr/>
          <p:nvPr/>
        </p:nvSpPr>
        <p:spPr>
          <a:xfrm>
            <a:off x="8161240" y="1483277"/>
            <a:ext cx="399393" cy="262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α</a:t>
            </a:r>
            <a:endParaRPr lang="el-CY" sz="3200" b="1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AFE66565-D209-42F3-A66C-EFA7DB7BB393}"/>
              </a:ext>
            </a:extLst>
          </p:cNvPr>
          <p:cNvSpPr/>
          <p:nvPr/>
        </p:nvSpPr>
        <p:spPr>
          <a:xfrm>
            <a:off x="5142184" y="1483276"/>
            <a:ext cx="399393" cy="262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α</a:t>
            </a:r>
            <a:endParaRPr lang="el-CY" sz="3200" b="1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ED8CBCB6-6202-48C3-97BA-CC0F296F27B8}"/>
              </a:ext>
            </a:extLst>
          </p:cNvPr>
          <p:cNvSpPr/>
          <p:nvPr/>
        </p:nvSpPr>
        <p:spPr>
          <a:xfrm>
            <a:off x="1587061" y="4769066"/>
            <a:ext cx="399393" cy="262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α</a:t>
            </a:r>
            <a:endParaRPr lang="el-CY" sz="3200" b="1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745055F9-F21D-4174-B528-A8C0311E5838}"/>
              </a:ext>
            </a:extLst>
          </p:cNvPr>
          <p:cNvSpPr/>
          <p:nvPr/>
        </p:nvSpPr>
        <p:spPr>
          <a:xfrm>
            <a:off x="6554178" y="3263461"/>
            <a:ext cx="399393" cy="262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α</a:t>
            </a:r>
            <a:endParaRPr lang="el-CY" sz="3200" b="1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4086608A-8979-4CB1-9414-18830406582B}"/>
              </a:ext>
            </a:extLst>
          </p:cNvPr>
          <p:cNvSpPr/>
          <p:nvPr/>
        </p:nvSpPr>
        <p:spPr>
          <a:xfrm>
            <a:off x="2322785" y="4761182"/>
            <a:ext cx="399393" cy="262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α</a:t>
            </a:r>
            <a:endParaRPr lang="el-CY" sz="3200" b="1" dirty="0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4B05A8B4-6406-473E-AF8C-E260878E13B5}"/>
              </a:ext>
            </a:extLst>
          </p:cNvPr>
          <p:cNvSpPr/>
          <p:nvPr/>
        </p:nvSpPr>
        <p:spPr>
          <a:xfrm>
            <a:off x="3058509" y="4753298"/>
            <a:ext cx="399393" cy="262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α</a:t>
            </a:r>
            <a:endParaRPr lang="el-CY" sz="3200" b="1" dirty="0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6F4838B1-FC66-4AFF-A681-167C337385EB}"/>
              </a:ext>
            </a:extLst>
          </p:cNvPr>
          <p:cNvSpPr/>
          <p:nvPr/>
        </p:nvSpPr>
        <p:spPr>
          <a:xfrm>
            <a:off x="5118534" y="4753297"/>
            <a:ext cx="399393" cy="262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α</a:t>
            </a:r>
            <a:endParaRPr lang="el-CY" sz="3200" b="1" dirty="0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4CCBFE06-CB27-4CF1-867C-9392A8926BA4}"/>
              </a:ext>
            </a:extLst>
          </p:cNvPr>
          <p:cNvSpPr/>
          <p:nvPr/>
        </p:nvSpPr>
        <p:spPr>
          <a:xfrm>
            <a:off x="5896303" y="4734901"/>
            <a:ext cx="399393" cy="262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α</a:t>
            </a:r>
            <a:endParaRPr lang="el-CY" sz="3200" b="1" dirty="0"/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4CD8FF53-5812-4CF6-8A9C-F7410144AEA8}"/>
              </a:ext>
            </a:extLst>
          </p:cNvPr>
          <p:cNvSpPr/>
          <p:nvPr/>
        </p:nvSpPr>
        <p:spPr>
          <a:xfrm>
            <a:off x="9559154" y="4734901"/>
            <a:ext cx="399393" cy="262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α</a:t>
            </a:r>
            <a:endParaRPr lang="el-CY" sz="3200" b="1" dirty="0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5615F90B-F9C3-4185-A931-B67D8C73ECE6}"/>
              </a:ext>
            </a:extLst>
          </p:cNvPr>
          <p:cNvSpPr/>
          <p:nvPr/>
        </p:nvSpPr>
        <p:spPr>
          <a:xfrm rot="16200000">
            <a:off x="1117397" y="1895146"/>
            <a:ext cx="876298" cy="890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0" name="Βέλος: Δεξιό 19">
            <a:extLst>
              <a:ext uri="{FF2B5EF4-FFF2-40B4-BE49-F238E27FC236}">
                <a16:creationId xmlns:a16="http://schemas.microsoft.com/office/drawing/2014/main" id="{726AA0EF-6F8A-46D2-B3A1-C44BB5B674B7}"/>
              </a:ext>
            </a:extLst>
          </p:cNvPr>
          <p:cNvSpPr/>
          <p:nvPr/>
        </p:nvSpPr>
        <p:spPr>
          <a:xfrm rot="16200000">
            <a:off x="6779812" y="5104083"/>
            <a:ext cx="876298" cy="890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1" name="Βέλος: Δεξιό 20">
            <a:extLst>
              <a:ext uri="{FF2B5EF4-FFF2-40B4-BE49-F238E27FC236}">
                <a16:creationId xmlns:a16="http://schemas.microsoft.com/office/drawing/2014/main" id="{9EAD4CE0-07D3-44EB-9FCB-1C04CB25FF6D}"/>
              </a:ext>
            </a:extLst>
          </p:cNvPr>
          <p:cNvSpPr/>
          <p:nvPr/>
        </p:nvSpPr>
        <p:spPr>
          <a:xfrm rot="16200000">
            <a:off x="5737330" y="5144160"/>
            <a:ext cx="876298" cy="890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2" name="Βέλος: Δεξιό 21">
            <a:extLst>
              <a:ext uri="{FF2B5EF4-FFF2-40B4-BE49-F238E27FC236}">
                <a16:creationId xmlns:a16="http://schemas.microsoft.com/office/drawing/2014/main" id="{387E8636-8542-4B18-8193-3F14FE7BC334}"/>
              </a:ext>
            </a:extLst>
          </p:cNvPr>
          <p:cNvSpPr/>
          <p:nvPr/>
        </p:nvSpPr>
        <p:spPr>
          <a:xfrm rot="16200000">
            <a:off x="4803896" y="5151384"/>
            <a:ext cx="876298" cy="890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3" name="Βέλος: Δεξιό 22">
            <a:extLst>
              <a:ext uri="{FF2B5EF4-FFF2-40B4-BE49-F238E27FC236}">
                <a16:creationId xmlns:a16="http://schemas.microsoft.com/office/drawing/2014/main" id="{11E68BC3-DC80-4C15-8C8B-CB9388F5BE41}"/>
              </a:ext>
            </a:extLst>
          </p:cNvPr>
          <p:cNvSpPr/>
          <p:nvPr/>
        </p:nvSpPr>
        <p:spPr>
          <a:xfrm rot="16200000">
            <a:off x="2842393" y="5104083"/>
            <a:ext cx="876298" cy="890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4" name="Βέλος: Δεξιό 23">
            <a:extLst>
              <a:ext uri="{FF2B5EF4-FFF2-40B4-BE49-F238E27FC236}">
                <a16:creationId xmlns:a16="http://schemas.microsoft.com/office/drawing/2014/main" id="{323D8C5D-17E2-4381-8A61-E18B2BAA39E0}"/>
              </a:ext>
            </a:extLst>
          </p:cNvPr>
          <p:cNvSpPr/>
          <p:nvPr/>
        </p:nvSpPr>
        <p:spPr>
          <a:xfrm rot="16200000">
            <a:off x="2207833" y="5173722"/>
            <a:ext cx="876298" cy="890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5" name="Βέλος: Δεξιό 24">
            <a:extLst>
              <a:ext uri="{FF2B5EF4-FFF2-40B4-BE49-F238E27FC236}">
                <a16:creationId xmlns:a16="http://schemas.microsoft.com/office/drawing/2014/main" id="{330FEAD2-E2CA-4335-8ADF-9C8FD03BC6EC}"/>
              </a:ext>
            </a:extLst>
          </p:cNvPr>
          <p:cNvSpPr/>
          <p:nvPr/>
        </p:nvSpPr>
        <p:spPr>
          <a:xfrm rot="16200000">
            <a:off x="1384089" y="5173722"/>
            <a:ext cx="876298" cy="890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6" name="Βέλος: Δεξιό 25">
            <a:extLst>
              <a:ext uri="{FF2B5EF4-FFF2-40B4-BE49-F238E27FC236}">
                <a16:creationId xmlns:a16="http://schemas.microsoft.com/office/drawing/2014/main" id="{28F9079E-7304-444B-85A0-0CA13698AE18}"/>
              </a:ext>
            </a:extLst>
          </p:cNvPr>
          <p:cNvSpPr/>
          <p:nvPr/>
        </p:nvSpPr>
        <p:spPr>
          <a:xfrm rot="16200000">
            <a:off x="5581651" y="3589606"/>
            <a:ext cx="876298" cy="890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7" name="Βέλος: Δεξιό 26">
            <a:extLst>
              <a:ext uri="{FF2B5EF4-FFF2-40B4-BE49-F238E27FC236}">
                <a16:creationId xmlns:a16="http://schemas.microsoft.com/office/drawing/2014/main" id="{4BC83258-C6FF-4EB6-B939-668D0489F690}"/>
              </a:ext>
            </a:extLst>
          </p:cNvPr>
          <p:cNvSpPr/>
          <p:nvPr/>
        </p:nvSpPr>
        <p:spPr>
          <a:xfrm rot="16200000">
            <a:off x="6405395" y="3631969"/>
            <a:ext cx="876298" cy="890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8" name="Βέλος: Δεξιό 27">
            <a:extLst>
              <a:ext uri="{FF2B5EF4-FFF2-40B4-BE49-F238E27FC236}">
                <a16:creationId xmlns:a16="http://schemas.microsoft.com/office/drawing/2014/main" id="{CFBC2C02-DE64-485B-BFC0-653A1EE41810}"/>
              </a:ext>
            </a:extLst>
          </p:cNvPr>
          <p:cNvSpPr/>
          <p:nvPr/>
        </p:nvSpPr>
        <p:spPr>
          <a:xfrm rot="16200000">
            <a:off x="10045917" y="5151383"/>
            <a:ext cx="876298" cy="890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9" name="Βέλος: Δεξιό 28">
            <a:extLst>
              <a:ext uri="{FF2B5EF4-FFF2-40B4-BE49-F238E27FC236}">
                <a16:creationId xmlns:a16="http://schemas.microsoft.com/office/drawing/2014/main" id="{001B9D29-C0A5-4735-8791-F68B4BDCE549}"/>
              </a:ext>
            </a:extLst>
          </p:cNvPr>
          <p:cNvSpPr/>
          <p:nvPr/>
        </p:nvSpPr>
        <p:spPr>
          <a:xfrm rot="16200000">
            <a:off x="9310841" y="5144160"/>
            <a:ext cx="876298" cy="890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30" name="Βέλος: Δεξιό 29">
            <a:extLst>
              <a:ext uri="{FF2B5EF4-FFF2-40B4-BE49-F238E27FC236}">
                <a16:creationId xmlns:a16="http://schemas.microsoft.com/office/drawing/2014/main" id="{B22F7B32-57EC-410D-8245-9C28C5EDEE25}"/>
              </a:ext>
            </a:extLst>
          </p:cNvPr>
          <p:cNvSpPr/>
          <p:nvPr/>
        </p:nvSpPr>
        <p:spPr>
          <a:xfrm rot="16200000">
            <a:off x="4919508" y="1997641"/>
            <a:ext cx="876298" cy="890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31" name="Βέλος: Δεξιό 30">
            <a:extLst>
              <a:ext uri="{FF2B5EF4-FFF2-40B4-BE49-F238E27FC236}">
                <a16:creationId xmlns:a16="http://schemas.microsoft.com/office/drawing/2014/main" id="{00E6C5A6-F091-44C5-AAAB-1309A3636B03}"/>
              </a:ext>
            </a:extLst>
          </p:cNvPr>
          <p:cNvSpPr/>
          <p:nvPr/>
        </p:nvSpPr>
        <p:spPr>
          <a:xfrm rot="16200000">
            <a:off x="3084119" y="3666141"/>
            <a:ext cx="876298" cy="890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32" name="Βέλος: Δεξιό 31">
            <a:extLst>
              <a:ext uri="{FF2B5EF4-FFF2-40B4-BE49-F238E27FC236}">
                <a16:creationId xmlns:a16="http://schemas.microsoft.com/office/drawing/2014/main" id="{A4C7A75F-E1BB-4DC1-9AB1-CF3227B38F1B}"/>
              </a:ext>
            </a:extLst>
          </p:cNvPr>
          <p:cNvSpPr/>
          <p:nvPr/>
        </p:nvSpPr>
        <p:spPr>
          <a:xfrm rot="16200000">
            <a:off x="1655997" y="3703581"/>
            <a:ext cx="876298" cy="890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33" name="Βέλος: Δεξιό 32">
            <a:extLst>
              <a:ext uri="{FF2B5EF4-FFF2-40B4-BE49-F238E27FC236}">
                <a16:creationId xmlns:a16="http://schemas.microsoft.com/office/drawing/2014/main" id="{02C45277-C1F6-458D-B838-C7376C3626B1}"/>
              </a:ext>
            </a:extLst>
          </p:cNvPr>
          <p:cNvSpPr/>
          <p:nvPr/>
        </p:nvSpPr>
        <p:spPr>
          <a:xfrm rot="16200000">
            <a:off x="6578147" y="1903522"/>
            <a:ext cx="876298" cy="890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34" name="Βέλος: Δεξιό 33">
            <a:extLst>
              <a:ext uri="{FF2B5EF4-FFF2-40B4-BE49-F238E27FC236}">
                <a16:creationId xmlns:a16="http://schemas.microsoft.com/office/drawing/2014/main" id="{53767B0F-9EE2-44D9-A2D8-6AFCC91344D0}"/>
              </a:ext>
            </a:extLst>
          </p:cNvPr>
          <p:cNvSpPr/>
          <p:nvPr/>
        </p:nvSpPr>
        <p:spPr>
          <a:xfrm rot="16200000">
            <a:off x="5767229" y="1937195"/>
            <a:ext cx="876298" cy="890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35" name="Βέλος: Δεξιό 34">
            <a:extLst>
              <a:ext uri="{FF2B5EF4-FFF2-40B4-BE49-F238E27FC236}">
                <a16:creationId xmlns:a16="http://schemas.microsoft.com/office/drawing/2014/main" id="{CF1613BC-3E7B-4935-8F66-95F5268ADDE8}"/>
              </a:ext>
            </a:extLst>
          </p:cNvPr>
          <p:cNvSpPr/>
          <p:nvPr/>
        </p:nvSpPr>
        <p:spPr>
          <a:xfrm rot="16200000">
            <a:off x="2796759" y="1983748"/>
            <a:ext cx="876298" cy="890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36" name="Βέλος: Δεξιό 35">
            <a:extLst>
              <a:ext uri="{FF2B5EF4-FFF2-40B4-BE49-F238E27FC236}">
                <a16:creationId xmlns:a16="http://schemas.microsoft.com/office/drawing/2014/main" id="{06751A97-83E3-4526-842B-B4716D9BD2E4}"/>
              </a:ext>
            </a:extLst>
          </p:cNvPr>
          <p:cNvSpPr/>
          <p:nvPr/>
        </p:nvSpPr>
        <p:spPr>
          <a:xfrm rot="16200000">
            <a:off x="1951647" y="1929142"/>
            <a:ext cx="876298" cy="890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37" name="Βέλος: Δεξιό 36">
            <a:extLst>
              <a:ext uri="{FF2B5EF4-FFF2-40B4-BE49-F238E27FC236}">
                <a16:creationId xmlns:a16="http://schemas.microsoft.com/office/drawing/2014/main" id="{316F9CBD-FECC-453D-93ED-0F9647DDDF2F}"/>
              </a:ext>
            </a:extLst>
          </p:cNvPr>
          <p:cNvSpPr/>
          <p:nvPr/>
        </p:nvSpPr>
        <p:spPr>
          <a:xfrm rot="16200000">
            <a:off x="9103869" y="1702023"/>
            <a:ext cx="876298" cy="890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38" name="Βέλος: Δεξιό 37">
            <a:extLst>
              <a:ext uri="{FF2B5EF4-FFF2-40B4-BE49-F238E27FC236}">
                <a16:creationId xmlns:a16="http://schemas.microsoft.com/office/drawing/2014/main" id="{01137276-09AC-4E4B-8CC6-485B78C440D0}"/>
              </a:ext>
            </a:extLst>
          </p:cNvPr>
          <p:cNvSpPr/>
          <p:nvPr/>
        </p:nvSpPr>
        <p:spPr>
          <a:xfrm rot="16200000">
            <a:off x="8008178" y="1739481"/>
            <a:ext cx="876298" cy="890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39" name="Βέλος: Δεξιό 38">
            <a:extLst>
              <a:ext uri="{FF2B5EF4-FFF2-40B4-BE49-F238E27FC236}">
                <a16:creationId xmlns:a16="http://schemas.microsoft.com/office/drawing/2014/main" id="{6CBB61EF-9143-4060-84CC-A7CC6C9DA595}"/>
              </a:ext>
            </a:extLst>
          </p:cNvPr>
          <p:cNvSpPr/>
          <p:nvPr/>
        </p:nvSpPr>
        <p:spPr>
          <a:xfrm rot="16200000">
            <a:off x="9797614" y="1849151"/>
            <a:ext cx="876298" cy="890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0" name="Βέλος: Δεξιό 39">
            <a:extLst>
              <a:ext uri="{FF2B5EF4-FFF2-40B4-BE49-F238E27FC236}">
                <a16:creationId xmlns:a16="http://schemas.microsoft.com/office/drawing/2014/main" id="{85C365A3-911C-4C74-8F1D-0A985203CE22}"/>
              </a:ext>
            </a:extLst>
          </p:cNvPr>
          <p:cNvSpPr/>
          <p:nvPr/>
        </p:nvSpPr>
        <p:spPr>
          <a:xfrm rot="14384363">
            <a:off x="10220314" y="2269926"/>
            <a:ext cx="1978673" cy="890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2685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άνο στοκ εικόνες. εικόνα από antiquate - 618596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06" y="272823"/>
            <a:ext cx="1885951" cy="216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Θεσσαλονίκη ασπρόμαυρη φωτογραφία, πίνακας σε καμβά - i-gallery.g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61" y="154440"/>
            <a:ext cx="3224439" cy="22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Το Κρεμμύδι είναι Υγεία - Διατροφική Αξία, Ιδιότητες και Οφέλ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04" y="154441"/>
            <a:ext cx="1567089" cy="22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Τα 11 οφέλη από την καθημερινή κατανάλωση αγγουριού (pic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297" y="154440"/>
            <a:ext cx="1657350" cy="188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Ψωμί για σάντουιτς - Cookidoo® – the official Thermomix® recipe platfor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736" y="67842"/>
            <a:ext cx="2379890" cy="212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Νερό: Aπό τι κινδυνεύεις αν πιεις πάρα πολύ | in.g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" y="3012620"/>
            <a:ext cx="3192237" cy="306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Γαϊδούρια - Γνωμικά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3012620"/>
            <a:ext cx="2448832" cy="306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Γυναικεία Παπούτσια 2022 | Skroutz.g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47" y="2816678"/>
            <a:ext cx="2857500" cy="326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Τι πραγματικά νιώθει o σκύλος για εμάς; | Perierga.g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647" y="2432959"/>
            <a:ext cx="2351768" cy="19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Γυναικείες Παντόφλες Σπιτιού Racoon Parex 10122228 &lt; black-frid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04" y="4447267"/>
            <a:ext cx="3335564" cy="17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106" y="1983921"/>
            <a:ext cx="188595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4800" dirty="0"/>
              <a:t>πιάνο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2071233" y="2043113"/>
            <a:ext cx="351563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4800" dirty="0"/>
              <a:t>φωτογραφία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5639479" y="1991808"/>
            <a:ext cx="62191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/>
              <a:t>κρεμμύδι αγγούρι     ψωμί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964199"/>
            <a:ext cx="1162594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/>
              <a:t>νερό                        γαϊδούρι   παπούτσια      παντόφλες     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8826048" y="3579245"/>
            <a:ext cx="24556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4800" dirty="0"/>
              <a:t>σκύλος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0691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άνο στοκ εικόνες. εικόνα από antiquate - 618596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06" y="272823"/>
            <a:ext cx="1885951" cy="216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Θεσσαλονίκη ασπρόμαυρη φωτογραφία, πίνακας σε καμβά - i-gallery.g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61" y="154440"/>
            <a:ext cx="3224439" cy="22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Το Κρεμμύδι είναι Υγεία - Διατροφική Αξία, Ιδιότητες και Οφέλ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04" y="154441"/>
            <a:ext cx="1567089" cy="22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Τα 11 οφέλη από την καθημερινή κατανάλωση αγγουριού (pic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297" y="154440"/>
            <a:ext cx="1657350" cy="188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Ψωμί για σάντουιτς - Cookidoo® – the official Thermomix® recipe platfor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736" y="67842"/>
            <a:ext cx="2379890" cy="212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Νερό: Aπό τι κινδυνεύεις αν πιεις πάρα πολύ | in.g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" y="3012620"/>
            <a:ext cx="3192237" cy="306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Γαϊδούρια - Γνωμικά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3012620"/>
            <a:ext cx="2448832" cy="306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Γυναικεία Παπούτσια 2022 | Skroutz.g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47" y="2816678"/>
            <a:ext cx="2857500" cy="326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Τι πραγματικά νιώθει o σκύλος για εμάς; | Perierga.g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647" y="2432959"/>
            <a:ext cx="2351768" cy="19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Γυναικείες Παντόφλες Σπιτιού Racoon Parex 10122228 &lt; black-frid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321" y="4874079"/>
            <a:ext cx="3335564" cy="17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106" y="1983921"/>
            <a:ext cx="18859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90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el-GR" dirty="0"/>
              <a:t>        ταξί                                      τάξη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3414032"/>
            <a:ext cx="2533650" cy="1809750"/>
          </a:xfrm>
          <a:prstGeom prst="rect">
            <a:avLst/>
          </a:prstGeom>
        </p:spPr>
      </p:pic>
      <p:pic>
        <p:nvPicPr>
          <p:cNvPr id="2054" name="Picture 6" descr="Σχολική τάξη απεικόνιση αποθεμάτων. εικονογραφία από boysenberries -  406042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28" y="2078944"/>
            <a:ext cx="2770752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126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71500"/>
            <a:ext cx="791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418897" y="567559"/>
            <a:ext cx="3373820" cy="12927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5985642" y="173421"/>
            <a:ext cx="3373820" cy="129277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783021" y="3704898"/>
            <a:ext cx="3373820" cy="129277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566745" y="4993728"/>
            <a:ext cx="3373820" cy="129277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571187" y="3326524"/>
            <a:ext cx="3373820" cy="129277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7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6F37D2-27F4-5EF8-049B-28AFF868DFFB}"/>
              </a:ext>
            </a:extLst>
          </p:cNvPr>
          <p:cNvSpPr txBox="1"/>
          <p:nvPr/>
        </p:nvSpPr>
        <p:spPr>
          <a:xfrm>
            <a:off x="3525276" y="981835"/>
            <a:ext cx="80676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CY" sz="4000" b="1" dirty="0" err="1"/>
              <a:t>Δι</a:t>
            </a:r>
            <a:r>
              <a:rPr lang="el-CY" sz="4000" b="1" dirty="0"/>
              <a:t>αχωρισμός φωνηέντων και συμφώνων</a:t>
            </a:r>
            <a:endParaRPr lang="el-GR" sz="4000" b="1" dirty="0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241B21E-5DBB-E5D3-1A3F-E7E33637C82E}"/>
              </a:ext>
            </a:extLst>
          </p:cNvPr>
          <p:cNvSpPr/>
          <p:nvPr/>
        </p:nvSpPr>
        <p:spPr>
          <a:xfrm>
            <a:off x="6492013" y="3310758"/>
            <a:ext cx="4582885" cy="1615026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>
                <a:solidFill>
                  <a:schemeClr val="tx1"/>
                </a:solidFill>
              </a:rPr>
              <a:t>Σύμφωνα</a:t>
            </a:r>
            <a:endParaRPr lang="el-CY" sz="6000" dirty="0">
              <a:solidFill>
                <a:schemeClr val="tx1"/>
              </a:solidFill>
            </a:endParaRP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A25DE4D0-4299-76F6-A0F6-351222D6DEAC}"/>
              </a:ext>
            </a:extLst>
          </p:cNvPr>
          <p:cNvSpPr/>
          <p:nvPr/>
        </p:nvSpPr>
        <p:spPr>
          <a:xfrm>
            <a:off x="348340" y="3310759"/>
            <a:ext cx="5246917" cy="1615026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>
                <a:solidFill>
                  <a:schemeClr val="tx1"/>
                </a:solidFill>
              </a:rPr>
              <a:t>Φωνήεντα</a:t>
            </a:r>
            <a:endParaRPr lang="el-CY" sz="6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Πρέπει να φωνάζω στο παιδί μου;">
            <a:extLst>
              <a:ext uri="{FF2B5EF4-FFF2-40B4-BE49-F238E27FC236}">
                <a16:creationId xmlns:a16="http://schemas.microsoft.com/office/drawing/2014/main" id="{7D386F21-588C-4601-92C4-BA30A6151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0" t="33364"/>
          <a:stretch/>
        </p:blipFill>
        <p:spPr bwMode="auto">
          <a:xfrm>
            <a:off x="8262302" y="5201254"/>
            <a:ext cx="885826" cy="153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Πρέπει να φωνάζω στο παιδί μου;">
            <a:extLst>
              <a:ext uri="{FF2B5EF4-FFF2-40B4-BE49-F238E27FC236}">
                <a16:creationId xmlns:a16="http://schemas.microsoft.com/office/drawing/2014/main" id="{6876A1FB-93FA-4CAA-9AAA-0475FCE2D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49"/>
          <a:stretch/>
        </p:blipFill>
        <p:spPr bwMode="auto">
          <a:xfrm>
            <a:off x="2552229" y="5201254"/>
            <a:ext cx="1494254" cy="153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C872CF84-08D4-4633-8EC6-D31511CBE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165"/>
            <a:ext cx="3617638" cy="3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11EA3C2-4B34-45FD-918C-527D6B2E1DD2}"/>
              </a:ext>
            </a:extLst>
          </p:cNvPr>
          <p:cNvSpPr/>
          <p:nvPr/>
        </p:nvSpPr>
        <p:spPr>
          <a:xfrm>
            <a:off x="746619" y="925269"/>
            <a:ext cx="1805610" cy="12178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Ημερομηνία : 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4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r Ακούω προσεκτικά αντίγραφο τελικό | Δημοτικό Σχολείο Λουσικών /  Primary School of Lousika">
            <a:extLst>
              <a:ext uri="{FF2B5EF4-FFF2-40B4-BE49-F238E27FC236}">
                <a16:creationId xmlns:a16="http://schemas.microsoft.com/office/drawing/2014/main" id="{7FFCFF67-00F2-428C-8D89-A0A973F08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7" y="294290"/>
            <a:ext cx="11056883" cy="656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9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Το Αλφάβητο - House of Science">
            <a:extLst>
              <a:ext uri="{FF2B5EF4-FFF2-40B4-BE49-F238E27FC236}">
                <a16:creationId xmlns:a16="http://schemas.microsoft.com/office/drawing/2014/main" id="{B1CFDEB2-48F8-771F-7F5D-1AD309DC6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35" y="0"/>
            <a:ext cx="117375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75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6F37D2-27F4-5EF8-049B-28AFF868DFFB}"/>
              </a:ext>
            </a:extLst>
          </p:cNvPr>
          <p:cNvSpPr txBox="1"/>
          <p:nvPr/>
        </p:nvSpPr>
        <p:spPr>
          <a:xfrm>
            <a:off x="511628" y="370505"/>
            <a:ext cx="70757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CY" sz="3200" dirty="0" err="1">
                <a:solidFill>
                  <a:srgbClr val="FF0000"/>
                </a:solidFill>
              </a:rPr>
              <a:t>Δι</a:t>
            </a:r>
            <a:r>
              <a:rPr lang="el-CY" sz="3200" dirty="0">
                <a:solidFill>
                  <a:srgbClr val="FF0000"/>
                </a:solidFill>
              </a:rPr>
              <a:t>αχωρισμός φωνηέντων και συμφώνων</a:t>
            </a:r>
            <a:endParaRPr lang="el-GR" sz="3200" dirty="0">
              <a:solidFill>
                <a:srgbClr val="FF0000"/>
              </a:solidFill>
            </a:endParaRPr>
          </a:p>
          <a:p>
            <a:endParaRPr lang="el-CY" sz="3200" dirty="0">
              <a:solidFill>
                <a:srgbClr val="7030A0"/>
              </a:solidFill>
            </a:endParaRP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A25DE4D0-4299-76F6-A0F6-351222D6DEAC}"/>
              </a:ext>
            </a:extLst>
          </p:cNvPr>
          <p:cNvSpPr/>
          <p:nvPr/>
        </p:nvSpPr>
        <p:spPr>
          <a:xfrm>
            <a:off x="3804557" y="3037115"/>
            <a:ext cx="4582885" cy="2993571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rgbClr val="FF0000"/>
                </a:solidFill>
              </a:rPr>
              <a:t>Φωνήεν</a:t>
            </a:r>
            <a:endParaRPr lang="el-CY" sz="3600" dirty="0">
              <a:solidFill>
                <a:srgbClr val="FF0000"/>
              </a:solidFill>
            </a:endParaRPr>
          </a:p>
        </p:txBody>
      </p:sp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5ACBF20D-5EFB-6843-53CE-14CDB5E19F2E}"/>
              </a:ext>
            </a:extLst>
          </p:cNvPr>
          <p:cNvSpPr/>
          <p:nvPr/>
        </p:nvSpPr>
        <p:spPr>
          <a:xfrm rot="17838039">
            <a:off x="6627801" y="1658594"/>
            <a:ext cx="1839686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D7871713-D735-D359-2EE2-7C54F3F4C5C5}"/>
              </a:ext>
            </a:extLst>
          </p:cNvPr>
          <p:cNvSpPr/>
          <p:nvPr/>
        </p:nvSpPr>
        <p:spPr>
          <a:xfrm rot="20848045">
            <a:off x="8400249" y="3415005"/>
            <a:ext cx="1839686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C1959734-09DA-3A72-F234-6B7AFB12CDD3}"/>
              </a:ext>
            </a:extLst>
          </p:cNvPr>
          <p:cNvSpPr/>
          <p:nvPr/>
        </p:nvSpPr>
        <p:spPr>
          <a:xfrm rot="10402844">
            <a:off x="2969860" y="3870017"/>
            <a:ext cx="1839686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2DBFE0B1-DFE0-2175-87CE-FB590A371C53}"/>
              </a:ext>
            </a:extLst>
          </p:cNvPr>
          <p:cNvSpPr/>
          <p:nvPr/>
        </p:nvSpPr>
        <p:spPr>
          <a:xfrm>
            <a:off x="7913914" y="283029"/>
            <a:ext cx="2948050" cy="1534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9600" dirty="0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9814FC38-FA11-FCC5-498E-819426E3588F}"/>
              </a:ext>
            </a:extLst>
          </p:cNvPr>
          <p:cNvSpPr/>
          <p:nvPr/>
        </p:nvSpPr>
        <p:spPr>
          <a:xfrm>
            <a:off x="313693" y="3832489"/>
            <a:ext cx="2231572" cy="22525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8800"/>
              <a:t> </a:t>
            </a:r>
            <a:endParaRPr lang="el-CY" sz="8800" dirty="0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59FE8AA4-71B7-6D40-A8E4-E979EE76EF66}"/>
              </a:ext>
            </a:extLst>
          </p:cNvPr>
          <p:cNvSpPr/>
          <p:nvPr/>
        </p:nvSpPr>
        <p:spPr>
          <a:xfrm>
            <a:off x="9579428" y="4572504"/>
            <a:ext cx="2231572" cy="1534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9600" dirty="0"/>
          </a:p>
        </p:txBody>
      </p:sp>
      <p:sp>
        <p:nvSpPr>
          <p:cNvPr id="11" name="Βέλος: Δεξιό 6">
            <a:extLst>
              <a:ext uri="{FF2B5EF4-FFF2-40B4-BE49-F238E27FC236}">
                <a16:creationId xmlns:a16="http://schemas.microsoft.com/office/drawing/2014/main" id="{C1959734-09DA-3A72-F234-6B7AFB12CDD3}"/>
              </a:ext>
            </a:extLst>
          </p:cNvPr>
          <p:cNvSpPr/>
          <p:nvPr/>
        </p:nvSpPr>
        <p:spPr>
          <a:xfrm rot="11945025">
            <a:off x="3047463" y="1879453"/>
            <a:ext cx="2463679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12" name="Οβάλ 8">
            <a:extLst>
              <a:ext uri="{FF2B5EF4-FFF2-40B4-BE49-F238E27FC236}">
                <a16:creationId xmlns:a16="http://schemas.microsoft.com/office/drawing/2014/main" id="{9814FC38-FA11-FCC5-498E-819426E3588F}"/>
              </a:ext>
            </a:extLst>
          </p:cNvPr>
          <p:cNvSpPr/>
          <p:nvPr/>
        </p:nvSpPr>
        <p:spPr>
          <a:xfrm rot="19613035">
            <a:off x="511628" y="1279706"/>
            <a:ext cx="2725380" cy="1534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8800" dirty="0"/>
              <a:t>   </a:t>
            </a:r>
            <a:endParaRPr lang="el-CY" sz="8800" dirty="0"/>
          </a:p>
        </p:txBody>
      </p:sp>
    </p:spTree>
    <p:extLst>
      <p:ext uri="{BB962C8B-B14F-4D97-AF65-F5344CB8AC3E}">
        <p14:creationId xmlns:p14="http://schemas.microsoft.com/office/powerpoint/2010/main" val="105112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6F37D2-27F4-5EF8-049B-28AFF868DFFB}"/>
              </a:ext>
            </a:extLst>
          </p:cNvPr>
          <p:cNvSpPr txBox="1"/>
          <p:nvPr/>
        </p:nvSpPr>
        <p:spPr>
          <a:xfrm>
            <a:off x="511627" y="370505"/>
            <a:ext cx="59660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CY" sz="3200" dirty="0">
                <a:solidFill>
                  <a:srgbClr val="FF0000"/>
                </a:solidFill>
              </a:rPr>
              <a:t>Διαχωρισμός φωνηέντων και συμφώνων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A25DE4D0-4299-76F6-A0F6-351222D6DEAC}"/>
              </a:ext>
            </a:extLst>
          </p:cNvPr>
          <p:cNvSpPr/>
          <p:nvPr/>
        </p:nvSpPr>
        <p:spPr>
          <a:xfrm>
            <a:off x="3804557" y="3037115"/>
            <a:ext cx="4582885" cy="2993571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rgbClr val="FF0000"/>
                </a:solidFill>
              </a:rPr>
              <a:t>Φωνήεν</a:t>
            </a:r>
            <a:endParaRPr lang="el-CY" sz="3600" dirty="0">
              <a:solidFill>
                <a:srgbClr val="FF0000"/>
              </a:solidFill>
            </a:endParaRPr>
          </a:p>
        </p:txBody>
      </p:sp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5ACBF20D-5EFB-6843-53CE-14CDB5E19F2E}"/>
              </a:ext>
            </a:extLst>
          </p:cNvPr>
          <p:cNvSpPr/>
          <p:nvPr/>
        </p:nvSpPr>
        <p:spPr>
          <a:xfrm rot="17838039">
            <a:off x="6627801" y="1658594"/>
            <a:ext cx="1839686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D7871713-D735-D359-2EE2-7C54F3F4C5C5}"/>
              </a:ext>
            </a:extLst>
          </p:cNvPr>
          <p:cNvSpPr/>
          <p:nvPr/>
        </p:nvSpPr>
        <p:spPr>
          <a:xfrm rot="20848045">
            <a:off x="8400249" y="3415005"/>
            <a:ext cx="1839686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C1959734-09DA-3A72-F234-6B7AFB12CDD3}"/>
              </a:ext>
            </a:extLst>
          </p:cNvPr>
          <p:cNvSpPr/>
          <p:nvPr/>
        </p:nvSpPr>
        <p:spPr>
          <a:xfrm rot="10402844">
            <a:off x="2884714" y="4245517"/>
            <a:ext cx="1839686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2DBFE0B1-DFE0-2175-87CE-FB590A371C53}"/>
              </a:ext>
            </a:extLst>
          </p:cNvPr>
          <p:cNvSpPr/>
          <p:nvPr/>
        </p:nvSpPr>
        <p:spPr>
          <a:xfrm>
            <a:off x="7913914" y="283029"/>
            <a:ext cx="2948050" cy="1534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α</a:t>
            </a:r>
            <a:endParaRPr lang="el-CY" sz="9600" dirty="0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9814FC38-FA11-FCC5-498E-819426E3588F}"/>
              </a:ext>
            </a:extLst>
          </p:cNvPr>
          <p:cNvSpPr/>
          <p:nvPr/>
        </p:nvSpPr>
        <p:spPr>
          <a:xfrm>
            <a:off x="408708" y="4156365"/>
            <a:ext cx="2231572" cy="22525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8800" dirty="0"/>
              <a:t>η ι  υ </a:t>
            </a:r>
            <a:endParaRPr lang="el-CY" sz="8800" dirty="0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59FE8AA4-71B7-6D40-A8E4-E979EE76EF66}"/>
              </a:ext>
            </a:extLst>
          </p:cNvPr>
          <p:cNvSpPr/>
          <p:nvPr/>
        </p:nvSpPr>
        <p:spPr>
          <a:xfrm>
            <a:off x="9579428" y="4572504"/>
            <a:ext cx="2231572" cy="1534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ε</a:t>
            </a:r>
            <a:endParaRPr lang="el-CY" sz="9600" dirty="0"/>
          </a:p>
        </p:txBody>
      </p:sp>
      <p:sp>
        <p:nvSpPr>
          <p:cNvPr id="11" name="Βέλος: Δεξιό 6">
            <a:extLst>
              <a:ext uri="{FF2B5EF4-FFF2-40B4-BE49-F238E27FC236}">
                <a16:creationId xmlns:a16="http://schemas.microsoft.com/office/drawing/2014/main" id="{C1959734-09DA-3A72-F234-6B7AFB12CDD3}"/>
              </a:ext>
            </a:extLst>
          </p:cNvPr>
          <p:cNvSpPr/>
          <p:nvPr/>
        </p:nvSpPr>
        <p:spPr>
          <a:xfrm rot="10402844">
            <a:off x="3328131" y="2489107"/>
            <a:ext cx="1839686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12" name="Οβάλ 8">
            <a:extLst>
              <a:ext uri="{FF2B5EF4-FFF2-40B4-BE49-F238E27FC236}">
                <a16:creationId xmlns:a16="http://schemas.microsoft.com/office/drawing/2014/main" id="{9814FC38-FA11-FCC5-498E-819426E3588F}"/>
              </a:ext>
            </a:extLst>
          </p:cNvPr>
          <p:cNvSpPr/>
          <p:nvPr/>
        </p:nvSpPr>
        <p:spPr>
          <a:xfrm>
            <a:off x="408708" y="2238592"/>
            <a:ext cx="2725380" cy="1534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8800" dirty="0"/>
              <a:t>ο ω   </a:t>
            </a:r>
            <a:endParaRPr lang="el-CY" sz="8800" dirty="0"/>
          </a:p>
        </p:txBody>
      </p:sp>
    </p:spTree>
    <p:extLst>
      <p:ext uri="{BB962C8B-B14F-4D97-AF65-F5344CB8AC3E}">
        <p14:creationId xmlns:p14="http://schemas.microsoft.com/office/powerpoint/2010/main" val="32773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6F37D2-27F4-5EF8-049B-28AFF868DFFB}"/>
              </a:ext>
            </a:extLst>
          </p:cNvPr>
          <p:cNvSpPr txBox="1"/>
          <p:nvPr/>
        </p:nvSpPr>
        <p:spPr>
          <a:xfrm>
            <a:off x="511627" y="370505"/>
            <a:ext cx="99713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CY" sz="3200" dirty="0" err="1">
                <a:solidFill>
                  <a:srgbClr val="FF0000"/>
                </a:solidFill>
              </a:rPr>
              <a:t>Δι</a:t>
            </a:r>
            <a:r>
              <a:rPr lang="el-CY" sz="3200" dirty="0">
                <a:solidFill>
                  <a:srgbClr val="FF0000"/>
                </a:solidFill>
              </a:rPr>
              <a:t>αχωρισμός φωνηέντων και συμφώνων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241B21E-5DBB-E5D3-1A3F-E7E33637C82E}"/>
              </a:ext>
            </a:extLst>
          </p:cNvPr>
          <p:cNvSpPr/>
          <p:nvPr/>
        </p:nvSpPr>
        <p:spPr>
          <a:xfrm>
            <a:off x="370115" y="2743201"/>
            <a:ext cx="4582885" cy="2993571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rgbClr val="FF0000"/>
                </a:solidFill>
              </a:rPr>
              <a:t>Σύμφωνο</a:t>
            </a:r>
            <a:endParaRPr lang="el-CY" sz="3600" dirty="0">
              <a:solidFill>
                <a:srgbClr val="FF0000"/>
              </a:solidFill>
            </a:endParaRPr>
          </a:p>
        </p:txBody>
      </p:sp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2E08530D-13FF-56EE-93F1-D68EF92A69CD}"/>
              </a:ext>
            </a:extLst>
          </p:cNvPr>
          <p:cNvSpPr/>
          <p:nvPr/>
        </p:nvSpPr>
        <p:spPr>
          <a:xfrm>
            <a:off x="4209249" y="3401787"/>
            <a:ext cx="1839686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FF389ED-500E-9F9E-DBB8-00D2730907AA}"/>
              </a:ext>
            </a:extLst>
          </p:cNvPr>
          <p:cNvSpPr/>
          <p:nvPr/>
        </p:nvSpPr>
        <p:spPr>
          <a:xfrm>
            <a:off x="6201558" y="2068945"/>
            <a:ext cx="5747657" cy="37394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8800" dirty="0"/>
          </a:p>
        </p:txBody>
      </p:sp>
    </p:spTree>
    <p:extLst>
      <p:ext uri="{BB962C8B-B14F-4D97-AF65-F5344CB8AC3E}">
        <p14:creationId xmlns:p14="http://schemas.microsoft.com/office/powerpoint/2010/main" val="761305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6F37D2-27F4-5EF8-049B-28AFF868DFFB}"/>
              </a:ext>
            </a:extLst>
          </p:cNvPr>
          <p:cNvSpPr txBox="1"/>
          <p:nvPr/>
        </p:nvSpPr>
        <p:spPr>
          <a:xfrm>
            <a:off x="511627" y="370505"/>
            <a:ext cx="99713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CY" sz="3200" dirty="0" err="1">
                <a:solidFill>
                  <a:srgbClr val="FF0000"/>
                </a:solidFill>
              </a:rPr>
              <a:t>Δι</a:t>
            </a:r>
            <a:r>
              <a:rPr lang="el-CY" sz="3200" dirty="0">
                <a:solidFill>
                  <a:srgbClr val="FF0000"/>
                </a:solidFill>
              </a:rPr>
              <a:t>αχωρισμός φωνηέντων και συμφώνων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241B21E-5DBB-E5D3-1A3F-E7E33637C82E}"/>
              </a:ext>
            </a:extLst>
          </p:cNvPr>
          <p:cNvSpPr/>
          <p:nvPr/>
        </p:nvSpPr>
        <p:spPr>
          <a:xfrm>
            <a:off x="370115" y="2743201"/>
            <a:ext cx="4582885" cy="2993571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rgbClr val="FF0000"/>
                </a:solidFill>
              </a:rPr>
              <a:t>Σύμφωνο</a:t>
            </a:r>
            <a:endParaRPr lang="el-CY" sz="3600" dirty="0">
              <a:solidFill>
                <a:srgbClr val="FF0000"/>
              </a:solidFill>
            </a:endParaRPr>
          </a:p>
        </p:txBody>
      </p:sp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2E08530D-13FF-56EE-93F1-D68EF92A69CD}"/>
              </a:ext>
            </a:extLst>
          </p:cNvPr>
          <p:cNvSpPr/>
          <p:nvPr/>
        </p:nvSpPr>
        <p:spPr>
          <a:xfrm>
            <a:off x="4209249" y="3401787"/>
            <a:ext cx="1839686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FF389ED-500E-9F9E-DBB8-00D2730907AA}"/>
              </a:ext>
            </a:extLst>
          </p:cNvPr>
          <p:cNvSpPr/>
          <p:nvPr/>
        </p:nvSpPr>
        <p:spPr>
          <a:xfrm>
            <a:off x="6201558" y="2068945"/>
            <a:ext cx="5747657" cy="37394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8800" dirty="0"/>
              <a:t>β γ δ ζ θ κ λ  μ ν ξ π ρ σ τ φ χ ψ     </a:t>
            </a:r>
            <a:endParaRPr lang="el-CY" sz="8800" dirty="0"/>
          </a:p>
        </p:txBody>
      </p:sp>
    </p:spTree>
    <p:extLst>
      <p:ext uri="{BB962C8B-B14F-4D97-AF65-F5344CB8AC3E}">
        <p14:creationId xmlns:p14="http://schemas.microsoft.com/office/powerpoint/2010/main" val="3319783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acher cartoon Διανύσματα Αρχείου, Royalty Free Teacher cartoon  Εικονογραφήσεις | Depositphotos">
            <a:extLst>
              <a:ext uri="{FF2B5EF4-FFF2-40B4-BE49-F238E27FC236}">
                <a16:creationId xmlns:a16="http://schemas.microsoft.com/office/drawing/2014/main" id="{CD34B87D-02F8-4D7A-82DA-FF48D355E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9758">
            <a:off x="675088" y="118351"/>
            <a:ext cx="4667683" cy="35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C238F64-C736-41ED-AB9F-9FE9DE113C19}"/>
              </a:ext>
            </a:extLst>
          </p:cNvPr>
          <p:cNvSpPr/>
          <p:nvPr/>
        </p:nvSpPr>
        <p:spPr>
          <a:xfrm>
            <a:off x="956441" y="1429407"/>
            <a:ext cx="2375338" cy="9459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Κυκλώνω τα  φωνήεντα !  </a:t>
            </a:r>
            <a:endParaRPr lang="el-CY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Κάρτες Ορθογραφίας - Α' Δημοτικού (Φυσικό προϊόν)">
            <a:extLst>
              <a:ext uri="{FF2B5EF4-FFF2-40B4-BE49-F238E27FC236}">
                <a16:creationId xmlns:a16="http://schemas.microsoft.com/office/drawing/2014/main" id="{FFBD1B10-928A-47E6-86BB-D68097712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803" b="49381"/>
          <a:stretch/>
        </p:blipFill>
        <p:spPr bwMode="auto">
          <a:xfrm>
            <a:off x="168672" y="4482663"/>
            <a:ext cx="5527935" cy="21861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. Η ΠΑΡΕΑ - Στην Τάξη !!!">
            <a:extLst>
              <a:ext uri="{FF2B5EF4-FFF2-40B4-BE49-F238E27FC236}">
                <a16:creationId xmlns:a16="http://schemas.microsoft.com/office/drawing/2014/main" id="{7B02F11A-2975-4711-962D-BFCF05A50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t="28506" r="54763"/>
          <a:stretch/>
        </p:blipFill>
        <p:spPr bwMode="auto">
          <a:xfrm>
            <a:off x="6169572" y="1765737"/>
            <a:ext cx="2995449" cy="490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5747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111</Words>
  <Application>Microsoft Office PowerPoint</Application>
  <PresentationFormat>Ευρεία οθόνη</PresentationFormat>
  <Paragraphs>50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     ταξί                                      τάξη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ΕΛΕΝΗ ΧΑΡΑΛΑΜΠΟΥΣ</cp:lastModifiedBy>
  <cp:revision>55</cp:revision>
  <cp:lastPrinted>2025-09-12T08:48:14Z</cp:lastPrinted>
  <dcterms:created xsi:type="dcterms:W3CDTF">2022-09-25T12:43:16Z</dcterms:created>
  <dcterms:modified xsi:type="dcterms:W3CDTF">2025-09-12T15:25:38Z</dcterms:modified>
</cp:coreProperties>
</file>