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283" r:id="rId3"/>
    <p:sldId id="261" r:id="rId4"/>
    <p:sldId id="284" r:id="rId5"/>
    <p:sldId id="259" r:id="rId6"/>
    <p:sldId id="285" r:id="rId7"/>
    <p:sldId id="262" r:id="rId8"/>
    <p:sldId id="260" r:id="rId9"/>
    <p:sldId id="286" r:id="rId10"/>
    <p:sldId id="267" r:id="rId11"/>
    <p:sldId id="266" r:id="rId12"/>
    <p:sldId id="265" r:id="rId13"/>
    <p:sldId id="264" r:id="rId14"/>
    <p:sldId id="287" r:id="rId15"/>
    <p:sldId id="257" r:id="rId16"/>
    <p:sldId id="256" r:id="rId17"/>
    <p:sldId id="258" r:id="rId18"/>
    <p:sldId id="268" r:id="rId19"/>
    <p:sldId id="270" r:id="rId20"/>
    <p:sldId id="272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7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3.Συνδυασμοί  ΑΥ &amp; ΕΥ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5 Δίψηφα-Δίφθογγοι ιδέες | ειδική εκπαίδευση, εκπαίδευση, τάξη">
            <a:extLst>
              <a:ext uri="{FF2B5EF4-FFF2-40B4-BE49-F238E27FC236}">
                <a16:creationId xmlns:a16="http://schemas.microsoft.com/office/drawing/2014/main" id="{F4D6077F-7BCD-F8BA-C18E-1E86244C9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/>
          <a:stretch/>
        </p:blipFill>
        <p:spPr bwMode="auto">
          <a:xfrm>
            <a:off x="1125415" y="119742"/>
            <a:ext cx="9703777" cy="67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2AD43F1-809C-8C81-2225-F233718E28C7}"/>
              </a:ext>
            </a:extLst>
          </p:cNvPr>
          <p:cNvSpPr/>
          <p:nvPr/>
        </p:nvSpPr>
        <p:spPr>
          <a:xfrm>
            <a:off x="2579914" y="3777343"/>
            <a:ext cx="2754086" cy="402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1A0D7A-6C9C-F2F2-5349-970D48AF56CD}"/>
              </a:ext>
            </a:extLst>
          </p:cNvPr>
          <p:cNvSpPr/>
          <p:nvPr/>
        </p:nvSpPr>
        <p:spPr>
          <a:xfrm>
            <a:off x="2725615" y="5758543"/>
            <a:ext cx="2891414" cy="402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83CB8D5-C067-F7A2-229B-0F24D17A42EA}"/>
              </a:ext>
            </a:extLst>
          </p:cNvPr>
          <p:cNvSpPr/>
          <p:nvPr/>
        </p:nvSpPr>
        <p:spPr>
          <a:xfrm>
            <a:off x="7150238" y="3777342"/>
            <a:ext cx="2754086" cy="402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DA7E4CE-358E-6035-E960-E009FA819191}"/>
              </a:ext>
            </a:extLst>
          </p:cNvPr>
          <p:cNvSpPr/>
          <p:nvPr/>
        </p:nvSpPr>
        <p:spPr>
          <a:xfrm>
            <a:off x="6938387" y="5758542"/>
            <a:ext cx="2754086" cy="402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16CEFA6-E99A-4DD0-BAD0-92375FE26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90500" y="5948854"/>
            <a:ext cx="1177072" cy="8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5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5 Δίψηφα-Δίφθογγοι ιδέες | ειδική εκπαίδευση, εκπαίδευση, τάξη">
            <a:extLst>
              <a:ext uri="{FF2B5EF4-FFF2-40B4-BE49-F238E27FC236}">
                <a16:creationId xmlns:a16="http://schemas.microsoft.com/office/drawing/2014/main" id="{F4D6077F-7BCD-F8BA-C18E-1E86244C9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/>
          <a:stretch/>
        </p:blipFill>
        <p:spPr bwMode="auto">
          <a:xfrm>
            <a:off x="130630" y="119742"/>
            <a:ext cx="12061370" cy="67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694B0E7-DC6B-4BC9-BD24-A24072F29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6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84" y="0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r>
              <a:rPr lang="el-GR" sz="9600" dirty="0"/>
              <a:t>/ευ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36" y="2033513"/>
            <a:ext cx="38290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>
                <a:solidFill>
                  <a:schemeClr val="bg1"/>
                </a:solidFill>
              </a:rPr>
              <a:t>αφ</a:t>
            </a:r>
            <a:r>
              <a:rPr lang="el-GR" sz="9600" dirty="0"/>
              <a:t>/</a:t>
            </a:r>
            <a:r>
              <a:rPr lang="el-GR" sz="9600" dirty="0" err="1">
                <a:solidFill>
                  <a:schemeClr val="bg1"/>
                </a:solidFill>
              </a:rPr>
              <a:t>εφ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381" y="3221075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>
                <a:solidFill>
                  <a:schemeClr val="bg1"/>
                </a:solidFill>
              </a:rPr>
              <a:t>αβ</a:t>
            </a:r>
            <a:r>
              <a:rPr lang="el-GR" sz="9600" dirty="0"/>
              <a:t>/</a:t>
            </a:r>
            <a:r>
              <a:rPr lang="el-GR" sz="9600" dirty="0" err="1">
                <a:solidFill>
                  <a:schemeClr val="bg1"/>
                </a:solidFill>
              </a:rPr>
              <a:t>εβ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5C989661-B2B7-47DB-83BC-CA22D95B0ED1}"/>
              </a:ext>
            </a:extLst>
          </p:cNvPr>
          <p:cNvSpPr/>
          <p:nvPr/>
        </p:nvSpPr>
        <p:spPr>
          <a:xfrm rot="7126554">
            <a:off x="631508" y="1976061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EF7564-D239-BDF9-8480-ACD2AEAE0DE4}"/>
              </a:ext>
            </a:extLst>
          </p:cNvPr>
          <p:cNvSpPr/>
          <p:nvPr/>
        </p:nvSpPr>
        <p:spPr>
          <a:xfrm rot="2776669">
            <a:off x="2892733" y="18308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247F6-32B4-FDD6-89CE-8948C3B073DC}"/>
              </a:ext>
            </a:extLst>
          </p:cNvPr>
          <p:cNvSpPr txBox="1"/>
          <p:nvPr/>
        </p:nvSpPr>
        <p:spPr>
          <a:xfrm>
            <a:off x="469609" y="5009316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ει/οι</a:t>
            </a:r>
            <a:endParaRPr lang="en-US" sz="9600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C79128D-F471-80A8-23BB-724B2609D175}"/>
              </a:ext>
            </a:extLst>
          </p:cNvPr>
          <p:cNvSpPr/>
          <p:nvPr/>
        </p:nvSpPr>
        <p:spPr>
          <a:xfrm>
            <a:off x="3472680" y="558100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354-1B1F-3A6D-84F7-3F8D41733FD7}"/>
              </a:ext>
            </a:extLst>
          </p:cNvPr>
          <p:cNvSpPr txBox="1"/>
          <p:nvPr/>
        </p:nvSpPr>
        <p:spPr>
          <a:xfrm>
            <a:off x="5489121" y="50093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8D6AE-AFCA-281F-23C7-982EC5FD66C9}"/>
              </a:ext>
            </a:extLst>
          </p:cNvPr>
          <p:cNvSpPr txBox="1"/>
          <p:nvPr/>
        </p:nvSpPr>
        <p:spPr>
          <a:xfrm>
            <a:off x="7033695" y="4933116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αι</a:t>
            </a:r>
            <a:endParaRPr lang="en-US" sz="9600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A2A56A46-28B4-3066-AC91-217342E45C2C}"/>
              </a:ext>
            </a:extLst>
          </p:cNvPr>
          <p:cNvSpPr/>
          <p:nvPr/>
        </p:nvSpPr>
        <p:spPr>
          <a:xfrm>
            <a:off x="8536503" y="54852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D38C6-33F4-781E-CB53-CB654326D87B}"/>
              </a:ext>
            </a:extLst>
          </p:cNvPr>
          <p:cNvSpPr txBox="1"/>
          <p:nvPr/>
        </p:nvSpPr>
        <p:spPr>
          <a:xfrm>
            <a:off x="10333266" y="49331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chemeClr val="bg1"/>
                </a:solidFill>
              </a:rPr>
              <a:t>ε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E2865-DB6F-4FED-98D9-470CE495B0CC}"/>
              </a:ext>
            </a:extLst>
          </p:cNvPr>
          <p:cNvSpPr txBox="1"/>
          <p:nvPr/>
        </p:nvSpPr>
        <p:spPr>
          <a:xfrm>
            <a:off x="6978668" y="187780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ου</a:t>
            </a:r>
            <a:endParaRPr lang="en-US" sz="9600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B0027BA8-D318-40C4-472B-E118BEB9C5CA}"/>
              </a:ext>
            </a:extLst>
          </p:cNvPr>
          <p:cNvSpPr/>
          <p:nvPr/>
        </p:nvSpPr>
        <p:spPr>
          <a:xfrm>
            <a:off x="8621486" y="673858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902D2-8698-6DE4-A568-D1808A1AE687}"/>
              </a:ext>
            </a:extLst>
          </p:cNvPr>
          <p:cNvSpPr txBox="1"/>
          <p:nvPr/>
        </p:nvSpPr>
        <p:spPr>
          <a:xfrm>
            <a:off x="10638066" y="187780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2072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84" y="0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r>
              <a:rPr lang="el-GR" sz="9600" dirty="0"/>
              <a:t>/ευ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36" y="2033513"/>
            <a:ext cx="38290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αφ</a:t>
            </a:r>
            <a:r>
              <a:rPr lang="el-GR" sz="9600" dirty="0"/>
              <a:t>/</a:t>
            </a:r>
            <a:r>
              <a:rPr lang="el-GR" sz="9600" dirty="0" err="1"/>
              <a:t>εφ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99381" y="3221075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αβ</a:t>
            </a:r>
            <a:r>
              <a:rPr lang="el-GR" sz="9600" dirty="0"/>
              <a:t>/</a:t>
            </a:r>
            <a:r>
              <a:rPr lang="el-GR" sz="9600" dirty="0" err="1"/>
              <a:t>εβ</a:t>
            </a:r>
            <a:endParaRPr lang="en-US" sz="9600" dirty="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5C989661-B2B7-47DB-83BC-CA22D95B0ED1}"/>
              </a:ext>
            </a:extLst>
          </p:cNvPr>
          <p:cNvSpPr/>
          <p:nvPr/>
        </p:nvSpPr>
        <p:spPr>
          <a:xfrm rot="7126554">
            <a:off x="631508" y="1976061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EF7564-D239-BDF9-8480-ACD2AEAE0DE4}"/>
              </a:ext>
            </a:extLst>
          </p:cNvPr>
          <p:cNvSpPr/>
          <p:nvPr/>
        </p:nvSpPr>
        <p:spPr>
          <a:xfrm rot="2776669">
            <a:off x="2892733" y="18308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247F6-32B4-FDD6-89CE-8948C3B073DC}"/>
              </a:ext>
            </a:extLst>
          </p:cNvPr>
          <p:cNvSpPr txBox="1"/>
          <p:nvPr/>
        </p:nvSpPr>
        <p:spPr>
          <a:xfrm>
            <a:off x="469609" y="5009316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ει/οι</a:t>
            </a:r>
            <a:endParaRPr lang="en-US" sz="9600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C79128D-F471-80A8-23BB-724B2609D175}"/>
              </a:ext>
            </a:extLst>
          </p:cNvPr>
          <p:cNvSpPr/>
          <p:nvPr/>
        </p:nvSpPr>
        <p:spPr>
          <a:xfrm>
            <a:off x="3472680" y="558100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354-1B1F-3A6D-84F7-3F8D41733FD7}"/>
              </a:ext>
            </a:extLst>
          </p:cNvPr>
          <p:cNvSpPr txBox="1"/>
          <p:nvPr/>
        </p:nvSpPr>
        <p:spPr>
          <a:xfrm>
            <a:off x="5489121" y="50093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ι</a:t>
            </a:r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8D6AE-AFCA-281F-23C7-982EC5FD66C9}"/>
              </a:ext>
            </a:extLst>
          </p:cNvPr>
          <p:cNvSpPr txBox="1"/>
          <p:nvPr/>
        </p:nvSpPr>
        <p:spPr>
          <a:xfrm>
            <a:off x="7033695" y="4933116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αι</a:t>
            </a:r>
            <a:endParaRPr lang="en-US" sz="9600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A2A56A46-28B4-3066-AC91-217342E45C2C}"/>
              </a:ext>
            </a:extLst>
          </p:cNvPr>
          <p:cNvSpPr/>
          <p:nvPr/>
        </p:nvSpPr>
        <p:spPr>
          <a:xfrm>
            <a:off x="8536503" y="54852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D38C6-33F4-781E-CB53-CB654326D87B}"/>
              </a:ext>
            </a:extLst>
          </p:cNvPr>
          <p:cNvSpPr txBox="1"/>
          <p:nvPr/>
        </p:nvSpPr>
        <p:spPr>
          <a:xfrm>
            <a:off x="10333266" y="49331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</a:t>
            </a:r>
            <a:endParaRPr lang="en-US" sz="9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E2865-DB6F-4FED-98D9-470CE495B0CC}"/>
              </a:ext>
            </a:extLst>
          </p:cNvPr>
          <p:cNvSpPr txBox="1"/>
          <p:nvPr/>
        </p:nvSpPr>
        <p:spPr>
          <a:xfrm>
            <a:off x="6978668" y="187780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ου</a:t>
            </a:r>
            <a:endParaRPr lang="en-US" sz="9600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B0027BA8-D318-40C4-472B-E118BEB9C5CA}"/>
              </a:ext>
            </a:extLst>
          </p:cNvPr>
          <p:cNvSpPr/>
          <p:nvPr/>
        </p:nvSpPr>
        <p:spPr>
          <a:xfrm>
            <a:off x="8621486" y="673858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902D2-8698-6DE4-A568-D1808A1AE687}"/>
              </a:ext>
            </a:extLst>
          </p:cNvPr>
          <p:cNvSpPr txBox="1"/>
          <p:nvPr/>
        </p:nvSpPr>
        <p:spPr>
          <a:xfrm>
            <a:off x="10638066" y="187780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106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ιδιά στην τάξη. Καρτούν παιδιά στο σχολείο μελετώντας την ανάγνωση και τη  γραφή, χαριτωμένα χαρούμενα κορίτσια και αγόρια. Χαρακτήρες διανυσματικών  μαθητών Διάνυσμα από ©SpicyTruffel 255714532">
            <a:extLst>
              <a:ext uri="{FF2B5EF4-FFF2-40B4-BE49-F238E27FC236}">
                <a16:creationId xmlns:a16="http://schemas.microsoft.com/office/drawing/2014/main" id="{1435C81B-EE93-46ED-9E42-297CA340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9"/>
          <a:stretch/>
        </p:blipFill>
        <p:spPr bwMode="auto">
          <a:xfrm>
            <a:off x="1844511" y="3174124"/>
            <a:ext cx="8056233" cy="29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53831AF-CC30-44B6-BBCA-14AF9556E035}"/>
              </a:ext>
            </a:extLst>
          </p:cNvPr>
          <p:cNvSpPr/>
          <p:nvPr/>
        </p:nvSpPr>
        <p:spPr>
          <a:xfrm>
            <a:off x="386228" y="402021"/>
            <a:ext cx="4272510" cy="234380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Άσκηση  στην τάξη ! </a:t>
            </a:r>
            <a:endParaRPr lang="el-CY" sz="44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6A0F9497-C511-4033-AE09-B6B113CF8FE2}"/>
              </a:ext>
            </a:extLst>
          </p:cNvPr>
          <p:cNvSpPr/>
          <p:nvPr/>
        </p:nvSpPr>
        <p:spPr>
          <a:xfrm>
            <a:off x="2522483" y="3383281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8979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1"/>
            <a:ext cx="7713630" cy="34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787387"/>
            <a:ext cx="3064329" cy="598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τοκίνητο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 err="1"/>
              <a:t>κο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…..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….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μαστε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 err="1"/>
              <a:t>στε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τή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………</a:t>
            </a:r>
            <a:r>
              <a:rPr lang="el-GR" sz="3600" dirty="0" err="1"/>
              <a:t>τός</a:t>
            </a:r>
            <a:endParaRPr lang="el-GR" sz="3600" dirty="0"/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2451370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2536" y="3005847"/>
            <a:ext cx="6858000" cy="1440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92582" y="1099127"/>
            <a:ext cx="6451657" cy="169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028" idx="1"/>
          </p:cNvCxnSpPr>
          <p:nvPr/>
        </p:nvCxnSpPr>
        <p:spPr>
          <a:xfrm>
            <a:off x="1703266" y="1569826"/>
            <a:ext cx="7905081" cy="365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24882" y="2268182"/>
            <a:ext cx="6858000" cy="1440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7865" y="3708324"/>
            <a:ext cx="7544287" cy="225836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0920" y="4165203"/>
            <a:ext cx="7376135" cy="1486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6806" y="4948075"/>
            <a:ext cx="6880249" cy="16586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0920" y="5380165"/>
            <a:ext cx="7419190" cy="1008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12062" y="1196873"/>
            <a:ext cx="7270820" cy="48601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6384" y="325163"/>
            <a:ext cx="7222253" cy="62715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0"/>
            <a:ext cx="7100787" cy="3604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64" y="761880"/>
            <a:ext cx="3064329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τοκίνητο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εύ</a:t>
            </a:r>
            <a:r>
              <a:rPr lang="el-GR" sz="3600" dirty="0"/>
              <a:t>κο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αύ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μαστε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τή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τός</a:t>
            </a:r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69" y="2386716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78535" y="3073619"/>
            <a:ext cx="6984459" cy="124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7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1"/>
            <a:ext cx="7713630" cy="34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787387"/>
            <a:ext cx="3064329" cy="598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τοκίνητο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εύ</a:t>
            </a:r>
            <a:r>
              <a:rPr lang="el-GR" sz="3600" dirty="0"/>
              <a:t>κο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αύ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μαστε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τή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τός</a:t>
            </a:r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2451370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2536" y="3005847"/>
            <a:ext cx="6858000" cy="1440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92582" y="1099127"/>
            <a:ext cx="6451657" cy="169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28" idx="1"/>
          </p:cNvCxnSpPr>
          <p:nvPr/>
        </p:nvCxnSpPr>
        <p:spPr>
          <a:xfrm>
            <a:off x="1703266" y="1569826"/>
            <a:ext cx="7905081" cy="365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24882" y="2268182"/>
            <a:ext cx="6858000" cy="1440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7865" y="3708324"/>
            <a:ext cx="7544287" cy="225836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0920" y="4165203"/>
            <a:ext cx="7376135" cy="1486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6806" y="4948075"/>
            <a:ext cx="6880249" cy="16586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0920" y="5380165"/>
            <a:ext cx="7419190" cy="1008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12062" y="1196873"/>
            <a:ext cx="7270820" cy="48601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6384" y="325163"/>
            <a:ext cx="7222253" cy="62715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4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υ αυ - Ευ ευ - tzeni skorda">
            <a:extLst>
              <a:ext uri="{FF2B5EF4-FFF2-40B4-BE49-F238E27FC236}">
                <a16:creationId xmlns:a16="http://schemas.microsoft.com/office/drawing/2014/main" id="{37DCA079-F72E-1278-FDC9-19AFB6A3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4" b="17128"/>
          <a:stretch/>
        </p:blipFill>
        <p:spPr bwMode="auto">
          <a:xfrm>
            <a:off x="217714" y="-88001"/>
            <a:ext cx="6618515" cy="5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Ταυτότητα Στοιχεία προσωπικής πληροφορίας Έγγραφο ταυτότητας με τη  φωτογραφία και το κείμενο προσώπων Clipart η ανασκόπηση απομόν Διανυσματική  απεικόνιση - εικονογραφία από : 126390837">
            <a:extLst>
              <a:ext uri="{FF2B5EF4-FFF2-40B4-BE49-F238E27FC236}">
                <a16:creationId xmlns:a16="http://schemas.microsoft.com/office/drawing/2014/main" id="{DB69C5F4-02E3-48D5-A1E3-694EF787D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9885" r="17049" b="29043"/>
          <a:stretch/>
        </p:blipFill>
        <p:spPr bwMode="auto">
          <a:xfrm>
            <a:off x="8136132" y="210207"/>
            <a:ext cx="3605049" cy="21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Αυ αυ - Ευ ευ - tzeni skorda">
            <a:extLst>
              <a:ext uri="{FF2B5EF4-FFF2-40B4-BE49-F238E27FC236}">
                <a16:creationId xmlns:a16="http://schemas.microsoft.com/office/drawing/2014/main" id="{3C219548-C14B-4893-AE04-33BACE758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r="71214" b="61538"/>
          <a:stretch/>
        </p:blipFill>
        <p:spPr bwMode="auto">
          <a:xfrm>
            <a:off x="7821949" y="2835165"/>
            <a:ext cx="3224424" cy="11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6,767,231 Cartoon ear Εικονογραφήσεις | DepositPhotos">
            <a:extLst>
              <a:ext uri="{FF2B5EF4-FFF2-40B4-BE49-F238E27FC236}">
                <a16:creationId xmlns:a16="http://schemas.microsoft.com/office/drawing/2014/main" id="{4BFC5336-84F3-4122-A78D-989EE6EE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857295"/>
            <a:ext cx="1943100" cy="1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Ναύτης καρτούν εικονογράφηση απομονωθεί σε λευκό Διάνυσμα από ©Foxynguyen  63489455">
            <a:extLst>
              <a:ext uri="{FF2B5EF4-FFF2-40B4-BE49-F238E27FC236}">
                <a16:creationId xmlns:a16="http://schemas.microsoft.com/office/drawing/2014/main" id="{0EF3E65B-CD77-4D6B-B61F-CBC690E4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73" y="5389554"/>
            <a:ext cx="1943100" cy="1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2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υ αυ - Ευ ευ - tzeni skorda">
            <a:extLst>
              <a:ext uri="{FF2B5EF4-FFF2-40B4-BE49-F238E27FC236}">
                <a16:creationId xmlns:a16="http://schemas.microsoft.com/office/drawing/2014/main" id="{37DCA079-F72E-1278-FDC9-19AFB6A3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3" b="17128"/>
          <a:stretch/>
        </p:blipFill>
        <p:spPr bwMode="auto">
          <a:xfrm>
            <a:off x="4584011" y="258842"/>
            <a:ext cx="6498771" cy="5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6+ Thousand Angry Bull Cartoon Royalty-Free Images, Stock Photos &amp;  Pictures | Shutterstock">
            <a:extLst>
              <a:ext uri="{FF2B5EF4-FFF2-40B4-BE49-F238E27FC236}">
                <a16:creationId xmlns:a16="http://schemas.microsoft.com/office/drawing/2014/main" id="{087F3CA0-6087-41D9-9AF5-CAFA9285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80" y="2270106"/>
            <a:ext cx="3959116" cy="41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ρτούν Αυγό Που Απομονώνονται Λευκό Φόντο Σύνολο Των Τηγανητά Βραστά  Διάνυσμα από ©alfadanz.stock.gmail.com 174197556">
            <a:extLst>
              <a:ext uri="{FF2B5EF4-FFF2-40B4-BE49-F238E27FC236}">
                <a16:creationId xmlns:a16="http://schemas.microsoft.com/office/drawing/2014/main" id="{4F35DE14-E859-4FF3-A0E3-33F8117F2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 bwMode="auto">
          <a:xfrm>
            <a:off x="0" y="2402444"/>
            <a:ext cx="3855480" cy="3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9746C71-0771-46C0-AF73-7746B1BF920D}"/>
              </a:ext>
            </a:extLst>
          </p:cNvPr>
          <p:cNvSpPr/>
          <p:nvPr/>
        </p:nvSpPr>
        <p:spPr>
          <a:xfrm>
            <a:off x="7746124" y="5055476"/>
            <a:ext cx="3878317" cy="680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2" name="Picture 6" descr="Ανακαλύψτε 45 ΗΜΕΡΟΛΟΓΙΟ ΤΑΞΗΣ ιδέες σε αυτόν τον πίνακα του Pinterest |  ημερολόγιο, διαδραστικός πίνακας, εικόνες pecs και άλλα">
            <a:extLst>
              <a:ext uri="{FF2B5EF4-FFF2-40B4-BE49-F238E27FC236}">
                <a16:creationId xmlns:a16="http://schemas.microsoft.com/office/drawing/2014/main" id="{8D98966A-4EB5-4495-9D61-C2B68C64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22" y="4828032"/>
            <a:ext cx="443839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0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713186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6C2C-A6C8-4B2D-B0BF-5DDAF34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62" y="2363249"/>
            <a:ext cx="6860628" cy="4116377"/>
          </a:xfrm>
          <a:prstGeom prst="rect">
            <a:avLst/>
          </a:prstGeom>
        </p:spPr>
      </p:pic>
      <p:sp>
        <p:nvSpPr>
          <p:cNvPr id="7" name="Φυσαλίδα ομιλίας: Ορθογώνιο 6">
            <a:extLst>
              <a:ext uri="{FF2B5EF4-FFF2-40B4-BE49-F238E27FC236}">
                <a16:creationId xmlns:a16="http://schemas.microsoft.com/office/drawing/2014/main" id="{C5C51EE9-0439-4B49-A5FF-BF6F07AA7352}"/>
              </a:ext>
            </a:extLst>
          </p:cNvPr>
          <p:cNvSpPr/>
          <p:nvPr/>
        </p:nvSpPr>
        <p:spPr>
          <a:xfrm>
            <a:off x="4351831" y="294290"/>
            <a:ext cx="6453352" cy="167114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Πάω να φέρω τον διευθυντή !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429000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Grupo De Escuela Primaria Embroma En El Patio De Escuela Ilustración del  Vector - Ilustración de escuela, grupo: 100447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221646"/>
            <a:ext cx="2133927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ίζουμε cars!!! - Οι παραμυθένι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9" y="248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νώντας το δάχτυλο στον άλλον, τρία από τα δάχτυλά μας δείχνουν τον εαυτό  μας - Εναλλακτική Δράσ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59" y="-75973"/>
            <a:ext cx="354738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84" y="3749514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397" y="3871332"/>
            <a:ext cx="27286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τοκίνητο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7881" y="3742263"/>
            <a:ext cx="14755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τός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3247" y="3826458"/>
            <a:ext cx="14592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τή          </a:t>
            </a:r>
          </a:p>
        </p:txBody>
      </p:sp>
      <p:pic>
        <p:nvPicPr>
          <p:cNvPr id="11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725ECFC-FA8D-4D0B-AA2A-1B12ABE6A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15397" y="4782206"/>
            <a:ext cx="1870843" cy="17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2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Grupo De Escuela Primaria Embroma En El Patio De Escuela Ilustración del  Vector - Ilustración de escuela, grupo: 100447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221646"/>
            <a:ext cx="2133927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ίζουμε cars!!! - Οι παραμυθένι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9" y="248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νώντας το δάχτυλο στον άλλον, τρία από τα δάχτυλά μας δείχνουν τον εαυτό  μας - Εναλλακτική Δράσ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59" y="-75973"/>
            <a:ext cx="354738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8039" y="3758898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066" y="4495342"/>
            <a:ext cx="27286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τοκίνητο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7398" y="4543728"/>
            <a:ext cx="14755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τός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823" y="4492015"/>
            <a:ext cx="14592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τή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27171" y="1755321"/>
            <a:ext cx="2620736" cy="2473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DBF20534-1841-4E67-92E2-3DE801645C74}"/>
              </a:ext>
            </a:extLst>
          </p:cNvPr>
          <p:cNvCxnSpPr>
            <a:cxnSpLocks/>
          </p:cNvCxnSpPr>
          <p:nvPr/>
        </p:nvCxnSpPr>
        <p:spPr>
          <a:xfrm flipH="1" flipV="1">
            <a:off x="2332696" y="2473779"/>
            <a:ext cx="5586661" cy="1751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33D345ED-6E84-4AA9-9843-567CCA6E1EC9}"/>
              </a:ext>
            </a:extLst>
          </p:cNvPr>
          <p:cNvCxnSpPr>
            <a:cxnSpLocks/>
          </p:cNvCxnSpPr>
          <p:nvPr/>
        </p:nvCxnSpPr>
        <p:spPr>
          <a:xfrm>
            <a:off x="10397137" y="1285119"/>
            <a:ext cx="0" cy="33179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067DD4E3-1E81-4FA4-94DC-E607FB0CC9A2}"/>
              </a:ext>
            </a:extLst>
          </p:cNvPr>
          <p:cNvCxnSpPr/>
          <p:nvPr/>
        </p:nvCxnSpPr>
        <p:spPr>
          <a:xfrm flipH="1">
            <a:off x="1654791" y="1755321"/>
            <a:ext cx="2620736" cy="2473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0D0357A-17A3-4542-8D90-932389390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328558"/>
            <a:ext cx="1004796" cy="13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1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53492" y="3985835"/>
            <a:ext cx="7761045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τοκίνητο</a:t>
            </a:r>
          </a:p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τός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43579" y="3985835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87499441-A315-4C6D-8058-ECA668997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7941" y="5675586"/>
            <a:ext cx="1177072" cy="11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53493" y="3985835"/>
            <a:ext cx="6293306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τοκίνητο</a:t>
            </a:r>
          </a:p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τός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αβ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43579" y="3985835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 </a:t>
            </a:r>
            <a:endParaRPr lang="en-US" sz="9600" dirty="0"/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7454E9CA-CDC2-4E15-8C2A-70A49D29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7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1860" y="413485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10922" y="500743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4100" name="Picture 4" descr="Ευρωπ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9" y="2614468"/>
            <a:ext cx="5876925" cy="25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 descr="γυναίκα διευθύντρια σχολείου με γραφείο Διανυσματική απεικόνιση -  εικονογραφία από workplace: 2253981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213 School Principal Office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65" y="2843869"/>
            <a:ext cx="4307076" cy="22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14326794-0954-43E3-BD4F-D45DCABE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7941" y="5675586"/>
            <a:ext cx="1177072" cy="11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9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4142014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27250" y="4142014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3B50BDE2-16EA-49FD-A484-8B96DF15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90500" y="5948854"/>
            <a:ext cx="1177072" cy="8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4142014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εφ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εβ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27250" y="4142014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911970D1-9458-4C1A-BD1F-491A382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5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167</Words>
  <Application>Microsoft Office PowerPoint</Application>
  <PresentationFormat>Ευρεία οθόνη</PresentationFormat>
  <Paragraphs>106</Paragraphs>
  <Slides>20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   ευ    ει      οι      ου  αι    </vt:lpstr>
      <vt:lpstr>αυ   ευ    ει      οι      ου  αι    </vt:lpstr>
      <vt:lpstr>αυ   ευ    ει      οι      ου  αι   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      </dc:title>
  <dc:creator>Teacher</dc:creator>
  <cp:lastModifiedBy>ΕΛΕΝΗ ΧΑΡΑΛΑΜΠΟΥΣ</cp:lastModifiedBy>
  <cp:revision>49</cp:revision>
  <cp:lastPrinted>2025-09-12T08:49:25Z</cp:lastPrinted>
  <dcterms:created xsi:type="dcterms:W3CDTF">2022-09-27T05:20:14Z</dcterms:created>
  <dcterms:modified xsi:type="dcterms:W3CDTF">2025-09-12T15:23:42Z</dcterms:modified>
</cp:coreProperties>
</file>