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0" r:id="rId2"/>
    <p:sldId id="321" r:id="rId3"/>
    <p:sldId id="323" r:id="rId4"/>
    <p:sldId id="322" r:id="rId5"/>
    <p:sldId id="264" r:id="rId6"/>
    <p:sldId id="270" r:id="rId7"/>
    <p:sldId id="332" r:id="rId8"/>
    <p:sldId id="324" r:id="rId9"/>
    <p:sldId id="259" r:id="rId10"/>
    <p:sldId id="333" r:id="rId11"/>
    <p:sldId id="325" r:id="rId12"/>
    <p:sldId id="272" r:id="rId13"/>
    <p:sldId id="334" r:id="rId14"/>
    <p:sldId id="267" r:id="rId15"/>
    <p:sldId id="268" r:id="rId16"/>
    <p:sldId id="269" r:id="rId17"/>
    <p:sldId id="326" r:id="rId18"/>
    <p:sldId id="265" r:id="rId19"/>
    <p:sldId id="266" r:id="rId20"/>
    <p:sldId id="331" r:id="rId21"/>
    <p:sldId id="330" r:id="rId22"/>
    <p:sldId id="335" r:id="rId23"/>
    <p:sldId id="336" r:id="rId24"/>
    <p:sldId id="327" r:id="rId25"/>
    <p:sldId id="328" r:id="rId26"/>
    <p:sldId id="329" r:id="rId27"/>
    <p:sldId id="31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4336-E8EA-45E8-8971-3F8CDAAEC9F6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F26E4-9698-42B4-97D0-2BFD4039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8966C-A655-4CC1-B801-798EB05D478A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772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6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2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7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8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0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5732-CD40-4AC4-97EC-B011C61241B8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2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el-GR" dirty="0">
                <a:solidFill>
                  <a:schemeClr val="tx1"/>
                </a:solidFill>
              </a:rPr>
              <a:t>. Το άρθρο 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4BF8628C-2E40-4FCF-A56B-18400ED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95" y="273762"/>
            <a:ext cx="10864905" cy="5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63" y="141548"/>
            <a:ext cx="4762006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8000" dirty="0"/>
              <a:t>Είμαι ο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141548"/>
            <a:ext cx="4762006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8000" dirty="0"/>
              <a:t>Είμαι η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810B8B-B2ED-481A-8A29-B761674034C2}"/>
              </a:ext>
            </a:extLst>
          </p:cNvPr>
          <p:cNvSpPr txBox="1">
            <a:spLocks/>
          </p:cNvSpPr>
          <p:nvPr/>
        </p:nvSpPr>
        <p:spPr>
          <a:xfrm>
            <a:off x="4579882" y="2782066"/>
            <a:ext cx="2420007" cy="38394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Γιάννης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Πέτρος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Αντρέας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Ιωάννα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Ελένη</a:t>
            </a:r>
          </a:p>
          <a:p>
            <a:endParaRPr lang="el-GR" sz="8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8000" dirty="0"/>
          </a:p>
        </p:txBody>
      </p:sp>
      <p:pic>
        <p:nvPicPr>
          <p:cNvPr id="2050" name="Picture 2" descr="Cartoon χαριτωμένο αγόρι βρίσκεται σε μια">
            <a:extLst>
              <a:ext uri="{FF2B5EF4-FFF2-40B4-BE49-F238E27FC236}">
                <a16:creationId xmlns:a16="http://schemas.microsoft.com/office/drawing/2014/main" id="{3EA40C69-9739-4778-B720-2CB87D5B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05" y="4574628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Ευτυχές κορίτσι, χορός, άλμα και εύθυμα κινούμενα σχέδια ...">
            <a:extLst>
              <a:ext uri="{FF2B5EF4-FFF2-40B4-BE49-F238E27FC236}">
                <a16:creationId xmlns:a16="http://schemas.microsoft.com/office/drawing/2014/main" id="{9A57BF7D-1693-45F9-BFD7-B502801CD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66" y="4701792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78767737-80E7-494B-B114-D333B2052DE8}"/>
              </a:ext>
            </a:extLst>
          </p:cNvPr>
          <p:cNvCxnSpPr/>
          <p:nvPr/>
        </p:nvCxnSpPr>
        <p:spPr>
          <a:xfrm>
            <a:off x="3342290" y="1187669"/>
            <a:ext cx="1376855" cy="18077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1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63" y="141548"/>
            <a:ext cx="4762006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8000" dirty="0"/>
              <a:t>Είμαι ο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141548"/>
            <a:ext cx="4762006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8000" dirty="0"/>
              <a:t>Είμαι η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810B8B-B2ED-481A-8A29-B761674034C2}"/>
              </a:ext>
            </a:extLst>
          </p:cNvPr>
          <p:cNvSpPr txBox="1">
            <a:spLocks/>
          </p:cNvSpPr>
          <p:nvPr/>
        </p:nvSpPr>
        <p:spPr>
          <a:xfrm>
            <a:off x="4579882" y="2782066"/>
            <a:ext cx="2420007" cy="38394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Γιάνν</a:t>
            </a:r>
            <a:r>
              <a:rPr lang="el-GR" sz="4400" b="1" dirty="0">
                <a:solidFill>
                  <a:srgbClr val="FF0000"/>
                </a:solidFill>
              </a:rPr>
              <a:t>ης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Πέτρ</a:t>
            </a:r>
            <a:r>
              <a:rPr lang="el-GR" sz="4400" b="1" dirty="0">
                <a:solidFill>
                  <a:srgbClr val="FF0000"/>
                </a:solidFill>
              </a:rPr>
              <a:t>ος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Αντρέ</a:t>
            </a:r>
            <a:r>
              <a:rPr lang="el-GR" sz="4400" b="1" dirty="0">
                <a:solidFill>
                  <a:srgbClr val="FF0000"/>
                </a:solidFill>
              </a:rPr>
              <a:t>ας</a:t>
            </a:r>
            <a:r>
              <a:rPr lang="el-GR" sz="4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Ιωάνν</a:t>
            </a:r>
            <a:r>
              <a:rPr lang="el-GR" sz="4400" b="1" dirty="0">
                <a:solidFill>
                  <a:srgbClr val="FF0000"/>
                </a:solidFill>
              </a:rPr>
              <a:t>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Ελέν</a:t>
            </a:r>
            <a:r>
              <a:rPr lang="el-GR" sz="4400" b="1" dirty="0">
                <a:solidFill>
                  <a:srgbClr val="FF0000"/>
                </a:solidFill>
              </a:rPr>
              <a:t>η</a:t>
            </a:r>
          </a:p>
          <a:p>
            <a:endParaRPr lang="el-GR" sz="8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8000" dirty="0"/>
          </a:p>
        </p:txBody>
      </p:sp>
      <p:pic>
        <p:nvPicPr>
          <p:cNvPr id="2050" name="Picture 2" descr="Cartoon χαριτωμένο αγόρι βρίσκεται σε μια">
            <a:extLst>
              <a:ext uri="{FF2B5EF4-FFF2-40B4-BE49-F238E27FC236}">
                <a16:creationId xmlns:a16="http://schemas.microsoft.com/office/drawing/2014/main" id="{3EA40C69-9739-4778-B720-2CB87D5B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05" y="4574628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Ευτυχές κορίτσι, χορός, άλμα και εύθυμα κινούμενα σχέδια ...">
            <a:extLst>
              <a:ext uri="{FF2B5EF4-FFF2-40B4-BE49-F238E27FC236}">
                <a16:creationId xmlns:a16="http://schemas.microsoft.com/office/drawing/2014/main" id="{9A57BF7D-1693-45F9-BFD7-B502801CD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66" y="4701792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65F75EA3-B783-4291-9B4B-11880E5E4BC8}"/>
              </a:ext>
            </a:extLst>
          </p:cNvPr>
          <p:cNvCxnSpPr/>
          <p:nvPr/>
        </p:nvCxnSpPr>
        <p:spPr>
          <a:xfrm>
            <a:off x="3342290" y="1187669"/>
            <a:ext cx="1376855" cy="18077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531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te Children Climbing Stairs Cartoon Vector: Vector στοκ (χωρίς  δικαιώματα) 2240507949 | Shutterstock">
            <a:extLst>
              <a:ext uri="{FF2B5EF4-FFF2-40B4-BE49-F238E27FC236}">
                <a16:creationId xmlns:a16="http://schemas.microsoft.com/office/drawing/2014/main" id="{200BB6E1-D180-49F3-950B-2A3B241FE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3"/>
          <a:stretch/>
        </p:blipFill>
        <p:spPr bwMode="auto">
          <a:xfrm>
            <a:off x="742785" y="1065486"/>
            <a:ext cx="10706429" cy="547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4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886" y="493986"/>
            <a:ext cx="927763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dirty="0">
                <a:solidFill>
                  <a:srgbClr val="FF0000"/>
                </a:solidFill>
              </a:rPr>
              <a:t>ΑΡΣΕΝΙΚΑ</a:t>
            </a:r>
            <a:r>
              <a:rPr lang="el-GR" sz="6600" dirty="0"/>
              <a:t> ΟΥΣΤΙΑΣΤΙΚΑ   (Ο)  </a:t>
            </a:r>
          </a:p>
          <a:p>
            <a:pPr marL="857250" indent="-857250">
              <a:buFontTx/>
              <a:buChar char="-"/>
            </a:pPr>
            <a:r>
              <a:rPr lang="el-GR" sz="6600" dirty="0" err="1"/>
              <a:t>ος</a:t>
            </a:r>
            <a:endParaRPr lang="el-GR" sz="6600" dirty="0"/>
          </a:p>
          <a:p>
            <a:pPr marL="857250" indent="-857250">
              <a:buFontTx/>
              <a:buChar char="-"/>
            </a:pPr>
            <a:r>
              <a:rPr lang="el-GR" sz="6600" dirty="0"/>
              <a:t>ας</a:t>
            </a:r>
          </a:p>
          <a:p>
            <a:pPr marL="857250" indent="-857250">
              <a:buFontTx/>
              <a:buChar char="-"/>
            </a:pPr>
            <a:r>
              <a:rPr lang="el-GR" sz="6600" dirty="0" err="1"/>
              <a:t>ες</a:t>
            </a:r>
            <a:endParaRPr lang="el-GR" sz="6600" dirty="0"/>
          </a:p>
        </p:txBody>
      </p:sp>
      <p:pic>
        <p:nvPicPr>
          <p:cNvPr id="3074" name="Picture 2" descr="Dyslexia at home: &quot;Κυρία αυτο που κάνουμε τώρα που με βοηθάει;&quot; 9 λόγοι που  πρέπει να ενημερώνουμε το παιδί για την μαθησιακή του δυσκολία.">
            <a:extLst>
              <a:ext uri="{FF2B5EF4-FFF2-40B4-BE49-F238E27FC236}">
                <a16:creationId xmlns:a16="http://schemas.microsoft.com/office/drawing/2014/main" id="{53DF2A56-CC11-4925-8812-9347C4574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3429000"/>
            <a:ext cx="3689131" cy="231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242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39" y="264405"/>
            <a:ext cx="107304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dirty="0">
                <a:solidFill>
                  <a:srgbClr val="FF0000"/>
                </a:solidFill>
              </a:rPr>
              <a:t>ΘΗΛΥΚΑ</a:t>
            </a:r>
            <a:r>
              <a:rPr lang="el-GR" sz="6600" dirty="0"/>
              <a:t> ΟΥΣΤΙΑΣΤΙΚΑ </a:t>
            </a:r>
          </a:p>
          <a:p>
            <a:pPr algn="ctr"/>
            <a:r>
              <a:rPr lang="el-GR" sz="6600" dirty="0"/>
              <a:t>(Η)  </a:t>
            </a:r>
          </a:p>
          <a:p>
            <a:pPr marL="857250" indent="-857250">
              <a:buFontTx/>
              <a:buChar char="-"/>
            </a:pPr>
            <a:r>
              <a:rPr lang="el-GR" sz="6600" dirty="0"/>
              <a:t>α</a:t>
            </a:r>
          </a:p>
          <a:p>
            <a:pPr marL="857250" indent="-857250">
              <a:buFontTx/>
              <a:buChar char="-"/>
            </a:pPr>
            <a:r>
              <a:rPr lang="el-GR" sz="6600" dirty="0"/>
              <a:t>η</a:t>
            </a:r>
          </a:p>
          <a:p>
            <a:endParaRPr lang="el-GR" sz="6600" dirty="0"/>
          </a:p>
        </p:txBody>
      </p:sp>
      <p:pic>
        <p:nvPicPr>
          <p:cNvPr id="3" name="Picture 2" descr="Dyslexia at home: &quot;Κυρία αυτο που κάνουμε τώρα που με βοηθάει;&quot; 9 λόγοι που  πρέπει να ενημερώνουμε το παιδί για την μαθησιακή του δυσκολία.">
            <a:extLst>
              <a:ext uri="{FF2B5EF4-FFF2-40B4-BE49-F238E27FC236}">
                <a16:creationId xmlns:a16="http://schemas.microsoft.com/office/drawing/2014/main" id="{0D2E0411-0EB0-4DF5-9E89-476E3234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3429000"/>
            <a:ext cx="3689131" cy="231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36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39" y="264405"/>
            <a:ext cx="107304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dirty="0">
                <a:solidFill>
                  <a:srgbClr val="FF0000"/>
                </a:solidFill>
              </a:rPr>
              <a:t>ΟΥΔΕΤΕΡΑ</a:t>
            </a:r>
            <a:r>
              <a:rPr lang="el-GR" sz="6600" dirty="0"/>
              <a:t>  ΟΥΣΤΙΑΣΤΙΚΑ </a:t>
            </a:r>
          </a:p>
          <a:p>
            <a:pPr algn="ctr"/>
            <a:r>
              <a:rPr lang="el-GR" sz="6600" dirty="0"/>
              <a:t>(ΤΟ)  </a:t>
            </a:r>
          </a:p>
          <a:p>
            <a:pPr marL="857250" indent="-857250">
              <a:buFontTx/>
              <a:buChar char="-"/>
            </a:pPr>
            <a:r>
              <a:rPr lang="el-GR" sz="6600" dirty="0"/>
              <a:t>ι</a:t>
            </a:r>
          </a:p>
          <a:p>
            <a:pPr marL="857250" indent="-857250">
              <a:buFontTx/>
              <a:buChar char="-"/>
            </a:pPr>
            <a:r>
              <a:rPr lang="el-GR" sz="6600" dirty="0"/>
              <a:t>ο </a:t>
            </a:r>
          </a:p>
          <a:p>
            <a:pPr marL="857250" indent="-857250">
              <a:buFontTx/>
              <a:buChar char="-"/>
            </a:pPr>
            <a:r>
              <a:rPr lang="el-GR" sz="6600" dirty="0"/>
              <a:t>μα</a:t>
            </a:r>
          </a:p>
        </p:txBody>
      </p:sp>
      <p:pic>
        <p:nvPicPr>
          <p:cNvPr id="3" name="Picture 2" descr="Dyslexia at home: &quot;Κυρία αυτο που κάνουμε τώρα που με βοηθάει;&quot; 9 λόγοι που  πρέπει να ενημερώνουμε το παιδί για την μαθησιακή του δυσκολία.">
            <a:extLst>
              <a:ext uri="{FF2B5EF4-FFF2-40B4-BE49-F238E27FC236}">
                <a16:creationId xmlns:a16="http://schemas.microsoft.com/office/drawing/2014/main" id="{95DEBA4A-2CB8-4366-AB5C-282515E40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3429000"/>
            <a:ext cx="3689131" cy="231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69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γγλικά - 4,3 εκατομμύρια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A59063B4-C318-4976-992C-CC8970E39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/>
        </p:blipFill>
        <p:spPr bwMode="auto">
          <a:xfrm>
            <a:off x="560990" y="403333"/>
            <a:ext cx="10884776" cy="570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15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89974F1B-AA4E-7CEE-E8F1-FD5BCE38B919}"/>
              </a:ext>
            </a:extLst>
          </p:cNvPr>
          <p:cNvGraphicFramePr>
            <a:graphicFrameLocks noGrp="1"/>
          </p:cNvGraphicFramePr>
          <p:nvPr/>
        </p:nvGraphicFramePr>
        <p:xfrm>
          <a:off x="-1" y="331983"/>
          <a:ext cx="11821887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5030">
                  <a:extLst>
                    <a:ext uri="{9D8B030D-6E8A-4147-A177-3AD203B41FA5}">
                      <a16:colId xmlns:a16="http://schemas.microsoft.com/office/drawing/2014/main" val="38220093"/>
                    </a:ext>
                  </a:extLst>
                </a:gridCol>
                <a:gridCol w="6966857">
                  <a:extLst>
                    <a:ext uri="{9D8B030D-6E8A-4147-A177-3AD203B41FA5}">
                      <a16:colId xmlns:a16="http://schemas.microsoft.com/office/drawing/2014/main" val="29991284"/>
                    </a:ext>
                  </a:extLst>
                </a:gridCol>
              </a:tblGrid>
              <a:tr h="678826">
                <a:tc>
                  <a:txBody>
                    <a:bodyPr/>
                    <a:lstStyle/>
                    <a:p>
                      <a:r>
                        <a:rPr lang="el-GR" sz="4000" dirty="0">
                          <a:solidFill>
                            <a:srgbClr val="FF0000"/>
                          </a:solidFill>
                        </a:rPr>
                        <a:t>Αρσενικό</a:t>
                      </a:r>
                      <a:endParaRPr lang="x-none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solidFill>
                            <a:srgbClr val="FF0000"/>
                          </a:solidFill>
                        </a:rPr>
                        <a:t>Θηλυκό</a:t>
                      </a:r>
                      <a:endParaRPr lang="x-none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837811"/>
                  </a:ext>
                </a:extLst>
              </a:tr>
              <a:tr h="4810809">
                <a:tc>
                  <a:txBody>
                    <a:bodyPr/>
                    <a:lstStyle/>
                    <a:p>
                      <a:r>
                        <a:rPr lang="el-GR" sz="4000" dirty="0"/>
                        <a:t>ο τοίχος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wall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ο άντρας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man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ο μαθητής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student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ο άνθρωπος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human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endParaRPr lang="x-none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/>
                        <a:t>η μαμά</a:t>
                      </a:r>
                      <a:r>
                        <a:rPr lang="en-US" sz="4000" dirty="0"/>
                        <a:t> 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mother</a:t>
                      </a:r>
                      <a:r>
                        <a:rPr lang="en-US" sz="4000" dirty="0"/>
                        <a:t> </a:t>
                      </a:r>
                      <a:endParaRPr lang="el-GR" sz="4000" dirty="0"/>
                    </a:p>
                    <a:p>
                      <a:r>
                        <a:rPr lang="el-GR" sz="4000" dirty="0"/>
                        <a:t>η αυλή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outdoor space</a:t>
                      </a:r>
                      <a:r>
                        <a:rPr lang="el-GR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yard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η γάτα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cat 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η κούραση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tiredness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η εξυπνάδα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intelligence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η αγάπη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love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η φωνή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voice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η κουζίνα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kitchen</a:t>
                      </a:r>
                      <a:endParaRPr lang="x-none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469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8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89974F1B-AA4E-7CEE-E8F1-FD5BCE38B919}"/>
              </a:ext>
            </a:extLst>
          </p:cNvPr>
          <p:cNvGraphicFramePr>
            <a:graphicFrameLocks noGrp="1"/>
          </p:cNvGraphicFramePr>
          <p:nvPr/>
        </p:nvGraphicFramePr>
        <p:xfrm>
          <a:off x="1273629" y="538811"/>
          <a:ext cx="6672942" cy="4810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72942">
                  <a:extLst>
                    <a:ext uri="{9D8B030D-6E8A-4147-A177-3AD203B41FA5}">
                      <a16:colId xmlns:a16="http://schemas.microsoft.com/office/drawing/2014/main" val="1842375657"/>
                    </a:ext>
                  </a:extLst>
                </a:gridCol>
              </a:tblGrid>
              <a:tr h="598813">
                <a:tc>
                  <a:txBody>
                    <a:bodyPr/>
                    <a:lstStyle/>
                    <a:p>
                      <a:r>
                        <a:rPr lang="el-GR" sz="4000" dirty="0">
                          <a:solidFill>
                            <a:srgbClr val="FF0000"/>
                          </a:solidFill>
                        </a:rPr>
                        <a:t>Ουδέτερο</a:t>
                      </a:r>
                      <a:endParaRPr lang="x-none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837811"/>
                  </a:ext>
                </a:extLst>
              </a:tr>
              <a:tr h="4109290">
                <a:tc>
                  <a:txBody>
                    <a:bodyPr/>
                    <a:lstStyle/>
                    <a:p>
                      <a:r>
                        <a:rPr lang="el-GR" sz="4800" dirty="0"/>
                        <a:t>το βιβλίο </a:t>
                      </a:r>
                      <a:r>
                        <a:rPr lang="en-US" sz="4800" dirty="0">
                          <a:solidFill>
                            <a:srgbClr val="FF0000"/>
                          </a:solidFill>
                        </a:rPr>
                        <a:t>book </a:t>
                      </a:r>
                      <a:endParaRPr lang="el-GR" sz="48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800" dirty="0"/>
                        <a:t>το παιδί</a:t>
                      </a:r>
                      <a:r>
                        <a:rPr lang="en-US" sz="4800" dirty="0"/>
                        <a:t>   </a:t>
                      </a:r>
                      <a:r>
                        <a:rPr lang="en-US" sz="4800" dirty="0">
                          <a:solidFill>
                            <a:srgbClr val="FF0000"/>
                          </a:solidFill>
                        </a:rPr>
                        <a:t>child</a:t>
                      </a:r>
                      <a:r>
                        <a:rPr lang="en-US" sz="4800" dirty="0"/>
                        <a:t> </a:t>
                      </a:r>
                      <a:endParaRPr lang="el-GR" sz="4800" dirty="0"/>
                    </a:p>
                    <a:p>
                      <a:r>
                        <a:rPr lang="el-GR" sz="4800" dirty="0"/>
                        <a:t>το γράμμα </a:t>
                      </a:r>
                      <a:r>
                        <a:rPr lang="en-US" sz="4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letter</a:t>
                      </a:r>
                      <a:endParaRPr lang="el-GR" sz="48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800" dirty="0"/>
                        <a:t>το τραπέζι </a:t>
                      </a:r>
                      <a:r>
                        <a:rPr lang="en-US" sz="4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</a:t>
                      </a:r>
                      <a:endParaRPr lang="el-GR" sz="48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800" dirty="0"/>
                        <a:t>το διάβασμα </a:t>
                      </a:r>
                      <a:r>
                        <a:rPr lang="en-US" sz="4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studying</a:t>
                      </a:r>
                      <a:endParaRPr lang="x-none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469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23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ιτωμένο κορίτσι σκίτσο εκφράζει χαρούμενη χαρά Διανυσματική απεικόνιση -  εικονογραφία από : 208717980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6"/>
          <a:stretch/>
        </p:blipFill>
        <p:spPr bwMode="auto">
          <a:xfrm>
            <a:off x="3617638" y="5637842"/>
            <a:ext cx="2184408" cy="107017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8926" y="3187485"/>
            <a:ext cx="5033818" cy="2290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/>
              <a:t>Η Μαρία είναι  κορίτσι.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618" y="5549068"/>
            <a:ext cx="1798886" cy="12477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621518" y="3187485"/>
            <a:ext cx="5362664" cy="2290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/>
              <a:t>Ο Πέτρος είναι  αγόρι. </a:t>
            </a:r>
            <a:endParaRPr lang="en-US" sz="6000" dirty="0"/>
          </a:p>
        </p:txBody>
      </p:sp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899138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40373" y="3662552"/>
            <a:ext cx="1138554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 rot="1361086">
            <a:off x="8716711" y="456774"/>
            <a:ext cx="2345197" cy="22963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Ο    </a:t>
            </a:r>
            <a:r>
              <a:rPr lang="el-GR" sz="4400" dirty="0" err="1"/>
              <a:t>ο</a:t>
            </a:r>
            <a:r>
              <a:rPr lang="el-GR" sz="4400" dirty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Η    </a:t>
            </a:r>
            <a:r>
              <a:rPr lang="el-GR" sz="4400" dirty="0" err="1"/>
              <a:t>η</a:t>
            </a: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Το  </a:t>
            </a:r>
            <a:r>
              <a:rPr lang="el-GR" sz="4400" dirty="0" err="1"/>
              <a:t>το</a:t>
            </a:r>
            <a:endParaRPr lang="en-US" sz="4400" dirty="0"/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5609766" y="322300"/>
            <a:ext cx="2082604" cy="241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AF9677DB-3744-4AD4-B974-F6E44296C440}"/>
              </a:ext>
            </a:extLst>
          </p:cNvPr>
          <p:cNvSpPr/>
          <p:nvPr/>
        </p:nvSpPr>
        <p:spPr>
          <a:xfrm>
            <a:off x="5203323" y="4902108"/>
            <a:ext cx="1607380" cy="893379"/>
          </a:xfrm>
          <a:prstGeom prst="wedgeEllipse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Μαρία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12" name="Φυσαλίδα ομιλίας: Έλλειψη 11">
            <a:extLst>
              <a:ext uri="{FF2B5EF4-FFF2-40B4-BE49-F238E27FC236}">
                <a16:creationId xmlns:a16="http://schemas.microsoft.com/office/drawing/2014/main" id="{C8533C34-C2E4-499A-9ADC-64D844F535EA}"/>
              </a:ext>
            </a:extLst>
          </p:cNvPr>
          <p:cNvSpPr/>
          <p:nvPr/>
        </p:nvSpPr>
        <p:spPr>
          <a:xfrm>
            <a:off x="9909384" y="5219493"/>
            <a:ext cx="1607380" cy="893379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Πέτρος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99912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Μικρό Αγόρι Στην Αρχή Ενός Αγώνα Δρόμου Έναν Αγώνα Στίβου Διάνυσμα από  ©AlexBannykh 443049600">
            <a:extLst>
              <a:ext uri="{FF2B5EF4-FFF2-40B4-BE49-F238E27FC236}">
                <a16:creationId xmlns:a16="http://schemas.microsoft.com/office/drawing/2014/main" id="{B382F14B-1781-45FE-8BB3-B19BF3248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7"/>
          <a:stretch/>
        </p:blipFill>
        <p:spPr bwMode="auto">
          <a:xfrm>
            <a:off x="273487" y="725213"/>
            <a:ext cx="11477077" cy="56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30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9E75CC3A-B7C2-4845-A465-35490735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88" y="-168165"/>
            <a:ext cx="10471360" cy="64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CFBD509-FB1A-4625-B0AC-9C225D957D99}"/>
              </a:ext>
            </a:extLst>
          </p:cNvPr>
          <p:cNvSpPr/>
          <p:nvPr/>
        </p:nvSpPr>
        <p:spPr>
          <a:xfrm>
            <a:off x="2743201" y="809296"/>
            <a:ext cx="2364827" cy="12612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Σου αρέσει _______ ;</a:t>
            </a:r>
            <a:endParaRPr lang="el-CY" sz="32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D6B2D2F-1DA6-4257-8216-D50AAAE1F7DD}"/>
              </a:ext>
            </a:extLst>
          </p:cNvPr>
          <p:cNvSpPr/>
          <p:nvPr/>
        </p:nvSpPr>
        <p:spPr>
          <a:xfrm>
            <a:off x="7173312" y="809296"/>
            <a:ext cx="3011212" cy="87761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Ναι, μου αρέσει _______ .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71120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9E75CC3A-B7C2-4845-A465-35490735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88" y="617481"/>
            <a:ext cx="10471360" cy="562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CFBD509-FB1A-4625-B0AC-9C225D957D99}"/>
              </a:ext>
            </a:extLst>
          </p:cNvPr>
          <p:cNvSpPr/>
          <p:nvPr/>
        </p:nvSpPr>
        <p:spPr>
          <a:xfrm>
            <a:off x="3085887" y="1248102"/>
            <a:ext cx="2364827" cy="12612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Σου αρέσει _______ ;</a:t>
            </a:r>
            <a:endParaRPr lang="el-CY" sz="32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D6B2D2F-1DA6-4257-8216-D50AAAE1F7DD}"/>
              </a:ext>
            </a:extLst>
          </p:cNvPr>
          <p:cNvSpPr/>
          <p:nvPr/>
        </p:nvSpPr>
        <p:spPr>
          <a:xfrm>
            <a:off x="7288925" y="1345324"/>
            <a:ext cx="3011212" cy="87761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Όχι, δεν μου αρέσει _____ .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2711811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Εργασία Στο Σπίτι Γραμματοσειρά Σχεδιασμό Κορίτσι Που Κάνει Κατ 'Οίκον  Διάνυσμα από ©interactimages 362676530">
            <a:extLst>
              <a:ext uri="{FF2B5EF4-FFF2-40B4-BE49-F238E27FC236}">
                <a16:creationId xmlns:a16="http://schemas.microsoft.com/office/drawing/2014/main" id="{B6F8BDB3-3462-4933-B109-5EDDDED34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53" b="9731"/>
          <a:stretch/>
        </p:blipFill>
        <p:spPr bwMode="auto">
          <a:xfrm>
            <a:off x="273269" y="493986"/>
            <a:ext cx="11088413" cy="592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8F40FF0-3181-4FFE-ADEB-6D838A18C215}"/>
              </a:ext>
            </a:extLst>
          </p:cNvPr>
          <p:cNvSpPr/>
          <p:nvPr/>
        </p:nvSpPr>
        <p:spPr>
          <a:xfrm rot="774388">
            <a:off x="5885793" y="3594537"/>
            <a:ext cx="5602013" cy="2396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Εργασία  στο σπίτι </a:t>
            </a:r>
            <a:endParaRPr lang="el-CY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24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270123"/>
            <a:ext cx="10515600" cy="715529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F0"/>
                </a:solidFill>
              </a:rPr>
              <a:t>   </a:t>
            </a:r>
            <a:r>
              <a:rPr lang="el-GR" sz="6600" dirty="0"/>
              <a:t>ο     η    το 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240135"/>
            <a:ext cx="6158984" cy="5178478"/>
          </a:xfrm>
          <a:ln w="381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5800" dirty="0"/>
              <a:t>1</a:t>
            </a:r>
            <a:r>
              <a:rPr lang="el-GR" sz="8000" dirty="0"/>
              <a:t>.</a:t>
            </a:r>
          </a:p>
          <a:p>
            <a:pPr marL="0" indent="0">
              <a:buNone/>
            </a:pPr>
            <a:r>
              <a:rPr lang="el-GR" sz="8000" dirty="0"/>
              <a:t>-Σου  αρέσει  ______  σκύλος;</a:t>
            </a:r>
          </a:p>
          <a:p>
            <a:pPr marL="0" indent="0">
              <a:buNone/>
            </a:pPr>
            <a:r>
              <a:rPr lang="el-GR" sz="8000" dirty="0"/>
              <a:t>-Ναι,  μου  αρέσει  ____ σκύλος.</a:t>
            </a:r>
          </a:p>
          <a:p>
            <a:pPr marL="0" indent="0">
              <a:buNone/>
            </a:pPr>
            <a:endParaRPr lang="el-GR" sz="8000" dirty="0"/>
          </a:p>
          <a:p>
            <a:pPr marL="0" indent="0">
              <a:buNone/>
            </a:pPr>
            <a:r>
              <a:rPr lang="el-GR" sz="8000" dirty="0"/>
              <a:t>2.</a:t>
            </a:r>
          </a:p>
          <a:p>
            <a:pPr marL="0" indent="0">
              <a:buNone/>
            </a:pPr>
            <a:r>
              <a:rPr lang="el-GR" sz="8000" dirty="0"/>
              <a:t>-Σου  αρέσει  ______  μπαλόνι;</a:t>
            </a:r>
          </a:p>
          <a:p>
            <a:pPr marL="0" indent="0">
              <a:buNone/>
            </a:pPr>
            <a:r>
              <a:rPr lang="el-GR" sz="8000" dirty="0"/>
              <a:t>-Ναι,  μου  αρέσει  ____ μπαλόνι.</a:t>
            </a:r>
          </a:p>
          <a:p>
            <a:pPr marL="0" indent="0">
              <a:buNone/>
            </a:pPr>
            <a:endParaRPr lang="el-GR" sz="8000" dirty="0"/>
          </a:p>
          <a:p>
            <a:pPr marL="0" indent="0">
              <a:buNone/>
            </a:pPr>
            <a:r>
              <a:rPr lang="el-GR" sz="8000" dirty="0"/>
              <a:t>3.</a:t>
            </a:r>
          </a:p>
          <a:p>
            <a:pPr marL="0" indent="0">
              <a:buNone/>
            </a:pPr>
            <a:r>
              <a:rPr lang="el-GR" sz="8000" dirty="0"/>
              <a:t>-Σου  αρέσει  ______  ελέφαντας;</a:t>
            </a:r>
          </a:p>
          <a:p>
            <a:pPr marL="0" indent="0">
              <a:buNone/>
            </a:pPr>
            <a:r>
              <a:rPr lang="el-GR" sz="8000" dirty="0"/>
              <a:t>-Ναι,  μου  αρέσει  ____ ελέφαντας.</a:t>
            </a:r>
          </a:p>
          <a:p>
            <a:pPr marL="0" indent="0">
              <a:buNone/>
            </a:pPr>
            <a:endParaRPr lang="el-GR" sz="8000" dirty="0"/>
          </a:p>
          <a:p>
            <a:pPr marL="0" indent="0">
              <a:buNone/>
            </a:pPr>
            <a:r>
              <a:rPr lang="el-GR" sz="8000" dirty="0"/>
              <a:t>4.</a:t>
            </a:r>
          </a:p>
          <a:p>
            <a:pPr marL="0" indent="0">
              <a:buNone/>
            </a:pPr>
            <a:r>
              <a:rPr lang="el-GR" sz="8000" dirty="0"/>
              <a:t>-Σου  αρέσει  ______  μαθητής;</a:t>
            </a:r>
          </a:p>
          <a:p>
            <a:pPr marL="0" indent="0">
              <a:buNone/>
            </a:pPr>
            <a:r>
              <a:rPr lang="el-GR" sz="8000" dirty="0"/>
              <a:t>-Ναι,  μου  αρέσει  ____ μαθητής.</a:t>
            </a:r>
          </a:p>
          <a:p>
            <a:pPr marL="0" indent="0">
              <a:buNone/>
            </a:pPr>
            <a:endParaRPr lang="el-GR" sz="5800" dirty="0"/>
          </a:p>
        </p:txBody>
      </p:sp>
      <p:sp>
        <p:nvSpPr>
          <p:cNvPr id="7" name="TextBox 6"/>
          <p:cNvSpPr txBox="1"/>
          <p:nvPr/>
        </p:nvSpPr>
        <p:spPr>
          <a:xfrm>
            <a:off x="4726379" y="439387"/>
            <a:ext cx="21969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 ΑΡΘΡΑ</a:t>
            </a:r>
          </a:p>
          <a:p>
            <a:pPr algn="ctr"/>
            <a:r>
              <a:rPr lang="el-GR" b="1" dirty="0"/>
              <a:t>ΕΝΙΚΟΣ ΑΡΙΘΜΟΣ</a:t>
            </a:r>
            <a:endParaRPr lang="en-US" b="1" dirty="0"/>
          </a:p>
        </p:txBody>
      </p:sp>
      <p:pic>
        <p:nvPicPr>
          <p:cNvPr id="1026" name="Picture 2" descr="Κινούμενα Σχέδια Σκύλων Το Σκυλί - Δωρεάν φωτογραφία στο Pixabay">
            <a:extLst>
              <a:ext uri="{FF2B5EF4-FFF2-40B4-BE49-F238E27FC236}">
                <a16:creationId xmlns:a16="http://schemas.microsoft.com/office/drawing/2014/main" id="{C83E96ED-38DD-4E33-8DC4-56ABEFCC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79" y="1941636"/>
            <a:ext cx="1743612" cy="19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2 String Of Balloons Cartoon Stock Photos, High-Res ...">
            <a:extLst>
              <a:ext uri="{FF2B5EF4-FFF2-40B4-BE49-F238E27FC236}">
                <a16:creationId xmlns:a16="http://schemas.microsoft.com/office/drawing/2014/main" id="{FC1362D1-605A-45DE-ACB3-FE474E4E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55" y="3961489"/>
            <a:ext cx="1214602" cy="12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phant cartoon Images - Free Download on Freepik">
            <a:extLst>
              <a:ext uri="{FF2B5EF4-FFF2-40B4-BE49-F238E27FC236}">
                <a16:creationId xmlns:a16="http://schemas.microsoft.com/office/drawing/2014/main" id="{362196B3-A86E-455E-8383-B67E7057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71" y="406042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21,276,270 Student cartoon Εικονογραφήσεις | DepositPhotos">
            <a:extLst>
              <a:ext uri="{FF2B5EF4-FFF2-40B4-BE49-F238E27FC236}">
                <a16:creationId xmlns:a16="http://schemas.microsoft.com/office/drawing/2014/main" id="{87CEE2EB-13B3-4265-956D-5ABB2B5FB7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9F5477-F3EF-44A1-B1CA-EB548ABDE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196" y="4279842"/>
            <a:ext cx="655429" cy="1062858"/>
          </a:xfrm>
          <a:prstGeom prst="rect">
            <a:avLst/>
          </a:prstGeom>
        </p:spPr>
      </p:pic>
      <p:pic>
        <p:nvPicPr>
          <p:cNvPr id="1034" name="Picture 10" descr="καφές Στοκ Εικονογραφήσεις, Vectors, &amp; Clipart – (1,473,310 ...">
            <a:extLst>
              <a:ext uri="{FF2B5EF4-FFF2-40B4-BE49-F238E27FC236}">
                <a16:creationId xmlns:a16="http://schemas.microsoft.com/office/drawing/2014/main" id="{3CF77ADF-EC1E-4D1B-BE9E-AAF880DF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06" y="399276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6,785,354 Horse clipart Εικονογραφήσεις | DepositPhotos">
            <a:extLst>
              <a:ext uri="{FF2B5EF4-FFF2-40B4-BE49-F238E27FC236}">
                <a16:creationId xmlns:a16="http://schemas.microsoft.com/office/drawing/2014/main" id="{B237A9B3-3AC4-40FC-A13B-CB017A3E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507" y="627887"/>
            <a:ext cx="809625" cy="7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Πακέτο Δέμα Συσκευασία - Δωρεάν φωτογραφία στο Pixabay">
            <a:extLst>
              <a:ext uri="{FF2B5EF4-FFF2-40B4-BE49-F238E27FC236}">
                <a16:creationId xmlns:a16="http://schemas.microsoft.com/office/drawing/2014/main" id="{F6D42B8D-279A-4063-975E-E66EEF50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24" y="2273869"/>
            <a:ext cx="1119516" cy="10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Γέρος παππούς Ρεαλιστική Κινούμενα Σχέδια Χαρακτήρας">
            <a:extLst>
              <a:ext uri="{FF2B5EF4-FFF2-40B4-BE49-F238E27FC236}">
                <a16:creationId xmlns:a16="http://schemas.microsoft.com/office/drawing/2014/main" id="{447E0026-C76E-4A96-98F7-9FB440EA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46" y="5516193"/>
            <a:ext cx="1518658" cy="11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Μελιτζάνα: Περισσότερες από 112.37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219BC306-4CA3-473E-8871-8CC15FFB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305" y="2193325"/>
            <a:ext cx="1482779" cy="14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βιβλιοθηκών Στοκ Εικονογραφήσεις, Vectors, &amp; Clipart ...">
            <a:extLst>
              <a:ext uri="{FF2B5EF4-FFF2-40B4-BE49-F238E27FC236}">
                <a16:creationId xmlns:a16="http://schemas.microsoft.com/office/drawing/2014/main" id="{BAD85E4A-0759-4393-AAFE-AFACF49B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1" y="4279842"/>
            <a:ext cx="16287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ED08F75-8E1F-4FA3-AD08-E9641D039B38}"/>
              </a:ext>
            </a:extLst>
          </p:cNvPr>
          <p:cNvSpPr/>
          <p:nvPr/>
        </p:nvSpPr>
        <p:spPr>
          <a:xfrm>
            <a:off x="7268171" y="138941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0060E92-942A-4CA8-9D2A-4D9F10BF7668}"/>
              </a:ext>
            </a:extLst>
          </p:cNvPr>
          <p:cNvSpPr/>
          <p:nvPr/>
        </p:nvSpPr>
        <p:spPr>
          <a:xfrm>
            <a:off x="8907406" y="1360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D245AE61-18A6-4ABC-A013-EE6950173F05}"/>
              </a:ext>
            </a:extLst>
          </p:cNvPr>
          <p:cNvSpPr/>
          <p:nvPr/>
        </p:nvSpPr>
        <p:spPr>
          <a:xfrm>
            <a:off x="7359126" y="3393821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C4B94B72-F0F0-49C3-BDF6-C0213DA424B2}"/>
              </a:ext>
            </a:extLst>
          </p:cNvPr>
          <p:cNvSpPr/>
          <p:nvPr/>
        </p:nvSpPr>
        <p:spPr>
          <a:xfrm>
            <a:off x="7358694" y="552912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20BFB925-B0BB-4AED-AA15-F2CC0BEC4E79}"/>
              </a:ext>
            </a:extLst>
          </p:cNvPr>
          <p:cNvSpPr/>
          <p:nvPr/>
        </p:nvSpPr>
        <p:spPr>
          <a:xfrm>
            <a:off x="10623512" y="3125050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75A4CA74-8994-4631-BB01-4532672BA7D4}"/>
              </a:ext>
            </a:extLst>
          </p:cNvPr>
          <p:cNvSpPr/>
          <p:nvPr/>
        </p:nvSpPr>
        <p:spPr>
          <a:xfrm>
            <a:off x="10539527" y="143293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169BC916-3A4C-4490-910F-6AD92FEDC08A}"/>
              </a:ext>
            </a:extLst>
          </p:cNvPr>
          <p:cNvSpPr/>
          <p:nvPr/>
        </p:nvSpPr>
        <p:spPr>
          <a:xfrm>
            <a:off x="8907406" y="336164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D2BDD150-F3A5-4799-A32A-C9A0C6BA5024}"/>
              </a:ext>
            </a:extLst>
          </p:cNvPr>
          <p:cNvSpPr/>
          <p:nvPr/>
        </p:nvSpPr>
        <p:spPr>
          <a:xfrm>
            <a:off x="8991179" y="604660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7561C578-9EB6-4512-B6EB-4AE92C77D9DB}"/>
              </a:ext>
            </a:extLst>
          </p:cNvPr>
          <p:cNvSpPr/>
          <p:nvPr/>
        </p:nvSpPr>
        <p:spPr>
          <a:xfrm>
            <a:off x="9001412" y="4931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4C2B5E22-42AF-410E-BB2C-8759BA817B3D}"/>
              </a:ext>
            </a:extLst>
          </p:cNvPr>
          <p:cNvSpPr/>
          <p:nvPr/>
        </p:nvSpPr>
        <p:spPr>
          <a:xfrm>
            <a:off x="10932842" y="491473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DAF73505-4936-4AE0-AC49-27C4176D7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91" y="1577477"/>
            <a:ext cx="1561824" cy="44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53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270123"/>
            <a:ext cx="10515600" cy="715529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F0"/>
                </a:solidFill>
              </a:rPr>
              <a:t>   </a:t>
            </a:r>
            <a:r>
              <a:rPr lang="el-GR" sz="6600" dirty="0"/>
              <a:t>ο     η    το 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240135"/>
            <a:ext cx="6158984" cy="4805115"/>
          </a:xfrm>
          <a:ln w="381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7200" dirty="0"/>
              <a:t>5.</a:t>
            </a:r>
          </a:p>
          <a:p>
            <a:pPr marL="0" indent="0">
              <a:buNone/>
            </a:pPr>
            <a:r>
              <a:rPr lang="el-GR" sz="7200" dirty="0"/>
              <a:t>-Σου  αρέσει  ______ καφές; </a:t>
            </a:r>
          </a:p>
          <a:p>
            <a:pPr marL="0" indent="0">
              <a:buNone/>
            </a:pPr>
            <a:r>
              <a:rPr lang="el-GR" sz="7200" dirty="0"/>
              <a:t>-Όχι, δεν  μου  αρέσει  ____ καφές.</a:t>
            </a:r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r>
              <a:rPr lang="el-GR" sz="7200" dirty="0"/>
              <a:t>6.</a:t>
            </a:r>
          </a:p>
          <a:p>
            <a:pPr marL="0" indent="0">
              <a:buNone/>
            </a:pPr>
            <a:r>
              <a:rPr lang="el-GR" sz="7200" dirty="0"/>
              <a:t>-Σου  αρέσει  ______ άλογο; </a:t>
            </a:r>
          </a:p>
          <a:p>
            <a:pPr marL="0" indent="0">
              <a:buNone/>
            </a:pPr>
            <a:r>
              <a:rPr lang="el-GR" sz="7200" dirty="0"/>
              <a:t>-Όχι, δεν  μου  αρέσει  ____ άλογο.</a:t>
            </a:r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r>
              <a:rPr lang="el-GR" sz="7200" dirty="0"/>
              <a:t>7.</a:t>
            </a:r>
          </a:p>
          <a:p>
            <a:pPr marL="0" indent="0">
              <a:buNone/>
            </a:pPr>
            <a:r>
              <a:rPr lang="el-GR" sz="7200" dirty="0"/>
              <a:t>-Σου  αρέσει  ______ δέμα; </a:t>
            </a:r>
          </a:p>
          <a:p>
            <a:pPr marL="0" indent="0">
              <a:buNone/>
            </a:pPr>
            <a:r>
              <a:rPr lang="el-GR" sz="7200" dirty="0"/>
              <a:t>-Όχι, δεν  μου  αρέσει  ____ δέμα.</a:t>
            </a:r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r>
              <a:rPr lang="el-GR" sz="7200" dirty="0"/>
              <a:t>8.</a:t>
            </a:r>
          </a:p>
          <a:p>
            <a:pPr marL="0" indent="0">
              <a:buNone/>
            </a:pPr>
            <a:r>
              <a:rPr lang="el-GR" sz="7200" dirty="0"/>
              <a:t>-Σου  αρέσει  ______ παππούς; </a:t>
            </a:r>
          </a:p>
          <a:p>
            <a:pPr marL="0" indent="0">
              <a:buNone/>
            </a:pPr>
            <a:r>
              <a:rPr lang="el-GR" sz="7200" dirty="0"/>
              <a:t>-Όχι, δεν  μου  αρέσει  ____ παππούς.</a:t>
            </a:r>
          </a:p>
          <a:p>
            <a:pPr marL="0" indent="0">
              <a:buNone/>
            </a:pPr>
            <a:endParaRPr lang="en-US" sz="5800" dirty="0"/>
          </a:p>
        </p:txBody>
      </p:sp>
      <p:sp>
        <p:nvSpPr>
          <p:cNvPr id="7" name="TextBox 6"/>
          <p:cNvSpPr txBox="1"/>
          <p:nvPr/>
        </p:nvSpPr>
        <p:spPr>
          <a:xfrm>
            <a:off x="4726379" y="439387"/>
            <a:ext cx="21969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 ΑΡΘΡΑ</a:t>
            </a:r>
          </a:p>
          <a:p>
            <a:pPr algn="ctr"/>
            <a:r>
              <a:rPr lang="el-GR" b="1" dirty="0"/>
              <a:t>ΕΝΙΚΟΣ ΑΡΙΘΜΟΣ</a:t>
            </a:r>
            <a:endParaRPr lang="en-US" b="1" dirty="0"/>
          </a:p>
        </p:txBody>
      </p:sp>
      <p:pic>
        <p:nvPicPr>
          <p:cNvPr id="1026" name="Picture 2" descr="Κινούμενα Σχέδια Σκύλων Το Σκυλί - Δωρεάν φωτογραφία στο Pixabay">
            <a:extLst>
              <a:ext uri="{FF2B5EF4-FFF2-40B4-BE49-F238E27FC236}">
                <a16:creationId xmlns:a16="http://schemas.microsoft.com/office/drawing/2014/main" id="{C83E96ED-38DD-4E33-8DC4-56ABEFCC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11" y="2056480"/>
            <a:ext cx="1265154" cy="19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2 String Of Balloons Cartoon Stock Photos, High-Res ...">
            <a:extLst>
              <a:ext uri="{FF2B5EF4-FFF2-40B4-BE49-F238E27FC236}">
                <a16:creationId xmlns:a16="http://schemas.microsoft.com/office/drawing/2014/main" id="{FC1362D1-605A-45DE-ACB3-FE474E4E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55" y="3961489"/>
            <a:ext cx="1214602" cy="12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phant cartoon Images - Free Download on Freepik">
            <a:extLst>
              <a:ext uri="{FF2B5EF4-FFF2-40B4-BE49-F238E27FC236}">
                <a16:creationId xmlns:a16="http://schemas.microsoft.com/office/drawing/2014/main" id="{362196B3-A86E-455E-8383-B67E7057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71" y="406042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21,276,270 Student cartoon Εικονογραφήσεις | DepositPhotos">
            <a:extLst>
              <a:ext uri="{FF2B5EF4-FFF2-40B4-BE49-F238E27FC236}">
                <a16:creationId xmlns:a16="http://schemas.microsoft.com/office/drawing/2014/main" id="{87CEE2EB-13B3-4265-956D-5ABB2B5FB7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9F5477-F3EF-44A1-B1CA-EB548ABDE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196" y="4279842"/>
            <a:ext cx="655429" cy="1062858"/>
          </a:xfrm>
          <a:prstGeom prst="rect">
            <a:avLst/>
          </a:prstGeom>
        </p:spPr>
      </p:pic>
      <p:pic>
        <p:nvPicPr>
          <p:cNvPr id="1034" name="Picture 10" descr="καφές Στοκ Εικονογραφήσεις, Vectors, &amp; Clipart – (1,473,310 ...">
            <a:extLst>
              <a:ext uri="{FF2B5EF4-FFF2-40B4-BE49-F238E27FC236}">
                <a16:creationId xmlns:a16="http://schemas.microsoft.com/office/drawing/2014/main" id="{3CF77ADF-EC1E-4D1B-BE9E-AAF880DF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06" y="399276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6,785,354 Horse clipart Εικονογραφήσεις | DepositPhotos">
            <a:extLst>
              <a:ext uri="{FF2B5EF4-FFF2-40B4-BE49-F238E27FC236}">
                <a16:creationId xmlns:a16="http://schemas.microsoft.com/office/drawing/2014/main" id="{B237A9B3-3AC4-40FC-A13B-CB017A3E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507" y="627887"/>
            <a:ext cx="809625" cy="7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Πακέτο Δέμα Συσκευασία - Δωρεάν φωτογραφία στο Pixabay">
            <a:extLst>
              <a:ext uri="{FF2B5EF4-FFF2-40B4-BE49-F238E27FC236}">
                <a16:creationId xmlns:a16="http://schemas.microsoft.com/office/drawing/2014/main" id="{F6D42B8D-279A-4063-975E-E66EEF50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24" y="2273869"/>
            <a:ext cx="1119516" cy="10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Γέρος παππούς Ρεαλιστική Κινούμενα Σχέδια Χαρακτήρας">
            <a:extLst>
              <a:ext uri="{FF2B5EF4-FFF2-40B4-BE49-F238E27FC236}">
                <a16:creationId xmlns:a16="http://schemas.microsoft.com/office/drawing/2014/main" id="{447E0026-C76E-4A96-98F7-9FB440EA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46" y="5516193"/>
            <a:ext cx="1518658" cy="11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Μελιτζάνα: Περισσότερες από 112.37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219BC306-4CA3-473E-8871-8CC15FFB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305" y="2193325"/>
            <a:ext cx="1482779" cy="14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βιβλιοθηκών Στοκ Εικονογραφήσεις, Vectors, &amp; Clipart ...">
            <a:extLst>
              <a:ext uri="{FF2B5EF4-FFF2-40B4-BE49-F238E27FC236}">
                <a16:creationId xmlns:a16="http://schemas.microsoft.com/office/drawing/2014/main" id="{BAD85E4A-0759-4393-AAFE-AFACF49B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1" y="4279842"/>
            <a:ext cx="16287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ED08F75-8E1F-4FA3-AD08-E9641D039B38}"/>
              </a:ext>
            </a:extLst>
          </p:cNvPr>
          <p:cNvSpPr/>
          <p:nvPr/>
        </p:nvSpPr>
        <p:spPr>
          <a:xfrm>
            <a:off x="7268171" y="138941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0060E92-942A-4CA8-9D2A-4D9F10BF7668}"/>
              </a:ext>
            </a:extLst>
          </p:cNvPr>
          <p:cNvSpPr/>
          <p:nvPr/>
        </p:nvSpPr>
        <p:spPr>
          <a:xfrm>
            <a:off x="8907406" y="1360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D245AE61-18A6-4ABC-A013-EE6950173F05}"/>
              </a:ext>
            </a:extLst>
          </p:cNvPr>
          <p:cNvSpPr/>
          <p:nvPr/>
        </p:nvSpPr>
        <p:spPr>
          <a:xfrm>
            <a:off x="7359126" y="3393821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C4B94B72-F0F0-49C3-BDF6-C0213DA424B2}"/>
              </a:ext>
            </a:extLst>
          </p:cNvPr>
          <p:cNvSpPr/>
          <p:nvPr/>
        </p:nvSpPr>
        <p:spPr>
          <a:xfrm>
            <a:off x="7358694" y="552912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20BFB925-B0BB-4AED-AA15-F2CC0BEC4E79}"/>
              </a:ext>
            </a:extLst>
          </p:cNvPr>
          <p:cNvSpPr/>
          <p:nvPr/>
        </p:nvSpPr>
        <p:spPr>
          <a:xfrm>
            <a:off x="10623512" y="3125050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75A4CA74-8994-4631-BB01-4532672BA7D4}"/>
              </a:ext>
            </a:extLst>
          </p:cNvPr>
          <p:cNvSpPr/>
          <p:nvPr/>
        </p:nvSpPr>
        <p:spPr>
          <a:xfrm>
            <a:off x="10539527" y="143293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169BC916-3A4C-4490-910F-6AD92FEDC08A}"/>
              </a:ext>
            </a:extLst>
          </p:cNvPr>
          <p:cNvSpPr/>
          <p:nvPr/>
        </p:nvSpPr>
        <p:spPr>
          <a:xfrm>
            <a:off x="8907406" y="336164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D2BDD150-F3A5-4799-A32A-C9A0C6BA5024}"/>
              </a:ext>
            </a:extLst>
          </p:cNvPr>
          <p:cNvSpPr/>
          <p:nvPr/>
        </p:nvSpPr>
        <p:spPr>
          <a:xfrm>
            <a:off x="8991179" y="604660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7561C578-9EB6-4512-B6EB-4AE92C77D9DB}"/>
              </a:ext>
            </a:extLst>
          </p:cNvPr>
          <p:cNvSpPr/>
          <p:nvPr/>
        </p:nvSpPr>
        <p:spPr>
          <a:xfrm>
            <a:off x="9001412" y="4931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4C2B5E22-42AF-410E-BB2C-8759BA817B3D}"/>
              </a:ext>
            </a:extLst>
          </p:cNvPr>
          <p:cNvSpPr/>
          <p:nvPr/>
        </p:nvSpPr>
        <p:spPr>
          <a:xfrm>
            <a:off x="10932842" y="491473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9218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F5CEDCFF-59AE-40EB-964C-F272B0349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82" y="1459705"/>
            <a:ext cx="2143125" cy="44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89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270123"/>
            <a:ext cx="10515600" cy="715529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F0"/>
                </a:solidFill>
              </a:rPr>
              <a:t>   </a:t>
            </a:r>
            <a:r>
              <a:rPr lang="el-GR" sz="6600" dirty="0"/>
              <a:t>ο     η    το 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240135"/>
            <a:ext cx="6158984" cy="4805115"/>
          </a:xfrm>
          <a:ln w="38100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l-GR" sz="5800" dirty="0"/>
          </a:p>
          <a:p>
            <a:pPr marL="0" indent="0">
              <a:buNone/>
            </a:pPr>
            <a:r>
              <a:rPr lang="el-GR" sz="5800" dirty="0"/>
              <a:t>9.</a:t>
            </a:r>
          </a:p>
          <a:p>
            <a:pPr marL="0" indent="0">
              <a:buNone/>
            </a:pPr>
            <a:r>
              <a:rPr lang="el-GR" sz="5800" dirty="0"/>
              <a:t>-Σου  αρέσει  ______ μελιτζάνα; </a:t>
            </a:r>
          </a:p>
          <a:p>
            <a:pPr marL="0" indent="0">
              <a:buNone/>
            </a:pPr>
            <a:r>
              <a:rPr lang="el-GR" sz="5800" dirty="0"/>
              <a:t>-Ναι,   μου  αρέσει  ____ μελιτζάνα.</a:t>
            </a:r>
          </a:p>
          <a:p>
            <a:pPr marL="0" indent="0">
              <a:buNone/>
            </a:pPr>
            <a:r>
              <a:rPr lang="el-GR" sz="5800" dirty="0"/>
              <a:t>-Όχι, δεν  μου  αρέσει  ____ μελιτζάνα.</a:t>
            </a:r>
          </a:p>
          <a:p>
            <a:pPr marL="0" indent="0">
              <a:buNone/>
            </a:pPr>
            <a:endParaRPr lang="el-GR" sz="5800" dirty="0"/>
          </a:p>
          <a:p>
            <a:pPr marL="0" indent="0">
              <a:buNone/>
            </a:pPr>
            <a:r>
              <a:rPr lang="el-GR" sz="5800" dirty="0"/>
              <a:t>10.</a:t>
            </a:r>
          </a:p>
          <a:p>
            <a:pPr marL="0" indent="0">
              <a:buNone/>
            </a:pPr>
            <a:r>
              <a:rPr lang="el-GR" sz="5800" dirty="0"/>
              <a:t>-Σου  αρέσει  ______ καφές; </a:t>
            </a:r>
          </a:p>
          <a:p>
            <a:pPr marL="0" indent="0">
              <a:buNone/>
            </a:pPr>
            <a:r>
              <a:rPr lang="el-GR" sz="5800" dirty="0"/>
              <a:t>-Όχι, δεν  μου  αρέσει  ____ καφές.</a:t>
            </a:r>
          </a:p>
          <a:p>
            <a:pPr marL="0" indent="0">
              <a:buNone/>
            </a:pPr>
            <a:r>
              <a:rPr lang="el-GR" sz="5800" dirty="0"/>
              <a:t>Ναι, μου  αρέσει _______ καφές.</a:t>
            </a:r>
          </a:p>
          <a:p>
            <a:pPr marL="0" indent="0">
              <a:buNone/>
            </a:pPr>
            <a:endParaRPr lang="en-US" sz="5800" dirty="0"/>
          </a:p>
        </p:txBody>
      </p:sp>
      <p:sp>
        <p:nvSpPr>
          <p:cNvPr id="7" name="TextBox 6"/>
          <p:cNvSpPr txBox="1"/>
          <p:nvPr/>
        </p:nvSpPr>
        <p:spPr>
          <a:xfrm>
            <a:off x="4142604" y="362320"/>
            <a:ext cx="21969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 ΑΡΘΡΑ</a:t>
            </a:r>
          </a:p>
          <a:p>
            <a:pPr algn="ctr"/>
            <a:r>
              <a:rPr lang="el-GR" b="1" dirty="0"/>
              <a:t>ΕΝΙΚΟΣ ΑΡΙΘΜΟΣ</a:t>
            </a:r>
            <a:endParaRPr lang="en-US" b="1" dirty="0"/>
          </a:p>
        </p:txBody>
      </p:sp>
      <p:pic>
        <p:nvPicPr>
          <p:cNvPr id="1026" name="Picture 2" descr="Κινούμενα Σχέδια Σκύλων Το Σκυλί - Δωρεάν φωτογραφία στο Pixabay">
            <a:extLst>
              <a:ext uri="{FF2B5EF4-FFF2-40B4-BE49-F238E27FC236}">
                <a16:creationId xmlns:a16="http://schemas.microsoft.com/office/drawing/2014/main" id="{C83E96ED-38DD-4E33-8DC4-56ABEFCC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3" y="2088011"/>
            <a:ext cx="1450381" cy="19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2 String Of Balloons Cartoon Stock Photos, High-Res ...">
            <a:extLst>
              <a:ext uri="{FF2B5EF4-FFF2-40B4-BE49-F238E27FC236}">
                <a16:creationId xmlns:a16="http://schemas.microsoft.com/office/drawing/2014/main" id="{FC1362D1-605A-45DE-ACB3-FE474E4E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55" y="3961489"/>
            <a:ext cx="1214602" cy="12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phant cartoon Images - Free Download on Freepik">
            <a:extLst>
              <a:ext uri="{FF2B5EF4-FFF2-40B4-BE49-F238E27FC236}">
                <a16:creationId xmlns:a16="http://schemas.microsoft.com/office/drawing/2014/main" id="{362196B3-A86E-455E-8383-B67E7057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71" y="406042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21,276,270 Student cartoon Εικονογραφήσεις | DepositPhotos">
            <a:extLst>
              <a:ext uri="{FF2B5EF4-FFF2-40B4-BE49-F238E27FC236}">
                <a16:creationId xmlns:a16="http://schemas.microsoft.com/office/drawing/2014/main" id="{87CEE2EB-13B3-4265-956D-5ABB2B5FB7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9F5477-F3EF-44A1-B1CA-EB548ABDE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196" y="4279842"/>
            <a:ext cx="655429" cy="1062858"/>
          </a:xfrm>
          <a:prstGeom prst="rect">
            <a:avLst/>
          </a:prstGeom>
        </p:spPr>
      </p:pic>
      <p:pic>
        <p:nvPicPr>
          <p:cNvPr id="1034" name="Picture 10" descr="καφές Στοκ Εικονογραφήσεις, Vectors, &amp; Clipart – (1,473,310 ...">
            <a:extLst>
              <a:ext uri="{FF2B5EF4-FFF2-40B4-BE49-F238E27FC236}">
                <a16:creationId xmlns:a16="http://schemas.microsoft.com/office/drawing/2014/main" id="{3CF77ADF-EC1E-4D1B-BE9E-AAF880DF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06" y="399276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6,785,354 Horse clipart Εικονογραφήσεις | DepositPhotos">
            <a:extLst>
              <a:ext uri="{FF2B5EF4-FFF2-40B4-BE49-F238E27FC236}">
                <a16:creationId xmlns:a16="http://schemas.microsoft.com/office/drawing/2014/main" id="{B237A9B3-3AC4-40FC-A13B-CB017A3E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507" y="627887"/>
            <a:ext cx="809625" cy="7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Πακέτο Δέμα Συσκευασία - Δωρεάν φωτογραφία στο Pixabay">
            <a:extLst>
              <a:ext uri="{FF2B5EF4-FFF2-40B4-BE49-F238E27FC236}">
                <a16:creationId xmlns:a16="http://schemas.microsoft.com/office/drawing/2014/main" id="{F6D42B8D-279A-4063-975E-E66EEF50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24" y="2273869"/>
            <a:ext cx="1119516" cy="10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Γέρος παππούς Ρεαλιστική Κινούμενα Σχέδια Χαρακτήρας">
            <a:extLst>
              <a:ext uri="{FF2B5EF4-FFF2-40B4-BE49-F238E27FC236}">
                <a16:creationId xmlns:a16="http://schemas.microsoft.com/office/drawing/2014/main" id="{447E0026-C76E-4A96-98F7-9FB440EA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46" y="5516193"/>
            <a:ext cx="1518658" cy="11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Μελιτζάνα: Περισσότερες από 112.37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219BC306-4CA3-473E-8871-8CC15FFB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817" y="2149853"/>
            <a:ext cx="1482779" cy="14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βιβλιοθηκών Στοκ Εικονογραφήσεις, Vectors, &amp; Clipart ...">
            <a:extLst>
              <a:ext uri="{FF2B5EF4-FFF2-40B4-BE49-F238E27FC236}">
                <a16:creationId xmlns:a16="http://schemas.microsoft.com/office/drawing/2014/main" id="{BAD85E4A-0759-4393-AAFE-AFACF49B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1" y="4279842"/>
            <a:ext cx="16287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ED08F75-8E1F-4FA3-AD08-E9641D039B38}"/>
              </a:ext>
            </a:extLst>
          </p:cNvPr>
          <p:cNvSpPr/>
          <p:nvPr/>
        </p:nvSpPr>
        <p:spPr>
          <a:xfrm>
            <a:off x="7268171" y="138941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0060E92-942A-4CA8-9D2A-4D9F10BF7668}"/>
              </a:ext>
            </a:extLst>
          </p:cNvPr>
          <p:cNvSpPr/>
          <p:nvPr/>
        </p:nvSpPr>
        <p:spPr>
          <a:xfrm>
            <a:off x="8907406" y="1360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D245AE61-18A6-4ABC-A013-EE6950173F05}"/>
              </a:ext>
            </a:extLst>
          </p:cNvPr>
          <p:cNvSpPr/>
          <p:nvPr/>
        </p:nvSpPr>
        <p:spPr>
          <a:xfrm>
            <a:off x="7359126" y="3393821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C4B94B72-F0F0-49C3-BDF6-C0213DA424B2}"/>
              </a:ext>
            </a:extLst>
          </p:cNvPr>
          <p:cNvSpPr/>
          <p:nvPr/>
        </p:nvSpPr>
        <p:spPr>
          <a:xfrm>
            <a:off x="7358694" y="552912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20BFB925-B0BB-4AED-AA15-F2CC0BEC4E79}"/>
              </a:ext>
            </a:extLst>
          </p:cNvPr>
          <p:cNvSpPr/>
          <p:nvPr/>
        </p:nvSpPr>
        <p:spPr>
          <a:xfrm>
            <a:off x="10623512" y="3125050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75A4CA74-8994-4631-BB01-4532672BA7D4}"/>
              </a:ext>
            </a:extLst>
          </p:cNvPr>
          <p:cNvSpPr/>
          <p:nvPr/>
        </p:nvSpPr>
        <p:spPr>
          <a:xfrm>
            <a:off x="10539527" y="143293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169BC916-3A4C-4490-910F-6AD92FEDC08A}"/>
              </a:ext>
            </a:extLst>
          </p:cNvPr>
          <p:cNvSpPr/>
          <p:nvPr/>
        </p:nvSpPr>
        <p:spPr>
          <a:xfrm>
            <a:off x="8907406" y="336164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D2BDD150-F3A5-4799-A32A-C9A0C6BA5024}"/>
              </a:ext>
            </a:extLst>
          </p:cNvPr>
          <p:cNvSpPr/>
          <p:nvPr/>
        </p:nvSpPr>
        <p:spPr>
          <a:xfrm>
            <a:off x="8991179" y="604660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7561C578-9EB6-4512-B6EB-4AE92C77D9DB}"/>
              </a:ext>
            </a:extLst>
          </p:cNvPr>
          <p:cNvSpPr/>
          <p:nvPr/>
        </p:nvSpPr>
        <p:spPr>
          <a:xfrm>
            <a:off x="9001412" y="4931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4C2B5E22-42AF-410E-BB2C-8759BA817B3D}"/>
              </a:ext>
            </a:extLst>
          </p:cNvPr>
          <p:cNvSpPr/>
          <p:nvPr/>
        </p:nvSpPr>
        <p:spPr>
          <a:xfrm>
            <a:off x="10932842" y="491473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7CBB5924-D9B8-4DE5-A58F-641BF1078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13" y="297650"/>
            <a:ext cx="1855853" cy="629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56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1ED8738-7138-4140-90EF-98EF7E008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756234" y="667584"/>
            <a:ext cx="5377255" cy="56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2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96D0FA3B-CE1B-4D0F-978B-2CB77F4D3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617468" y="561175"/>
            <a:ext cx="2342935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χαριτωμένο κορίτσι σκίτσο εκφράζει χαρούμενη χαρά Διανυσματική απεικόνιση -  εικονογραφία από : 208717980">
            <a:extLst>
              <a:ext uri="{FF2B5EF4-FFF2-40B4-BE49-F238E27FC236}">
                <a16:creationId xmlns:a16="http://schemas.microsoft.com/office/drawing/2014/main" id="{23181AE0-50B1-4201-B9B7-9EB89A149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6"/>
          <a:stretch/>
        </p:blipFill>
        <p:spPr bwMode="auto">
          <a:xfrm>
            <a:off x="4633446" y="815492"/>
            <a:ext cx="2184408" cy="107017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4CD7EC-F60B-4A6A-924F-EA6E1108F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446" y="3429000"/>
            <a:ext cx="2342934" cy="12477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AD938CDE-200E-479A-8572-8AC897AA227D}"/>
              </a:ext>
            </a:extLst>
          </p:cNvPr>
          <p:cNvSpPr/>
          <p:nvPr/>
        </p:nvSpPr>
        <p:spPr>
          <a:xfrm>
            <a:off x="7126014" y="977462"/>
            <a:ext cx="2184408" cy="746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03B55C59-0053-4EB3-AAFD-25BC8170BEC4}"/>
              </a:ext>
            </a:extLst>
          </p:cNvPr>
          <p:cNvSpPr/>
          <p:nvPr/>
        </p:nvSpPr>
        <p:spPr>
          <a:xfrm>
            <a:off x="7278414" y="3679742"/>
            <a:ext cx="2184408" cy="746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B9844B30-97F2-4D8D-B178-498ACD572F30}"/>
              </a:ext>
            </a:extLst>
          </p:cNvPr>
          <p:cNvSpPr/>
          <p:nvPr/>
        </p:nvSpPr>
        <p:spPr>
          <a:xfrm>
            <a:off x="9567294" y="189186"/>
            <a:ext cx="2014475" cy="211783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600" dirty="0">
                <a:solidFill>
                  <a:schemeClr val="tx1"/>
                </a:solidFill>
              </a:rPr>
              <a:t>η</a:t>
            </a:r>
            <a:endParaRPr lang="el-CY" sz="9600" dirty="0">
              <a:solidFill>
                <a:schemeClr val="tx1"/>
              </a:solidFill>
            </a:endParaRP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6FBB88A9-49A4-45E8-B6F6-D9033BECE3BE}"/>
              </a:ext>
            </a:extLst>
          </p:cNvPr>
          <p:cNvSpPr/>
          <p:nvPr/>
        </p:nvSpPr>
        <p:spPr>
          <a:xfrm>
            <a:off x="9764856" y="2999202"/>
            <a:ext cx="2014475" cy="211783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600" dirty="0">
                <a:solidFill>
                  <a:schemeClr val="tx1"/>
                </a:solidFill>
              </a:rPr>
              <a:t>ο</a:t>
            </a:r>
            <a:endParaRPr lang="el-CY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3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r Ακούω προσεκτικά αντίγραφο τελικό | Δημοτικό Σχολείο Λουσικών /  Primary School of Lousika">
            <a:extLst>
              <a:ext uri="{FF2B5EF4-FFF2-40B4-BE49-F238E27FC236}">
                <a16:creationId xmlns:a16="http://schemas.microsoft.com/office/drawing/2014/main" id="{7FFCFF67-00F2-428C-8D89-A0A973F08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7" y="294290"/>
            <a:ext cx="11056883" cy="656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9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270123"/>
            <a:ext cx="10515600" cy="715529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F0"/>
                </a:solidFill>
              </a:rPr>
              <a:t>   </a:t>
            </a:r>
            <a:r>
              <a:rPr lang="el-GR" sz="6600" dirty="0"/>
              <a:t>ο     η    το 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240135"/>
            <a:ext cx="5942610" cy="4805115"/>
          </a:xfrm>
          <a:ln w="3810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sz="5800" dirty="0"/>
              <a:t>1. ___________  σκύλος</a:t>
            </a:r>
          </a:p>
          <a:p>
            <a:pPr marL="0" indent="0">
              <a:buNone/>
            </a:pPr>
            <a:r>
              <a:rPr lang="el-GR" sz="5800" dirty="0"/>
              <a:t>2. ___________ μπαλόνι</a:t>
            </a:r>
          </a:p>
          <a:p>
            <a:pPr marL="0" indent="0">
              <a:buNone/>
            </a:pPr>
            <a:r>
              <a:rPr lang="el-GR" sz="5800" dirty="0"/>
              <a:t>3. ___________  ελέφαντας</a:t>
            </a:r>
          </a:p>
          <a:p>
            <a:pPr marL="0" indent="0">
              <a:buNone/>
            </a:pPr>
            <a:r>
              <a:rPr lang="el-GR" sz="5800" dirty="0"/>
              <a:t>4. ___________  μαθητής</a:t>
            </a:r>
          </a:p>
          <a:p>
            <a:pPr marL="0" indent="0">
              <a:buNone/>
            </a:pPr>
            <a:r>
              <a:rPr lang="el-GR" sz="5800" dirty="0"/>
              <a:t>5. ___________ καφές</a:t>
            </a:r>
          </a:p>
          <a:p>
            <a:pPr marL="0" indent="0">
              <a:buNone/>
            </a:pPr>
            <a:r>
              <a:rPr lang="el-GR" sz="5800" dirty="0"/>
              <a:t>6. ___________  άλογο</a:t>
            </a:r>
          </a:p>
          <a:p>
            <a:pPr marL="0" indent="0">
              <a:buNone/>
            </a:pPr>
            <a:r>
              <a:rPr lang="el-GR" sz="5800" dirty="0"/>
              <a:t>7. ___________ δέμα</a:t>
            </a:r>
          </a:p>
          <a:p>
            <a:pPr marL="0" indent="0">
              <a:buNone/>
            </a:pPr>
            <a:r>
              <a:rPr lang="el-GR" sz="5800" dirty="0"/>
              <a:t>8. ___________  παππούς </a:t>
            </a:r>
          </a:p>
          <a:p>
            <a:pPr marL="0" indent="0">
              <a:buNone/>
            </a:pPr>
            <a:r>
              <a:rPr lang="el-GR" sz="5800" dirty="0"/>
              <a:t>9. ___________ μελιτζάνα</a:t>
            </a:r>
          </a:p>
          <a:p>
            <a:pPr marL="0" indent="0">
              <a:buNone/>
            </a:pPr>
            <a:r>
              <a:rPr lang="el-GR" sz="5800" dirty="0"/>
              <a:t>10. ___________ βιβλιοθήκη</a:t>
            </a:r>
          </a:p>
          <a:p>
            <a:endParaRPr lang="en-US" sz="5800" dirty="0"/>
          </a:p>
        </p:txBody>
      </p:sp>
      <p:sp>
        <p:nvSpPr>
          <p:cNvPr id="7" name="TextBox 6"/>
          <p:cNvSpPr txBox="1"/>
          <p:nvPr/>
        </p:nvSpPr>
        <p:spPr>
          <a:xfrm>
            <a:off x="4726379" y="439387"/>
            <a:ext cx="21969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 ΑΡΘΡΑ</a:t>
            </a:r>
          </a:p>
          <a:p>
            <a:pPr algn="ctr"/>
            <a:r>
              <a:rPr lang="el-GR" b="1" dirty="0"/>
              <a:t>ΕΝΙΚΟΣ ΑΡΙΘΜΟΣ</a:t>
            </a:r>
            <a:endParaRPr lang="en-US" b="1" dirty="0"/>
          </a:p>
        </p:txBody>
      </p:sp>
      <p:pic>
        <p:nvPicPr>
          <p:cNvPr id="1026" name="Picture 2" descr="Κινούμενα Σχέδια Σκύλων Το Σκυλί - Δωρεάν φωτογραφία στο Pixabay">
            <a:extLst>
              <a:ext uri="{FF2B5EF4-FFF2-40B4-BE49-F238E27FC236}">
                <a16:creationId xmlns:a16="http://schemas.microsoft.com/office/drawing/2014/main" id="{C83E96ED-38DD-4E33-8DC4-56ABEFCC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53" y="2056480"/>
            <a:ext cx="1743612" cy="19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2 String Of Balloons Cartoon Stock Photos, High-Res ...">
            <a:extLst>
              <a:ext uri="{FF2B5EF4-FFF2-40B4-BE49-F238E27FC236}">
                <a16:creationId xmlns:a16="http://schemas.microsoft.com/office/drawing/2014/main" id="{FC1362D1-605A-45DE-ACB3-FE474E4E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55" y="3961489"/>
            <a:ext cx="1214602" cy="12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phant cartoon Images - Free Download on Freepik">
            <a:extLst>
              <a:ext uri="{FF2B5EF4-FFF2-40B4-BE49-F238E27FC236}">
                <a16:creationId xmlns:a16="http://schemas.microsoft.com/office/drawing/2014/main" id="{362196B3-A86E-455E-8383-B67E7057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71" y="406042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21,276,270 Student cartoon Εικονογραφήσεις | DepositPhotos">
            <a:extLst>
              <a:ext uri="{FF2B5EF4-FFF2-40B4-BE49-F238E27FC236}">
                <a16:creationId xmlns:a16="http://schemas.microsoft.com/office/drawing/2014/main" id="{87CEE2EB-13B3-4265-956D-5ABB2B5FB7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9F5477-F3EF-44A1-B1CA-EB548ABDE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196" y="4279842"/>
            <a:ext cx="655429" cy="1062858"/>
          </a:xfrm>
          <a:prstGeom prst="rect">
            <a:avLst/>
          </a:prstGeom>
        </p:spPr>
      </p:pic>
      <p:pic>
        <p:nvPicPr>
          <p:cNvPr id="1034" name="Picture 10" descr="καφές Στοκ Εικονογραφήσεις, Vectors, &amp; Clipart – (1,473,310 ...">
            <a:extLst>
              <a:ext uri="{FF2B5EF4-FFF2-40B4-BE49-F238E27FC236}">
                <a16:creationId xmlns:a16="http://schemas.microsoft.com/office/drawing/2014/main" id="{3CF77ADF-EC1E-4D1B-BE9E-AAF880DF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06" y="399276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6,785,354 Horse clipart Εικονογραφήσεις | DepositPhotos">
            <a:extLst>
              <a:ext uri="{FF2B5EF4-FFF2-40B4-BE49-F238E27FC236}">
                <a16:creationId xmlns:a16="http://schemas.microsoft.com/office/drawing/2014/main" id="{B237A9B3-3AC4-40FC-A13B-CB017A3E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507" y="627887"/>
            <a:ext cx="809625" cy="7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Πακέτο Δέμα Συσκευασία - Δωρεάν φωτογραφία στο Pixabay">
            <a:extLst>
              <a:ext uri="{FF2B5EF4-FFF2-40B4-BE49-F238E27FC236}">
                <a16:creationId xmlns:a16="http://schemas.microsoft.com/office/drawing/2014/main" id="{F6D42B8D-279A-4063-975E-E66EEF50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24" y="2273869"/>
            <a:ext cx="1119516" cy="10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Γέρος παππούς Ρεαλιστική Κινούμενα Σχέδια Χαρακτήρας">
            <a:extLst>
              <a:ext uri="{FF2B5EF4-FFF2-40B4-BE49-F238E27FC236}">
                <a16:creationId xmlns:a16="http://schemas.microsoft.com/office/drawing/2014/main" id="{447E0026-C76E-4A96-98F7-9FB440EA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46" y="5516193"/>
            <a:ext cx="1518658" cy="11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Μελιτζάνα: Περισσότερες από 112.37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219BC306-4CA3-473E-8871-8CC15FFB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305" y="2193325"/>
            <a:ext cx="1482779" cy="14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βιβλιοθηκών Στοκ Εικονογραφήσεις, Vectors, &amp; Clipart ...">
            <a:extLst>
              <a:ext uri="{FF2B5EF4-FFF2-40B4-BE49-F238E27FC236}">
                <a16:creationId xmlns:a16="http://schemas.microsoft.com/office/drawing/2014/main" id="{BAD85E4A-0759-4393-AAFE-AFACF49B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1" y="4279842"/>
            <a:ext cx="16287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ED08F75-8E1F-4FA3-AD08-E9641D039B38}"/>
              </a:ext>
            </a:extLst>
          </p:cNvPr>
          <p:cNvSpPr/>
          <p:nvPr/>
        </p:nvSpPr>
        <p:spPr>
          <a:xfrm>
            <a:off x="7268171" y="138941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0060E92-942A-4CA8-9D2A-4D9F10BF7668}"/>
              </a:ext>
            </a:extLst>
          </p:cNvPr>
          <p:cNvSpPr/>
          <p:nvPr/>
        </p:nvSpPr>
        <p:spPr>
          <a:xfrm>
            <a:off x="8907406" y="1360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D245AE61-18A6-4ABC-A013-EE6950173F05}"/>
              </a:ext>
            </a:extLst>
          </p:cNvPr>
          <p:cNvSpPr/>
          <p:nvPr/>
        </p:nvSpPr>
        <p:spPr>
          <a:xfrm>
            <a:off x="7359126" y="3393821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C4B94B72-F0F0-49C3-BDF6-C0213DA424B2}"/>
              </a:ext>
            </a:extLst>
          </p:cNvPr>
          <p:cNvSpPr/>
          <p:nvPr/>
        </p:nvSpPr>
        <p:spPr>
          <a:xfrm>
            <a:off x="7358694" y="552912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20BFB925-B0BB-4AED-AA15-F2CC0BEC4E79}"/>
              </a:ext>
            </a:extLst>
          </p:cNvPr>
          <p:cNvSpPr/>
          <p:nvPr/>
        </p:nvSpPr>
        <p:spPr>
          <a:xfrm>
            <a:off x="10623512" y="3125050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75A4CA74-8994-4631-BB01-4532672BA7D4}"/>
              </a:ext>
            </a:extLst>
          </p:cNvPr>
          <p:cNvSpPr/>
          <p:nvPr/>
        </p:nvSpPr>
        <p:spPr>
          <a:xfrm>
            <a:off x="10539527" y="143293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169BC916-3A4C-4490-910F-6AD92FEDC08A}"/>
              </a:ext>
            </a:extLst>
          </p:cNvPr>
          <p:cNvSpPr/>
          <p:nvPr/>
        </p:nvSpPr>
        <p:spPr>
          <a:xfrm>
            <a:off x="8907406" y="336164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D2BDD150-F3A5-4799-A32A-C9A0C6BA5024}"/>
              </a:ext>
            </a:extLst>
          </p:cNvPr>
          <p:cNvSpPr/>
          <p:nvPr/>
        </p:nvSpPr>
        <p:spPr>
          <a:xfrm>
            <a:off x="8991179" y="604660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7561C578-9EB6-4512-B6EB-4AE92C77D9DB}"/>
              </a:ext>
            </a:extLst>
          </p:cNvPr>
          <p:cNvSpPr/>
          <p:nvPr/>
        </p:nvSpPr>
        <p:spPr>
          <a:xfrm>
            <a:off x="9001412" y="4931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4C2B5E22-42AF-410E-BB2C-8759BA817B3D}"/>
              </a:ext>
            </a:extLst>
          </p:cNvPr>
          <p:cNvSpPr/>
          <p:nvPr/>
        </p:nvSpPr>
        <p:spPr>
          <a:xfrm>
            <a:off x="10932842" y="491473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4208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270123"/>
            <a:ext cx="10515600" cy="715529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F0"/>
                </a:solidFill>
              </a:rPr>
              <a:t>   </a:t>
            </a:r>
            <a:r>
              <a:rPr lang="el-GR" sz="6600" dirty="0"/>
              <a:t>ο     η    το 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240135"/>
            <a:ext cx="5942610" cy="4805115"/>
          </a:xfrm>
          <a:ln w="3810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sz="5800" dirty="0"/>
              <a:t>1. ___________  σκύλ</a:t>
            </a:r>
            <a:r>
              <a:rPr lang="el-GR" sz="5800" b="1" dirty="0">
                <a:solidFill>
                  <a:srgbClr val="FF0000"/>
                </a:solidFill>
              </a:rPr>
              <a:t>ος</a:t>
            </a:r>
          </a:p>
          <a:p>
            <a:pPr marL="0" indent="0">
              <a:buNone/>
            </a:pPr>
            <a:r>
              <a:rPr lang="el-GR" sz="5800" dirty="0"/>
              <a:t>2. ___________ μπαλόν</a:t>
            </a:r>
            <a:r>
              <a:rPr lang="el-GR" sz="5800" b="1" dirty="0">
                <a:solidFill>
                  <a:srgbClr val="FF0000"/>
                </a:solidFill>
              </a:rPr>
              <a:t>ι</a:t>
            </a:r>
          </a:p>
          <a:p>
            <a:pPr marL="0" indent="0">
              <a:buNone/>
            </a:pPr>
            <a:r>
              <a:rPr lang="el-GR" sz="5800" dirty="0"/>
              <a:t>3. ___________  ελέφαντ</a:t>
            </a:r>
            <a:r>
              <a:rPr lang="el-GR" sz="5800" b="1" dirty="0">
                <a:solidFill>
                  <a:srgbClr val="FF0000"/>
                </a:solidFill>
              </a:rPr>
              <a:t>ας</a:t>
            </a:r>
          </a:p>
          <a:p>
            <a:pPr marL="0" indent="0">
              <a:buNone/>
            </a:pPr>
            <a:r>
              <a:rPr lang="el-GR" sz="5800" dirty="0"/>
              <a:t>4. ___________  μαθητ</a:t>
            </a:r>
            <a:r>
              <a:rPr lang="el-GR" sz="5800" b="1" dirty="0">
                <a:solidFill>
                  <a:srgbClr val="FF0000"/>
                </a:solidFill>
              </a:rPr>
              <a:t>ής</a:t>
            </a:r>
          </a:p>
          <a:p>
            <a:pPr marL="0" indent="0">
              <a:buNone/>
            </a:pPr>
            <a:r>
              <a:rPr lang="el-GR" sz="5800" dirty="0"/>
              <a:t>5. ___________ καφ</a:t>
            </a:r>
            <a:r>
              <a:rPr lang="el-GR" sz="5800" b="1" dirty="0">
                <a:solidFill>
                  <a:srgbClr val="FF0000"/>
                </a:solidFill>
              </a:rPr>
              <a:t>ές</a:t>
            </a:r>
          </a:p>
          <a:p>
            <a:pPr marL="0" indent="0">
              <a:buNone/>
            </a:pPr>
            <a:r>
              <a:rPr lang="el-GR" sz="5800" dirty="0"/>
              <a:t>6. ___________  άλογ</a:t>
            </a:r>
            <a:r>
              <a:rPr lang="el-GR" sz="5800" b="1" dirty="0">
                <a:solidFill>
                  <a:srgbClr val="FF0000"/>
                </a:solidFill>
              </a:rPr>
              <a:t>ο</a:t>
            </a:r>
          </a:p>
          <a:p>
            <a:pPr marL="0" indent="0">
              <a:buNone/>
            </a:pPr>
            <a:r>
              <a:rPr lang="el-GR" sz="5800" dirty="0"/>
              <a:t>7. ___________ δέ</a:t>
            </a:r>
            <a:r>
              <a:rPr lang="el-GR" sz="5800" b="1" dirty="0">
                <a:solidFill>
                  <a:srgbClr val="FF0000"/>
                </a:solidFill>
              </a:rPr>
              <a:t>μα</a:t>
            </a:r>
          </a:p>
          <a:p>
            <a:pPr marL="0" indent="0">
              <a:buNone/>
            </a:pPr>
            <a:r>
              <a:rPr lang="el-GR" sz="5800" dirty="0"/>
              <a:t>8. ___________  παππού</a:t>
            </a:r>
            <a:r>
              <a:rPr lang="el-GR" sz="5800" b="1" dirty="0">
                <a:solidFill>
                  <a:srgbClr val="FF0000"/>
                </a:solidFill>
              </a:rPr>
              <a:t>ς</a:t>
            </a:r>
            <a:r>
              <a:rPr lang="el-GR" sz="5800" dirty="0"/>
              <a:t> </a:t>
            </a:r>
          </a:p>
          <a:p>
            <a:pPr marL="0" indent="0">
              <a:buNone/>
            </a:pPr>
            <a:r>
              <a:rPr lang="el-GR" sz="5800" dirty="0"/>
              <a:t>9. ___________ μελιτζάν</a:t>
            </a:r>
            <a:r>
              <a:rPr lang="el-GR" sz="5800" b="1" dirty="0">
                <a:solidFill>
                  <a:srgbClr val="FF0000"/>
                </a:solidFill>
              </a:rPr>
              <a:t>α</a:t>
            </a:r>
          </a:p>
          <a:p>
            <a:pPr marL="0" indent="0">
              <a:buNone/>
            </a:pPr>
            <a:r>
              <a:rPr lang="el-GR" sz="5800" dirty="0"/>
              <a:t>10. ___________ βιβλιοθήκ</a:t>
            </a:r>
            <a:r>
              <a:rPr lang="el-GR" sz="5800" b="1" dirty="0">
                <a:solidFill>
                  <a:srgbClr val="FF0000"/>
                </a:solidFill>
              </a:rPr>
              <a:t>η</a:t>
            </a:r>
          </a:p>
          <a:p>
            <a:endParaRPr lang="en-US" sz="5800" dirty="0"/>
          </a:p>
        </p:txBody>
      </p:sp>
      <p:sp>
        <p:nvSpPr>
          <p:cNvPr id="7" name="TextBox 6"/>
          <p:cNvSpPr txBox="1"/>
          <p:nvPr/>
        </p:nvSpPr>
        <p:spPr>
          <a:xfrm>
            <a:off x="4726379" y="439387"/>
            <a:ext cx="21969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 ΑΡΘΡΑ</a:t>
            </a:r>
          </a:p>
          <a:p>
            <a:pPr algn="ctr"/>
            <a:r>
              <a:rPr lang="el-GR" b="1" dirty="0"/>
              <a:t>ΕΝΙΚΟΣ ΑΡΙΘΜΟΣ</a:t>
            </a:r>
            <a:endParaRPr lang="en-US" b="1" dirty="0"/>
          </a:p>
        </p:txBody>
      </p:sp>
      <p:pic>
        <p:nvPicPr>
          <p:cNvPr id="1026" name="Picture 2" descr="Κινούμενα Σχέδια Σκύλων Το Σκυλί - Δωρεάν φωτογραφία στο Pixabay">
            <a:extLst>
              <a:ext uri="{FF2B5EF4-FFF2-40B4-BE49-F238E27FC236}">
                <a16:creationId xmlns:a16="http://schemas.microsoft.com/office/drawing/2014/main" id="{C83E96ED-38DD-4E33-8DC4-56ABEFCC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53" y="2056480"/>
            <a:ext cx="1743612" cy="19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2 String Of Balloons Cartoon Stock Photos, High-Res ...">
            <a:extLst>
              <a:ext uri="{FF2B5EF4-FFF2-40B4-BE49-F238E27FC236}">
                <a16:creationId xmlns:a16="http://schemas.microsoft.com/office/drawing/2014/main" id="{FC1362D1-605A-45DE-ACB3-FE474E4E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55" y="3961489"/>
            <a:ext cx="1214602" cy="12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phant cartoon Images - Free Download on Freepik">
            <a:extLst>
              <a:ext uri="{FF2B5EF4-FFF2-40B4-BE49-F238E27FC236}">
                <a16:creationId xmlns:a16="http://schemas.microsoft.com/office/drawing/2014/main" id="{362196B3-A86E-455E-8383-B67E7057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71" y="406042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21,276,270 Student cartoon Εικονογραφήσεις | DepositPhotos">
            <a:extLst>
              <a:ext uri="{FF2B5EF4-FFF2-40B4-BE49-F238E27FC236}">
                <a16:creationId xmlns:a16="http://schemas.microsoft.com/office/drawing/2014/main" id="{87CEE2EB-13B3-4265-956D-5ABB2B5FB7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9F5477-F3EF-44A1-B1CA-EB548ABDE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196" y="4279842"/>
            <a:ext cx="655429" cy="1062858"/>
          </a:xfrm>
          <a:prstGeom prst="rect">
            <a:avLst/>
          </a:prstGeom>
        </p:spPr>
      </p:pic>
      <p:pic>
        <p:nvPicPr>
          <p:cNvPr id="1034" name="Picture 10" descr="καφές Στοκ Εικονογραφήσεις, Vectors, &amp; Clipart – (1,473,310 ...">
            <a:extLst>
              <a:ext uri="{FF2B5EF4-FFF2-40B4-BE49-F238E27FC236}">
                <a16:creationId xmlns:a16="http://schemas.microsoft.com/office/drawing/2014/main" id="{3CF77ADF-EC1E-4D1B-BE9E-AAF880DF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06" y="399276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6,785,354 Horse clipart Εικονογραφήσεις | DepositPhotos">
            <a:extLst>
              <a:ext uri="{FF2B5EF4-FFF2-40B4-BE49-F238E27FC236}">
                <a16:creationId xmlns:a16="http://schemas.microsoft.com/office/drawing/2014/main" id="{B237A9B3-3AC4-40FC-A13B-CB017A3E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507" y="627887"/>
            <a:ext cx="809625" cy="7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Πακέτο Δέμα Συσκευασία - Δωρεάν φωτογραφία στο Pixabay">
            <a:extLst>
              <a:ext uri="{FF2B5EF4-FFF2-40B4-BE49-F238E27FC236}">
                <a16:creationId xmlns:a16="http://schemas.microsoft.com/office/drawing/2014/main" id="{F6D42B8D-279A-4063-975E-E66EEF50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24" y="2273869"/>
            <a:ext cx="1119516" cy="10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Γέρος παππούς Ρεαλιστική Κινούμενα Σχέδια Χαρακτήρας">
            <a:extLst>
              <a:ext uri="{FF2B5EF4-FFF2-40B4-BE49-F238E27FC236}">
                <a16:creationId xmlns:a16="http://schemas.microsoft.com/office/drawing/2014/main" id="{447E0026-C76E-4A96-98F7-9FB440EA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46" y="5516193"/>
            <a:ext cx="1518658" cy="11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Μελιτζάνα: Περισσότερες από 112.37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219BC306-4CA3-473E-8871-8CC15FFB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305" y="2193325"/>
            <a:ext cx="1482779" cy="14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βιβλιοθηκών Στοκ Εικονογραφήσεις, Vectors, &amp; Clipart ...">
            <a:extLst>
              <a:ext uri="{FF2B5EF4-FFF2-40B4-BE49-F238E27FC236}">
                <a16:creationId xmlns:a16="http://schemas.microsoft.com/office/drawing/2014/main" id="{BAD85E4A-0759-4393-AAFE-AFACF49B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1" y="4279842"/>
            <a:ext cx="16287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ED08F75-8E1F-4FA3-AD08-E9641D039B38}"/>
              </a:ext>
            </a:extLst>
          </p:cNvPr>
          <p:cNvSpPr/>
          <p:nvPr/>
        </p:nvSpPr>
        <p:spPr>
          <a:xfrm>
            <a:off x="7268171" y="138941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0060E92-942A-4CA8-9D2A-4D9F10BF7668}"/>
              </a:ext>
            </a:extLst>
          </p:cNvPr>
          <p:cNvSpPr/>
          <p:nvPr/>
        </p:nvSpPr>
        <p:spPr>
          <a:xfrm>
            <a:off x="8907406" y="1360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D245AE61-18A6-4ABC-A013-EE6950173F05}"/>
              </a:ext>
            </a:extLst>
          </p:cNvPr>
          <p:cNvSpPr/>
          <p:nvPr/>
        </p:nvSpPr>
        <p:spPr>
          <a:xfrm>
            <a:off x="7359126" y="3393821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C4B94B72-F0F0-49C3-BDF6-C0213DA424B2}"/>
              </a:ext>
            </a:extLst>
          </p:cNvPr>
          <p:cNvSpPr/>
          <p:nvPr/>
        </p:nvSpPr>
        <p:spPr>
          <a:xfrm>
            <a:off x="7358694" y="552912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20BFB925-B0BB-4AED-AA15-F2CC0BEC4E79}"/>
              </a:ext>
            </a:extLst>
          </p:cNvPr>
          <p:cNvSpPr/>
          <p:nvPr/>
        </p:nvSpPr>
        <p:spPr>
          <a:xfrm>
            <a:off x="10623512" y="3125050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75A4CA74-8994-4631-BB01-4532672BA7D4}"/>
              </a:ext>
            </a:extLst>
          </p:cNvPr>
          <p:cNvSpPr/>
          <p:nvPr/>
        </p:nvSpPr>
        <p:spPr>
          <a:xfrm>
            <a:off x="10539527" y="143293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169BC916-3A4C-4490-910F-6AD92FEDC08A}"/>
              </a:ext>
            </a:extLst>
          </p:cNvPr>
          <p:cNvSpPr/>
          <p:nvPr/>
        </p:nvSpPr>
        <p:spPr>
          <a:xfrm>
            <a:off x="8907406" y="336164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D2BDD150-F3A5-4799-A32A-C9A0C6BA5024}"/>
              </a:ext>
            </a:extLst>
          </p:cNvPr>
          <p:cNvSpPr/>
          <p:nvPr/>
        </p:nvSpPr>
        <p:spPr>
          <a:xfrm>
            <a:off x="8991179" y="604660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7561C578-9EB6-4512-B6EB-4AE92C77D9DB}"/>
              </a:ext>
            </a:extLst>
          </p:cNvPr>
          <p:cNvSpPr/>
          <p:nvPr/>
        </p:nvSpPr>
        <p:spPr>
          <a:xfrm>
            <a:off x="9001412" y="4931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4C2B5E22-42AF-410E-BB2C-8759BA817B3D}"/>
              </a:ext>
            </a:extLst>
          </p:cNvPr>
          <p:cNvSpPr/>
          <p:nvPr/>
        </p:nvSpPr>
        <p:spPr>
          <a:xfrm>
            <a:off x="10932842" y="491473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4682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1ED8738-7138-4140-90EF-98EF7E008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756234" y="667584"/>
            <a:ext cx="5377255" cy="56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99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037133"/>
              </p:ext>
            </p:extLst>
          </p:nvPr>
        </p:nvGraphicFramePr>
        <p:xfrm>
          <a:off x="1117600" y="429520"/>
          <a:ext cx="9855201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5067">
                  <a:extLst>
                    <a:ext uri="{9D8B030D-6E8A-4147-A177-3AD203B41FA5}">
                      <a16:colId xmlns:a16="http://schemas.microsoft.com/office/drawing/2014/main" val="1725919244"/>
                    </a:ext>
                  </a:extLst>
                </a:gridCol>
                <a:gridCol w="3285067">
                  <a:extLst>
                    <a:ext uri="{9D8B030D-6E8A-4147-A177-3AD203B41FA5}">
                      <a16:colId xmlns:a16="http://schemas.microsoft.com/office/drawing/2014/main" val="1635360531"/>
                    </a:ext>
                  </a:extLst>
                </a:gridCol>
                <a:gridCol w="3285067">
                  <a:extLst>
                    <a:ext uri="{9D8B030D-6E8A-4147-A177-3AD203B41FA5}">
                      <a16:colId xmlns:a16="http://schemas.microsoft.com/office/drawing/2014/main" val="268311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600" baseline="0" dirty="0"/>
                        <a:t>        </a:t>
                      </a:r>
                      <a:r>
                        <a:rPr lang="tr-TR" sz="3600" baseline="0" dirty="0"/>
                        <a:t>o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600" dirty="0"/>
                        <a:t>            η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600" dirty="0"/>
                        <a:t>το                               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0887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067114"/>
              </p:ext>
            </p:extLst>
          </p:nvPr>
        </p:nvGraphicFramePr>
        <p:xfrm>
          <a:off x="1117599" y="2148840"/>
          <a:ext cx="988673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4704">
                  <a:extLst>
                    <a:ext uri="{9D8B030D-6E8A-4147-A177-3AD203B41FA5}">
                      <a16:colId xmlns:a16="http://schemas.microsoft.com/office/drawing/2014/main" val="1725919244"/>
                    </a:ext>
                  </a:extLst>
                </a:gridCol>
                <a:gridCol w="3363311">
                  <a:extLst>
                    <a:ext uri="{9D8B030D-6E8A-4147-A177-3AD203B41FA5}">
                      <a16:colId xmlns:a16="http://schemas.microsoft.com/office/drawing/2014/main" val="1635360531"/>
                    </a:ext>
                  </a:extLst>
                </a:gridCol>
                <a:gridCol w="3268717">
                  <a:extLst>
                    <a:ext uri="{9D8B030D-6E8A-4147-A177-3AD203B41FA5}">
                      <a16:colId xmlns:a16="http://schemas.microsoft.com/office/drawing/2014/main" val="268311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5400" dirty="0"/>
                        <a:t>-ας</a:t>
                      </a:r>
                    </a:p>
                    <a:p>
                      <a:r>
                        <a:rPr lang="el-GR" sz="5400" dirty="0"/>
                        <a:t>-ης</a:t>
                      </a:r>
                    </a:p>
                    <a:p>
                      <a:r>
                        <a:rPr lang="el-GR" sz="5400" dirty="0"/>
                        <a:t>-</a:t>
                      </a:r>
                      <a:r>
                        <a:rPr lang="el-GR" sz="5400" dirty="0" err="1"/>
                        <a:t>ος</a:t>
                      </a:r>
                      <a:r>
                        <a:rPr lang="el-GR" sz="5400" dirty="0"/>
                        <a:t> 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5400" dirty="0"/>
                        <a:t>-α</a:t>
                      </a:r>
                    </a:p>
                    <a:p>
                      <a:r>
                        <a:rPr lang="el-GR" sz="5400" dirty="0"/>
                        <a:t>-η  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5400" dirty="0"/>
                        <a:t>-ο</a:t>
                      </a:r>
                    </a:p>
                    <a:p>
                      <a:r>
                        <a:rPr lang="el-GR" sz="5400" dirty="0"/>
                        <a:t>-ι</a:t>
                      </a:r>
                    </a:p>
                    <a:p>
                      <a:r>
                        <a:rPr lang="el-GR" sz="5400" dirty="0"/>
                        <a:t>-μα </a:t>
                      </a:r>
                      <a:endParaRPr lang="en-US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08874"/>
                  </a:ext>
                </a:extLst>
              </a:tr>
            </a:tbl>
          </a:graphicData>
        </a:graphic>
      </p:graphicFrame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691A7EBC-CC9D-4EA1-8915-A78BBB8F4AF9}"/>
              </a:ext>
            </a:extLst>
          </p:cNvPr>
          <p:cNvSpPr/>
          <p:nvPr/>
        </p:nvSpPr>
        <p:spPr>
          <a:xfrm rot="16200000">
            <a:off x="2469931" y="1256421"/>
            <a:ext cx="1439917" cy="1366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67800FAB-D2A4-497D-9DDE-6EFD9A195E23}"/>
              </a:ext>
            </a:extLst>
          </p:cNvPr>
          <p:cNvSpPr/>
          <p:nvPr/>
        </p:nvSpPr>
        <p:spPr>
          <a:xfrm rot="16200000">
            <a:off x="5849007" y="1315633"/>
            <a:ext cx="1439917" cy="1366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5CA11343-0385-468B-B45B-F026F5BB6810}"/>
              </a:ext>
            </a:extLst>
          </p:cNvPr>
          <p:cNvSpPr/>
          <p:nvPr/>
        </p:nvSpPr>
        <p:spPr>
          <a:xfrm rot="16200000">
            <a:off x="8791903" y="1314661"/>
            <a:ext cx="1439917" cy="1366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12" name="Picture 2" descr="Stop clipart Images - Free Download on Freepik">
            <a:extLst>
              <a:ext uri="{FF2B5EF4-FFF2-40B4-BE49-F238E27FC236}">
                <a16:creationId xmlns:a16="http://schemas.microsoft.com/office/drawing/2014/main" id="{CCB900A1-8B15-4F8B-B12F-3B67D3B8F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697" y="3587786"/>
            <a:ext cx="1797268" cy="318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1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481</Words>
  <Application>Microsoft Office PowerPoint</Application>
  <PresentationFormat>Ευρεία οθόνη</PresentationFormat>
  <Paragraphs>158</Paragraphs>
  <Slides>27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ο     η    το  </vt:lpstr>
      <vt:lpstr>   ο     η    το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ο     η    το  </vt:lpstr>
      <vt:lpstr>   ο     η    το  </vt:lpstr>
      <vt:lpstr>   ο     η    το 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αυ   ευ    ει      οι      ου</dc:title>
  <dc:creator>Teacher</dc:creator>
  <cp:lastModifiedBy>ΕΛΕΝΗ ΧΑΡΑΛΑΜΠΟΥΣ</cp:lastModifiedBy>
  <cp:revision>98</cp:revision>
  <dcterms:created xsi:type="dcterms:W3CDTF">2022-09-27T05:20:14Z</dcterms:created>
  <dcterms:modified xsi:type="dcterms:W3CDTF">2025-09-21T11:09:34Z</dcterms:modified>
</cp:coreProperties>
</file>