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609F53-0B83-4AA8-BCF4-445D0D7A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520EC6B-975F-49FA-8355-DF54952B1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B987D6-438E-4FB3-9B62-827ED0A6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2023E0-0470-4FBC-A320-5B0E18E4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A7E20E-25C3-4CD6-B2F4-E37083F8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15830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B2E1FC-05F3-409A-8DCD-669F3AF1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4105211-3272-4DAD-A41D-0B5CBC631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321522-F058-4E9E-8B01-2CB5DA2F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9A3AFE-EDE7-4AF7-83E4-2FE9B382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2980D5-4FB6-4C63-8D2C-E63DDFE6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6637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A5DB5A6-CEAE-4483-80F1-865C5438B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6936884-3476-4D3E-94D1-359454609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6343F8-7778-44F8-B2FC-E91F74AD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285501-6E26-4C74-B7B4-8F12B573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271D5D-7609-46F7-9F65-2DBF71FC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3203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397372-1BD8-4410-BDA4-BA7BCB9B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E90A0-E0CB-4A7E-8407-463305F5C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33E0EF-054C-470C-8F8D-27E6F06D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293730-3C60-435B-BE14-6D998BC3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E1D546-B8ED-4C88-8CAE-4FF6283D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6564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A8CC15-751A-458F-8083-EF53763B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6846F4-B587-4218-B343-E2D88DF2D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C8F79A-47F4-40BE-B5E1-333E914D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980574-9432-4714-9704-F05DFC08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62D261-577C-4435-968B-323D4AD2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5824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D4DBA2-7245-48DE-93CB-3A294F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EDFD7A-4274-48CE-9B26-A96B50641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BA0D4C9-AFAB-4554-927F-1A2CE101A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258889-8060-433D-A1F9-512161E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807A130-07FB-40AF-86DE-9BD6264F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714E07-F408-4795-AA3E-3ECCA8E1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0775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57C4F5-8090-49E7-8B26-75531CF4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E3012F-2955-4BE0-86AA-E8919B1C2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ED7341-7BF3-4D49-9714-94BAC77F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D0F518A-FBD0-492F-8DF6-767A74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989FEE4-AC77-4AE2-BE01-E6E1167FC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B5E06ED-DE47-4788-8F23-B57DF707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16897AC-75F7-4F19-BA2A-AB748B20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32E4647-8CFC-4731-9619-1BABD6F3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69182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20372B-3F6E-4059-B712-93A5A4DE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9081CEC-C13F-49ED-9E49-170F9F84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03024FB-86E1-4ADE-B7CD-6863D127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074DF5B-4DC5-453A-B3C2-E25BDD96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409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A3E2BBF-15B7-4581-BEEF-FD42FFAD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6C49285-A63A-4A5D-A845-179FF6D5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5E5968C-EF66-47E3-8BD2-BE494F97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6899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A63F36-892E-4338-97F2-670ABC70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5D553F-86F5-4731-9C8F-F1CEEF85A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ACE478B-8613-4C30-89E8-AF0E88AF2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E6CEF5-10DA-4DCF-ABFD-7D8DE017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8BDFA7B-F28E-4607-9EF5-B654ACA6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4988D3E-DFAC-4C79-999C-5433AE8C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966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A229AB-2E4F-4E0D-BCFA-1F35C533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6A31B8D-DACB-4D33-8F7E-110BF065B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F948213-47FE-4FAD-A345-7A5D02253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D78AD8E-B488-4594-BC0E-231FF947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B1FDBAE-2811-4A51-8728-FF6E30DD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AFA40A-B601-4C05-98F7-06AA87B1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13392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FC1681D-2F90-4082-9FA7-AABA411F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71DA4F-FCA3-4749-ADEF-05D0C0FB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BF2259-EE86-4D60-AE8C-4FB155434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EE6F3-4118-4FAE-9ADE-662B4BE8EE72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379ECA-BD87-461F-9F39-13BE213EE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60AE2F-0A58-45C2-9CCC-206525743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5D0C-4514-432B-B9EF-C7F89BF2D7C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7416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https://thumbs.dreamstime.com/z/student-holding-empty-discounts-card-bus-travel-pass-young-girl-gives-ticket-to-driver-93854104.jpg" TargetMode="External"/><Relationship Id="rId5" Type="http://schemas.openxmlformats.org/officeDocument/2006/relationships/image" Target="../media/image4.jpeg"/><Relationship Id="rId4" Type="http://schemas.openxmlformats.org/officeDocument/2006/relationships/image" Target="https://img.clipartxtras.com/08cde0814f30b5a083cbf509d097dc15_my-boyfriend-is-an-absolute-slob-disorganized-room-clipart_800-649.j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BDA1-F37A-4456-95AD-ABE1385FF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925" y="1431925"/>
            <a:ext cx="9967913" cy="30368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en-US" sz="3200" dirty="0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AA3B9031-962C-47E4-B864-4BD665C7F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42361"/>
          <a:stretch>
            <a:fillRect/>
          </a:stretch>
        </p:blipFill>
        <p:spPr bwMode="auto">
          <a:xfrm>
            <a:off x="484188" y="936625"/>
            <a:ext cx="110378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5BFD13-0EDC-46FF-A08A-4FBCF86BD06B}"/>
              </a:ext>
            </a:extLst>
          </p:cNvPr>
          <p:cNvSpPr txBox="1"/>
          <p:nvPr/>
        </p:nvSpPr>
        <p:spPr>
          <a:xfrm>
            <a:off x="1612900" y="1600091"/>
            <a:ext cx="9909175" cy="14465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800" dirty="0" err="1">
                <a:solidFill>
                  <a:schemeClr val="bg1"/>
                </a:solidFill>
                <a:latin typeface="+mn-lt"/>
              </a:rPr>
              <a:t>Tekrar</a:t>
            </a:r>
            <a:endParaRPr lang="el-GR" sz="8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7A2FF13-98F7-4ECB-AC7B-D9F686C69C22}"/>
              </a:ext>
            </a:extLst>
          </p:cNvPr>
          <p:cNvSpPr/>
          <p:nvPr/>
        </p:nvSpPr>
        <p:spPr>
          <a:xfrm>
            <a:off x="7202488" y="5921375"/>
            <a:ext cx="4319587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 err="1"/>
              <a:t>Δρ</a:t>
            </a:r>
            <a:r>
              <a:rPr lang="el-GR" dirty="0"/>
              <a:t> Ελένη Χαραλάμπους</a:t>
            </a:r>
            <a:endParaRPr lang="el-CY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6E715D3-359B-45AD-9F73-E3F8927247CE}"/>
              </a:ext>
            </a:extLst>
          </p:cNvPr>
          <p:cNvSpPr/>
          <p:nvPr/>
        </p:nvSpPr>
        <p:spPr>
          <a:xfrm>
            <a:off x="9256713" y="153988"/>
            <a:ext cx="2265362" cy="585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Ε4.1</a:t>
            </a:r>
            <a:endParaRPr lang="el-C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>
            <a:extLst>
              <a:ext uri="{FF2B5EF4-FFF2-40B4-BE49-F238E27FC236}">
                <a16:creationId xmlns:a16="http://schemas.microsoft.com/office/drawing/2014/main" id="{09D81FA0-9E56-4F7A-872D-771922176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25" y="4763"/>
            <a:ext cx="4960938" cy="677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FABB06B3-FCE5-4C3B-BCCA-67625925AE7C}"/>
              </a:ext>
            </a:extLst>
          </p:cNvPr>
          <p:cNvSpPr/>
          <p:nvPr/>
        </p:nvSpPr>
        <p:spPr>
          <a:xfrm>
            <a:off x="1682481" y="2085661"/>
            <a:ext cx="2786332" cy="2691440"/>
          </a:xfrm>
          <a:prstGeom prst="wedgeRectCallout">
            <a:avLst>
              <a:gd name="adj1" fmla="val -19746"/>
              <a:gd name="adj2" fmla="val 9628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ln>
                  <a:solidFill>
                    <a:schemeClr val="tx1"/>
                  </a:solidFill>
                </a:ln>
              </a:rPr>
              <a:t>Sizi  tekrar gör……… için çok sevinçliyim.</a:t>
            </a:r>
            <a:endParaRPr lang="en-US" sz="3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3558" name="Picture 6" descr="Image result for ilk defa okula">
            <a:extLst>
              <a:ext uri="{FF2B5EF4-FFF2-40B4-BE49-F238E27FC236}">
                <a16:creationId xmlns:a16="http://schemas.microsoft.com/office/drawing/2014/main" id="{BEB9B0E6-A351-4014-B8A4-81DAFEA1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638" y="4763"/>
            <a:ext cx="3157537" cy="6853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1BE1138D-20DD-4771-A355-07E643EE27D1}"/>
              </a:ext>
            </a:extLst>
          </p:cNvPr>
          <p:cNvSpPr/>
          <p:nvPr/>
        </p:nvSpPr>
        <p:spPr>
          <a:xfrm>
            <a:off x="5451475" y="371475"/>
            <a:ext cx="2622550" cy="2379663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/>
              <a:t>Okula İlk gel…. </a:t>
            </a:r>
          </a:p>
          <a:p>
            <a:pPr algn="ctr">
              <a:defRPr/>
            </a:pPr>
            <a:r>
              <a:rPr lang="tr-TR" sz="3600" b="1" dirty="0"/>
              <a:t>ne kadar ürkektiniz.</a:t>
            </a:r>
            <a:endParaRPr lang="en-US" sz="3600" b="1" dirty="0"/>
          </a:p>
        </p:txBody>
      </p:sp>
      <p:pic>
        <p:nvPicPr>
          <p:cNvPr id="23560" name="Picture 8" descr="Related image">
            <a:extLst>
              <a:ext uri="{FF2B5EF4-FFF2-40B4-BE49-F238E27FC236}">
                <a16:creationId xmlns:a16="http://schemas.microsoft.com/office/drawing/2014/main" id="{74FB2531-E36A-478A-A629-ECD0C6CD4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9013" y="4763"/>
            <a:ext cx="3125787" cy="6853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2AF0E6BD-71F2-46D6-A07B-4A9FC3888303}"/>
              </a:ext>
            </a:extLst>
          </p:cNvPr>
          <p:cNvSpPr/>
          <p:nvPr/>
        </p:nvSpPr>
        <p:spPr>
          <a:xfrm>
            <a:off x="9144000" y="2587625"/>
            <a:ext cx="2614613" cy="3821113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/>
              <a:t>Öğretmen……..  iste…… defter, kitap ve dosyaları  aldık.</a:t>
            </a:r>
            <a:endParaRPr lang="en-US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ilki ile TavÅan">
            <a:extLst>
              <a:ext uri="{FF2B5EF4-FFF2-40B4-BE49-F238E27FC236}">
                <a16:creationId xmlns:a16="http://schemas.microsoft.com/office/drawing/2014/main" id="{7D5DAEF4-82AF-4EEF-A608-0814FD4FB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52455" b="13294"/>
          <a:stretch/>
        </p:blipFill>
        <p:spPr bwMode="auto">
          <a:xfrm>
            <a:off x="155575" y="552450"/>
            <a:ext cx="5238750" cy="29924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852B334B-05E3-4A8C-97D9-C1D3DDDCD2E5}"/>
              </a:ext>
            </a:extLst>
          </p:cNvPr>
          <p:cNvSpPr/>
          <p:nvPr/>
        </p:nvSpPr>
        <p:spPr>
          <a:xfrm>
            <a:off x="6116638" y="552450"/>
            <a:ext cx="3959225" cy="249237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/>
              <a:t>Karşıdan  gel…. tilkiyi gör…….</a:t>
            </a:r>
          </a:p>
          <a:p>
            <a:pPr algn="ctr">
              <a:defRPr/>
            </a:pPr>
            <a:r>
              <a:rPr lang="tr-TR" sz="3200" b="1" dirty="0"/>
              <a:t>hemen  bir ağacın arkasına  saklandı</a:t>
            </a:r>
            <a:r>
              <a:rPr lang="tr-TR" sz="2400" b="1" dirty="0"/>
              <a:t>.</a:t>
            </a:r>
            <a:endParaRPr lang="en-US" sz="2400" b="1" dirty="0"/>
          </a:p>
        </p:txBody>
      </p:sp>
      <p:pic>
        <p:nvPicPr>
          <p:cNvPr id="35844" name="Picture 4" descr="Related image">
            <a:extLst>
              <a:ext uri="{FF2B5EF4-FFF2-40B4-BE49-F238E27FC236}">
                <a16:creationId xmlns:a16="http://schemas.microsoft.com/office/drawing/2014/main" id="{7E48F384-8BE8-4690-8D79-9825258CA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029075"/>
            <a:ext cx="5238750" cy="2562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8E9CDA8D-EC3F-4276-94A0-8EA90125332F}"/>
              </a:ext>
            </a:extLst>
          </p:cNvPr>
          <p:cNvSpPr/>
          <p:nvPr/>
        </p:nvSpPr>
        <p:spPr>
          <a:xfrm>
            <a:off x="6116638" y="3619500"/>
            <a:ext cx="3959225" cy="2493963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/>
              <a:t>Tilki, onu  gör…….. geçti.</a:t>
            </a:r>
            <a:endParaRPr lang="en-US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lated image">
            <a:extLst>
              <a:ext uri="{FF2B5EF4-FFF2-40B4-BE49-F238E27FC236}">
                <a16:creationId xmlns:a16="http://schemas.microsoft.com/office/drawing/2014/main" id="{69471F8D-7E97-4C27-8C82-178D2B3E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327025"/>
            <a:ext cx="4913312" cy="1208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A6DA8121-96BB-4B08-897C-F8C4531751FD}"/>
              </a:ext>
            </a:extLst>
          </p:cNvPr>
          <p:cNvSpPr/>
          <p:nvPr/>
        </p:nvSpPr>
        <p:spPr>
          <a:xfrm>
            <a:off x="5727700" y="77788"/>
            <a:ext cx="6184900" cy="3105150"/>
          </a:xfrm>
          <a:prstGeom prst="wedgeRectCallout">
            <a:avLst>
              <a:gd name="adj1" fmla="val -20415"/>
              <a:gd name="adj2" fmla="val 55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/>
              <a:t>Ay  </a:t>
            </a:r>
            <a:r>
              <a:rPr lang="tr-TR" sz="3200" b="1" dirty="0" err="1"/>
              <a:t>gükyüzüne</a:t>
            </a:r>
            <a:r>
              <a:rPr lang="tr-TR" sz="3200" b="1" dirty="0"/>
              <a:t>  çıkmış, her tarafa  ışıklar göndermiş. Tavşan  artık  yolları gör……….. </a:t>
            </a:r>
          </a:p>
          <a:p>
            <a:pPr algn="ctr">
              <a:defRPr/>
            </a:pPr>
            <a:r>
              <a:rPr lang="tr-TR" sz="3200" b="1" dirty="0"/>
              <a:t>Hemen  evine koştu. </a:t>
            </a:r>
            <a:endParaRPr lang="en-US" sz="3200" b="1" dirty="0"/>
          </a:p>
        </p:txBody>
      </p:sp>
      <p:pic>
        <p:nvPicPr>
          <p:cNvPr id="36868" name="Picture 4" descr="Image result for futbol Ã§izme">
            <a:extLst>
              <a:ext uri="{FF2B5EF4-FFF2-40B4-BE49-F238E27FC236}">
                <a16:creationId xmlns:a16="http://schemas.microsoft.com/office/drawing/2014/main" id="{51FE182A-61C0-4F57-A080-C5BBC3F2F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1517"/>
          <a:stretch/>
        </p:blipFill>
        <p:spPr bwMode="auto">
          <a:xfrm>
            <a:off x="569913" y="1828800"/>
            <a:ext cx="4913312" cy="2811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D4114681-7608-4EA7-B6BD-E0916DAEA8ED}"/>
              </a:ext>
            </a:extLst>
          </p:cNvPr>
          <p:cNvSpPr/>
          <p:nvPr/>
        </p:nvSpPr>
        <p:spPr>
          <a:xfrm>
            <a:off x="5586413" y="3468688"/>
            <a:ext cx="6469062" cy="1181100"/>
          </a:xfrm>
          <a:prstGeom prst="wedgeRectCallout">
            <a:avLst>
              <a:gd name="adj1" fmla="val -20433"/>
              <a:gd name="adj2" fmla="val 544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/>
              <a:t>Bari  şu maçı bitir……………………</a:t>
            </a:r>
            <a:endParaRPr lang="en-US" sz="3600" b="1" dirty="0"/>
          </a:p>
        </p:txBody>
      </p:sp>
      <p:pic>
        <p:nvPicPr>
          <p:cNvPr id="36870" name="Picture 6" descr="Image result for ailemle masa">
            <a:extLst>
              <a:ext uri="{FF2B5EF4-FFF2-40B4-BE49-F238E27FC236}">
                <a16:creationId xmlns:a16="http://schemas.microsoft.com/office/drawing/2014/main" id="{7D429273-9090-435A-ADDF-61BE90D2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13" y="4933950"/>
            <a:ext cx="4913312" cy="153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E66F936-B562-43C3-BC64-606972C7667E}"/>
              </a:ext>
            </a:extLst>
          </p:cNvPr>
          <p:cNvSpPr/>
          <p:nvPr/>
        </p:nvSpPr>
        <p:spPr>
          <a:xfrm>
            <a:off x="5727700" y="4933950"/>
            <a:ext cx="6184900" cy="1420813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/>
              <a:t>Evde  yiyecek  bir  şey  ol…….. için  babam  bizi  lokantaya  götürdü.</a:t>
            </a:r>
            <a:endParaRPr lang="en-US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lated image">
            <a:extLst>
              <a:ext uri="{FF2B5EF4-FFF2-40B4-BE49-F238E27FC236}">
                <a16:creationId xmlns:a16="http://schemas.microsoft.com/office/drawing/2014/main" id="{F4CD7205-615E-426C-AC36-37C63898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38113"/>
            <a:ext cx="4686300" cy="272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ED17706B-74CF-4FF9-BC1B-C9FE9A99C436}"/>
              </a:ext>
            </a:extLst>
          </p:cNvPr>
          <p:cNvSpPr/>
          <p:nvPr/>
        </p:nvSpPr>
        <p:spPr>
          <a:xfrm>
            <a:off x="5373688" y="138113"/>
            <a:ext cx="6289675" cy="222567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/>
              <a:t>Ben  hapşır…….. zaman ablam çok  güler. Bana her seferinde  "Biliyor musun, sen  çok  komik  hapşırıyorsun" der.</a:t>
            </a:r>
            <a:endParaRPr lang="en-US" sz="3200" b="1" dirty="0"/>
          </a:p>
        </p:txBody>
      </p:sp>
      <p:pic>
        <p:nvPicPr>
          <p:cNvPr id="37892" name="Picture 4" descr="Related image">
            <a:extLst>
              <a:ext uri="{FF2B5EF4-FFF2-40B4-BE49-F238E27FC236}">
                <a16:creationId xmlns:a16="http://schemas.microsoft.com/office/drawing/2014/main" id="{9BA42EBC-33D3-4494-8143-CD08E72A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3175000"/>
            <a:ext cx="5072063" cy="323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3DC3865C-CA70-46E7-9A29-D48E02212320}"/>
              </a:ext>
            </a:extLst>
          </p:cNvPr>
          <p:cNvSpPr/>
          <p:nvPr/>
        </p:nvSpPr>
        <p:spPr>
          <a:xfrm>
            <a:off x="5529263" y="2725738"/>
            <a:ext cx="6548437" cy="3683000"/>
          </a:xfrm>
          <a:prstGeom prst="wedgeRectCallout">
            <a:avLst>
              <a:gd name="adj1" fmla="val -21228"/>
              <a:gd name="adj2" fmla="val 557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el-CY" sz="2800" b="1" dirty="0">
                <a:solidFill>
                  <a:srgbClr val="000000"/>
                </a:solidFill>
              </a:rPr>
              <a:t>"Doktora git…………… gerekiyor kızım. Ateşin  de  çıktı". Muayene sırasında  biraz sıkılırım  ama hiç  şikâyet etmem. Çünkü muayene  bit……. sonra doktorum  bana şeker verir.</a:t>
            </a:r>
          </a:p>
          <a:p>
            <a:pPr algn="ctr"/>
            <a:r>
              <a:rPr lang="tr-TR" altLang="el-CY" sz="2800" b="1" dirty="0">
                <a:solidFill>
                  <a:srgbClr val="000000"/>
                </a:solidFill>
              </a:rPr>
              <a:t>Ver….. ilaçları  kullan…….  birkaç gün  içinde  iyileşir.</a:t>
            </a:r>
            <a:endParaRPr lang="en-US" altLang="el-CY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FD47B17C-B366-4ED3-A249-E33381F69B51}"/>
              </a:ext>
            </a:extLst>
          </p:cNvPr>
          <p:cNvSpPr/>
          <p:nvPr/>
        </p:nvSpPr>
        <p:spPr>
          <a:xfrm>
            <a:off x="4933950" y="176213"/>
            <a:ext cx="6762750" cy="2554287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/>
              <a:t>Merdivenleri  iki…..iki…. atlayıp  sokağa çıktım.</a:t>
            </a:r>
            <a:endParaRPr lang="en-US" sz="3600" b="1" dirty="0"/>
          </a:p>
        </p:txBody>
      </p:sp>
      <p:pic>
        <p:nvPicPr>
          <p:cNvPr id="12291" name="Picture 2" descr="Related image">
            <a:extLst>
              <a:ext uri="{FF2B5EF4-FFF2-40B4-BE49-F238E27FC236}">
                <a16:creationId xmlns:a16="http://schemas.microsoft.com/office/drawing/2014/main" id="{3B52BB5A-8861-4B1A-85EB-E43B6470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7"/>
          <a:stretch>
            <a:fillRect/>
          </a:stretch>
        </p:blipFill>
        <p:spPr bwMode="auto">
          <a:xfrm>
            <a:off x="406400" y="198438"/>
            <a:ext cx="43862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A9558EC1-8CEC-45F6-A15D-0E9FAA7ECCB9}"/>
              </a:ext>
            </a:extLst>
          </p:cNvPr>
          <p:cNvSpPr/>
          <p:nvPr/>
        </p:nvSpPr>
        <p:spPr>
          <a:xfrm>
            <a:off x="4356100" y="3086100"/>
            <a:ext cx="7056438" cy="1690688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/>
              <a:t>35 </a:t>
            </a:r>
            <a:r>
              <a:rPr lang="en-US" sz="4400" b="1" dirty="0" err="1"/>
              <a:t>sene</a:t>
            </a:r>
            <a:r>
              <a:rPr lang="tr-TR" sz="4400" b="1" dirty="0"/>
              <a:t> …..</a:t>
            </a:r>
            <a:r>
              <a:rPr lang="en-US" sz="4400" b="1" dirty="0"/>
              <a:t> </a:t>
            </a:r>
            <a:r>
              <a:rPr lang="en-US" sz="4400" b="1" dirty="0" err="1"/>
              <a:t>ormanda</a:t>
            </a:r>
            <a:r>
              <a:rPr lang="en-US" sz="4400" b="1" dirty="0"/>
              <a:t> </a:t>
            </a:r>
            <a:r>
              <a:rPr lang="en-US" sz="4400" b="1" dirty="0" err="1"/>
              <a:t>tek</a:t>
            </a:r>
            <a:r>
              <a:rPr lang="en-US" sz="4400" b="1" dirty="0"/>
              <a:t> </a:t>
            </a:r>
            <a:r>
              <a:rPr lang="en-US" sz="4400" b="1" dirty="0" err="1"/>
              <a:t>başına</a:t>
            </a:r>
            <a:r>
              <a:rPr lang="en-US" sz="4400" b="1" dirty="0"/>
              <a:t> </a:t>
            </a:r>
            <a:r>
              <a:rPr lang="en-US" sz="4400" b="1" dirty="0" err="1"/>
              <a:t>yaşa</a:t>
            </a:r>
            <a:r>
              <a:rPr lang="tr-TR" sz="4400" b="1" dirty="0"/>
              <a:t>r.</a:t>
            </a:r>
            <a:endParaRPr lang="en-US" sz="4400" b="1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AB23F63F-5FF8-4C96-8DC6-B3362707C63D}"/>
              </a:ext>
            </a:extLst>
          </p:cNvPr>
          <p:cNvSpPr/>
          <p:nvPr/>
        </p:nvSpPr>
        <p:spPr>
          <a:xfrm>
            <a:off x="1017588" y="5021263"/>
            <a:ext cx="9610725" cy="1525587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/>
              <a:t>İzmir</a:t>
            </a:r>
            <a:r>
              <a:rPr lang="en-US" sz="4400" b="1" dirty="0"/>
              <a:t> </a:t>
            </a:r>
            <a:r>
              <a:rPr lang="en-US" sz="4400" b="1" dirty="0" err="1"/>
              <a:t>alanındaki</a:t>
            </a:r>
            <a:r>
              <a:rPr lang="en-US" sz="4400" b="1" dirty="0"/>
              <a:t> </a:t>
            </a:r>
            <a:r>
              <a:rPr lang="en-US" sz="4400" b="1" dirty="0" err="1"/>
              <a:t>çam</a:t>
            </a:r>
            <a:r>
              <a:rPr lang="en-US" sz="4400" b="1" dirty="0"/>
              <a:t> </a:t>
            </a:r>
            <a:r>
              <a:rPr lang="en-US" sz="4400" b="1" dirty="0" err="1"/>
              <a:t>ağaçları</a:t>
            </a:r>
            <a:r>
              <a:rPr lang="tr-TR" sz="4400" b="1" dirty="0"/>
              <a:t> </a:t>
            </a:r>
            <a:r>
              <a:rPr lang="en-US" sz="4400" b="1" dirty="0" err="1"/>
              <a:t>oduncular</a:t>
            </a:r>
            <a:r>
              <a:rPr lang="en-US" sz="4400" b="1" dirty="0"/>
              <a:t> </a:t>
            </a:r>
            <a:r>
              <a:rPr lang="tr-TR" sz="4400" b="1" dirty="0"/>
              <a:t>………… </a:t>
            </a:r>
            <a:r>
              <a:rPr lang="en-US" sz="4400" b="1" dirty="0" err="1"/>
              <a:t>kes</a:t>
            </a:r>
            <a:r>
              <a:rPr lang="tr-TR" sz="4400" b="1" dirty="0"/>
              <a:t>….</a:t>
            </a:r>
            <a:endParaRPr 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47D9-9CE5-4477-9FAC-F6BA6841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15107"/>
            <a:ext cx="3932237" cy="1600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-DA</a:t>
            </a:r>
            <a:r>
              <a:rPr lang="tr-TR" dirty="0"/>
              <a:t>n</a:t>
            </a:r>
            <a:r>
              <a:rPr lang="en-CA" dirty="0"/>
              <a:t> </a:t>
            </a:r>
            <a:r>
              <a:rPr lang="tr-TR" dirty="0"/>
              <a:t>beri</a:t>
            </a:r>
            <a:br>
              <a:rPr lang="tr-TR" dirty="0"/>
            </a:br>
            <a:r>
              <a:rPr lang="el-GR" dirty="0"/>
              <a:t>εδώ και …..</a:t>
            </a:r>
            <a:br>
              <a:rPr lang="el-GR" dirty="0"/>
            </a:br>
            <a:r>
              <a:rPr lang="el-GR" dirty="0"/>
              <a:t>από …….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7737E-14C9-4087-AE12-4F54C123D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8713" y="1991519"/>
            <a:ext cx="3200400" cy="3290887"/>
          </a:xfrm>
          <a:ln>
            <a:solidFill>
              <a:schemeClr val="tx1"/>
            </a:solidFill>
          </a:ln>
        </p:spPr>
        <p:txBody>
          <a:bodyPr rtlCol="0"/>
          <a:lstStyle/>
          <a:p>
            <a:pPr marL="285750" indent="-28575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tr-TR" sz="1600" b="1" dirty="0" err="1">
                <a:solidFill>
                  <a:schemeClr val="tx1"/>
                </a:solidFill>
              </a:rPr>
              <a:t>DIğImdA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el-GR" sz="1600" b="1" dirty="0">
                <a:solidFill>
                  <a:schemeClr val="tx1"/>
                </a:solidFill>
              </a:rPr>
              <a:t>  </a:t>
            </a:r>
            <a:r>
              <a:rPr lang="tr-TR" sz="1600" b="1" dirty="0">
                <a:solidFill>
                  <a:schemeClr val="tx1"/>
                </a:solidFill>
              </a:rPr>
              <a:t>	</a:t>
            </a:r>
            <a:r>
              <a:rPr lang="el-GR" sz="1600" b="1" dirty="0">
                <a:solidFill>
                  <a:schemeClr val="tx1"/>
                </a:solidFill>
              </a:rPr>
              <a:t> όταν</a:t>
            </a:r>
            <a:endParaRPr lang="tr-TR" sz="16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l-GR" sz="1600" b="1" dirty="0">
                <a:solidFill>
                  <a:schemeClr val="tx1"/>
                </a:solidFill>
              </a:rPr>
              <a:t>-</a:t>
            </a:r>
            <a:r>
              <a:rPr lang="tr-TR" sz="1600" b="1" dirty="0">
                <a:solidFill>
                  <a:schemeClr val="tx1"/>
                </a:solidFill>
              </a:rPr>
              <a:t>    </a:t>
            </a:r>
            <a:r>
              <a:rPr lang="tr-TR" sz="1600" b="1" dirty="0" err="1">
                <a:solidFill>
                  <a:schemeClr val="tx1"/>
                </a:solidFill>
              </a:rPr>
              <a:t>DIğIm</a:t>
            </a:r>
            <a:r>
              <a:rPr lang="tr-TR" sz="1600" b="1" dirty="0">
                <a:solidFill>
                  <a:schemeClr val="tx1"/>
                </a:solidFill>
              </a:rPr>
              <a:t>  zaman  	</a:t>
            </a:r>
            <a:r>
              <a:rPr lang="el-GR" sz="1600" b="1" dirty="0">
                <a:solidFill>
                  <a:schemeClr val="tx1"/>
                </a:solidFill>
              </a:rPr>
              <a:t>όταν  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tr-TR" sz="1600" b="1" dirty="0" err="1">
                <a:solidFill>
                  <a:schemeClr val="tx1"/>
                </a:solidFill>
              </a:rPr>
              <a:t>DIğImdAn</a:t>
            </a:r>
            <a:r>
              <a:rPr lang="el-G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>
                <a:solidFill>
                  <a:schemeClr val="tx1"/>
                </a:solidFill>
              </a:rPr>
              <a:t>	</a:t>
            </a:r>
            <a:r>
              <a:rPr lang="el-GR" sz="1600" b="1" dirty="0">
                <a:solidFill>
                  <a:schemeClr val="tx1"/>
                </a:solidFill>
              </a:rPr>
              <a:t>επειδή</a:t>
            </a:r>
            <a:endParaRPr lang="tr-TR" sz="1600" b="1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tr-TR" sz="1600" b="1" dirty="0" err="1">
                <a:solidFill>
                  <a:schemeClr val="tx1"/>
                </a:solidFill>
              </a:rPr>
              <a:t>DIğIm</a:t>
            </a:r>
            <a:r>
              <a:rPr lang="tr-TR" sz="1600" b="1" dirty="0">
                <a:solidFill>
                  <a:schemeClr val="tx1"/>
                </a:solidFill>
              </a:rPr>
              <a:t> için 	</a:t>
            </a:r>
            <a:r>
              <a:rPr lang="el-GR" sz="1600" b="1" dirty="0">
                <a:solidFill>
                  <a:schemeClr val="tx1"/>
                </a:solidFill>
              </a:rPr>
              <a:t>επειδή</a:t>
            </a:r>
            <a:endParaRPr lang="tr-TR" sz="1600" b="1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el-G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DIktAn</a:t>
            </a:r>
            <a:r>
              <a:rPr lang="tr-TR" sz="1600" b="1" dirty="0">
                <a:solidFill>
                  <a:schemeClr val="tx1"/>
                </a:solidFill>
              </a:rPr>
              <a:t> sonra 	</a:t>
            </a:r>
            <a:r>
              <a:rPr lang="el-GR" sz="1600" b="1" dirty="0">
                <a:solidFill>
                  <a:schemeClr val="tx1"/>
                </a:solidFill>
              </a:rPr>
              <a:t> αφού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2AF8B4D2-F9D1-4CB2-9D63-52B1FB17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119" y="215107"/>
            <a:ext cx="65754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 dirty="0"/>
              <a:t>Ahmet :  N</a:t>
            </a:r>
            <a:r>
              <a:rPr lang="en-US" altLang="el-CY" dirty="0"/>
              <a:t>e </a:t>
            </a:r>
            <a:r>
              <a:rPr lang="en-US" altLang="el-CY" dirty="0" err="1"/>
              <a:t>zamandan</a:t>
            </a:r>
            <a:r>
              <a:rPr lang="en-US" altLang="el-CY" dirty="0"/>
              <a:t> </a:t>
            </a:r>
            <a:r>
              <a:rPr lang="en-US" altLang="el-CY" dirty="0" err="1"/>
              <a:t>beri</a:t>
            </a:r>
            <a:r>
              <a:rPr lang="en-US" altLang="el-CY" dirty="0"/>
              <a:t> </a:t>
            </a:r>
            <a:r>
              <a:rPr lang="en-US" altLang="el-CY" dirty="0" err="1"/>
              <a:t>Türkçe</a:t>
            </a:r>
            <a:r>
              <a:rPr lang="en-US" altLang="el-CY" dirty="0"/>
              <a:t> </a:t>
            </a:r>
            <a:r>
              <a:rPr lang="en-US" altLang="el-CY" dirty="0" err="1"/>
              <a:t>öğreniyorsun</a:t>
            </a:r>
            <a:r>
              <a:rPr lang="en-US" altLang="el-CY" dirty="0"/>
              <a:t> ?</a:t>
            </a:r>
            <a:endParaRPr lang="tr-TR" altLang="el-CY" dirty="0"/>
          </a:p>
          <a:p>
            <a:pPr eaLnBrk="1" hangingPunct="1"/>
            <a:r>
              <a:rPr lang="tr-TR" altLang="el-CY" dirty="0"/>
              <a:t>Ayşe : ……….' dan / den  beri </a:t>
            </a:r>
            <a:r>
              <a:rPr lang="en-US" altLang="el-CY" dirty="0" err="1"/>
              <a:t>Türkçe</a:t>
            </a:r>
            <a:r>
              <a:rPr lang="en-US" altLang="el-CY" dirty="0"/>
              <a:t> </a:t>
            </a:r>
            <a:r>
              <a:rPr lang="en-US" altLang="el-CY" dirty="0" err="1"/>
              <a:t>öğreniyor</a:t>
            </a:r>
            <a:r>
              <a:rPr lang="tr-TR" altLang="el-CY" dirty="0"/>
              <a:t>um.</a:t>
            </a:r>
          </a:p>
          <a:p>
            <a:pPr eaLnBrk="1" hangingPunct="1"/>
            <a:endParaRPr lang="tr-TR" altLang="el-CY" dirty="0"/>
          </a:p>
          <a:p>
            <a:pPr eaLnBrk="1" hangingPunct="1"/>
            <a:r>
              <a:rPr lang="en-US" altLang="el-CY" dirty="0"/>
              <a:t> </a:t>
            </a:r>
          </a:p>
        </p:txBody>
      </p:sp>
      <p:pic>
        <p:nvPicPr>
          <p:cNvPr id="7173" name="Picture 7">
            <a:extLst>
              <a:ext uri="{FF2B5EF4-FFF2-40B4-BE49-F238E27FC236}">
                <a16:creationId xmlns:a16="http://schemas.microsoft.com/office/drawing/2014/main" id="{D7ED812E-D651-47E3-BD27-CE3A90AD1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3" b="19769"/>
          <a:stretch>
            <a:fillRect/>
          </a:stretch>
        </p:blipFill>
        <p:spPr bwMode="auto">
          <a:xfrm>
            <a:off x="438150" y="1928813"/>
            <a:ext cx="3505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9">
            <a:extLst>
              <a:ext uri="{FF2B5EF4-FFF2-40B4-BE49-F238E27FC236}">
                <a16:creationId xmlns:a16="http://schemas.microsoft.com/office/drawing/2014/main" id="{ADC3CDD5-9570-4F42-8CBC-DF7450D5D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1928813"/>
            <a:ext cx="3832225" cy="203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İki yıl……… beri  </a:t>
            </a:r>
            <a:r>
              <a:rPr lang="en-US" altLang="el-CY"/>
              <a:t>birlikte yaş</a:t>
            </a:r>
            <a:r>
              <a:rPr lang="tr-TR" altLang="el-CY"/>
              <a:t>ar.</a:t>
            </a:r>
          </a:p>
          <a:p>
            <a:pPr eaLnBrk="1" hangingPunct="1"/>
            <a:r>
              <a:rPr lang="tr-TR" altLang="el-CY"/>
              <a:t>Orhan Nalan'ı ilk  gör……………. zaman  ona aşık  olmuş. Orhan herşeyi Nalan'ı sev………  için yapar. Orhan  mezun ol…………. sonra  Nalan' la evlenir. </a:t>
            </a:r>
            <a:endParaRPr lang="en-US" altLang="el-CY"/>
          </a:p>
          <a:p>
            <a:pPr eaLnBrk="1" hangingPunct="1"/>
            <a:r>
              <a:rPr lang="tr-TR" altLang="el-CY"/>
              <a:t> </a:t>
            </a:r>
            <a:endParaRPr lang="en-US" altLang="el-CY"/>
          </a:p>
        </p:txBody>
      </p:sp>
      <p:pic>
        <p:nvPicPr>
          <p:cNvPr id="7175" name="Picture 10">
            <a:extLst>
              <a:ext uri="{FF2B5EF4-FFF2-40B4-BE49-F238E27FC236}">
                <a16:creationId xmlns:a16="http://schemas.microsoft.com/office/drawing/2014/main" id="{5AABFB2B-D380-4433-A4A3-E1A3D66EF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42361"/>
          <a:stretch>
            <a:fillRect/>
          </a:stretch>
        </p:blipFill>
        <p:spPr bwMode="auto">
          <a:xfrm>
            <a:off x="298450" y="4068763"/>
            <a:ext cx="2678113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11">
            <a:extLst>
              <a:ext uri="{FF2B5EF4-FFF2-40B4-BE49-F238E27FC236}">
                <a16:creationId xmlns:a16="http://schemas.microsoft.com/office/drawing/2014/main" id="{0C26A8BF-5813-497A-B21E-D73DCBBA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4497388"/>
            <a:ext cx="23622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tr-TR" altLang="el-CY" sz="1600"/>
              <a:t>DIğIm  zaman </a:t>
            </a:r>
            <a:r>
              <a:rPr lang="el-GR" altLang="el-CY" sz="1600" b="1" u="sng"/>
              <a:t>όταν</a:t>
            </a:r>
            <a:r>
              <a:rPr lang="el-GR" altLang="el-CY" sz="1600"/>
              <a:t> </a:t>
            </a:r>
            <a:endParaRPr lang="tr-TR" altLang="el-CY" sz="1600"/>
          </a:p>
          <a:p>
            <a:pPr eaLnBrk="1" hangingPunct="1">
              <a:buFontTx/>
              <a:buChar char="-"/>
            </a:pPr>
            <a:r>
              <a:rPr lang="tr-TR" altLang="el-CY" sz="1600"/>
              <a:t>DIğIn  zaman </a:t>
            </a:r>
          </a:p>
          <a:p>
            <a:pPr eaLnBrk="1" hangingPunct="1">
              <a:buFontTx/>
              <a:buChar char="-"/>
            </a:pPr>
            <a:r>
              <a:rPr lang="tr-TR" altLang="el-CY" sz="1600"/>
              <a:t>DIğI  zaman </a:t>
            </a:r>
          </a:p>
          <a:p>
            <a:pPr eaLnBrk="1" hangingPunct="1">
              <a:buFontTx/>
              <a:buChar char="-"/>
            </a:pPr>
            <a:r>
              <a:rPr lang="tr-TR" altLang="el-CY" sz="1600"/>
              <a:t>DIğImIz  zaman </a:t>
            </a:r>
          </a:p>
          <a:p>
            <a:pPr eaLnBrk="1" hangingPunct="1">
              <a:buFontTx/>
              <a:buChar char="-"/>
            </a:pPr>
            <a:r>
              <a:rPr lang="tr-TR" altLang="el-CY" sz="1600"/>
              <a:t>DIğInIz  zaman </a:t>
            </a:r>
          </a:p>
        </p:txBody>
      </p:sp>
      <p:pic>
        <p:nvPicPr>
          <p:cNvPr id="7177" name="Picture 12">
            <a:extLst>
              <a:ext uri="{FF2B5EF4-FFF2-40B4-BE49-F238E27FC236}">
                <a16:creationId xmlns:a16="http://schemas.microsoft.com/office/drawing/2014/main" id="{D81412C2-FD77-4D21-B464-7D2CFC506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42361"/>
          <a:stretch>
            <a:fillRect/>
          </a:stretch>
        </p:blipFill>
        <p:spPr bwMode="auto">
          <a:xfrm>
            <a:off x="3294063" y="4186238"/>
            <a:ext cx="26781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3">
            <a:extLst>
              <a:ext uri="{FF2B5EF4-FFF2-40B4-BE49-F238E27FC236}">
                <a16:creationId xmlns:a16="http://schemas.microsoft.com/office/drawing/2014/main" id="{5957E558-55D7-4D7C-A7A3-204E82F7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4621213"/>
            <a:ext cx="2360612" cy="1322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tr-TR" altLang="el-CY" sz="1600" dirty="0"/>
              <a:t>DIğIm  için </a:t>
            </a:r>
            <a:r>
              <a:rPr lang="el-GR" altLang="el-CY" sz="1600" b="1" u="sng" dirty="0"/>
              <a:t>επειδή</a:t>
            </a:r>
            <a:r>
              <a:rPr lang="el-GR" altLang="el-CY" sz="1600" dirty="0"/>
              <a:t> </a:t>
            </a:r>
            <a:endParaRPr lang="tr-TR" altLang="el-CY" sz="1600" dirty="0"/>
          </a:p>
          <a:p>
            <a:pPr eaLnBrk="1" hangingPunct="1">
              <a:buFontTx/>
              <a:buChar char="-"/>
            </a:pPr>
            <a:r>
              <a:rPr lang="tr-TR" altLang="el-CY" sz="1600" dirty="0"/>
              <a:t>DIğIn </a:t>
            </a:r>
            <a:r>
              <a:rPr lang="el-GR" altLang="el-CY" sz="1600" dirty="0"/>
              <a:t>	</a:t>
            </a:r>
            <a:r>
              <a:rPr lang="tr-TR" altLang="el-CY" sz="1600" dirty="0"/>
              <a:t>için </a:t>
            </a:r>
          </a:p>
          <a:p>
            <a:pPr eaLnBrk="1" hangingPunct="1">
              <a:buFontTx/>
              <a:buChar char="-"/>
            </a:pPr>
            <a:r>
              <a:rPr lang="tr-TR" altLang="el-CY" sz="1600" dirty="0"/>
              <a:t>DIğI </a:t>
            </a:r>
            <a:r>
              <a:rPr lang="el-GR" altLang="el-CY" sz="1600" dirty="0"/>
              <a:t>	</a:t>
            </a:r>
            <a:r>
              <a:rPr lang="tr-TR" altLang="el-CY" sz="1600" dirty="0"/>
              <a:t>için </a:t>
            </a:r>
          </a:p>
          <a:p>
            <a:pPr eaLnBrk="1" hangingPunct="1">
              <a:buFontTx/>
              <a:buChar char="-"/>
            </a:pPr>
            <a:r>
              <a:rPr lang="tr-TR" altLang="el-CY" sz="1600" dirty="0"/>
              <a:t>DIğImIz</a:t>
            </a:r>
            <a:r>
              <a:rPr lang="el-GR" altLang="el-CY" sz="1600" dirty="0"/>
              <a:t>  </a:t>
            </a:r>
            <a:r>
              <a:rPr lang="tr-TR" altLang="el-CY" sz="1600" dirty="0"/>
              <a:t>için </a:t>
            </a:r>
          </a:p>
          <a:p>
            <a:pPr eaLnBrk="1" hangingPunct="1">
              <a:buFontTx/>
              <a:buChar char="-"/>
            </a:pPr>
            <a:r>
              <a:rPr lang="tr-TR" altLang="el-CY" sz="1600" dirty="0"/>
              <a:t>DIğInIz için </a:t>
            </a:r>
          </a:p>
        </p:txBody>
      </p:sp>
      <p:pic>
        <p:nvPicPr>
          <p:cNvPr id="7179" name="Picture 14">
            <a:extLst>
              <a:ext uri="{FF2B5EF4-FFF2-40B4-BE49-F238E27FC236}">
                <a16:creationId xmlns:a16="http://schemas.microsoft.com/office/drawing/2014/main" id="{494F4B7D-1EB8-4AD9-818E-09D189847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42361"/>
          <a:stretch>
            <a:fillRect/>
          </a:stretch>
        </p:blipFill>
        <p:spPr bwMode="auto">
          <a:xfrm>
            <a:off x="5945188" y="4087813"/>
            <a:ext cx="2679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DC6BCC-9831-4AD2-8D4C-367244B82FF6}"/>
              </a:ext>
            </a:extLst>
          </p:cNvPr>
          <p:cNvSpPr txBox="1"/>
          <p:nvPr/>
        </p:nvSpPr>
        <p:spPr>
          <a:xfrm>
            <a:off x="6203950" y="4410075"/>
            <a:ext cx="2360613" cy="8302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r-TR" sz="1600" dirty="0">
                <a:latin typeface="+mn-lt"/>
              </a:rPr>
              <a:t>DI</a:t>
            </a:r>
            <a:r>
              <a:rPr lang="fr-FR" sz="1600" dirty="0" err="1">
                <a:latin typeface="+mn-lt"/>
              </a:rPr>
              <a:t>kt</a:t>
            </a:r>
            <a:r>
              <a:rPr lang="tr-TR" sz="1600" dirty="0">
                <a:latin typeface="+mn-lt"/>
              </a:rPr>
              <a:t>An sonra  </a:t>
            </a:r>
            <a:r>
              <a:rPr lang="el-GR" sz="1600" b="1" u="sng" dirty="0">
                <a:latin typeface="+mn-lt"/>
              </a:rPr>
              <a:t>μετά</a:t>
            </a:r>
            <a:r>
              <a:rPr lang="tr-TR" sz="1600" b="1" u="sng" dirty="0">
                <a:latin typeface="+mn-lt"/>
              </a:rPr>
              <a:t>/ </a:t>
            </a:r>
            <a:r>
              <a:rPr lang="el-GR" sz="1600" b="1" u="sng" dirty="0">
                <a:latin typeface="+mn-lt"/>
              </a:rPr>
              <a:t>αφού  </a:t>
            </a:r>
            <a:r>
              <a:rPr lang="el-GR" sz="1600" dirty="0">
                <a:latin typeface="+mn-lt"/>
              </a:rPr>
              <a:t> </a:t>
            </a:r>
            <a:endParaRPr lang="tr-TR" sz="16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>
            <a:extLst>
              <a:ext uri="{FF2B5EF4-FFF2-40B4-BE49-F238E27FC236}">
                <a16:creationId xmlns:a16="http://schemas.microsoft.com/office/drawing/2014/main" id="{C84B25A0-470A-4F3B-8D91-AC33C8213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42361"/>
          <a:stretch>
            <a:fillRect/>
          </a:stretch>
        </p:blipFill>
        <p:spPr bwMode="auto">
          <a:xfrm>
            <a:off x="5195888" y="41275"/>
            <a:ext cx="2678112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FFD20A-EA5B-4184-850F-F70B192D70DC}"/>
              </a:ext>
            </a:extLst>
          </p:cNvPr>
          <p:cNvSpPr/>
          <p:nvPr/>
        </p:nvSpPr>
        <p:spPr>
          <a:xfrm>
            <a:off x="5462588" y="431800"/>
            <a:ext cx="2268537" cy="7572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Η  παθητική φωνή ως  προτροπή</a:t>
            </a:r>
            <a:endParaRPr lang="tr-T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(-ılır)</a:t>
            </a:r>
            <a:r>
              <a:rPr lang="el-GR" dirty="0"/>
              <a:t> 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BDC7296-2FFB-43F1-8EFC-DE2BEB9E6AB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38163"/>
          <a:ext cx="4230688" cy="2862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2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Dağınık oda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Çoraplar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çekmeceye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……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Kirli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çamaşırlar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makineye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….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Gömlekler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askıya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asılır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dolaba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…………..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Kirli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ayakkabılar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önce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silinir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fırçalanır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,…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…………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04" name="Picture 1" descr="Related image">
            <a:extLst>
              <a:ext uri="{FF2B5EF4-FFF2-40B4-BE49-F238E27FC236}">
                <a16:creationId xmlns:a16="http://schemas.microsoft.com/office/drawing/2014/main" id="{9E311776-FBE4-4CB0-985B-792A4BC4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04875"/>
            <a:ext cx="13811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2C111BA-4B94-4A3A-B78D-4CFE7CEAB1C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690938"/>
          <a:ext cx="6080126" cy="255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Şoförle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…………..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Sigara</a:t>
                      </a:r>
                      <a:r>
                        <a:rPr lang="tr-T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………………..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13" name="Picture 2" descr="Related image">
            <a:extLst>
              <a:ext uri="{FF2B5EF4-FFF2-40B4-BE49-F238E27FC236}">
                <a16:creationId xmlns:a16="http://schemas.microsoft.com/office/drawing/2014/main" id="{701F5099-54CD-4563-82D9-6C1D8DC5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767138"/>
            <a:ext cx="27622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TextBox 5">
            <a:extLst>
              <a:ext uri="{FF2B5EF4-FFF2-40B4-BE49-F238E27FC236}">
                <a16:creationId xmlns:a16="http://schemas.microsoft.com/office/drawing/2014/main" id="{20375D42-9142-4406-B35B-711200B52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94450"/>
            <a:ext cx="727392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CY" sz="1200" b="1"/>
              <a:t>konulur</a:t>
            </a:r>
            <a:r>
              <a:rPr lang="tr-TR" altLang="el-CY" sz="1200" b="1"/>
              <a:t>/ </a:t>
            </a:r>
            <a:r>
              <a:rPr lang="en-US" altLang="el-CY" sz="1200" b="1"/>
              <a:t>boyanır</a:t>
            </a:r>
            <a:r>
              <a:rPr lang="tr-TR" altLang="el-CY" sz="1200" b="1"/>
              <a:t> / </a:t>
            </a:r>
            <a:r>
              <a:rPr lang="en-US" altLang="el-CY" sz="1200" b="1"/>
              <a:t>atılır</a:t>
            </a:r>
            <a:r>
              <a:rPr lang="tr-TR" altLang="el-CY" sz="1200" b="1"/>
              <a:t> / i</a:t>
            </a:r>
            <a:r>
              <a:rPr lang="en-US" altLang="el-CY" sz="1200" b="1"/>
              <a:t>çilmez/</a:t>
            </a:r>
            <a:r>
              <a:rPr lang="tr-TR" altLang="el-CY" sz="1200" b="1"/>
              <a:t> </a:t>
            </a:r>
            <a:r>
              <a:rPr lang="en-US" altLang="el-CY" sz="1200" b="1"/>
              <a:t>yerleştirilir</a:t>
            </a:r>
            <a:r>
              <a:rPr lang="tr-TR" altLang="el-CY" sz="1200" b="1"/>
              <a:t> </a:t>
            </a:r>
            <a:r>
              <a:rPr lang="en-US" altLang="el-CY" sz="1200" b="1"/>
              <a:t>/</a:t>
            </a:r>
            <a:r>
              <a:rPr lang="tr-TR" altLang="el-CY" sz="1200" b="1"/>
              <a:t> </a:t>
            </a:r>
            <a:r>
              <a:rPr lang="en-US" altLang="el-CY" sz="1200" b="1"/>
              <a:t>konuşulmaz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D09193A-EC0E-40D7-A1DA-21D0E51D4647}"/>
              </a:ext>
            </a:extLst>
          </p:cNvPr>
          <p:cNvGraphicFramePr>
            <a:graphicFrameLocks noGrp="1"/>
          </p:cNvGraphicFramePr>
          <p:nvPr/>
        </p:nvGraphicFramePr>
        <p:xfrm>
          <a:off x="8380413" y="547688"/>
          <a:ext cx="3798888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351">
                <a:tc>
                  <a:txBody>
                    <a:bodyPr/>
                    <a:lstStyle/>
                    <a:p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iil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kökü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35" marB="45735"/>
                </a:tc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EDİLGEN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35" marB="45735"/>
                </a:tc>
                <a:tc>
                  <a:txBody>
                    <a:bodyPr/>
                    <a:lstStyle/>
                    <a:p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Zaman</a:t>
                      </a:r>
                      <a:r>
                        <a:rPr lang="tr-TR" sz="1200" b="1" baseline="0" dirty="0">
                          <a:solidFill>
                            <a:schemeClr val="tx1"/>
                          </a:solidFill>
                        </a:rPr>
                        <a:t> eki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35" marB="45735"/>
                </a:tc>
                <a:tc>
                  <a:txBody>
                    <a:bodyPr/>
                    <a:lstStyle/>
                    <a:p>
                      <a:r>
                        <a:rPr lang="tr-T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işi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eki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524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35" marB="45735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200" b="1" dirty="0" err="1">
                          <a:solidFill>
                            <a:schemeClr val="tx1"/>
                          </a:solidFill>
                        </a:rPr>
                        <a:t>ıl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 /il /</a:t>
                      </a:r>
                      <a:r>
                        <a:rPr lang="tr-TR" sz="1200" b="1" dirty="0" err="1">
                          <a:solidFill>
                            <a:schemeClr val="tx1"/>
                          </a:solidFill>
                        </a:rPr>
                        <a:t>ul</a:t>
                      </a:r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tr-TR" sz="1200" b="1" dirty="0" err="1">
                          <a:solidFill>
                            <a:schemeClr val="tx1"/>
                          </a:solidFill>
                        </a:rPr>
                        <a:t>ül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35" marB="45735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-DI</a:t>
                      </a:r>
                    </a:p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</a:rPr>
                        <a:t>Iyor</a:t>
                      </a:r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</a:rPr>
                        <a:t>AcAk</a:t>
                      </a:r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-Ar</a:t>
                      </a:r>
                    </a:p>
                    <a:p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35" marB="45735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7" marR="91457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32" name="TextBox 25">
            <a:extLst>
              <a:ext uri="{FF2B5EF4-FFF2-40B4-BE49-F238E27FC236}">
                <a16:creationId xmlns:a16="http://schemas.microsoft.com/office/drawing/2014/main" id="{E63D24B2-2D6B-40CE-B535-98CB85401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3" y="3117850"/>
            <a:ext cx="3465512" cy="212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CY" sz="3600"/>
              <a:t>…..</a:t>
            </a:r>
            <a:r>
              <a:rPr lang="tr-TR" altLang="el-CY" sz="3600"/>
              <a:t> tarafından </a:t>
            </a:r>
            <a:endParaRPr lang="el-GR" altLang="el-CY" sz="3600"/>
          </a:p>
          <a:p>
            <a:pPr eaLnBrk="1" hangingPunct="1"/>
            <a:r>
              <a:rPr lang="tr-TR" altLang="el-CY" sz="3600"/>
              <a:t>-CA</a:t>
            </a:r>
            <a:r>
              <a:rPr lang="el-GR" altLang="el-CY" sz="3600"/>
              <a:t>            από</a:t>
            </a:r>
            <a:endParaRPr lang="tr-TR" altLang="el-CY" sz="3600"/>
          </a:p>
          <a:p>
            <a:pPr eaLnBrk="1" hangingPunct="1"/>
            <a:endParaRPr lang="tr-TR" altLang="el-CY" sz="3600"/>
          </a:p>
          <a:p>
            <a:pPr eaLnBrk="1" hangingPunct="1"/>
            <a:endParaRPr lang="tr-TR" altLang="el-CY" sz="1200"/>
          </a:p>
          <a:p>
            <a:pPr eaLnBrk="1" hangingPunct="1"/>
            <a:endParaRPr lang="en-US" altLang="el-CY" sz="1200"/>
          </a:p>
        </p:txBody>
      </p:sp>
      <p:pic>
        <p:nvPicPr>
          <p:cNvPr id="8233" name="Picture 10">
            <a:extLst>
              <a:ext uri="{FF2B5EF4-FFF2-40B4-BE49-F238E27FC236}">
                <a16:creationId xmlns:a16="http://schemas.microsoft.com/office/drawing/2014/main" id="{5C8926BA-1C16-48E8-94A4-95165E0BA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42361"/>
          <a:stretch>
            <a:fillRect/>
          </a:stretch>
        </p:blipFill>
        <p:spPr bwMode="auto">
          <a:xfrm>
            <a:off x="5276850" y="3322638"/>
            <a:ext cx="2678113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1979EAF6-57DF-44AA-A793-04023179C9EC}"/>
              </a:ext>
            </a:extLst>
          </p:cNvPr>
          <p:cNvSpPr/>
          <p:nvPr/>
        </p:nvSpPr>
        <p:spPr>
          <a:xfrm>
            <a:off x="5600700" y="3770313"/>
            <a:ext cx="2268538" cy="7572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Η  παθητική φωνή ως απαγόρευση </a:t>
            </a:r>
            <a:endParaRPr lang="tr-T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(-ılmaz)</a:t>
            </a:r>
            <a:r>
              <a:rPr lang="el-GR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6BDF7707-F852-4D9F-987E-DBD56807D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b="15587"/>
          <a:stretch>
            <a:fillRect/>
          </a:stretch>
        </p:blipFill>
        <p:spPr bwMode="auto">
          <a:xfrm>
            <a:off x="349250" y="331788"/>
            <a:ext cx="33670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C683D219-C4AF-4CB0-986E-597270D4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452438"/>
            <a:ext cx="38735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Süpermen ol</a:t>
            </a:r>
            <a:r>
              <a:rPr lang="tr-TR" altLang="el-CY" b="1"/>
              <a:t>……….</a:t>
            </a:r>
            <a:r>
              <a:rPr lang="tr-TR" altLang="el-CY"/>
              <a:t> size yardım  ederdim,  ama değil.</a:t>
            </a:r>
            <a:endParaRPr lang="en-US" altLang="el-CY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91B5C5D9-B32A-4B3C-9E92-8456F093C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70100"/>
            <a:ext cx="22780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>
            <a:extLst>
              <a:ext uri="{FF2B5EF4-FFF2-40B4-BE49-F238E27FC236}">
                <a16:creationId xmlns:a16="http://schemas.microsoft.com/office/drawing/2014/main" id="{0145509A-20A6-4435-B6FF-0718402B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2085975"/>
            <a:ext cx="296703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Keşke  yağmur yağ</a:t>
            </a:r>
            <a:r>
              <a:rPr lang="tr-TR" altLang="el-CY" b="1"/>
              <a:t>………</a:t>
            </a:r>
            <a:r>
              <a:rPr lang="tr-TR" altLang="el-CY"/>
              <a:t>.</a:t>
            </a:r>
            <a:endParaRPr lang="en-US" altLang="el-CY"/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8986CDDD-F1C3-4040-9383-6E46CD66A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527300"/>
            <a:ext cx="20367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8">
            <a:extLst>
              <a:ext uri="{FF2B5EF4-FFF2-40B4-BE49-F238E27FC236}">
                <a16:creationId xmlns:a16="http://schemas.microsoft.com/office/drawing/2014/main" id="{6539FC3F-E049-4223-ACEA-722C82C59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2795588"/>
            <a:ext cx="27924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l-CY"/>
              <a:t>Annem hastalan</a:t>
            </a:r>
            <a:r>
              <a:rPr lang="tr-TR" altLang="el-CY"/>
              <a:t>…… bugün işe gitmez.</a:t>
            </a:r>
            <a:endParaRPr lang="en-US" altLang="el-CY"/>
          </a:p>
        </p:txBody>
      </p:sp>
      <p:sp>
        <p:nvSpPr>
          <p:cNvPr id="9224" name="TextBox 9">
            <a:extLst>
              <a:ext uri="{FF2B5EF4-FFF2-40B4-BE49-F238E27FC236}">
                <a16:creationId xmlns:a16="http://schemas.microsoft.com/office/drawing/2014/main" id="{37BAE903-1DFE-4A09-B6CD-5F1AD6FD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757238"/>
            <a:ext cx="1214438" cy="203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-sAydIm</a:t>
            </a:r>
          </a:p>
          <a:p>
            <a:pPr eaLnBrk="1" hangingPunct="1"/>
            <a:r>
              <a:rPr lang="tr-TR" altLang="el-CY"/>
              <a:t>-sAydIn</a:t>
            </a:r>
          </a:p>
          <a:p>
            <a:pPr eaLnBrk="1" hangingPunct="1"/>
            <a:r>
              <a:rPr lang="tr-TR" altLang="el-CY"/>
              <a:t>-sAydI</a:t>
            </a:r>
          </a:p>
          <a:p>
            <a:pPr eaLnBrk="1" hangingPunct="1"/>
            <a:r>
              <a:rPr lang="tr-TR" altLang="el-CY"/>
              <a:t>-sAydIk</a:t>
            </a:r>
          </a:p>
          <a:p>
            <a:pPr eaLnBrk="1" hangingPunct="1"/>
            <a:r>
              <a:rPr lang="tr-TR" altLang="el-CY"/>
              <a:t>-sAydInIz</a:t>
            </a:r>
          </a:p>
          <a:p>
            <a:pPr eaLnBrk="1" hangingPunct="1"/>
            <a:r>
              <a:rPr lang="tr-TR" altLang="el-CY"/>
              <a:t>-sAlArdI</a:t>
            </a:r>
          </a:p>
          <a:p>
            <a:pPr eaLnBrk="1" hangingPunct="1"/>
            <a:endParaRPr lang="tr-TR" altLang="el-CY"/>
          </a:p>
        </p:txBody>
      </p:sp>
      <p:sp>
        <p:nvSpPr>
          <p:cNvPr id="9225" name="TextBox 20">
            <a:extLst>
              <a:ext uri="{FF2B5EF4-FFF2-40B4-BE49-F238E27FC236}">
                <a16:creationId xmlns:a16="http://schemas.microsoft.com/office/drawing/2014/main" id="{F6B10CD2-07EA-4F39-91F4-5868714F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2275" y="700088"/>
            <a:ext cx="1081088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-dIsAm</a:t>
            </a:r>
          </a:p>
          <a:p>
            <a:pPr eaLnBrk="1" hangingPunct="1"/>
            <a:r>
              <a:rPr lang="tr-TR" altLang="el-CY"/>
              <a:t>-dIsAn</a:t>
            </a:r>
          </a:p>
          <a:p>
            <a:pPr eaLnBrk="1" hangingPunct="1"/>
            <a:r>
              <a:rPr lang="tr-TR" altLang="el-CY"/>
              <a:t>-dIsA</a:t>
            </a:r>
          </a:p>
          <a:p>
            <a:pPr eaLnBrk="1" hangingPunct="1"/>
            <a:r>
              <a:rPr lang="tr-TR" altLang="el-CY"/>
              <a:t>-dIsAk</a:t>
            </a:r>
          </a:p>
          <a:p>
            <a:pPr eaLnBrk="1" hangingPunct="1"/>
            <a:r>
              <a:rPr lang="tr-TR" altLang="el-CY"/>
              <a:t>-dIsAnIz</a:t>
            </a:r>
          </a:p>
          <a:p>
            <a:pPr eaLnBrk="1" hangingPunct="1"/>
            <a:r>
              <a:rPr lang="tr-TR" altLang="el-CY"/>
              <a:t>-dIlArsA</a:t>
            </a:r>
          </a:p>
          <a:p>
            <a:pPr eaLnBrk="1" hangingPunct="1"/>
            <a:endParaRPr lang="tr-TR" altLang="el-CY"/>
          </a:p>
        </p:txBody>
      </p:sp>
      <p:pic>
        <p:nvPicPr>
          <p:cNvPr id="9226" name="Picture 21">
            <a:extLst>
              <a:ext uri="{FF2B5EF4-FFF2-40B4-BE49-F238E27FC236}">
                <a16:creationId xmlns:a16="http://schemas.microsoft.com/office/drawing/2014/main" id="{60997380-5974-4889-988F-47888E5AE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97425"/>
            <a:ext cx="14573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11">
            <a:extLst>
              <a:ext uri="{FF2B5EF4-FFF2-40B4-BE49-F238E27FC236}">
                <a16:creationId xmlns:a16="http://schemas.microsoft.com/office/drawing/2014/main" id="{4F7B4885-7638-4FE0-82BF-DD4AC3BAE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946650"/>
            <a:ext cx="31511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Ayşe yüz  …… ……. …….</a:t>
            </a:r>
            <a:endParaRPr lang="en-US" altLang="el-CY"/>
          </a:p>
        </p:txBody>
      </p:sp>
      <p:pic>
        <p:nvPicPr>
          <p:cNvPr id="9228" name="Picture 13">
            <a:extLst>
              <a:ext uri="{FF2B5EF4-FFF2-40B4-BE49-F238E27FC236}">
                <a16:creationId xmlns:a16="http://schemas.microsoft.com/office/drawing/2014/main" id="{C69E8DA8-09A7-4739-AE18-8D785D1A6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797425"/>
            <a:ext cx="1695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Box 22">
            <a:extLst>
              <a:ext uri="{FF2B5EF4-FFF2-40B4-BE49-F238E27FC236}">
                <a16:creationId xmlns:a16="http://schemas.microsoft.com/office/drawing/2014/main" id="{352D6CA4-ED85-4528-9F67-80142E73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5626100"/>
            <a:ext cx="32893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Mehmet yüz  …… ……</a:t>
            </a:r>
            <a:endParaRPr lang="en-US" altLang="el-CY"/>
          </a:p>
        </p:txBody>
      </p:sp>
      <p:sp>
        <p:nvSpPr>
          <p:cNvPr id="9230" name="TextBox 14">
            <a:extLst>
              <a:ext uri="{FF2B5EF4-FFF2-40B4-BE49-F238E27FC236}">
                <a16:creationId xmlns:a16="http://schemas.microsoft.com/office/drawing/2014/main" id="{5CA39A61-D2B5-4FFB-98C8-5E16AC09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3168650"/>
            <a:ext cx="1654175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-Abil – ir- im</a:t>
            </a:r>
          </a:p>
          <a:p>
            <a:pPr eaLnBrk="1" hangingPunct="1"/>
            <a:r>
              <a:rPr lang="tr-TR" altLang="el-CY"/>
              <a:t>-Abil – ir- sin</a:t>
            </a:r>
          </a:p>
          <a:p>
            <a:pPr eaLnBrk="1" hangingPunct="1"/>
            <a:r>
              <a:rPr lang="tr-TR" altLang="el-CY"/>
              <a:t>-Abil – ir- </a:t>
            </a:r>
          </a:p>
          <a:p>
            <a:pPr eaLnBrk="1" hangingPunct="1"/>
            <a:r>
              <a:rPr lang="tr-TR" altLang="el-CY"/>
              <a:t>-Abil – ir- iz</a:t>
            </a:r>
          </a:p>
          <a:p>
            <a:pPr eaLnBrk="1" hangingPunct="1"/>
            <a:r>
              <a:rPr lang="tr-TR" altLang="el-CY"/>
              <a:t>-Abil – ir- siniz</a:t>
            </a:r>
          </a:p>
          <a:p>
            <a:pPr eaLnBrk="1" hangingPunct="1"/>
            <a:r>
              <a:rPr lang="tr-TR" altLang="el-CY"/>
              <a:t>-Abil – ir- ler</a:t>
            </a:r>
          </a:p>
          <a:p>
            <a:pPr eaLnBrk="1" hangingPunct="1"/>
            <a:endParaRPr lang="en-US" altLang="el-CY"/>
          </a:p>
        </p:txBody>
      </p:sp>
      <p:sp>
        <p:nvSpPr>
          <p:cNvPr id="9231" name="TextBox 15">
            <a:extLst>
              <a:ext uri="{FF2B5EF4-FFF2-40B4-BE49-F238E27FC236}">
                <a16:creationId xmlns:a16="http://schemas.microsoft.com/office/drawing/2014/main" id="{A05DD72F-87CA-4DF3-8635-911C71A4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8925" y="3160713"/>
            <a:ext cx="1427163" cy="203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-AmAm</a:t>
            </a:r>
          </a:p>
          <a:p>
            <a:pPr eaLnBrk="1" hangingPunct="1"/>
            <a:r>
              <a:rPr lang="tr-TR" altLang="el-CY"/>
              <a:t>-AmAzsIn</a:t>
            </a:r>
          </a:p>
          <a:p>
            <a:pPr eaLnBrk="1" hangingPunct="1"/>
            <a:r>
              <a:rPr lang="tr-TR" altLang="el-CY"/>
              <a:t>-AmAz</a:t>
            </a:r>
          </a:p>
          <a:p>
            <a:pPr eaLnBrk="1" hangingPunct="1"/>
            <a:r>
              <a:rPr lang="tr-TR" altLang="el-CY"/>
              <a:t>-AmAyIz</a:t>
            </a:r>
          </a:p>
          <a:p>
            <a:pPr eaLnBrk="1" hangingPunct="1"/>
            <a:r>
              <a:rPr lang="tr-TR" altLang="el-CY"/>
              <a:t>-AmAzsInIz</a:t>
            </a:r>
          </a:p>
          <a:p>
            <a:pPr eaLnBrk="1" hangingPunct="1"/>
            <a:r>
              <a:rPr lang="tr-TR" altLang="el-CY"/>
              <a:t>-AmAzlAr</a:t>
            </a:r>
          </a:p>
          <a:p>
            <a:pPr eaLnBrk="1" hangingPunct="1"/>
            <a:endParaRPr lang="tr-TR" altLang="el-CY"/>
          </a:p>
        </p:txBody>
      </p:sp>
      <p:pic>
        <p:nvPicPr>
          <p:cNvPr id="9232" name="Picture 16">
            <a:extLst>
              <a:ext uri="{FF2B5EF4-FFF2-40B4-BE49-F238E27FC236}">
                <a16:creationId xmlns:a16="http://schemas.microsoft.com/office/drawing/2014/main" id="{89E2678C-C37E-41C6-A80A-E926309A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39688"/>
            <a:ext cx="38893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8DCCC7EE-62C7-4589-A48C-5CFB337B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42361"/>
          <a:stretch>
            <a:fillRect/>
          </a:stretch>
        </p:blipFill>
        <p:spPr bwMode="auto">
          <a:xfrm>
            <a:off x="349250" y="149225"/>
            <a:ext cx="5735638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7">
            <a:extLst>
              <a:ext uri="{FF2B5EF4-FFF2-40B4-BE49-F238E27FC236}">
                <a16:creationId xmlns:a16="http://schemas.microsoft.com/office/drawing/2014/main" id="{5C314B68-3282-4F00-8BB9-C8238C9CA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147763"/>
            <a:ext cx="4837113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l-CY"/>
          </a:p>
          <a:p>
            <a:pPr eaLnBrk="1" hangingPunct="1"/>
            <a:r>
              <a:rPr lang="en-US" altLang="el-CY" b="1"/>
              <a:t>Zayıflamak İçin Tavsiyeler</a:t>
            </a:r>
            <a:r>
              <a:rPr lang="tr-TR" altLang="el-CY" b="1"/>
              <a:t> :</a:t>
            </a:r>
          </a:p>
          <a:p>
            <a:pPr eaLnBrk="1" hangingPunct="1"/>
            <a:endParaRPr lang="tr-TR" altLang="el-CY"/>
          </a:p>
          <a:p>
            <a:pPr eaLnBrk="1" hangingPunct="1"/>
            <a:r>
              <a:rPr lang="en-US" altLang="el-CY"/>
              <a:t>Bolca salata y</a:t>
            </a:r>
            <a:r>
              <a:rPr lang="tr-TR" altLang="el-CY"/>
              <a:t>emeğ</a:t>
            </a:r>
            <a:r>
              <a:rPr lang="tr-TR" altLang="el-CY" b="1"/>
              <a:t>e  mecbur olursun.</a:t>
            </a:r>
          </a:p>
          <a:p>
            <a:pPr eaLnBrk="1" hangingPunct="1"/>
            <a:r>
              <a:rPr lang="en-US" altLang="el-CY"/>
              <a:t>Bolca salata y</a:t>
            </a:r>
            <a:r>
              <a:rPr lang="tr-TR" altLang="el-CY"/>
              <a:t>e</a:t>
            </a:r>
            <a:r>
              <a:rPr lang="tr-TR" altLang="el-CY" b="1"/>
              <a:t>men  gerek / lâzım</a:t>
            </a:r>
            <a:r>
              <a:rPr lang="tr-TR" altLang="el-CY"/>
              <a:t>.</a:t>
            </a:r>
          </a:p>
          <a:p>
            <a:pPr eaLnBrk="1" hangingPunct="1"/>
            <a:endParaRPr lang="tr-TR" altLang="el-CY" b="1"/>
          </a:p>
          <a:p>
            <a:pPr eaLnBrk="1" hangingPunct="1"/>
            <a:endParaRPr lang="tr-TR" altLang="el-CY" b="1"/>
          </a:p>
          <a:p>
            <a:pPr eaLnBrk="1" hangingPunct="1"/>
            <a:endParaRPr lang="en-US" altLang="el-CY"/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7833B6B0-141C-4547-88F9-57FE8B32C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19100"/>
            <a:ext cx="4953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">
            <a:extLst>
              <a:ext uri="{FF2B5EF4-FFF2-40B4-BE49-F238E27FC236}">
                <a16:creationId xmlns:a16="http://schemas.microsoft.com/office/drawing/2014/main" id="{3D608624-A587-414A-9153-20114DEB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5211763"/>
            <a:ext cx="53117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/>
              <a:t>Yaşlılara  öncelik ver ……   ………..   …………</a:t>
            </a:r>
          </a:p>
          <a:p>
            <a:pPr eaLnBrk="1" hangingPunct="1"/>
            <a:r>
              <a:rPr lang="tr-TR" altLang="el-CY"/>
              <a:t>Yaşlılara  öncelik ver …… ………..   …………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BF6A5C0-D4B3-4756-BBDC-F4250FD3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71450"/>
            <a:ext cx="11472862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56DBC91F-BDE5-47B5-A99C-7ED9CEB2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676275"/>
            <a:ext cx="28511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0AE2C9BF-7AD0-4EE3-9E83-B7C26694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831850"/>
            <a:ext cx="4032250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 sz="4800"/>
              <a:t>Dün  </a:t>
            </a:r>
          </a:p>
          <a:p>
            <a:pPr eaLnBrk="1" hangingPunct="1"/>
            <a:r>
              <a:rPr lang="tr-TR" altLang="el-CY" sz="4800"/>
              <a:t>akşam  izle……….. filmi </a:t>
            </a:r>
          </a:p>
          <a:p>
            <a:pPr eaLnBrk="1" hangingPunct="1"/>
            <a:r>
              <a:rPr lang="tr-TR" altLang="el-CY" sz="4800"/>
              <a:t>beğendiniz </a:t>
            </a:r>
          </a:p>
          <a:p>
            <a:pPr eaLnBrk="1" hangingPunct="1"/>
            <a:r>
              <a:rPr lang="tr-TR" altLang="el-CY" sz="4800"/>
              <a:t>mi ?</a:t>
            </a:r>
            <a:endParaRPr lang="en-US" altLang="el-CY" sz="4800"/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E73FB6EB-EEA3-4AE5-8778-584ED808F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831850"/>
            <a:ext cx="4270375" cy="378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CY" sz="4800"/>
              <a:t>Dün  </a:t>
            </a:r>
          </a:p>
          <a:p>
            <a:pPr eaLnBrk="1" hangingPunct="1"/>
            <a:r>
              <a:rPr lang="tr-TR" altLang="el-CY" sz="4800"/>
              <a:t>akşam  gösteril………. filmi </a:t>
            </a:r>
          </a:p>
          <a:p>
            <a:pPr eaLnBrk="1" hangingPunct="1"/>
            <a:r>
              <a:rPr lang="tr-TR" altLang="el-CY" sz="4800"/>
              <a:t>Beğenmediniz. 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52D4194B-3FA9-487F-9948-358FE503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348288"/>
            <a:ext cx="117871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F4B981A-3B84-4BFB-BB48-9860C037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1082516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BC2A4675-B9F5-4CAA-87F8-5E6047AAF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42361"/>
          <a:stretch>
            <a:fillRect/>
          </a:stretch>
        </p:blipFill>
        <p:spPr bwMode="auto">
          <a:xfrm>
            <a:off x="973138" y="758825"/>
            <a:ext cx="112172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171946-8EE3-4F74-B7DE-6A8C5827D3AA}"/>
              </a:ext>
            </a:extLst>
          </p:cNvPr>
          <p:cNvSpPr txBox="1"/>
          <p:nvPr/>
        </p:nvSpPr>
        <p:spPr>
          <a:xfrm>
            <a:off x="1997075" y="1547813"/>
            <a:ext cx="9909175" cy="13223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0" dirty="0" err="1">
                <a:solidFill>
                  <a:schemeClr val="bg1"/>
                </a:solidFill>
                <a:latin typeface="+mn-lt"/>
              </a:rPr>
              <a:t>Tekrar</a:t>
            </a:r>
            <a:endParaRPr lang="en-US" sz="8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61AE3-7594-4E7C-850C-068C639037B6}"/>
              </a:ext>
            </a:extLst>
          </p:cNvPr>
          <p:cNvSpPr/>
          <p:nvPr/>
        </p:nvSpPr>
        <p:spPr>
          <a:xfrm>
            <a:off x="9463088" y="3830638"/>
            <a:ext cx="2020887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4 E</a:t>
            </a:r>
            <a:r>
              <a:rPr lang="tr-TR" b="1" dirty="0">
                <a:solidFill>
                  <a:schemeClr val="bg1"/>
                </a:solidFill>
              </a:rPr>
              <a:t>kim 2018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056F69-90A0-46F8-99E3-62A4DA361DB4}"/>
              </a:ext>
            </a:extLst>
          </p:cNvPr>
          <p:cNvSpPr/>
          <p:nvPr/>
        </p:nvSpPr>
        <p:spPr>
          <a:xfrm>
            <a:off x="4281488" y="5443538"/>
            <a:ext cx="1200150" cy="1044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-(ş)Ar 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24678A-DFD3-4AA0-B4D6-3E9859FC9B05}"/>
              </a:ext>
            </a:extLst>
          </p:cNvPr>
          <p:cNvSpPr/>
          <p:nvPr/>
        </p:nvSpPr>
        <p:spPr>
          <a:xfrm>
            <a:off x="5119688" y="4397375"/>
            <a:ext cx="1198562" cy="10429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DAn</a:t>
            </a:r>
            <a:r>
              <a:rPr lang="tr-TR" dirty="0"/>
              <a:t> beri 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DF05E9-56E4-4D25-886C-E2CFA65C731A}"/>
              </a:ext>
            </a:extLst>
          </p:cNvPr>
          <p:cNvSpPr/>
          <p:nvPr/>
        </p:nvSpPr>
        <p:spPr>
          <a:xfrm>
            <a:off x="6183313" y="5513388"/>
            <a:ext cx="1200150" cy="1042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mAm</a:t>
            </a:r>
            <a:r>
              <a:rPr lang="tr-TR" dirty="0"/>
              <a:t> gerek  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22DB18-E453-48AE-A32B-1E5D4458CFDA}"/>
              </a:ext>
            </a:extLst>
          </p:cNvPr>
          <p:cNvSpPr/>
          <p:nvPr/>
        </p:nvSpPr>
        <p:spPr>
          <a:xfrm>
            <a:off x="7137400" y="4398963"/>
            <a:ext cx="1574800" cy="12620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-(y)</a:t>
            </a:r>
            <a:r>
              <a:rPr lang="tr-TR" dirty="0" err="1"/>
              <a:t>Abilir</a:t>
            </a:r>
            <a:r>
              <a:rPr lang="tr-TR" dirty="0"/>
              <a:t>  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C4E1AD-DCA3-466A-BDFF-E8CE64D139E3}"/>
              </a:ext>
            </a:extLst>
          </p:cNvPr>
          <p:cNvSpPr/>
          <p:nvPr/>
        </p:nvSpPr>
        <p:spPr>
          <a:xfrm>
            <a:off x="8426450" y="5526088"/>
            <a:ext cx="1638300" cy="1044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DIğIndA</a:t>
            </a:r>
            <a:r>
              <a:rPr lang="tr-TR" dirty="0"/>
              <a:t>  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68D8D3-42C9-4475-8B20-DFB5F1CBADE3}"/>
              </a:ext>
            </a:extLst>
          </p:cNvPr>
          <p:cNvSpPr/>
          <p:nvPr/>
        </p:nvSpPr>
        <p:spPr>
          <a:xfrm>
            <a:off x="10117138" y="4548188"/>
            <a:ext cx="1917700" cy="1044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DIğIndAn</a:t>
            </a:r>
            <a:r>
              <a:rPr lang="tr-TR" dirty="0"/>
              <a:t>  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3D61BD-3AEB-4860-8C5E-822F4692162A}"/>
              </a:ext>
            </a:extLst>
          </p:cNvPr>
          <p:cNvSpPr/>
          <p:nvPr/>
        </p:nvSpPr>
        <p:spPr>
          <a:xfrm>
            <a:off x="153988" y="2114550"/>
            <a:ext cx="1636712" cy="1044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Dİğİ</a:t>
            </a:r>
            <a:r>
              <a:rPr lang="tr-TR" dirty="0"/>
              <a:t> için  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425F44-EEF0-4754-ADA0-177E47856D42}"/>
              </a:ext>
            </a:extLst>
          </p:cNvPr>
          <p:cNvSpPr/>
          <p:nvPr/>
        </p:nvSpPr>
        <p:spPr>
          <a:xfrm>
            <a:off x="231775" y="3441700"/>
            <a:ext cx="1638300" cy="1044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Dİğİ</a:t>
            </a:r>
            <a:r>
              <a:rPr lang="tr-TR" dirty="0"/>
              <a:t> zaman  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ECF173-CF6D-4420-BAFF-DEA163AE4D5C}"/>
              </a:ext>
            </a:extLst>
          </p:cNvPr>
          <p:cNvSpPr/>
          <p:nvPr/>
        </p:nvSpPr>
        <p:spPr>
          <a:xfrm>
            <a:off x="2419350" y="5562600"/>
            <a:ext cx="1638300" cy="1044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ıl</a:t>
            </a:r>
            <a:r>
              <a:rPr lang="tr-TR" dirty="0"/>
              <a:t>  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033E5B-730E-4E00-99CF-15DADC36E851}"/>
              </a:ext>
            </a:extLst>
          </p:cNvPr>
          <p:cNvSpPr/>
          <p:nvPr/>
        </p:nvSpPr>
        <p:spPr>
          <a:xfrm>
            <a:off x="460375" y="5122863"/>
            <a:ext cx="1636713" cy="1042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-(I)n  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314E92-27AE-4751-8CD4-A29EE1611EAC}"/>
              </a:ext>
            </a:extLst>
          </p:cNvPr>
          <p:cNvSpPr/>
          <p:nvPr/>
        </p:nvSpPr>
        <p:spPr>
          <a:xfrm>
            <a:off x="153988" y="1004888"/>
            <a:ext cx="1636712" cy="1042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-(y)</a:t>
            </a:r>
            <a:r>
              <a:rPr lang="tr-TR" dirty="0" err="1"/>
              <a:t>IncA</a:t>
            </a:r>
            <a:r>
              <a:rPr lang="tr-TR" dirty="0"/>
              <a:t>  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6CB979-539A-462D-9D60-867E90D1F297}"/>
              </a:ext>
            </a:extLst>
          </p:cNvPr>
          <p:cNvSpPr/>
          <p:nvPr/>
        </p:nvSpPr>
        <p:spPr>
          <a:xfrm>
            <a:off x="1279525" y="52388"/>
            <a:ext cx="1636713" cy="1044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-(y)An   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8C31AD-2842-4BE6-A71F-6DD916E5787B}"/>
              </a:ext>
            </a:extLst>
          </p:cNvPr>
          <p:cNvSpPr/>
          <p:nvPr/>
        </p:nvSpPr>
        <p:spPr>
          <a:xfrm>
            <a:off x="3949700" y="-44450"/>
            <a:ext cx="1636713" cy="10429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DIğI</a:t>
            </a:r>
            <a:r>
              <a:rPr lang="tr-TR" dirty="0"/>
              <a:t>  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A99EEF-2124-4933-AD37-54FFF45C0CE5}"/>
              </a:ext>
            </a:extLst>
          </p:cNvPr>
          <p:cNvSpPr/>
          <p:nvPr/>
        </p:nvSpPr>
        <p:spPr>
          <a:xfrm>
            <a:off x="5865813" y="-44450"/>
            <a:ext cx="1636712" cy="10429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mAdAn</a:t>
            </a:r>
            <a:r>
              <a:rPr lang="tr-TR" dirty="0"/>
              <a:t>  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EBA2F5-6547-4D6A-B286-3373693C96D0}"/>
              </a:ext>
            </a:extLst>
          </p:cNvPr>
          <p:cNvSpPr/>
          <p:nvPr/>
        </p:nvSpPr>
        <p:spPr>
          <a:xfrm>
            <a:off x="7780338" y="23813"/>
            <a:ext cx="1638300" cy="10429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mAdAn</a:t>
            </a:r>
            <a:r>
              <a:rPr lang="tr-TR" dirty="0"/>
              <a:t> önce  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58A226-70D1-4E9D-9DD4-004936E53D7A}"/>
              </a:ext>
            </a:extLst>
          </p:cNvPr>
          <p:cNvSpPr/>
          <p:nvPr/>
        </p:nvSpPr>
        <p:spPr>
          <a:xfrm>
            <a:off x="10056813" y="0"/>
            <a:ext cx="1638300" cy="10445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</a:t>
            </a:r>
            <a:r>
              <a:rPr lang="tr-TR" dirty="0" err="1"/>
              <a:t>DIktAn</a:t>
            </a:r>
            <a:r>
              <a:rPr lang="tr-TR" dirty="0"/>
              <a:t> sonra  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2B6389-521D-4D6C-B2D1-F09116C02C36}"/>
              </a:ext>
            </a:extLst>
          </p:cNvPr>
          <p:cNvSpPr/>
          <p:nvPr/>
        </p:nvSpPr>
        <p:spPr>
          <a:xfrm>
            <a:off x="1809750" y="4394200"/>
            <a:ext cx="1198563" cy="10429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-(y)</a:t>
            </a:r>
            <a:r>
              <a:rPr lang="tr-TR" dirty="0" err="1"/>
              <a:t>sA</a:t>
            </a:r>
            <a:r>
              <a:rPr lang="tr-TR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585</Words>
  <Application>Microsoft Office PowerPoint</Application>
  <PresentationFormat>Ευρεία οθόνη</PresentationFormat>
  <Paragraphs>135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-DAn beri εδώ και ….. από …….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2</cp:revision>
  <dcterms:created xsi:type="dcterms:W3CDTF">2025-10-01T13:43:31Z</dcterms:created>
  <dcterms:modified xsi:type="dcterms:W3CDTF">2025-10-01T13:45:53Z</dcterms:modified>
</cp:coreProperties>
</file>