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handoutMasterIdLst>
    <p:handoutMasterId r:id="rId18"/>
  </p:handoutMasterIdLst>
  <p:sldIdLst>
    <p:sldId id="274" r:id="rId2"/>
    <p:sldId id="272" r:id="rId3"/>
    <p:sldId id="265" r:id="rId4"/>
    <p:sldId id="267" r:id="rId5"/>
    <p:sldId id="268" r:id="rId6"/>
    <p:sldId id="269" r:id="rId7"/>
    <p:sldId id="270" r:id="rId8"/>
    <p:sldId id="266" r:id="rId9"/>
    <p:sldId id="262" r:id="rId10"/>
    <p:sldId id="273" r:id="rId11"/>
    <p:sldId id="263" r:id="rId12"/>
    <p:sldId id="264" r:id="rId13"/>
    <p:sldId id="275" r:id="rId14"/>
    <p:sldId id="276" r:id="rId15"/>
    <p:sldId id="277" r:id="rId16"/>
    <p:sldId id="27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668"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AE502BF-228A-46C0-AE9E-6770617AFC8B}" type="datetimeFigureOut">
              <a:rPr lang="en-US" smtClean="0"/>
              <a:pPr/>
              <a:t>10/2/2025</a:t>
            </a:fld>
            <a:endParaRPr lang="en-US"/>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A94D9FD-B643-4D23-AA52-1B4B0D290FD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14400" y="2130428"/>
            <a:ext cx="10363200" cy="1470025"/>
          </a:xfrm>
        </p:spPr>
        <p:txBody>
          <a:bodyPr/>
          <a:lstStyle/>
          <a:p>
            <a:r>
              <a:rPr lang="el-GR"/>
              <a:t>Kλικ για επεξεργασία του τίτλου</a:t>
            </a:r>
            <a:endParaRPr lang="en-US"/>
          </a:p>
        </p:txBody>
      </p:sp>
      <p:sp>
        <p:nvSpPr>
          <p:cNvPr id="3" name="2 - Υπότιτλος"/>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11785600" y="274641"/>
            <a:ext cx="36576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812800" y="274641"/>
            <a:ext cx="107696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3"/>
            <a:ext cx="10363200" cy="1362075"/>
          </a:xfrm>
        </p:spPr>
        <p:txBody>
          <a:bodyPr anchor="t"/>
          <a:lstStyle>
            <a:lvl1pPr algn="l">
              <a:defRPr sz="4000" b="1" cap="all"/>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11"/>
          </p:nvPr>
        </p:nvSpPr>
        <p:spPr/>
        <p:txBody>
          <a:bodyPr/>
          <a:lstStyle/>
          <a:p>
            <a:endParaRPr lang="en-US" dirty="0"/>
          </a:p>
        </p:txBody>
      </p:sp>
      <p:sp>
        <p:nvSpPr>
          <p:cNvPr id="6" name="5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6" name="5 - Θέση υποσέλιδου"/>
          <p:cNvSpPr>
            <a:spLocks noGrp="1"/>
          </p:cNvSpPr>
          <p:nvPr>
            <p:ph type="ftr" sz="quarter" idx="11"/>
          </p:nvPr>
        </p:nvSpPr>
        <p:spPr/>
        <p:txBody>
          <a:bodyPr/>
          <a:lstStyle/>
          <a:p>
            <a:endParaRPr lang="en-US" dirty="0"/>
          </a:p>
        </p:txBody>
      </p:sp>
      <p:sp>
        <p:nvSpPr>
          <p:cNvPr id="7" name="6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9728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κειμένου"/>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6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8" name="7 - Θέση υποσέλιδου"/>
          <p:cNvSpPr>
            <a:spLocks noGrp="1"/>
          </p:cNvSpPr>
          <p:nvPr>
            <p:ph type="ftr" sz="quarter" idx="11"/>
          </p:nvPr>
        </p:nvSpPr>
        <p:spPr/>
        <p:txBody>
          <a:bodyPr/>
          <a:lstStyle/>
          <a:p>
            <a:endParaRPr lang="en-US" dirty="0"/>
          </a:p>
        </p:txBody>
      </p:sp>
      <p:sp>
        <p:nvSpPr>
          <p:cNvPr id="9" name="8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4" name="3 - Θέση υποσέλιδου"/>
          <p:cNvSpPr>
            <a:spLocks noGrp="1"/>
          </p:cNvSpPr>
          <p:nvPr>
            <p:ph type="ftr" sz="quarter" idx="11"/>
          </p:nvPr>
        </p:nvSpPr>
        <p:spPr/>
        <p:txBody>
          <a:bodyPr/>
          <a:lstStyle/>
          <a:p>
            <a:endParaRPr lang="en-US" dirty="0"/>
          </a:p>
        </p:txBody>
      </p:sp>
      <p:sp>
        <p:nvSpPr>
          <p:cNvPr id="5" name="4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3" name="2 - Θέση υποσέλιδου"/>
          <p:cNvSpPr>
            <a:spLocks noGrp="1"/>
          </p:cNvSpPr>
          <p:nvPr>
            <p:ph type="ftr" sz="quarter" idx="11"/>
          </p:nvPr>
        </p:nvSpPr>
        <p:spPr/>
        <p:txBody>
          <a:bodyPr/>
          <a:lstStyle/>
          <a:p>
            <a:endParaRPr lang="en-US" dirty="0"/>
          </a:p>
        </p:txBody>
      </p:sp>
      <p:sp>
        <p:nvSpPr>
          <p:cNvPr id="4" name="3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2" y="273050"/>
            <a:ext cx="4011084" cy="1162050"/>
          </a:xfrm>
        </p:spPr>
        <p:txBody>
          <a:bodyPr anchor="b"/>
          <a:lstStyle>
            <a:lvl1pPr algn="l">
              <a:defRPr sz="2000" b="1"/>
            </a:lvl1pPr>
          </a:lstStyle>
          <a:p>
            <a:r>
              <a:rPr lang="el-GR"/>
              <a:t>Kλικ για επεξεργασία του τίτλου</a:t>
            </a:r>
            <a:endParaRPr lang="en-US"/>
          </a:p>
        </p:txBody>
      </p:sp>
      <p:sp>
        <p:nvSpPr>
          <p:cNvPr id="3" name="2 - Θέση περιεχομένου"/>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κειμένου"/>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6" name="5 - Θέση υποσέλιδου"/>
          <p:cNvSpPr>
            <a:spLocks noGrp="1"/>
          </p:cNvSpPr>
          <p:nvPr>
            <p:ph type="ftr" sz="quarter" idx="11"/>
          </p:nvPr>
        </p:nvSpPr>
        <p:spPr/>
        <p:txBody>
          <a:bodyPr/>
          <a:lstStyle/>
          <a:p>
            <a:endParaRPr lang="en-US" dirty="0"/>
          </a:p>
        </p:txBody>
      </p:sp>
      <p:sp>
        <p:nvSpPr>
          <p:cNvPr id="7" name="6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nchor="b"/>
          <a:lstStyle>
            <a:lvl1pPr algn="l">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8A87A34-81AB-432B-8DAE-1953F412C126}" type="datetimeFigureOut">
              <a:rPr lang="en-US" smtClean="0"/>
              <a:pPr/>
              <a:t>10/2/2025</a:t>
            </a:fld>
            <a:endParaRPr lang="en-US" dirty="0"/>
          </a:p>
        </p:txBody>
      </p:sp>
      <p:sp>
        <p:nvSpPr>
          <p:cNvPr id="6" name="5 - Θέση υποσέλιδου"/>
          <p:cNvSpPr>
            <a:spLocks noGrp="1"/>
          </p:cNvSpPr>
          <p:nvPr>
            <p:ph type="ftr" sz="quarter" idx="11"/>
          </p:nvPr>
        </p:nvSpPr>
        <p:spPr/>
        <p:txBody>
          <a:bodyPr/>
          <a:lstStyle/>
          <a:p>
            <a:endParaRPr lang="en-US" dirty="0"/>
          </a:p>
        </p:txBody>
      </p:sp>
      <p:sp>
        <p:nvSpPr>
          <p:cNvPr id="7" name="6 - Θέση αριθμού διαφάνειας"/>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ημερομηνίας"/>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10/2/2025</a:t>
            </a:fld>
            <a:endParaRPr lang="en-US" dirty="0"/>
          </a:p>
        </p:txBody>
      </p:sp>
      <p:sp>
        <p:nvSpPr>
          <p:cNvPr id="5" name="4 - Θέση υποσέλιδου"/>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5 - Θέση αριθμού διαφάνειας"/>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m.cy/url?sa=i&amp;rct=j&amp;q=&amp;esrc=s&amp;source=images&amp;cd=&amp;ved=2ahUKEwiWqr2R8ujkAhUGI1AKHYAaDCsQjRx6BAgBEAQ&amp;url=https://www.sorubak.com/blog/dogru-meslek-secimi-nasil-yapilir.html&amp;psig=AOvVaw1JZGt0nKFPGpMuTyoFWInq&amp;ust=1569395003305299"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yolcumehmetalper.blogspot.com/2016/08/"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yolcumehmetalper.blogspot.com/2016/08/"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8771021" y="0"/>
            <a:ext cx="3200400" cy="649408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3200" b="1" dirty="0"/>
              <a:t>Durum </a:t>
            </a:r>
            <a:r>
              <a:rPr lang="en-GB" sz="3200" b="1" dirty="0" err="1"/>
              <a:t>ula</a:t>
            </a:r>
            <a:r>
              <a:rPr lang="tr-TR" sz="3200" b="1" dirty="0"/>
              <a:t>çları  </a:t>
            </a:r>
            <a:r>
              <a:rPr lang="el-GR" sz="3200" b="1" dirty="0"/>
              <a:t>:</a:t>
            </a:r>
          </a:p>
          <a:p>
            <a:endParaRPr lang="el-GR" sz="3200" b="1" dirty="0"/>
          </a:p>
          <a:p>
            <a:endParaRPr lang="tr-TR" sz="3200" b="1" dirty="0"/>
          </a:p>
          <a:p>
            <a:endParaRPr lang="en-GB" sz="3200" b="1" dirty="0"/>
          </a:p>
          <a:p>
            <a:r>
              <a:rPr lang="en-GB" sz="3200" b="1" dirty="0"/>
              <a:t>-</a:t>
            </a:r>
            <a:r>
              <a:rPr lang="el-GR" sz="3200" b="1" dirty="0"/>
              <a:t>(</a:t>
            </a:r>
            <a:r>
              <a:rPr lang="en-GB" sz="3200" b="1" dirty="0"/>
              <a:t>y</a:t>
            </a:r>
            <a:r>
              <a:rPr lang="el-GR" sz="3200" b="1" dirty="0"/>
              <a:t>)</a:t>
            </a:r>
            <a:r>
              <a:rPr lang="en-GB" sz="3200" b="1" dirty="0" err="1"/>
              <a:t>ArAk</a:t>
            </a:r>
            <a:endParaRPr lang="tr-TR" sz="3200" b="1" dirty="0"/>
          </a:p>
          <a:p>
            <a:endParaRPr lang="en-GB" sz="3200" b="1" dirty="0"/>
          </a:p>
          <a:p>
            <a:r>
              <a:rPr lang="en-GB" sz="3200" b="1" dirty="0"/>
              <a:t>-(y)A –(y)A</a:t>
            </a:r>
            <a:endParaRPr lang="tr-TR" sz="3200" b="1" dirty="0"/>
          </a:p>
          <a:p>
            <a:endParaRPr lang="en-GB" sz="3200" b="1" dirty="0"/>
          </a:p>
          <a:p>
            <a:r>
              <a:rPr lang="en-GB" sz="3200" b="1" dirty="0"/>
              <a:t>-</a:t>
            </a:r>
            <a:r>
              <a:rPr lang="en-GB" sz="3200" b="1" dirty="0" err="1"/>
              <a:t>mAklA</a:t>
            </a:r>
            <a:endParaRPr lang="el-GR" sz="3200" b="1" dirty="0"/>
          </a:p>
          <a:p>
            <a:endParaRPr lang="tr-TR" sz="3200" b="1" dirty="0"/>
          </a:p>
          <a:p>
            <a:r>
              <a:rPr lang="el-GR" sz="3200" b="1" dirty="0"/>
              <a:t>-</a:t>
            </a:r>
            <a:r>
              <a:rPr lang="en-GB" sz="3200" b="1" dirty="0"/>
              <a:t>(y)</a:t>
            </a:r>
            <a:r>
              <a:rPr lang="en-GB" sz="3200" b="1" dirty="0" err="1"/>
              <a:t>Ip</a:t>
            </a:r>
            <a:endParaRPr lang="el-GR" sz="3200" b="1" dirty="0"/>
          </a:p>
          <a:p>
            <a:endParaRPr lang="en-GB" sz="3200" b="1" dirty="0"/>
          </a:p>
          <a:p>
            <a:r>
              <a:rPr lang="en-GB" sz="3200" b="1" dirty="0"/>
              <a:t>-</a:t>
            </a:r>
            <a:r>
              <a:rPr lang="en-GB" sz="2800" b="1" dirty="0" err="1"/>
              <a:t>mAksIzIn</a:t>
            </a:r>
            <a:r>
              <a:rPr lang="el-GR" sz="2800" b="1" dirty="0"/>
              <a:t> &amp; </a:t>
            </a:r>
            <a:r>
              <a:rPr lang="en-GB" sz="2800" b="1" dirty="0" err="1"/>
              <a:t>mAdAn</a:t>
            </a:r>
            <a:endParaRPr lang="tr-TR" sz="2800" b="1" dirty="0"/>
          </a:p>
        </p:txBody>
      </p:sp>
      <p:sp>
        <p:nvSpPr>
          <p:cNvPr id="5" name="4 - TextBox"/>
          <p:cNvSpPr txBox="1"/>
          <p:nvPr/>
        </p:nvSpPr>
        <p:spPr>
          <a:xfrm>
            <a:off x="11253536" y="6488668"/>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1</a:t>
            </a:r>
            <a:endParaRPr lang="en-US" dirty="0"/>
          </a:p>
        </p:txBody>
      </p:sp>
      <p:cxnSp>
        <p:nvCxnSpPr>
          <p:cNvPr id="7" name="6 - Ευθύγραμμο βέλος σύνδεσης"/>
          <p:cNvCxnSpPr/>
          <p:nvPr/>
        </p:nvCxnSpPr>
        <p:spPr>
          <a:xfrm rot="5400000">
            <a:off x="9474871" y="1822783"/>
            <a:ext cx="360947" cy="15641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8 - Ευθύγραμμο βέλος σύνδεσης"/>
          <p:cNvCxnSpPr/>
          <p:nvPr/>
        </p:nvCxnSpPr>
        <p:spPr>
          <a:xfrm rot="5400000">
            <a:off x="9324474" y="3922297"/>
            <a:ext cx="336884" cy="9625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 name="10 - Ευθύγραμμο βέλος σύνδεσης"/>
          <p:cNvCxnSpPr/>
          <p:nvPr/>
        </p:nvCxnSpPr>
        <p:spPr>
          <a:xfrm rot="5400000">
            <a:off x="9354555" y="4770521"/>
            <a:ext cx="360947" cy="360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12 - Ευθύγραμμο βέλος σύνδεσης"/>
          <p:cNvCxnSpPr/>
          <p:nvPr/>
        </p:nvCxnSpPr>
        <p:spPr>
          <a:xfrm rot="5400000">
            <a:off x="10587792" y="5775161"/>
            <a:ext cx="336884" cy="16844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14 - Ευθύγραμμο βέλος σύνδεσης"/>
          <p:cNvCxnSpPr/>
          <p:nvPr/>
        </p:nvCxnSpPr>
        <p:spPr>
          <a:xfrm rot="5400000">
            <a:off x="10563726" y="2971801"/>
            <a:ext cx="300790" cy="10828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 name="15 - Ευθύγραμμο βέλος σύνδεσης"/>
          <p:cNvCxnSpPr/>
          <p:nvPr/>
        </p:nvCxnSpPr>
        <p:spPr>
          <a:xfrm rot="5400000">
            <a:off x="9500935" y="2907632"/>
            <a:ext cx="300790" cy="10828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16 - Ευθύγραμμο βέλος σύνδεσης"/>
          <p:cNvCxnSpPr/>
          <p:nvPr/>
        </p:nvCxnSpPr>
        <p:spPr>
          <a:xfrm rot="5400000">
            <a:off x="8839200" y="5783179"/>
            <a:ext cx="300790" cy="10828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8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5" name="Rectangle 3"/>
          <p:cNvSpPr>
            <a:spLocks noChangeArrowheads="1"/>
          </p:cNvSpPr>
          <p:nvPr/>
        </p:nvSpPr>
        <p:spPr bwMode="auto">
          <a:xfrm>
            <a:off x="0" y="0"/>
            <a:ext cx="8578516"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800" b="1" i="0" u="none" strike="noStrike" cap="none" normalizeH="0" baseline="0" dirty="0" err="1">
                <a:ln>
                  <a:noFill/>
                </a:ln>
                <a:solidFill>
                  <a:srgbClr val="545454"/>
                </a:solidFill>
                <a:effectLst/>
                <a:latin typeface="Arial" pitchFamily="34" charset="0"/>
                <a:cs typeface="Arial" pitchFamily="34" charset="0"/>
              </a:rPr>
              <a:t>Δρ</a:t>
            </a:r>
            <a:r>
              <a:rPr kumimoji="0" lang="el-GR" sz="1800" b="1" i="0" u="none" strike="noStrike" cap="none" normalizeH="0" baseline="0" dirty="0">
                <a:ln>
                  <a:noFill/>
                </a:ln>
                <a:solidFill>
                  <a:srgbClr val="545454"/>
                </a:solidFill>
                <a:effectLst/>
                <a:latin typeface="Arial" pitchFamily="34" charset="0"/>
                <a:cs typeface="Arial" pitchFamily="34" charset="0"/>
              </a:rPr>
              <a:t> Ελένη Χαραλάμπους</a:t>
            </a:r>
            <a:r>
              <a:rPr kumimoji="0" lang="en-US" sz="1800" b="1" i="0" u="none" strike="noStrike" cap="none" normalizeH="0" baseline="0" dirty="0">
                <a:ln>
                  <a:noFill/>
                </a:ln>
                <a:solidFill>
                  <a:srgbClr val="545454"/>
                </a:solidFill>
                <a:effectLst/>
                <a:latin typeface="Arial" pitchFamily="34" charset="0"/>
                <a:cs typeface="Arial" pitchFamily="34" charset="0"/>
              </a:rPr>
              <a:t> </a:t>
            </a:r>
            <a:r>
              <a:rPr kumimoji="0" lang="el-GR" sz="1800" b="1" i="0" u="none" strike="noStrike" cap="none" normalizeH="0" baseline="0" dirty="0">
                <a:ln>
                  <a:noFill/>
                </a:ln>
                <a:solidFill>
                  <a:srgbClr val="545454"/>
                </a:solidFill>
                <a:effectLst/>
                <a:latin typeface="Arial" pitchFamily="34" charset="0"/>
                <a:cs typeface="Arial" pitchFamily="34" charset="0"/>
              </a:rPr>
              <a:t>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8197" name="Picture 5" descr="Αποτέλεσμα εικόνας για meslek secımı">
            <a:hlinkClick r:id="rId2"/>
          </p:cNvPr>
          <p:cNvPicPr>
            <a:picLocks noChangeAspect="1" noChangeArrowheads="1"/>
          </p:cNvPicPr>
          <p:nvPr/>
        </p:nvPicPr>
        <p:blipFill>
          <a:blip r:embed="rId3"/>
          <a:srcRect/>
          <a:stretch>
            <a:fillRect/>
          </a:stretch>
        </p:blipFill>
        <p:spPr bwMode="auto">
          <a:xfrm>
            <a:off x="0" y="457200"/>
            <a:ext cx="8578516" cy="6400799"/>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0876547" y="5883442"/>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10</a:t>
            </a:r>
            <a:endParaRPr lang="en-US" dirty="0"/>
          </a:p>
        </p:txBody>
      </p:sp>
      <p:sp>
        <p:nvSpPr>
          <p:cNvPr id="1025" name="Rectangle 1"/>
          <p:cNvSpPr>
            <a:spLocks noChangeArrowheads="1"/>
          </p:cNvSpPr>
          <p:nvPr/>
        </p:nvSpPr>
        <p:spPr bwMode="auto">
          <a:xfrm>
            <a:off x="577516" y="589547"/>
            <a:ext cx="9926052" cy="5524589"/>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Cambria" pitchFamily="18" charset="0"/>
                <a:ea typeface="Calibri" pitchFamily="34" charset="0"/>
                <a:cs typeface="Arial" pitchFamily="34" charset="0"/>
              </a:rPr>
              <a:t>Bu konu ile ilgili düşündüklerimizi yazalım</a:t>
            </a:r>
            <a:endPar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Cambria" pitchFamily="18" charset="0"/>
                <a:ea typeface="Calibri" pitchFamily="34" charset="0"/>
                <a:cs typeface="Arial" pitchFamily="34" charset="0"/>
              </a:rPr>
              <a:t>.......................................................................................................</a:t>
            </a:r>
            <a:r>
              <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6937407" y="681788"/>
            <a:ext cx="4785361" cy="550920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3200" b="1" dirty="0" err="1"/>
              <a:t>Sebep</a:t>
            </a:r>
            <a:r>
              <a:rPr lang="en-GB" sz="3200" b="1" dirty="0"/>
              <a:t> </a:t>
            </a:r>
            <a:r>
              <a:rPr lang="en-GB" sz="3200" b="1" dirty="0" err="1"/>
              <a:t>ula</a:t>
            </a:r>
            <a:r>
              <a:rPr lang="tr-TR" sz="3200" b="1" dirty="0"/>
              <a:t>çları  </a:t>
            </a:r>
            <a:r>
              <a:rPr lang="el-GR" sz="3200" b="1" dirty="0"/>
              <a:t>:</a:t>
            </a:r>
            <a:endParaRPr lang="en-GB" sz="3200" b="1" dirty="0"/>
          </a:p>
          <a:p>
            <a:endParaRPr lang="en-GB" sz="3200" b="1" dirty="0"/>
          </a:p>
          <a:p>
            <a:r>
              <a:rPr lang="en-GB" sz="3200" b="1" dirty="0"/>
              <a:t>-D</a:t>
            </a:r>
            <a:r>
              <a:rPr lang="tr-TR" sz="3200" b="1" dirty="0"/>
              <a:t>Iğ-I-(n)dAn  (dolayı)</a:t>
            </a:r>
          </a:p>
          <a:p>
            <a:pPr>
              <a:buFontTx/>
              <a:buChar char="-"/>
            </a:pPr>
            <a:r>
              <a:rPr lang="en-GB" sz="3200" b="1" dirty="0"/>
              <a:t>D</a:t>
            </a:r>
            <a:r>
              <a:rPr lang="tr-TR" sz="3200" b="1" dirty="0"/>
              <a:t>Iğ-I  için</a:t>
            </a:r>
          </a:p>
          <a:p>
            <a:pPr>
              <a:buFontTx/>
              <a:buChar char="-"/>
            </a:pPr>
            <a:r>
              <a:rPr lang="tr-TR" sz="3200" b="1" dirty="0"/>
              <a:t>(y)AcAğ-I için</a:t>
            </a:r>
          </a:p>
          <a:p>
            <a:pPr>
              <a:buFontTx/>
              <a:buChar char="-"/>
            </a:pPr>
            <a:r>
              <a:rPr lang="tr-TR" sz="3200" b="1" dirty="0"/>
              <a:t>(y)AcAğ-I-(n)dAn</a:t>
            </a:r>
            <a:r>
              <a:rPr lang="en-US" sz="3200" b="1" dirty="0"/>
              <a:t> </a:t>
            </a:r>
            <a:r>
              <a:rPr lang="tr-TR" sz="3200" b="1" dirty="0"/>
              <a:t>(dolayı)</a:t>
            </a:r>
          </a:p>
          <a:p>
            <a:pPr>
              <a:buFontTx/>
              <a:buChar char="-"/>
            </a:pPr>
            <a:r>
              <a:rPr lang="tr-TR" sz="3200" b="1" dirty="0"/>
              <a:t>mAktAn</a:t>
            </a:r>
          </a:p>
          <a:p>
            <a:pPr>
              <a:buFontTx/>
              <a:buChar char="-"/>
            </a:pPr>
            <a:endParaRPr lang="tr-TR" sz="3200" b="1" dirty="0"/>
          </a:p>
          <a:p>
            <a:pPr>
              <a:buFontTx/>
              <a:buChar char="-"/>
            </a:pPr>
            <a:endParaRPr lang="tr-TR" sz="3200" b="1" dirty="0"/>
          </a:p>
          <a:p>
            <a:pPr>
              <a:buFontTx/>
              <a:buChar char="-"/>
            </a:pPr>
            <a:endParaRPr lang="tr-TR" sz="3200" b="1" dirty="0"/>
          </a:p>
          <a:p>
            <a:pPr>
              <a:buFontTx/>
              <a:buChar char="-"/>
            </a:pPr>
            <a:r>
              <a:rPr lang="tr-TR" sz="3200" b="1" dirty="0"/>
              <a:t>(n)In   -mA-sI(n)dAn dolayı</a:t>
            </a:r>
            <a:endParaRPr lang="el-GR" sz="3200" b="1" dirty="0"/>
          </a:p>
        </p:txBody>
      </p:sp>
      <p:sp>
        <p:nvSpPr>
          <p:cNvPr id="5" name="4 - TextBox"/>
          <p:cNvSpPr txBox="1"/>
          <p:nvPr/>
        </p:nvSpPr>
        <p:spPr>
          <a:xfrm>
            <a:off x="10784304" y="6296163"/>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1</a:t>
            </a:r>
            <a:r>
              <a:rPr lang="en-US" dirty="0"/>
              <a:t>1</a:t>
            </a:r>
          </a:p>
        </p:txBody>
      </p:sp>
      <p:sp>
        <p:nvSpPr>
          <p:cNvPr id="8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5" name="Rectangle 3"/>
          <p:cNvSpPr>
            <a:spLocks noChangeArrowheads="1"/>
          </p:cNvSpPr>
          <p:nvPr/>
        </p:nvSpPr>
        <p:spPr bwMode="auto">
          <a:xfrm>
            <a:off x="421105" y="213894"/>
            <a:ext cx="6990348"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kumimoji="0" lang="en-US" sz="1800" b="1" i="0" u="none" strike="noStrike" cap="none" normalizeH="0" baseline="0" dirty="0">
                <a:ln>
                  <a:noFill/>
                </a:ln>
                <a:solidFill>
                  <a:srgbClr val="545454"/>
                </a:solidFill>
                <a:effectLst/>
                <a:latin typeface="Arial" pitchFamily="34" charset="0"/>
                <a:cs typeface="Arial" pitchFamily="34" charset="0"/>
              </a:rPr>
              <a:t>DERS </a:t>
            </a:r>
            <a:r>
              <a:rPr kumimoji="0" lang="el-GR" sz="1800" b="1" i="0" u="none" strike="noStrike" cap="none" normalizeH="0" baseline="0" dirty="0">
                <a:ln>
                  <a:noFill/>
                </a:ln>
                <a:solidFill>
                  <a:srgbClr val="545454"/>
                </a:solidFill>
                <a:effectLst/>
                <a:latin typeface="Arial" pitchFamily="34" charset="0"/>
                <a:cs typeface="Arial" pitchFamily="34" charset="0"/>
              </a:rPr>
              <a:t>: </a:t>
            </a:r>
            <a:r>
              <a:rPr kumimoji="0" lang="en-US" sz="1800" b="1" i="0" u="none" strike="noStrike" cap="none" normalizeH="0" baseline="0" dirty="0">
                <a:ln>
                  <a:noFill/>
                </a:ln>
                <a:solidFill>
                  <a:srgbClr val="545454"/>
                </a:solidFill>
                <a:effectLst/>
                <a:latin typeface="Arial" pitchFamily="34" charset="0"/>
                <a:cs typeface="Arial" pitchFamily="34" charset="0"/>
              </a:rPr>
              <a:t>TÜRKÇE   SEVİYE  : Ε5 </a:t>
            </a:r>
            <a:r>
              <a:rPr lang="en-GB" b="1" dirty="0"/>
              <a:t>MESLEK  SE</a:t>
            </a:r>
            <a:r>
              <a:rPr lang="tr-TR" b="1" dirty="0"/>
              <a:t>ÇİMİ</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10784304" y="6296163"/>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1</a:t>
            </a:r>
            <a:r>
              <a:rPr lang="tr-TR" dirty="0"/>
              <a:t>2</a:t>
            </a:r>
            <a:endParaRPr lang="en-US" dirty="0"/>
          </a:p>
        </p:txBody>
      </p:sp>
      <p:sp>
        <p:nvSpPr>
          <p:cNvPr id="8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 name="6 - TextBox"/>
          <p:cNvSpPr txBox="1"/>
          <p:nvPr/>
        </p:nvSpPr>
        <p:spPr>
          <a:xfrm>
            <a:off x="348916" y="682669"/>
            <a:ext cx="9757611" cy="507831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a:t>param /  dolayı / araba / alamıyorum / olmadığından</a:t>
            </a:r>
          </a:p>
          <a:p>
            <a:endParaRPr lang="tr-TR" dirty="0"/>
          </a:p>
          <a:p>
            <a:r>
              <a:rPr lang="tr-TR" dirty="0"/>
              <a:t>..........................................................................................................</a:t>
            </a:r>
          </a:p>
          <a:p>
            <a:r>
              <a:rPr lang="tr-TR" dirty="0"/>
              <a:t>artık /  gözlerim  / zor / görüyor/ yaşlandığım  / için</a:t>
            </a:r>
          </a:p>
          <a:p>
            <a:endParaRPr lang="tr-TR" dirty="0"/>
          </a:p>
          <a:p>
            <a:r>
              <a:rPr lang="tr-TR" dirty="0"/>
              <a:t>..........................................................................................................</a:t>
            </a:r>
          </a:p>
          <a:p>
            <a:endParaRPr lang="tr-TR" dirty="0"/>
          </a:p>
          <a:p>
            <a:r>
              <a:rPr lang="tr-TR" dirty="0"/>
              <a:t>çok /  gözlerim / ağrıyor/  okumaktan /</a:t>
            </a:r>
          </a:p>
          <a:p>
            <a:endParaRPr lang="tr-TR" dirty="0"/>
          </a:p>
          <a:p>
            <a:r>
              <a:rPr lang="tr-TR" dirty="0"/>
              <a:t>..........................................................................................................</a:t>
            </a:r>
          </a:p>
          <a:p>
            <a:endParaRPr lang="tr-TR" dirty="0"/>
          </a:p>
          <a:p>
            <a:r>
              <a:rPr lang="tr-TR" dirty="0"/>
              <a:t>evimi / yeni /  mobilya /  almalıyım/  yenileyeceğimden / da</a:t>
            </a:r>
          </a:p>
          <a:p>
            <a:endParaRPr lang="tr-TR" dirty="0"/>
          </a:p>
          <a:p>
            <a:r>
              <a:rPr lang="tr-TR" dirty="0"/>
              <a:t>..........................................................................................................</a:t>
            </a:r>
          </a:p>
          <a:p>
            <a:endParaRPr lang="tr-TR" dirty="0"/>
          </a:p>
          <a:p>
            <a:r>
              <a:rPr lang="tr-TR" dirty="0"/>
              <a:t>kötü/  notlar/ aldın/ çalışmamandan  / dolayı</a:t>
            </a:r>
          </a:p>
          <a:p>
            <a:endParaRPr lang="tr-TR" dirty="0"/>
          </a:p>
          <a:p>
            <a:r>
              <a:rPr lang="tr-TR" dirty="0"/>
              <a:t>..........................................................................................................</a:t>
            </a:r>
          </a:p>
        </p:txBody>
      </p:sp>
      <p:sp>
        <p:nvSpPr>
          <p:cNvPr id="11" name="10 - Ορθογώνιο"/>
          <p:cNvSpPr/>
          <p:nvPr/>
        </p:nvSpPr>
        <p:spPr>
          <a:xfrm>
            <a:off x="348916" y="133407"/>
            <a:ext cx="1691489" cy="369332"/>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r>
              <a:rPr lang="en-GB" b="1" dirty="0" err="1"/>
              <a:t>Sebep</a:t>
            </a:r>
            <a:r>
              <a:rPr lang="en-GB" b="1" dirty="0"/>
              <a:t> </a:t>
            </a:r>
            <a:r>
              <a:rPr lang="en-GB" b="1" dirty="0" err="1"/>
              <a:t>ula</a:t>
            </a:r>
            <a:r>
              <a:rPr lang="tr-TR" b="1" dirty="0"/>
              <a:t>çları  </a:t>
            </a:r>
            <a:r>
              <a:rPr lang="el-GR" b="1" dirty="0"/>
              <a:t>:</a:t>
            </a:r>
            <a:endParaRPr lang="en-GB"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10784304" y="6296163"/>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13</a:t>
            </a:r>
            <a:endParaRPr lang="en-US" dirty="0"/>
          </a:p>
        </p:txBody>
      </p:sp>
      <p:sp>
        <p:nvSpPr>
          <p:cNvPr id="8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 name="5 - Ορθογώνιο"/>
          <p:cNvSpPr/>
          <p:nvPr/>
        </p:nvSpPr>
        <p:spPr>
          <a:xfrm>
            <a:off x="364017" y="813955"/>
            <a:ext cx="11390835" cy="470898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000" dirty="0"/>
              <a:t>Hayatta bir insan  zengin  olsun fakir olsun belli  bir yaştan sonra bir  iş yapıp para kazanmak  ve ailesini  geçindirmek  zorundadır.</a:t>
            </a:r>
            <a:endParaRPr lang="en-US" sz="2000" dirty="0"/>
          </a:p>
          <a:p>
            <a:r>
              <a:rPr lang="tr-TR" sz="2000" dirty="0"/>
              <a:t>Doğru mesleği seçmek zordur. Doğru meslek nasıl seçilir? Meslek seçmeye çalışırken çalışmak zorunda olmasa bile yapmak isteyeceği bir mesleği düşünmeli. Hobilerini veya yapmayı sevdiği şeyleri işe </a:t>
            </a:r>
            <a:r>
              <a:rPr lang="tr-TR" sz="2000" dirty="0">
                <a:solidFill>
                  <a:schemeClr val="tx1"/>
                </a:solidFill>
              </a:rPr>
              <a:t>dönüştürmek çok kolaydır. Lisedeyken en sevdiği ders gelecekteki mesleği olabilir. Okuldayken en çok kimya derslerini mi seviyordu?  Laboratuar teknisyeni veya eczacı olabilir. Okuldayken en çok edebiyat derslerini mi seviyordu? O zaman editör veya metin yazarı olabilir. </a:t>
            </a:r>
            <a:r>
              <a:rPr lang="en-US" sz="2000" dirty="0" err="1">
                <a:solidFill>
                  <a:schemeClr val="tx1"/>
                </a:solidFill>
              </a:rPr>
              <a:t>Okuldayken</a:t>
            </a:r>
            <a:r>
              <a:rPr lang="en-US" sz="2000" dirty="0">
                <a:solidFill>
                  <a:schemeClr val="tx1"/>
                </a:solidFill>
              </a:rPr>
              <a:t> </a:t>
            </a:r>
            <a:r>
              <a:rPr lang="en-US" sz="2000" dirty="0" err="1">
                <a:solidFill>
                  <a:schemeClr val="tx1"/>
                </a:solidFill>
              </a:rPr>
              <a:t>matematik</a:t>
            </a:r>
            <a:r>
              <a:rPr lang="en-US" sz="2000" dirty="0">
                <a:solidFill>
                  <a:schemeClr val="tx1"/>
                </a:solidFill>
              </a:rPr>
              <a:t> </a:t>
            </a:r>
            <a:r>
              <a:rPr lang="en-US" sz="2000" dirty="0" err="1">
                <a:solidFill>
                  <a:schemeClr val="tx1"/>
                </a:solidFill>
              </a:rPr>
              <a:t>derslerini</a:t>
            </a:r>
            <a:r>
              <a:rPr lang="en-US" sz="2000" dirty="0">
                <a:solidFill>
                  <a:schemeClr val="tx1"/>
                </a:solidFill>
              </a:rPr>
              <a:t> mi </a:t>
            </a:r>
            <a:r>
              <a:rPr lang="en-US" sz="2000" dirty="0" err="1">
                <a:solidFill>
                  <a:schemeClr val="tx1"/>
                </a:solidFill>
              </a:rPr>
              <a:t>seviyordu</a:t>
            </a:r>
            <a:r>
              <a:rPr lang="en-US" sz="2000" dirty="0">
                <a:solidFill>
                  <a:schemeClr val="tx1"/>
                </a:solidFill>
              </a:rPr>
              <a:t>? O </a:t>
            </a:r>
            <a:r>
              <a:rPr lang="en-US" sz="2000" dirty="0" err="1">
                <a:solidFill>
                  <a:schemeClr val="tx1"/>
                </a:solidFill>
              </a:rPr>
              <a:t>zaman</a:t>
            </a:r>
            <a:r>
              <a:rPr lang="en-US" sz="2000" dirty="0">
                <a:solidFill>
                  <a:schemeClr val="tx1"/>
                </a:solidFill>
              </a:rPr>
              <a:t> </a:t>
            </a:r>
            <a:r>
              <a:rPr lang="en-US" sz="2000" dirty="0" err="1">
                <a:solidFill>
                  <a:schemeClr val="tx1"/>
                </a:solidFill>
              </a:rPr>
              <a:t>muhasebeci</a:t>
            </a:r>
            <a:r>
              <a:rPr lang="en-US" sz="2000" dirty="0">
                <a:solidFill>
                  <a:schemeClr val="tx1"/>
                </a:solidFill>
              </a:rPr>
              <a:t> </a:t>
            </a:r>
            <a:r>
              <a:rPr lang="en-US" sz="2000" dirty="0" err="1">
                <a:solidFill>
                  <a:schemeClr val="tx1"/>
                </a:solidFill>
              </a:rPr>
              <a:t>olabilir</a:t>
            </a:r>
            <a:r>
              <a:rPr lang="en-US" sz="2000" dirty="0">
                <a:solidFill>
                  <a:schemeClr val="tx1"/>
                </a:solidFill>
              </a:rPr>
              <a:t>. </a:t>
            </a:r>
            <a:r>
              <a:rPr lang="en-US" sz="2000" dirty="0" err="1">
                <a:solidFill>
                  <a:schemeClr val="tx1"/>
                </a:solidFill>
              </a:rPr>
              <a:t>Bazen</a:t>
            </a:r>
            <a:r>
              <a:rPr lang="en-US" sz="2000" dirty="0">
                <a:solidFill>
                  <a:schemeClr val="tx1"/>
                </a:solidFill>
              </a:rPr>
              <a:t> </a:t>
            </a:r>
            <a:r>
              <a:rPr lang="en-US" sz="2000" dirty="0" err="1">
                <a:solidFill>
                  <a:schemeClr val="tx1"/>
                </a:solidFill>
              </a:rPr>
              <a:t>başarılı</a:t>
            </a:r>
            <a:r>
              <a:rPr lang="en-US" sz="2000" dirty="0">
                <a:solidFill>
                  <a:schemeClr val="tx1"/>
                </a:solidFill>
              </a:rPr>
              <a:t> </a:t>
            </a:r>
            <a:r>
              <a:rPr lang="en-US" sz="2000" dirty="0" err="1">
                <a:solidFill>
                  <a:schemeClr val="tx1"/>
                </a:solidFill>
              </a:rPr>
              <a:t>olduğu</a:t>
            </a:r>
            <a:r>
              <a:rPr lang="en-US" sz="2000" dirty="0">
                <a:solidFill>
                  <a:schemeClr val="tx1"/>
                </a:solidFill>
              </a:rPr>
              <a:t> </a:t>
            </a:r>
            <a:r>
              <a:rPr lang="en-US" sz="2000" dirty="0" err="1">
                <a:solidFill>
                  <a:schemeClr val="tx1"/>
                </a:solidFill>
              </a:rPr>
              <a:t>alanları</a:t>
            </a:r>
            <a:r>
              <a:rPr lang="en-US" sz="2000" dirty="0">
                <a:solidFill>
                  <a:schemeClr val="tx1"/>
                </a:solidFill>
              </a:rPr>
              <a:t> </a:t>
            </a:r>
            <a:r>
              <a:rPr lang="en-US" sz="2000" dirty="0" err="1">
                <a:solidFill>
                  <a:schemeClr val="tx1"/>
                </a:solidFill>
              </a:rPr>
              <a:t>belirmekte</a:t>
            </a:r>
            <a:r>
              <a:rPr lang="en-US" sz="2000" dirty="0">
                <a:solidFill>
                  <a:schemeClr val="tx1"/>
                </a:solidFill>
              </a:rPr>
              <a:t> </a:t>
            </a:r>
            <a:r>
              <a:rPr lang="en-US" sz="2000" dirty="0" err="1">
                <a:solidFill>
                  <a:schemeClr val="tx1"/>
                </a:solidFill>
              </a:rPr>
              <a:t>zorlanır</a:t>
            </a:r>
            <a:r>
              <a:rPr lang="en-US" sz="2000" dirty="0">
                <a:solidFill>
                  <a:schemeClr val="tx1"/>
                </a:solidFill>
              </a:rPr>
              <a:t>. </a:t>
            </a:r>
            <a:r>
              <a:rPr lang="en-US" sz="2000" dirty="0" err="1">
                <a:solidFill>
                  <a:schemeClr val="tx1"/>
                </a:solidFill>
              </a:rPr>
              <a:t>Hiçbir</a:t>
            </a:r>
            <a:r>
              <a:rPr lang="en-US" sz="2000" dirty="0">
                <a:solidFill>
                  <a:schemeClr val="tx1"/>
                </a:solidFill>
              </a:rPr>
              <a:t> </a:t>
            </a:r>
            <a:r>
              <a:rPr lang="en-US" sz="2000" dirty="0" err="1">
                <a:solidFill>
                  <a:schemeClr val="tx1"/>
                </a:solidFill>
              </a:rPr>
              <a:t>konuda</a:t>
            </a:r>
            <a:r>
              <a:rPr lang="en-US" sz="2000" dirty="0">
                <a:solidFill>
                  <a:schemeClr val="tx1"/>
                </a:solidFill>
              </a:rPr>
              <a:t> </a:t>
            </a:r>
            <a:r>
              <a:rPr lang="en-US" sz="2000" dirty="0" err="1">
                <a:solidFill>
                  <a:schemeClr val="tx1"/>
                </a:solidFill>
              </a:rPr>
              <a:t>iyi</a:t>
            </a:r>
            <a:r>
              <a:rPr lang="en-US" sz="2000" dirty="0">
                <a:solidFill>
                  <a:schemeClr val="tx1"/>
                </a:solidFill>
              </a:rPr>
              <a:t> </a:t>
            </a:r>
            <a:r>
              <a:rPr lang="en-US" sz="2000" dirty="0" err="1">
                <a:solidFill>
                  <a:schemeClr val="tx1"/>
                </a:solidFill>
              </a:rPr>
              <a:t>olmadığı</a:t>
            </a:r>
            <a:r>
              <a:rPr lang="en-US" sz="2000" dirty="0">
                <a:solidFill>
                  <a:schemeClr val="tx1"/>
                </a:solidFill>
              </a:rPr>
              <a:t> </a:t>
            </a:r>
            <a:r>
              <a:rPr lang="en-US" sz="2000" dirty="0" err="1">
                <a:solidFill>
                  <a:schemeClr val="tx1"/>
                </a:solidFill>
              </a:rPr>
              <a:t>düşünüyorsa</a:t>
            </a:r>
            <a:r>
              <a:rPr lang="en-US" sz="2000" dirty="0">
                <a:solidFill>
                  <a:schemeClr val="tx1"/>
                </a:solidFill>
              </a:rPr>
              <a:t> </a:t>
            </a:r>
            <a:r>
              <a:rPr lang="en-US" sz="2000" dirty="0" err="1">
                <a:solidFill>
                  <a:schemeClr val="tx1"/>
                </a:solidFill>
              </a:rPr>
              <a:t>ailesine</a:t>
            </a:r>
            <a:r>
              <a:rPr lang="en-US" sz="2000" dirty="0">
                <a:solidFill>
                  <a:schemeClr val="tx1"/>
                </a:solidFill>
              </a:rPr>
              <a:t>,  </a:t>
            </a:r>
            <a:r>
              <a:rPr lang="en-US" sz="2000" dirty="0" err="1">
                <a:solidFill>
                  <a:schemeClr val="tx1"/>
                </a:solidFill>
              </a:rPr>
              <a:t>diğer</a:t>
            </a:r>
            <a:r>
              <a:rPr lang="en-US" sz="2000" dirty="0">
                <a:solidFill>
                  <a:schemeClr val="tx1"/>
                </a:solidFill>
              </a:rPr>
              <a:t> </a:t>
            </a:r>
            <a:r>
              <a:rPr lang="en-US" sz="2000" dirty="0" err="1">
                <a:solidFill>
                  <a:schemeClr val="tx1"/>
                </a:solidFill>
              </a:rPr>
              <a:t>aile</a:t>
            </a:r>
            <a:r>
              <a:rPr lang="en-US" sz="2000" dirty="0">
                <a:solidFill>
                  <a:schemeClr val="tx1"/>
                </a:solidFill>
              </a:rPr>
              <a:t> </a:t>
            </a:r>
            <a:r>
              <a:rPr lang="en-US" sz="2000" dirty="0" err="1">
                <a:solidFill>
                  <a:schemeClr val="tx1"/>
                </a:solidFill>
              </a:rPr>
              <a:t>üyelerine</a:t>
            </a:r>
            <a:r>
              <a:rPr lang="en-US" sz="2000" dirty="0">
                <a:solidFill>
                  <a:schemeClr val="tx1"/>
                </a:solidFill>
              </a:rPr>
              <a:t>, </a:t>
            </a:r>
            <a:r>
              <a:rPr lang="en-US" sz="2000" dirty="0" err="1">
                <a:solidFill>
                  <a:schemeClr val="tx1"/>
                </a:solidFill>
              </a:rPr>
              <a:t>arkadaşlarına</a:t>
            </a:r>
            <a:r>
              <a:rPr lang="en-US" sz="2000" dirty="0">
                <a:solidFill>
                  <a:schemeClr val="tx1"/>
                </a:solidFill>
              </a:rPr>
              <a:t> </a:t>
            </a:r>
            <a:r>
              <a:rPr lang="en-US" sz="2000" dirty="0" err="1">
                <a:solidFill>
                  <a:schemeClr val="tx1"/>
                </a:solidFill>
              </a:rPr>
              <a:t>veya</a:t>
            </a:r>
            <a:r>
              <a:rPr lang="en-US" sz="2000" dirty="0">
                <a:solidFill>
                  <a:schemeClr val="tx1"/>
                </a:solidFill>
              </a:rPr>
              <a:t> </a:t>
            </a:r>
            <a:r>
              <a:rPr lang="en-US" sz="2000" dirty="0" err="1">
                <a:solidFill>
                  <a:schemeClr val="tx1"/>
                </a:solidFill>
              </a:rPr>
              <a:t>öğretmenlerine</a:t>
            </a:r>
            <a:r>
              <a:rPr lang="en-US" sz="2000" dirty="0">
                <a:solidFill>
                  <a:schemeClr val="tx1"/>
                </a:solidFill>
              </a:rPr>
              <a:t> </a:t>
            </a:r>
            <a:r>
              <a:rPr lang="en-US" sz="2000" dirty="0" err="1">
                <a:solidFill>
                  <a:schemeClr val="tx1"/>
                </a:solidFill>
              </a:rPr>
              <a:t>sorabilir</a:t>
            </a:r>
            <a:r>
              <a:rPr lang="en-US" sz="2000" dirty="0">
                <a:solidFill>
                  <a:schemeClr val="tx1"/>
                </a:solidFill>
              </a:rPr>
              <a:t>. </a:t>
            </a:r>
            <a:r>
              <a:rPr lang="en-US" sz="2000" dirty="0" err="1">
                <a:solidFill>
                  <a:schemeClr val="tx1"/>
                </a:solidFill>
              </a:rPr>
              <a:t>Fikirleri</a:t>
            </a:r>
            <a:r>
              <a:rPr lang="en-US" sz="2000" dirty="0">
                <a:solidFill>
                  <a:schemeClr val="tx1"/>
                </a:solidFill>
              </a:rPr>
              <a:t> </a:t>
            </a:r>
            <a:r>
              <a:rPr lang="en-US" sz="2000" dirty="0" err="1">
                <a:solidFill>
                  <a:schemeClr val="tx1"/>
                </a:solidFill>
              </a:rPr>
              <a:t>onu</a:t>
            </a:r>
            <a:r>
              <a:rPr lang="en-US" sz="2000" dirty="0">
                <a:solidFill>
                  <a:schemeClr val="tx1"/>
                </a:solidFill>
              </a:rPr>
              <a:t> </a:t>
            </a:r>
            <a:r>
              <a:rPr lang="en-US" sz="2000" dirty="0" err="1">
                <a:solidFill>
                  <a:schemeClr val="tx1"/>
                </a:solidFill>
              </a:rPr>
              <a:t>şaşırtabilir</a:t>
            </a:r>
            <a:r>
              <a:rPr lang="en-US" sz="2000" dirty="0">
                <a:solidFill>
                  <a:schemeClr val="tx1"/>
                </a:solidFill>
              </a:rPr>
              <a:t>! </a:t>
            </a:r>
          </a:p>
          <a:p>
            <a:r>
              <a:rPr lang="tr-TR" sz="2000" dirty="0">
                <a:solidFill>
                  <a:schemeClr val="tx1"/>
                </a:solidFill>
              </a:rPr>
              <a:t>Başka bir meslek</a:t>
            </a:r>
            <a:r>
              <a:rPr lang="tr-TR" sz="2000" b="1" dirty="0">
                <a:solidFill>
                  <a:schemeClr val="tx1"/>
                </a:solidFill>
              </a:rPr>
              <a:t> </a:t>
            </a:r>
            <a:r>
              <a:rPr lang="tr-TR" sz="2000" dirty="0">
                <a:solidFill>
                  <a:schemeClr val="tx1"/>
                </a:solidFill>
              </a:rPr>
              <a:t>seçseydim öğretmenlik yapardım çünkü öğretme işinin dünyayı değiştirmenin  en eğlenceli ve en etkili yolu olduğunu düşünüyorum. </a:t>
            </a:r>
            <a:r>
              <a:rPr lang="en-US" sz="2000" dirty="0" err="1">
                <a:solidFill>
                  <a:schemeClr val="tx1"/>
                </a:solidFill>
              </a:rPr>
              <a:t>Öğretmenlik</a:t>
            </a:r>
            <a:r>
              <a:rPr lang="en-US" sz="2000" dirty="0">
                <a:solidFill>
                  <a:schemeClr val="tx1"/>
                </a:solidFill>
              </a:rPr>
              <a:t> </a:t>
            </a:r>
            <a:r>
              <a:rPr lang="en-US" sz="2000" dirty="0" err="1">
                <a:solidFill>
                  <a:schemeClr val="tx1"/>
                </a:solidFill>
              </a:rPr>
              <a:t>sadece</a:t>
            </a:r>
            <a:r>
              <a:rPr lang="en-US" sz="2000" dirty="0">
                <a:solidFill>
                  <a:schemeClr val="tx1"/>
                </a:solidFill>
              </a:rPr>
              <a:t> </a:t>
            </a:r>
            <a:r>
              <a:rPr lang="en-US" sz="2000" dirty="0" err="1">
                <a:solidFill>
                  <a:schemeClr val="tx1"/>
                </a:solidFill>
              </a:rPr>
              <a:t>bir</a:t>
            </a:r>
            <a:r>
              <a:rPr lang="en-US" sz="2000" dirty="0">
                <a:solidFill>
                  <a:schemeClr val="tx1"/>
                </a:solidFill>
              </a:rPr>
              <a:t> </a:t>
            </a:r>
            <a:r>
              <a:rPr lang="en-US" sz="2000" dirty="0" err="1">
                <a:solidFill>
                  <a:schemeClr val="tx1"/>
                </a:solidFill>
              </a:rPr>
              <a:t>iş</a:t>
            </a:r>
            <a:r>
              <a:rPr lang="en-US" sz="2000" dirty="0">
                <a:solidFill>
                  <a:schemeClr val="tx1"/>
                </a:solidFill>
              </a:rPr>
              <a:t> </a:t>
            </a:r>
            <a:r>
              <a:rPr lang="en-US" sz="2000" dirty="0" err="1">
                <a:solidFill>
                  <a:schemeClr val="tx1"/>
                </a:solidFill>
              </a:rPr>
              <a:t>değildir</a:t>
            </a:r>
            <a:r>
              <a:rPr lang="en-US" sz="2000" dirty="0">
                <a:solidFill>
                  <a:schemeClr val="tx1"/>
                </a:solidFill>
              </a:rPr>
              <a:t>. </a:t>
            </a:r>
            <a:r>
              <a:rPr lang="en-US" sz="2000" dirty="0" err="1">
                <a:solidFill>
                  <a:schemeClr val="tx1"/>
                </a:solidFill>
              </a:rPr>
              <a:t>Bir</a:t>
            </a:r>
            <a:r>
              <a:rPr lang="en-US" sz="2000" dirty="0">
                <a:solidFill>
                  <a:schemeClr val="tx1"/>
                </a:solidFill>
              </a:rPr>
              <a:t> </a:t>
            </a:r>
            <a:r>
              <a:rPr lang="en-US" sz="2000" dirty="0" err="1">
                <a:solidFill>
                  <a:schemeClr val="tx1"/>
                </a:solidFill>
              </a:rPr>
              <a:t>işten</a:t>
            </a:r>
            <a:r>
              <a:rPr lang="en-US" sz="2000" dirty="0">
                <a:solidFill>
                  <a:schemeClr val="tx1"/>
                </a:solidFill>
              </a:rPr>
              <a:t> </a:t>
            </a:r>
            <a:r>
              <a:rPr lang="en-US" sz="2000" dirty="0" err="1">
                <a:solidFill>
                  <a:schemeClr val="tx1"/>
                </a:solidFill>
              </a:rPr>
              <a:t>çok</a:t>
            </a:r>
            <a:r>
              <a:rPr lang="en-US" sz="2000" dirty="0">
                <a:solidFill>
                  <a:schemeClr val="tx1"/>
                </a:solidFill>
              </a:rPr>
              <a:t> </a:t>
            </a:r>
            <a:r>
              <a:rPr lang="en-US" sz="2000" dirty="0" err="1">
                <a:solidFill>
                  <a:schemeClr val="tx1"/>
                </a:solidFill>
              </a:rPr>
              <a:t>daha</a:t>
            </a:r>
            <a:r>
              <a:rPr lang="en-US" sz="2000" dirty="0">
                <a:solidFill>
                  <a:schemeClr val="tx1"/>
                </a:solidFill>
              </a:rPr>
              <a:t> </a:t>
            </a:r>
            <a:r>
              <a:rPr lang="en-US" sz="2000" dirty="0" err="1">
                <a:solidFill>
                  <a:schemeClr val="tx1"/>
                </a:solidFill>
              </a:rPr>
              <a:t>fazla</a:t>
            </a:r>
            <a:r>
              <a:rPr lang="en-US" sz="2000" dirty="0">
                <a:solidFill>
                  <a:schemeClr val="tx1"/>
                </a:solidFill>
              </a:rPr>
              <a:t> </a:t>
            </a:r>
            <a:r>
              <a:rPr lang="en-US" sz="2000" dirty="0" err="1">
                <a:solidFill>
                  <a:schemeClr val="tx1"/>
                </a:solidFill>
              </a:rPr>
              <a:t>bir</a:t>
            </a:r>
            <a:r>
              <a:rPr lang="en-US" sz="2000" dirty="0">
                <a:solidFill>
                  <a:schemeClr val="tx1"/>
                </a:solidFill>
              </a:rPr>
              <a:t> </a:t>
            </a:r>
            <a:r>
              <a:rPr lang="en-US" sz="2000" dirty="0" err="1">
                <a:solidFill>
                  <a:schemeClr val="tx1"/>
                </a:solidFill>
              </a:rPr>
              <a:t>şeydir</a:t>
            </a:r>
            <a:r>
              <a:rPr lang="tr-TR" sz="2000" b="1" dirty="0">
                <a:solidFill>
                  <a:schemeClr val="tx1"/>
                </a:solidFill>
              </a:rPr>
              <a:t>.</a:t>
            </a:r>
            <a:r>
              <a:rPr lang="tr-TR" sz="2000" dirty="0">
                <a:solidFill>
                  <a:schemeClr val="tx1"/>
                </a:solidFill>
              </a:rPr>
              <a:t> Hiçbir meslek öğretmenlik kadar toplumun gelişmesi için doğrudan fayda sağlamaz. Çocukların öğrenmesini izlemek sevindirici. Öğretmenlik sıkıcı, durgun bir iş değildir. Öğrencilerin yaz ve ara tatillere girmesinden dolayı öğretmenler diğer işlerde çalışanlardan daha fazla dinlenme imkan</a:t>
            </a:r>
            <a:r>
              <a:rPr lang="tr-TR" sz="2000" dirty="0"/>
              <a:t>ına sahiptir.</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10784304" y="6296163"/>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14</a:t>
            </a:r>
            <a:endParaRPr lang="en-US" dirty="0"/>
          </a:p>
        </p:txBody>
      </p:sp>
      <p:sp>
        <p:nvSpPr>
          <p:cNvPr id="8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5" name="Rectangle 3"/>
          <p:cNvSpPr>
            <a:spLocks noChangeArrowheads="1"/>
          </p:cNvSpPr>
          <p:nvPr/>
        </p:nvSpPr>
        <p:spPr bwMode="auto">
          <a:xfrm>
            <a:off x="517358" y="228600"/>
            <a:ext cx="7182853"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rgbClr val="545454"/>
                </a:solidFill>
                <a:effectLst/>
                <a:latin typeface="Arial" pitchFamily="34" charset="0"/>
                <a:cs typeface="Arial" pitchFamily="34" charset="0"/>
              </a:rPr>
              <a:t>DERS </a:t>
            </a:r>
            <a:r>
              <a:rPr kumimoji="0" lang="el-GR" sz="1800" b="1" i="0" u="none" strike="noStrike" cap="none" normalizeH="0" baseline="0" dirty="0">
                <a:ln>
                  <a:noFill/>
                </a:ln>
                <a:solidFill>
                  <a:srgbClr val="545454"/>
                </a:solidFill>
                <a:effectLst/>
                <a:latin typeface="Arial" pitchFamily="34" charset="0"/>
                <a:cs typeface="Arial" pitchFamily="34" charset="0"/>
              </a:rPr>
              <a:t>: </a:t>
            </a:r>
            <a:r>
              <a:rPr kumimoji="0" lang="en-US" sz="1800" b="1" i="0" u="none" strike="noStrike" cap="none" normalizeH="0" baseline="0" dirty="0">
                <a:ln>
                  <a:noFill/>
                </a:ln>
                <a:solidFill>
                  <a:srgbClr val="545454"/>
                </a:solidFill>
                <a:effectLst/>
                <a:latin typeface="Arial" pitchFamily="34" charset="0"/>
                <a:cs typeface="Arial" pitchFamily="34" charset="0"/>
              </a:rPr>
              <a:t>TÜRKÇE   SEVİYE  : Ε5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1026" name="Picture 2" descr="Σχετική εικόνα">
            <a:hlinkClick r:id="rId2"/>
          </p:cNvPr>
          <p:cNvPicPr>
            <a:picLocks noChangeAspect="1" noChangeArrowheads="1"/>
          </p:cNvPicPr>
          <p:nvPr/>
        </p:nvPicPr>
        <p:blipFill>
          <a:blip r:embed="rId3"/>
          <a:srcRect/>
          <a:stretch>
            <a:fillRect/>
          </a:stretch>
        </p:blipFill>
        <p:spPr bwMode="auto">
          <a:xfrm>
            <a:off x="3524417" y="1564104"/>
            <a:ext cx="4019550" cy="3290469"/>
          </a:xfrm>
          <a:prstGeom prst="rect">
            <a:avLst/>
          </a:prstGeom>
          <a:noFill/>
        </p:spPr>
      </p:pic>
      <p:sp>
        <p:nvSpPr>
          <p:cNvPr id="7" name="6 - Επεξήγηση με σύννεφο"/>
          <p:cNvSpPr/>
          <p:nvPr/>
        </p:nvSpPr>
        <p:spPr>
          <a:xfrm>
            <a:off x="7279105" y="421105"/>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11 - Επεξήγηση με σύννεφο"/>
          <p:cNvSpPr/>
          <p:nvPr/>
        </p:nvSpPr>
        <p:spPr>
          <a:xfrm>
            <a:off x="7595937" y="292768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12 - Επεξήγηση με σύννεφο"/>
          <p:cNvSpPr/>
          <p:nvPr/>
        </p:nvSpPr>
        <p:spPr>
          <a:xfrm>
            <a:off x="6460957" y="483669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13 - Επεξήγηση με σύννεφο"/>
          <p:cNvSpPr/>
          <p:nvPr/>
        </p:nvSpPr>
        <p:spPr>
          <a:xfrm>
            <a:off x="2979821" y="498909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14 - Επεξήγηση με σύννεφο"/>
          <p:cNvSpPr/>
          <p:nvPr/>
        </p:nvSpPr>
        <p:spPr>
          <a:xfrm>
            <a:off x="461211" y="4311316"/>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15 - Επεξήγηση με σύννεφο"/>
          <p:cNvSpPr/>
          <p:nvPr/>
        </p:nvSpPr>
        <p:spPr>
          <a:xfrm>
            <a:off x="397042" y="2418347"/>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16 - Επεξήγηση με σύννεφο"/>
          <p:cNvSpPr/>
          <p:nvPr/>
        </p:nvSpPr>
        <p:spPr>
          <a:xfrm>
            <a:off x="1379621" y="79007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10784304" y="6296163"/>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15</a:t>
            </a:r>
            <a:endParaRPr lang="en-US" dirty="0"/>
          </a:p>
        </p:txBody>
      </p:sp>
      <p:sp>
        <p:nvSpPr>
          <p:cNvPr id="819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5" name="Rectangle 3"/>
          <p:cNvSpPr>
            <a:spLocks noChangeArrowheads="1"/>
          </p:cNvSpPr>
          <p:nvPr/>
        </p:nvSpPr>
        <p:spPr bwMode="auto">
          <a:xfrm>
            <a:off x="517358" y="228600"/>
            <a:ext cx="7182853"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rgbClr val="545454"/>
                </a:solidFill>
                <a:effectLst/>
                <a:latin typeface="Arial" pitchFamily="34" charset="0"/>
                <a:cs typeface="Arial" pitchFamily="34" charset="0"/>
              </a:rPr>
              <a:t>DERS </a:t>
            </a:r>
            <a:r>
              <a:rPr kumimoji="0" lang="el-GR" sz="1800" b="1" i="0" u="none" strike="noStrike" cap="none" normalizeH="0" baseline="0" dirty="0">
                <a:ln>
                  <a:noFill/>
                </a:ln>
                <a:solidFill>
                  <a:srgbClr val="545454"/>
                </a:solidFill>
                <a:effectLst/>
                <a:latin typeface="Arial" pitchFamily="34" charset="0"/>
                <a:cs typeface="Arial" pitchFamily="34" charset="0"/>
              </a:rPr>
              <a:t>: </a:t>
            </a:r>
            <a:r>
              <a:rPr kumimoji="0" lang="en-US" sz="1800" b="1" i="0" u="none" strike="noStrike" cap="none" normalizeH="0" baseline="0" dirty="0">
                <a:ln>
                  <a:noFill/>
                </a:ln>
                <a:solidFill>
                  <a:srgbClr val="545454"/>
                </a:solidFill>
                <a:effectLst/>
                <a:latin typeface="Arial" pitchFamily="34" charset="0"/>
                <a:cs typeface="Arial" pitchFamily="34" charset="0"/>
              </a:rPr>
              <a:t>TÜRKÇE   SEVİYE  : Ε5</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1026" name="Picture 2" descr="Σχετική εικόνα">
            <a:hlinkClick r:id="rId2"/>
          </p:cNvPr>
          <p:cNvPicPr>
            <a:picLocks noChangeAspect="1" noChangeArrowheads="1"/>
          </p:cNvPicPr>
          <p:nvPr/>
        </p:nvPicPr>
        <p:blipFill>
          <a:blip r:embed="rId3"/>
          <a:srcRect/>
          <a:stretch>
            <a:fillRect/>
          </a:stretch>
        </p:blipFill>
        <p:spPr bwMode="auto">
          <a:xfrm>
            <a:off x="3524417" y="1564104"/>
            <a:ext cx="4019550" cy="3290469"/>
          </a:xfrm>
          <a:prstGeom prst="rect">
            <a:avLst/>
          </a:prstGeom>
          <a:noFill/>
        </p:spPr>
      </p:pic>
      <p:sp>
        <p:nvSpPr>
          <p:cNvPr id="7" name="6 - Επεξήγηση με σύννεφο"/>
          <p:cNvSpPr/>
          <p:nvPr/>
        </p:nvSpPr>
        <p:spPr>
          <a:xfrm>
            <a:off x="7279105" y="421105"/>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11 - Επεξήγηση με σύννεφο"/>
          <p:cNvSpPr/>
          <p:nvPr/>
        </p:nvSpPr>
        <p:spPr>
          <a:xfrm>
            <a:off x="7595937" y="292768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12 - Επεξήγηση με σύννεφο"/>
          <p:cNvSpPr/>
          <p:nvPr/>
        </p:nvSpPr>
        <p:spPr>
          <a:xfrm>
            <a:off x="6460957" y="483669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13 - Επεξήγηση με σύννεφο"/>
          <p:cNvSpPr/>
          <p:nvPr/>
        </p:nvSpPr>
        <p:spPr>
          <a:xfrm>
            <a:off x="2979821" y="498909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14 - Επεξήγηση με σύννεφο"/>
          <p:cNvSpPr/>
          <p:nvPr/>
        </p:nvSpPr>
        <p:spPr>
          <a:xfrm>
            <a:off x="461211" y="4311316"/>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15 - Επεξήγηση με σύννεφο"/>
          <p:cNvSpPr/>
          <p:nvPr/>
        </p:nvSpPr>
        <p:spPr>
          <a:xfrm>
            <a:off x="397042" y="2418347"/>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16 - Επεξήγηση με σύννεφο"/>
          <p:cNvSpPr/>
          <p:nvPr/>
        </p:nvSpPr>
        <p:spPr>
          <a:xfrm>
            <a:off x="1379621" y="790074"/>
            <a:ext cx="2887579" cy="1407695"/>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768814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0876547" y="5883442"/>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1</a:t>
            </a:r>
            <a:r>
              <a:rPr lang="tr-TR" dirty="0"/>
              <a:t>6</a:t>
            </a:r>
            <a:endParaRPr lang="en-US" dirty="0"/>
          </a:p>
        </p:txBody>
      </p:sp>
      <p:sp>
        <p:nvSpPr>
          <p:cNvPr id="1025" name="Rectangle 1"/>
          <p:cNvSpPr>
            <a:spLocks noChangeArrowheads="1"/>
          </p:cNvSpPr>
          <p:nvPr/>
        </p:nvSpPr>
        <p:spPr bwMode="auto">
          <a:xfrm>
            <a:off x="577516" y="589547"/>
            <a:ext cx="9926052" cy="5524589"/>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Cambria" pitchFamily="18" charset="0"/>
                <a:ea typeface="Calibri" pitchFamily="34" charset="0"/>
                <a:cs typeface="Arial" pitchFamily="34" charset="0"/>
              </a:rPr>
              <a:t>Bu konu ile ilgili düşündüklerimizi yazalım</a:t>
            </a:r>
            <a:endPar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Cambria" pitchFamily="18" charset="0"/>
                <a:ea typeface="Calibri" pitchFamily="34" charset="0"/>
                <a:cs typeface="Arial" pitchFamily="34" charset="0"/>
              </a:rPr>
              <a:t>.......................................................................................................</a:t>
            </a:r>
            <a:r>
              <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defTabSz="914400" eaLnBrk="0" fontAlgn="base" hangingPunct="0">
              <a:lnSpc>
                <a:spcPct val="150000"/>
              </a:lnSpc>
              <a:spcBef>
                <a:spcPct val="0"/>
              </a:spcBef>
              <a:spcAft>
                <a:spcPct val="0"/>
              </a:spcAft>
            </a:pPr>
            <a:r>
              <a:rPr lang="tr-TR" b="1" dirty="0">
                <a:solidFill>
                  <a:srgbClr val="000000"/>
                </a:solidFill>
                <a:latin typeface="Cambria" pitchFamily="18" charset="0"/>
                <a:ea typeface="Calibri" pitchFamily="34" charset="0"/>
                <a:cs typeface="Arial" pitchFamily="34" charset="0"/>
              </a:rPr>
              <a:t>.......................................................................................................</a:t>
            </a:r>
            <a:r>
              <a:rPr lang="en-GB" b="1" dirty="0">
                <a:solidFill>
                  <a:srgbClr val="000000"/>
                </a:solidFill>
                <a:latin typeface="Cambria" pitchFamily="18" charset="0"/>
                <a:ea typeface="Calibri" pitchFamily="34" charset="0"/>
                <a:cs typeface="Arial" pitchFamily="34" charset="0"/>
              </a:rPr>
              <a:t>.................................................................................</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GB" sz="1800" b="1" i="0" u="none" strike="noStrike" cap="none" normalizeH="0" baseline="0" dirty="0">
              <a:ln>
                <a:noFill/>
              </a:ln>
              <a:solidFill>
                <a:srgbClr val="000000"/>
              </a:solidFill>
              <a:effectLst/>
              <a:latin typeface="Cambria" pitchFamily="18" charset="0"/>
              <a:ea typeface="Calibri"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28862" y="320387"/>
            <a:ext cx="11425991" cy="206210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3200" dirty="0" err="1"/>
              <a:t>Kişilerin</a:t>
            </a:r>
            <a:r>
              <a:rPr lang="en-US" sz="3200" dirty="0"/>
              <a:t> </a:t>
            </a:r>
            <a:r>
              <a:rPr lang="en-US" sz="3200" dirty="0" err="1"/>
              <a:t>meslek</a:t>
            </a:r>
            <a:r>
              <a:rPr lang="en-US" sz="3200" dirty="0"/>
              <a:t> </a:t>
            </a:r>
            <a:r>
              <a:rPr lang="en-US" sz="3200" dirty="0" err="1"/>
              <a:t>seçimi</a:t>
            </a:r>
            <a:r>
              <a:rPr lang="en-US" sz="3200" dirty="0"/>
              <a:t>  ………………………………………………………………………………………………………………………………………………………………………………………………………………….. </a:t>
            </a:r>
            <a:r>
              <a:rPr lang="en-US" sz="3200" dirty="0" err="1"/>
              <a:t>gibi</a:t>
            </a:r>
            <a:r>
              <a:rPr lang="en-US" sz="3200" dirty="0"/>
              <a:t> </a:t>
            </a:r>
            <a:r>
              <a:rPr lang="en-US" sz="3200" dirty="0" err="1"/>
              <a:t>çeşitli</a:t>
            </a:r>
            <a:r>
              <a:rPr lang="en-US" sz="3200" dirty="0"/>
              <a:t> </a:t>
            </a:r>
            <a:r>
              <a:rPr lang="en-US" sz="3200" dirty="0" err="1"/>
              <a:t>faktörlerden</a:t>
            </a:r>
            <a:r>
              <a:rPr lang="en-US" sz="3200" dirty="0"/>
              <a:t> </a:t>
            </a:r>
            <a:r>
              <a:rPr lang="en-US" sz="3200" dirty="0" err="1"/>
              <a:t>etkilenebil</a:t>
            </a:r>
            <a:r>
              <a:rPr lang="en-US" sz="3200" b="1" dirty="0" err="1"/>
              <a:t>mektedir</a:t>
            </a:r>
            <a:r>
              <a:rPr lang="en-US" sz="3200" dirty="0"/>
              <a:t>.  </a:t>
            </a:r>
          </a:p>
        </p:txBody>
      </p:sp>
      <p:sp>
        <p:nvSpPr>
          <p:cNvPr id="3" name="2 - Ορθογώνιο"/>
          <p:cNvSpPr/>
          <p:nvPr/>
        </p:nvSpPr>
        <p:spPr>
          <a:xfrm>
            <a:off x="364957" y="2877235"/>
            <a:ext cx="11498180" cy="10772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3200" dirty="0" err="1"/>
              <a:t>Meslek</a:t>
            </a:r>
            <a:r>
              <a:rPr lang="en-US" sz="3200" dirty="0"/>
              <a:t> </a:t>
            </a:r>
            <a:r>
              <a:rPr lang="en-US" sz="3200" dirty="0" err="1"/>
              <a:t>seçiminde</a:t>
            </a:r>
            <a:r>
              <a:rPr lang="en-US" sz="3200" dirty="0"/>
              <a:t> …………………………………..</a:t>
            </a:r>
            <a:r>
              <a:rPr lang="en-US" sz="3200" dirty="0" err="1"/>
              <a:t>gibi</a:t>
            </a:r>
            <a:r>
              <a:rPr lang="en-US" sz="3200" dirty="0"/>
              <a:t> </a:t>
            </a:r>
            <a:r>
              <a:rPr lang="en-US" sz="3200" dirty="0" err="1"/>
              <a:t>faktörler</a:t>
            </a:r>
            <a:r>
              <a:rPr lang="en-US" sz="3200" dirty="0"/>
              <a:t> de </a:t>
            </a:r>
            <a:r>
              <a:rPr lang="en-US" sz="3200" dirty="0" err="1"/>
              <a:t>etkili</a:t>
            </a:r>
            <a:r>
              <a:rPr lang="en-US" sz="3200" dirty="0"/>
              <a:t> </a:t>
            </a:r>
            <a:r>
              <a:rPr lang="en-US" sz="3200" dirty="0" err="1"/>
              <a:t>olabil</a:t>
            </a:r>
            <a:r>
              <a:rPr lang="en-US" sz="3200" b="1" dirty="0" err="1"/>
              <a:t>mektedir</a:t>
            </a:r>
            <a:r>
              <a:rPr lang="en-US" sz="3200" dirty="0"/>
              <a:t>. </a:t>
            </a:r>
          </a:p>
        </p:txBody>
      </p:sp>
      <p:sp>
        <p:nvSpPr>
          <p:cNvPr id="4" name="3 - Ορθογώνιο"/>
          <p:cNvSpPr/>
          <p:nvPr/>
        </p:nvSpPr>
        <p:spPr>
          <a:xfrm>
            <a:off x="366361" y="4267018"/>
            <a:ext cx="11496775"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2800" dirty="0" err="1"/>
              <a:t>Bence</a:t>
            </a:r>
            <a:r>
              <a:rPr lang="en-US" sz="2800" dirty="0"/>
              <a:t> en </a:t>
            </a:r>
            <a:r>
              <a:rPr lang="en-US" sz="2800" dirty="0" err="1"/>
              <a:t>etkili</a:t>
            </a:r>
            <a:r>
              <a:rPr lang="en-US" sz="2800" dirty="0"/>
              <a:t> </a:t>
            </a:r>
            <a:r>
              <a:rPr lang="en-US" sz="2800" dirty="0" err="1"/>
              <a:t>faktör</a:t>
            </a:r>
            <a:r>
              <a:rPr lang="en-US" sz="2800" dirty="0"/>
              <a:t>  …………………………………………………………………………………   </a:t>
            </a:r>
          </a:p>
        </p:txBody>
      </p:sp>
      <p:sp>
        <p:nvSpPr>
          <p:cNvPr id="5" name="4 - TextBox"/>
          <p:cNvSpPr txBox="1"/>
          <p:nvPr/>
        </p:nvSpPr>
        <p:spPr>
          <a:xfrm>
            <a:off x="11020926" y="6136105"/>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2</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52926" y="394419"/>
            <a:ext cx="10126579" cy="60016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tr-TR" sz="1600" b="1" dirty="0"/>
              <a:t>Meslek seçimi insanın hayatında vereceği en önemli kararlardan biri</a:t>
            </a:r>
            <a:r>
              <a:rPr lang="en-GB" sz="1600" b="1" dirty="0"/>
              <a:t>d</a:t>
            </a:r>
            <a:r>
              <a:rPr lang="tr-TR" sz="1600" b="1" dirty="0"/>
              <a:t>ir.</a:t>
            </a:r>
            <a:endParaRPr lang="el-GR" sz="1600" b="1" dirty="0"/>
          </a:p>
          <a:p>
            <a:r>
              <a:rPr lang="tr-TR" sz="1600" b="1" dirty="0"/>
              <a:t> </a:t>
            </a:r>
          </a:p>
          <a:p>
            <a:r>
              <a:rPr lang="tr-TR" sz="1600" dirty="0"/>
              <a:t>insanın hayatında vereceği en önemli kararlardan biri</a:t>
            </a:r>
            <a:r>
              <a:rPr lang="en-GB" sz="1600" dirty="0"/>
              <a:t>d</a:t>
            </a:r>
            <a:r>
              <a:rPr lang="tr-TR" sz="1600" dirty="0"/>
              <a:t>ir   →</a:t>
            </a:r>
          </a:p>
          <a:p>
            <a:endParaRPr lang="el-GR" sz="1600" dirty="0"/>
          </a:p>
          <a:p>
            <a:r>
              <a:rPr lang="tr-TR" sz="1600" dirty="0"/>
              <a:t>Ne  </a:t>
            </a:r>
            <a:r>
              <a:rPr lang="el-GR" sz="1600" dirty="0"/>
              <a:t>?  </a:t>
            </a:r>
            <a:r>
              <a:rPr lang="en-GB" sz="1600" dirty="0"/>
              <a:t>Kim ?</a:t>
            </a:r>
            <a:endParaRPr lang="tr-TR" sz="1600" dirty="0"/>
          </a:p>
          <a:p>
            <a:endParaRPr lang="tr-TR" sz="1600" dirty="0"/>
          </a:p>
          <a:p>
            <a:r>
              <a:rPr lang="en-GB" sz="1600" dirty="0"/>
              <a:t>m</a:t>
            </a:r>
            <a:r>
              <a:rPr lang="tr-TR" sz="1600" dirty="0"/>
              <a:t>eslek seçimi</a:t>
            </a:r>
          </a:p>
          <a:p>
            <a:r>
              <a:rPr lang="en-GB" sz="1600" b="1" dirty="0"/>
              <a:t>	</a:t>
            </a:r>
            <a:endParaRPr lang="tr-TR" sz="1600" b="1" dirty="0"/>
          </a:p>
          <a:p>
            <a:r>
              <a:rPr lang="tr-TR" sz="1600" b="1" dirty="0"/>
              <a:t>Günümüzün büyük bir kısmını mesaide geçiririz </a:t>
            </a:r>
            <a:endParaRPr lang="en-GB" sz="1600" b="1" dirty="0"/>
          </a:p>
          <a:p>
            <a:endParaRPr lang="tr-TR" sz="1600" b="1" dirty="0"/>
          </a:p>
          <a:p>
            <a:r>
              <a:rPr lang="tr-TR" sz="1600" dirty="0"/>
              <a:t>geçiririz </a:t>
            </a:r>
            <a:endParaRPr lang="en-GB" sz="1600" dirty="0"/>
          </a:p>
          <a:p>
            <a:r>
              <a:rPr lang="en-GB" sz="1600" dirty="0"/>
              <a:t>g</a:t>
            </a:r>
            <a:r>
              <a:rPr lang="tr-TR" sz="1600" dirty="0"/>
              <a:t>ünümüzün büyük bir kısmını </a:t>
            </a:r>
            <a:endParaRPr lang="en-GB" sz="1600" dirty="0"/>
          </a:p>
          <a:p>
            <a:r>
              <a:rPr lang="tr-TR" sz="1600" dirty="0"/>
              <a:t>mesaide</a:t>
            </a:r>
            <a:endParaRPr lang="en-GB" sz="1600" dirty="0"/>
          </a:p>
          <a:p>
            <a:endParaRPr lang="tr-TR" sz="1600" b="1" dirty="0"/>
          </a:p>
          <a:p>
            <a:r>
              <a:rPr lang="tr-TR" sz="1600" b="1" dirty="0"/>
              <a:t>Kendimize uygun bir meslek seçmezsek</a:t>
            </a:r>
            <a:r>
              <a:rPr lang="en-GB" sz="1600" b="1" dirty="0"/>
              <a:t>,</a:t>
            </a:r>
            <a:r>
              <a:rPr lang="tr-TR" sz="1600" b="1" dirty="0"/>
              <a:t> iş işkenceye döner.</a:t>
            </a:r>
            <a:endParaRPr lang="en-GB" sz="1600" b="1" dirty="0"/>
          </a:p>
          <a:p>
            <a:endParaRPr lang="tr-TR" sz="1600" b="1" dirty="0"/>
          </a:p>
          <a:p>
            <a:r>
              <a:rPr lang="tr-TR" sz="1600" dirty="0"/>
              <a:t>kendimize uygun bir meslek seçmezsek</a:t>
            </a:r>
            <a:endParaRPr lang="en-GB" sz="1600" dirty="0"/>
          </a:p>
          <a:p>
            <a:r>
              <a:rPr lang="en-GB" sz="1600" dirty="0"/>
              <a:t>	</a:t>
            </a:r>
            <a:r>
              <a:rPr lang="tr-TR" sz="1600" dirty="0"/>
              <a:t>seçmezsek</a:t>
            </a:r>
            <a:endParaRPr lang="en-GB" sz="1600" dirty="0"/>
          </a:p>
          <a:p>
            <a:r>
              <a:rPr lang="en-GB" sz="1600" dirty="0"/>
              <a:t>	</a:t>
            </a:r>
            <a:r>
              <a:rPr lang="tr-TR" sz="1600" dirty="0"/>
              <a:t>kendimize uygun bir meslek</a:t>
            </a:r>
            <a:endParaRPr lang="en-GB" sz="1600" dirty="0"/>
          </a:p>
          <a:p>
            <a:r>
              <a:rPr lang="tr-TR" sz="1600" dirty="0"/>
              <a:t> iş</a:t>
            </a:r>
            <a:r>
              <a:rPr lang="en-GB" sz="1600" dirty="0"/>
              <a:t>  </a:t>
            </a:r>
            <a:r>
              <a:rPr lang="tr-TR" sz="1600" dirty="0"/>
              <a:t>işkenceye döner</a:t>
            </a:r>
            <a:endParaRPr lang="en-GB" sz="1600" dirty="0"/>
          </a:p>
          <a:p>
            <a:r>
              <a:rPr lang="tr-TR" sz="1600" dirty="0"/>
              <a:t> 	döner</a:t>
            </a:r>
            <a:endParaRPr lang="en-GB" sz="1600" dirty="0"/>
          </a:p>
          <a:p>
            <a:r>
              <a:rPr lang="en-GB" sz="1600" dirty="0"/>
              <a:t>	</a:t>
            </a:r>
            <a:r>
              <a:rPr lang="tr-TR" sz="1600" dirty="0"/>
              <a:t>iş</a:t>
            </a:r>
            <a:r>
              <a:rPr lang="en-GB" sz="1600" dirty="0"/>
              <a:t>  </a:t>
            </a:r>
          </a:p>
          <a:p>
            <a:r>
              <a:rPr lang="en-GB" sz="1600" dirty="0"/>
              <a:t>	</a:t>
            </a:r>
            <a:r>
              <a:rPr lang="tr-TR" sz="1600" dirty="0"/>
              <a:t>işkenceye</a:t>
            </a:r>
            <a:endParaRPr lang="en-GB" sz="1600" dirty="0"/>
          </a:p>
          <a:p>
            <a:r>
              <a:rPr lang="tr-TR" sz="1600" b="1" dirty="0"/>
              <a:t>Peki ama, doğru mesleği nasıl seçeceğiz? </a:t>
            </a:r>
          </a:p>
        </p:txBody>
      </p:sp>
      <p:sp>
        <p:nvSpPr>
          <p:cNvPr id="6" name="5 - TextBox"/>
          <p:cNvSpPr txBox="1"/>
          <p:nvPr/>
        </p:nvSpPr>
        <p:spPr>
          <a:xfrm>
            <a:off x="11020926" y="6136105"/>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3</a:t>
            </a:r>
            <a:endParaRPr lang="en-US" dirty="0"/>
          </a:p>
        </p:txBody>
      </p:sp>
    </p:spTree>
    <p:extLst>
      <p:ext uri="{BB962C8B-B14F-4D97-AF65-F5344CB8AC3E}">
        <p14:creationId xmlns:p14="http://schemas.microsoft.com/office/powerpoint/2010/main" val="2916810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97304" y="422520"/>
            <a:ext cx="10487527"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400" b="1" dirty="0"/>
              <a:t>Meslek, sadece yaşayabilmek için gerekli parayı kazanabileceğimiz bir uğraş değil hayatımızın büyük bir bölümünü nerede ve nasıl devam ettireceğimizi sağlayan  bir iştir.</a:t>
            </a:r>
            <a:r>
              <a:rPr lang="tr-TR" b="1" dirty="0"/>
              <a:t>  </a:t>
            </a:r>
          </a:p>
        </p:txBody>
      </p:sp>
      <p:sp>
        <p:nvSpPr>
          <p:cNvPr id="3" name="2 - TextBox"/>
          <p:cNvSpPr txBox="1"/>
          <p:nvPr/>
        </p:nvSpPr>
        <p:spPr>
          <a:xfrm>
            <a:off x="529389" y="1913021"/>
            <a:ext cx="10635916" cy="286232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b="1" dirty="0"/>
              <a:t>Meslek nedir</a:t>
            </a:r>
            <a:r>
              <a:rPr lang="en-GB" b="1" dirty="0"/>
              <a:t>?</a:t>
            </a:r>
          </a:p>
          <a:p>
            <a:endParaRPr lang="en-GB" dirty="0"/>
          </a:p>
          <a:p>
            <a:pPr>
              <a:lnSpc>
                <a:spcPct val="200000"/>
              </a:lnSpc>
            </a:pPr>
            <a:r>
              <a:rPr lang="en-GB" dirty="0"/>
              <a:t>.................................................................................................................................................................................</a:t>
            </a:r>
          </a:p>
          <a:p>
            <a:pPr>
              <a:lnSpc>
                <a:spcPct val="200000"/>
              </a:lnSpc>
            </a:pPr>
            <a:r>
              <a:rPr lang="en-GB" dirty="0"/>
              <a:t>.................................................................................................................................................................................</a:t>
            </a:r>
          </a:p>
          <a:p>
            <a:pPr>
              <a:lnSpc>
                <a:spcPct val="200000"/>
              </a:lnSpc>
            </a:pPr>
            <a:r>
              <a:rPr lang="en-GB" dirty="0"/>
              <a:t>.................................................................................................................................................................................</a:t>
            </a:r>
          </a:p>
          <a:p>
            <a:pPr>
              <a:lnSpc>
                <a:spcPct val="200000"/>
              </a:lnSpc>
            </a:pPr>
            <a:r>
              <a:rPr lang="en-GB" dirty="0"/>
              <a:t>.................................................................................................................................................................................</a:t>
            </a:r>
          </a:p>
        </p:txBody>
      </p:sp>
      <p:sp>
        <p:nvSpPr>
          <p:cNvPr id="4" name="3 - TextBox"/>
          <p:cNvSpPr txBox="1"/>
          <p:nvPr/>
        </p:nvSpPr>
        <p:spPr>
          <a:xfrm>
            <a:off x="10876547" y="5883442"/>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4</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97304" y="410216"/>
            <a:ext cx="10186737"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b="1" dirty="0"/>
              <a:t>Aileler çocuklarının iyi bir eğitim alarak başarılı olabilecekleri bir işte çalışmalarını, iyi para kazanmalarını ve mutlu olmalarını isterler. </a:t>
            </a:r>
            <a:endParaRPr lang="en-GB" b="1" dirty="0"/>
          </a:p>
        </p:txBody>
      </p:sp>
      <p:graphicFrame>
        <p:nvGraphicFramePr>
          <p:cNvPr id="4" name="3 - Πίνακας"/>
          <p:cNvGraphicFramePr>
            <a:graphicFrameLocks noGrp="1"/>
          </p:cNvGraphicFramePr>
          <p:nvPr/>
        </p:nvGraphicFramePr>
        <p:xfrm>
          <a:off x="552116" y="2007045"/>
          <a:ext cx="10180050" cy="1112520"/>
        </p:xfrm>
        <a:graphic>
          <a:graphicData uri="http://schemas.openxmlformats.org/drawingml/2006/table">
            <a:tbl>
              <a:tblPr firstRow="1" bandRow="1">
                <a:tableStyleId>{5940675A-B579-460E-94D1-54222C63F5DA}</a:tableStyleId>
              </a:tblPr>
              <a:tblGrid>
                <a:gridCol w="2036010">
                  <a:extLst>
                    <a:ext uri="{9D8B030D-6E8A-4147-A177-3AD203B41FA5}">
                      <a16:colId xmlns:a16="http://schemas.microsoft.com/office/drawing/2014/main" val="20000"/>
                    </a:ext>
                  </a:extLst>
                </a:gridCol>
                <a:gridCol w="2036010">
                  <a:extLst>
                    <a:ext uri="{9D8B030D-6E8A-4147-A177-3AD203B41FA5}">
                      <a16:colId xmlns:a16="http://schemas.microsoft.com/office/drawing/2014/main" val="20001"/>
                    </a:ext>
                  </a:extLst>
                </a:gridCol>
                <a:gridCol w="2036010">
                  <a:extLst>
                    <a:ext uri="{9D8B030D-6E8A-4147-A177-3AD203B41FA5}">
                      <a16:colId xmlns:a16="http://schemas.microsoft.com/office/drawing/2014/main" val="20002"/>
                    </a:ext>
                  </a:extLst>
                </a:gridCol>
                <a:gridCol w="2036010">
                  <a:extLst>
                    <a:ext uri="{9D8B030D-6E8A-4147-A177-3AD203B41FA5}">
                      <a16:colId xmlns:a16="http://schemas.microsoft.com/office/drawing/2014/main" val="20003"/>
                    </a:ext>
                  </a:extLst>
                </a:gridCol>
                <a:gridCol w="2036010">
                  <a:extLst>
                    <a:ext uri="{9D8B030D-6E8A-4147-A177-3AD203B41FA5}">
                      <a16:colId xmlns:a16="http://schemas.microsoft.com/office/drawing/2014/main" val="20004"/>
                    </a:ext>
                  </a:extLst>
                </a:gridCol>
              </a:tblGrid>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sp>
        <p:nvSpPr>
          <p:cNvPr id="5" name="4 - TextBox"/>
          <p:cNvSpPr txBox="1"/>
          <p:nvPr/>
        </p:nvSpPr>
        <p:spPr>
          <a:xfrm>
            <a:off x="10876547" y="5883442"/>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5</a:t>
            </a:r>
            <a:endParaRPr lang="en-US" dirty="0"/>
          </a:p>
        </p:txBody>
      </p:sp>
      <p:sp>
        <p:nvSpPr>
          <p:cNvPr id="6" name="5 - TextBox"/>
          <p:cNvSpPr txBox="1"/>
          <p:nvPr/>
        </p:nvSpPr>
        <p:spPr>
          <a:xfrm>
            <a:off x="553452" y="1263316"/>
            <a:ext cx="197318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1200" dirty="0"/>
              <a:t>ÖZNE</a:t>
            </a:r>
            <a:r>
              <a:rPr lang="el-GR" sz="1200" dirty="0"/>
              <a:t> ΥΠΟΚΕΙΜΕΝΟ </a:t>
            </a:r>
          </a:p>
          <a:p>
            <a:r>
              <a:rPr lang="el-GR" sz="1200" dirty="0"/>
              <a:t>ΡΗΜΑΤΟΣ </a:t>
            </a:r>
            <a:endParaRPr lang="en-US" sz="1200" dirty="0"/>
          </a:p>
        </p:txBody>
      </p:sp>
      <p:sp>
        <p:nvSpPr>
          <p:cNvPr id="7" name="6 - TextBox"/>
          <p:cNvSpPr txBox="1"/>
          <p:nvPr/>
        </p:nvSpPr>
        <p:spPr>
          <a:xfrm>
            <a:off x="8754978" y="1187116"/>
            <a:ext cx="205740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1200" dirty="0"/>
              <a:t>YÜKLEM</a:t>
            </a:r>
            <a:endParaRPr lang="el-GR" sz="1200" dirty="0"/>
          </a:p>
          <a:p>
            <a:r>
              <a:rPr lang="el-GR" sz="1200" dirty="0"/>
              <a:t>ΡΗΜΑ ΚΥΡΙΑΣ</a:t>
            </a:r>
            <a:endParaRPr lang="en-US" sz="1200" dirty="0"/>
          </a:p>
        </p:txBody>
      </p:sp>
      <p:sp>
        <p:nvSpPr>
          <p:cNvPr id="8" name="7 - TextBox"/>
          <p:cNvSpPr txBox="1"/>
          <p:nvPr/>
        </p:nvSpPr>
        <p:spPr>
          <a:xfrm>
            <a:off x="2606841" y="1247274"/>
            <a:ext cx="197318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1200" dirty="0"/>
              <a:t>ÖZNE</a:t>
            </a:r>
            <a:r>
              <a:rPr lang="el-GR" sz="1200" dirty="0"/>
              <a:t> ΥΠΟΚΕΙΜΕΝΟ </a:t>
            </a:r>
          </a:p>
          <a:p>
            <a:r>
              <a:rPr lang="el-GR" sz="1200" dirty="0"/>
              <a:t>ΔΕΥΤΕΡΕΥΟΥΣΑΣ</a:t>
            </a:r>
            <a:endParaRPr lang="en-US" sz="1200" dirty="0"/>
          </a:p>
        </p:txBody>
      </p:sp>
      <p:sp>
        <p:nvSpPr>
          <p:cNvPr id="9" name="8 - TextBox"/>
          <p:cNvSpPr txBox="1"/>
          <p:nvPr/>
        </p:nvSpPr>
        <p:spPr>
          <a:xfrm>
            <a:off x="6585283" y="1219200"/>
            <a:ext cx="1973180"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sz="1200" dirty="0"/>
              <a:t>ΡΗΜΑ </a:t>
            </a:r>
          </a:p>
          <a:p>
            <a:r>
              <a:rPr lang="el-GR" sz="1200" dirty="0"/>
              <a:t>ΔΕΥΤΕΡΕΥΟΥΣΑΣ</a:t>
            </a:r>
            <a:endParaRPr lang="en-US" sz="1200" dirty="0"/>
          </a:p>
        </p:txBody>
      </p:sp>
      <p:sp>
        <p:nvSpPr>
          <p:cNvPr id="11" name="10 - TextBox"/>
          <p:cNvSpPr txBox="1"/>
          <p:nvPr/>
        </p:nvSpPr>
        <p:spPr>
          <a:xfrm>
            <a:off x="4672262" y="1243263"/>
            <a:ext cx="1800727"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sz="1200" dirty="0"/>
              <a:t>ΕΠΙΡΡΗΜΑΤΙΚΗ  ΔΕΥΤΕΡ.</a:t>
            </a:r>
          </a:p>
          <a:p>
            <a:r>
              <a:rPr lang="el-GR" sz="1200" dirty="0"/>
              <a:t>ΤΟΥ ΤΡΟΠΟΥ</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364958" y="368242"/>
            <a:ext cx="11161294" cy="594008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tr-TR" sz="2000" b="1" dirty="0"/>
              <a:t>Pek çok anne babanın çocuğunun geleceği ile ilgili bir hayali vardır. </a:t>
            </a:r>
            <a:endParaRPr lang="en-GB" sz="2000" b="1" dirty="0"/>
          </a:p>
          <a:p>
            <a:endParaRPr lang="en-GB" sz="2000" b="1" dirty="0"/>
          </a:p>
          <a:p>
            <a:endParaRPr lang="en-GB" sz="2000" b="1" dirty="0"/>
          </a:p>
          <a:p>
            <a:r>
              <a:rPr lang="en-US" sz="2000" b="1" dirty="0" err="1"/>
              <a:t>Ancak</a:t>
            </a:r>
            <a:r>
              <a:rPr lang="en-US" sz="2000" b="1" dirty="0"/>
              <a:t> </a:t>
            </a:r>
            <a:r>
              <a:rPr lang="en-US" sz="2000" b="1" dirty="0" err="1"/>
              <a:t>bazen</a:t>
            </a:r>
            <a:r>
              <a:rPr lang="en-US" sz="2000" b="1" dirty="0"/>
              <a:t> </a:t>
            </a:r>
            <a:r>
              <a:rPr lang="en-US" sz="2000" b="1" dirty="0" err="1"/>
              <a:t>farkında</a:t>
            </a:r>
            <a:r>
              <a:rPr lang="en-US" sz="2000" b="1" dirty="0"/>
              <a:t> </a:t>
            </a:r>
            <a:r>
              <a:rPr lang="en-US" sz="2000" b="1" dirty="0" err="1"/>
              <a:t>olmadan</a:t>
            </a:r>
            <a:r>
              <a:rPr lang="en-US" sz="2000" b="1" dirty="0"/>
              <a:t> </a:t>
            </a:r>
            <a:r>
              <a:rPr lang="en-US" sz="2000" b="1" dirty="0" err="1"/>
              <a:t>çocuklarını</a:t>
            </a:r>
            <a:r>
              <a:rPr lang="en-US" sz="2000" b="1" dirty="0"/>
              <a:t> belli </a:t>
            </a:r>
            <a:r>
              <a:rPr lang="en-US" sz="2000" b="1" dirty="0" err="1"/>
              <a:t>bir</a:t>
            </a:r>
            <a:r>
              <a:rPr lang="en-US" sz="2000" b="1" dirty="0"/>
              <a:t> </a:t>
            </a:r>
            <a:r>
              <a:rPr lang="en-US" sz="2000" b="1" dirty="0" err="1"/>
              <a:t>mesleğe</a:t>
            </a:r>
            <a:r>
              <a:rPr lang="en-US" sz="2000" b="1" dirty="0"/>
              <a:t> </a:t>
            </a:r>
            <a:r>
              <a:rPr lang="en-US" sz="2000" b="1" dirty="0" err="1"/>
              <a:t>yönlendirebilirler</a:t>
            </a:r>
            <a:r>
              <a:rPr lang="en-US" sz="2000" b="1" dirty="0"/>
              <a:t>. </a:t>
            </a:r>
          </a:p>
          <a:p>
            <a:endParaRPr lang="en-US" sz="2000" b="1" dirty="0"/>
          </a:p>
          <a:p>
            <a:endParaRPr lang="en-US" sz="2000" b="1" dirty="0"/>
          </a:p>
          <a:p>
            <a:r>
              <a:rPr lang="en-US" sz="2000" b="1" dirty="0"/>
              <a:t>Bu </a:t>
            </a:r>
            <a:r>
              <a:rPr lang="en-US" sz="2000" b="1" dirty="0" err="1"/>
              <a:t>meslek</a:t>
            </a:r>
            <a:r>
              <a:rPr lang="en-US" sz="2000" b="1" dirty="0"/>
              <a:t> </a:t>
            </a:r>
            <a:r>
              <a:rPr lang="en-US" sz="2000" b="1" dirty="0" err="1"/>
              <a:t>aile</a:t>
            </a:r>
            <a:r>
              <a:rPr lang="en-US" sz="2000" b="1" dirty="0"/>
              <a:t> </a:t>
            </a:r>
            <a:r>
              <a:rPr lang="en-US" sz="2000" b="1" dirty="0" err="1"/>
              <a:t>mesleği</a:t>
            </a:r>
            <a:r>
              <a:rPr lang="en-US" sz="2000" b="1" dirty="0"/>
              <a:t> </a:t>
            </a:r>
            <a:r>
              <a:rPr lang="en-US" sz="2000" b="1" dirty="0" err="1"/>
              <a:t>olabilir</a:t>
            </a:r>
            <a:r>
              <a:rPr lang="en-US" sz="2000" b="1" dirty="0"/>
              <a:t>, </a:t>
            </a:r>
            <a:r>
              <a:rPr lang="en-US" sz="2000" b="1" dirty="0" err="1"/>
              <a:t>anne</a:t>
            </a:r>
            <a:r>
              <a:rPr lang="en-US" sz="2000" b="1" dirty="0"/>
              <a:t> </a:t>
            </a:r>
            <a:r>
              <a:rPr lang="en-US" sz="2000" b="1" dirty="0" err="1"/>
              <a:t>ya</a:t>
            </a:r>
            <a:r>
              <a:rPr lang="en-US" sz="2000" b="1" dirty="0"/>
              <a:t> </a:t>
            </a:r>
            <a:r>
              <a:rPr lang="en-US" sz="2000" b="1" dirty="0" err="1"/>
              <a:t>da</a:t>
            </a:r>
            <a:r>
              <a:rPr lang="en-US" sz="2000" b="1" dirty="0"/>
              <a:t> </a:t>
            </a:r>
            <a:r>
              <a:rPr lang="en-US" sz="2000" b="1" dirty="0" err="1"/>
              <a:t>babanın</a:t>
            </a:r>
            <a:r>
              <a:rPr lang="en-US" sz="2000" b="1" dirty="0"/>
              <a:t> </a:t>
            </a:r>
            <a:r>
              <a:rPr lang="en-US" sz="2000" b="1" dirty="0" err="1"/>
              <a:t>arzulayıp</a:t>
            </a:r>
            <a:r>
              <a:rPr lang="en-US" sz="2000" b="1" dirty="0"/>
              <a:t> </a:t>
            </a:r>
            <a:r>
              <a:rPr lang="en-US" sz="2000" b="1" dirty="0" err="1"/>
              <a:t>da</a:t>
            </a:r>
            <a:r>
              <a:rPr lang="en-US" sz="2000" b="1" dirty="0"/>
              <a:t> </a:t>
            </a:r>
            <a:r>
              <a:rPr lang="en-US" sz="2000" b="1" dirty="0" err="1"/>
              <a:t>giremediği</a:t>
            </a:r>
            <a:r>
              <a:rPr lang="en-US" sz="2000" b="1" dirty="0"/>
              <a:t> </a:t>
            </a:r>
            <a:r>
              <a:rPr lang="en-US" sz="2000" b="1" dirty="0" err="1"/>
              <a:t>veya</a:t>
            </a:r>
            <a:r>
              <a:rPr lang="en-US" sz="2000" b="1" dirty="0"/>
              <a:t> </a:t>
            </a:r>
            <a:r>
              <a:rPr lang="en-US" sz="2000" b="1" dirty="0" err="1"/>
              <a:t>çocuğu</a:t>
            </a:r>
            <a:r>
              <a:rPr lang="en-US" sz="2000" b="1" dirty="0"/>
              <a:t> </a:t>
            </a:r>
            <a:r>
              <a:rPr lang="en-US" sz="2000" b="1" dirty="0" err="1"/>
              <a:t>için</a:t>
            </a:r>
            <a:r>
              <a:rPr lang="en-US" sz="2000" b="1" dirty="0"/>
              <a:t> </a:t>
            </a:r>
            <a:r>
              <a:rPr lang="en-US" sz="2000" b="1" dirty="0" err="1"/>
              <a:t>uygun</a:t>
            </a:r>
            <a:r>
              <a:rPr lang="en-US" sz="2000" b="1" dirty="0"/>
              <a:t> </a:t>
            </a:r>
            <a:r>
              <a:rPr lang="en-US" sz="2000" b="1" dirty="0" err="1"/>
              <a:t>gördüğü</a:t>
            </a:r>
            <a:r>
              <a:rPr lang="en-US" sz="2000" b="1" dirty="0"/>
              <a:t> </a:t>
            </a:r>
            <a:r>
              <a:rPr lang="en-US" sz="2000" b="1" dirty="0" err="1"/>
              <a:t>bir</a:t>
            </a:r>
            <a:r>
              <a:rPr lang="en-US" sz="2000" b="1" dirty="0"/>
              <a:t> </a:t>
            </a:r>
            <a:r>
              <a:rPr lang="en-US" sz="2000" b="1" dirty="0" err="1"/>
              <a:t>meslek</a:t>
            </a:r>
            <a:r>
              <a:rPr lang="en-US" sz="2000" b="1" dirty="0"/>
              <a:t> </a:t>
            </a:r>
            <a:r>
              <a:rPr lang="en-US" sz="2000" b="1" dirty="0" err="1"/>
              <a:t>olabilir</a:t>
            </a:r>
            <a:r>
              <a:rPr lang="en-US" sz="2000" b="1" dirty="0"/>
              <a:t>. </a:t>
            </a:r>
          </a:p>
          <a:p>
            <a:endParaRPr lang="en-US" sz="2000" b="1" dirty="0"/>
          </a:p>
          <a:p>
            <a:endParaRPr lang="en-US" sz="2000" b="1" dirty="0"/>
          </a:p>
          <a:p>
            <a:r>
              <a:rPr lang="en-US" sz="2000" b="1" dirty="0" err="1"/>
              <a:t>Öte</a:t>
            </a:r>
            <a:r>
              <a:rPr lang="en-US" sz="2000" b="1" dirty="0"/>
              <a:t> </a:t>
            </a:r>
            <a:r>
              <a:rPr lang="en-US" sz="2000" b="1" dirty="0" err="1"/>
              <a:t>yandan</a:t>
            </a:r>
            <a:r>
              <a:rPr lang="en-US" sz="2000" b="1" dirty="0"/>
              <a:t>, </a:t>
            </a:r>
            <a:r>
              <a:rPr lang="en-US" sz="2000" b="1" dirty="0" err="1"/>
              <a:t>çocuklar</a:t>
            </a:r>
            <a:r>
              <a:rPr lang="en-US" sz="2000" b="1" dirty="0"/>
              <a:t> </a:t>
            </a:r>
            <a:r>
              <a:rPr lang="en-US" sz="2000" b="1" dirty="0" err="1"/>
              <a:t>da</a:t>
            </a:r>
            <a:r>
              <a:rPr lang="en-US" sz="2000" b="1" dirty="0"/>
              <a:t> </a:t>
            </a:r>
            <a:r>
              <a:rPr lang="en-US" sz="2000" b="1" dirty="0" err="1"/>
              <a:t>gelecekleriyle</a:t>
            </a:r>
            <a:r>
              <a:rPr lang="en-US" sz="2000" b="1" dirty="0"/>
              <a:t> </a:t>
            </a:r>
            <a:r>
              <a:rPr lang="en-US" sz="2000" b="1" dirty="0" err="1"/>
              <a:t>ilgili</a:t>
            </a:r>
            <a:r>
              <a:rPr lang="en-US" sz="2000" b="1" dirty="0"/>
              <a:t> </a:t>
            </a:r>
            <a:r>
              <a:rPr lang="en-US" sz="2000" b="1" dirty="0" err="1"/>
              <a:t>karar</a:t>
            </a:r>
            <a:r>
              <a:rPr lang="en-US" sz="2000" b="1" dirty="0"/>
              <a:t> </a:t>
            </a:r>
            <a:r>
              <a:rPr lang="en-US" sz="2000" b="1" dirty="0" err="1"/>
              <a:t>alırken</a:t>
            </a:r>
            <a:r>
              <a:rPr lang="en-US" sz="2000" b="1" dirty="0"/>
              <a:t>  </a:t>
            </a:r>
            <a:r>
              <a:rPr lang="en-US" sz="2000" b="1" dirty="0" err="1"/>
              <a:t>değişen</a:t>
            </a:r>
            <a:r>
              <a:rPr lang="en-US" sz="2000" b="1" dirty="0"/>
              <a:t> </a:t>
            </a:r>
            <a:r>
              <a:rPr lang="en-US" sz="2000" b="1" dirty="0" err="1"/>
              <a:t>dünyanın</a:t>
            </a:r>
            <a:r>
              <a:rPr lang="en-US" sz="2000" b="1" dirty="0"/>
              <a:t> </a:t>
            </a:r>
            <a:r>
              <a:rPr lang="en-US" sz="2000" b="1" dirty="0" err="1"/>
              <a:t>getireceği</a:t>
            </a:r>
            <a:r>
              <a:rPr lang="en-US" sz="2000" b="1" dirty="0"/>
              <a:t> </a:t>
            </a:r>
            <a:r>
              <a:rPr lang="en-US" sz="2000" b="1" dirty="0" err="1"/>
              <a:t>yenilikleri</a:t>
            </a:r>
            <a:r>
              <a:rPr lang="en-US" sz="2000" b="1" dirty="0"/>
              <a:t> </a:t>
            </a:r>
            <a:r>
              <a:rPr lang="en-US" sz="2000" b="1" dirty="0" err="1"/>
              <a:t>yeterince</a:t>
            </a:r>
            <a:r>
              <a:rPr lang="en-US" sz="2000" b="1" dirty="0"/>
              <a:t> </a:t>
            </a:r>
            <a:r>
              <a:rPr lang="en-US" sz="2000" b="1" dirty="0" err="1"/>
              <a:t>tanımadan</a:t>
            </a:r>
            <a:r>
              <a:rPr lang="en-US" sz="2000" b="1" dirty="0"/>
              <a:t> </a:t>
            </a:r>
            <a:r>
              <a:rPr lang="en-US" sz="2000" b="1" dirty="0" err="1"/>
              <a:t>bir</a:t>
            </a:r>
            <a:r>
              <a:rPr lang="en-US" sz="2000" b="1" dirty="0"/>
              <a:t> </a:t>
            </a:r>
            <a:r>
              <a:rPr lang="en-US" sz="2000" b="1" dirty="0" err="1"/>
              <a:t>mesleki</a:t>
            </a:r>
            <a:r>
              <a:rPr lang="en-US" sz="2000" b="1" dirty="0"/>
              <a:t> </a:t>
            </a:r>
            <a:r>
              <a:rPr lang="en-US" sz="2000" b="1" dirty="0" err="1"/>
              <a:t>karar</a:t>
            </a:r>
            <a:r>
              <a:rPr lang="en-US" sz="2000" b="1" dirty="0"/>
              <a:t> </a:t>
            </a:r>
            <a:r>
              <a:rPr lang="en-US" sz="2000" b="1" dirty="0" err="1"/>
              <a:t>alabilmektedirler</a:t>
            </a:r>
            <a:r>
              <a:rPr lang="en-US" sz="2000" b="1" dirty="0"/>
              <a:t>.</a:t>
            </a:r>
          </a:p>
          <a:p>
            <a:endParaRPr lang="tr-TR" sz="2000" b="1" dirty="0"/>
          </a:p>
          <a:p>
            <a:r>
              <a:rPr lang="en-US" sz="2000" dirty="0" err="1"/>
              <a:t>Öte</a:t>
            </a:r>
            <a:r>
              <a:rPr lang="en-US" sz="2000" dirty="0"/>
              <a:t> </a:t>
            </a:r>
            <a:r>
              <a:rPr lang="en-US" sz="2000" dirty="0" err="1"/>
              <a:t>yandan</a:t>
            </a:r>
            <a:r>
              <a:rPr lang="en-US" sz="2000" dirty="0"/>
              <a:t>,</a:t>
            </a:r>
          </a:p>
          <a:p>
            <a:r>
              <a:rPr lang="en-US" sz="2000" dirty="0" err="1"/>
              <a:t>çocuklar</a:t>
            </a:r>
            <a:r>
              <a:rPr lang="en-US" sz="2000" dirty="0"/>
              <a:t> </a:t>
            </a:r>
            <a:r>
              <a:rPr lang="en-US" sz="2000" dirty="0" err="1"/>
              <a:t>da</a:t>
            </a:r>
            <a:r>
              <a:rPr lang="en-US" sz="2000" dirty="0"/>
              <a:t> </a:t>
            </a:r>
            <a:endParaRPr lang="tr-TR" sz="2000" dirty="0"/>
          </a:p>
          <a:p>
            <a:r>
              <a:rPr lang="en-US" sz="2000" dirty="0" err="1"/>
              <a:t>gelecekleriyle</a:t>
            </a:r>
            <a:r>
              <a:rPr lang="en-US" sz="2000" dirty="0"/>
              <a:t> </a:t>
            </a:r>
            <a:r>
              <a:rPr lang="en-US" sz="2000" dirty="0" err="1"/>
              <a:t>ilgili</a:t>
            </a:r>
            <a:r>
              <a:rPr lang="en-US" sz="2000" dirty="0"/>
              <a:t> </a:t>
            </a:r>
            <a:r>
              <a:rPr lang="en-US" sz="2000" dirty="0" err="1"/>
              <a:t>karar</a:t>
            </a:r>
            <a:r>
              <a:rPr lang="en-US" sz="2000" dirty="0"/>
              <a:t> </a:t>
            </a:r>
            <a:r>
              <a:rPr lang="en-US" sz="2000" dirty="0" err="1"/>
              <a:t>alırken</a:t>
            </a:r>
            <a:endParaRPr lang="en-US" sz="2000" dirty="0"/>
          </a:p>
          <a:p>
            <a:r>
              <a:rPr lang="en-US" sz="2000" dirty="0" err="1"/>
              <a:t>değişen</a:t>
            </a:r>
            <a:r>
              <a:rPr lang="en-US" sz="2000" dirty="0"/>
              <a:t> </a:t>
            </a:r>
            <a:r>
              <a:rPr lang="en-US" sz="2000" dirty="0" err="1"/>
              <a:t>dünyanın</a:t>
            </a:r>
            <a:r>
              <a:rPr lang="en-US" sz="2000" dirty="0"/>
              <a:t> </a:t>
            </a:r>
            <a:r>
              <a:rPr lang="en-US" sz="2000" dirty="0" err="1"/>
              <a:t>getireceği</a:t>
            </a:r>
            <a:r>
              <a:rPr lang="en-US" sz="2000" dirty="0"/>
              <a:t> </a:t>
            </a:r>
            <a:r>
              <a:rPr lang="en-US" sz="2000" dirty="0" err="1"/>
              <a:t>yenilikleri</a:t>
            </a:r>
            <a:r>
              <a:rPr lang="en-US" sz="2000" dirty="0"/>
              <a:t> </a:t>
            </a:r>
            <a:r>
              <a:rPr lang="en-US" sz="2000" dirty="0" err="1"/>
              <a:t>yeterince</a:t>
            </a:r>
            <a:r>
              <a:rPr lang="en-US" sz="2000" dirty="0"/>
              <a:t> </a:t>
            </a:r>
            <a:r>
              <a:rPr lang="en-US" sz="2000" dirty="0" err="1"/>
              <a:t>tanımadan</a:t>
            </a:r>
            <a:endParaRPr lang="en-US" sz="2000" dirty="0"/>
          </a:p>
          <a:p>
            <a:r>
              <a:rPr lang="en-US" sz="2000" dirty="0"/>
              <a:t> </a:t>
            </a:r>
            <a:r>
              <a:rPr lang="en-US" sz="2000" dirty="0" err="1"/>
              <a:t>bir</a:t>
            </a:r>
            <a:r>
              <a:rPr lang="en-US" sz="2000" dirty="0"/>
              <a:t> </a:t>
            </a:r>
            <a:r>
              <a:rPr lang="en-US" sz="2000" dirty="0" err="1"/>
              <a:t>mesleki</a:t>
            </a:r>
            <a:r>
              <a:rPr lang="en-US" sz="2000" dirty="0"/>
              <a:t> </a:t>
            </a:r>
            <a:r>
              <a:rPr lang="en-US" sz="2000" dirty="0" err="1"/>
              <a:t>karar</a:t>
            </a:r>
            <a:r>
              <a:rPr lang="en-US" sz="2000" dirty="0"/>
              <a:t> </a:t>
            </a:r>
            <a:r>
              <a:rPr lang="en-US" sz="2000" dirty="0" err="1"/>
              <a:t>alabilmektedirler</a:t>
            </a:r>
            <a:endParaRPr lang="en-US" sz="2000" dirty="0"/>
          </a:p>
          <a:p>
            <a:endParaRPr lang="en-US" sz="2000" b="1" dirty="0"/>
          </a:p>
        </p:txBody>
      </p:sp>
      <p:sp>
        <p:nvSpPr>
          <p:cNvPr id="3" name="2 - TextBox"/>
          <p:cNvSpPr txBox="1"/>
          <p:nvPr/>
        </p:nvSpPr>
        <p:spPr>
          <a:xfrm>
            <a:off x="11044990" y="6488668"/>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6</a:t>
            </a:r>
            <a:endParaRPr lang="en-US" dirty="0"/>
          </a:p>
        </p:txBody>
      </p:sp>
    </p:spTree>
    <p:extLst>
      <p:ext uri="{BB962C8B-B14F-4D97-AF65-F5344CB8AC3E}">
        <p14:creationId xmlns:p14="http://schemas.microsoft.com/office/powerpoint/2010/main" val="2916810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01051" y="266110"/>
            <a:ext cx="10956759" cy="535531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b="1" dirty="0" err="1"/>
              <a:t>Unutmayın</a:t>
            </a:r>
            <a:r>
              <a:rPr lang="en-US" b="1" dirty="0"/>
              <a:t>, </a:t>
            </a:r>
            <a:r>
              <a:rPr lang="en-US" b="1" dirty="0" err="1"/>
              <a:t>siz</a:t>
            </a:r>
            <a:r>
              <a:rPr lang="en-US" b="1" dirty="0"/>
              <a:t> </a:t>
            </a:r>
            <a:r>
              <a:rPr lang="en-US" b="1" dirty="0" err="1"/>
              <a:t>çocuğunuzun</a:t>
            </a:r>
            <a:r>
              <a:rPr lang="en-US" b="1" dirty="0"/>
              <a:t> </a:t>
            </a:r>
            <a:r>
              <a:rPr lang="en-US" b="1" dirty="0" err="1"/>
              <a:t>kendisine</a:t>
            </a:r>
            <a:r>
              <a:rPr lang="en-US" b="1" dirty="0"/>
              <a:t> </a:t>
            </a:r>
            <a:r>
              <a:rPr lang="en-US" b="1" dirty="0" err="1"/>
              <a:t>ve</a:t>
            </a:r>
            <a:r>
              <a:rPr lang="en-US" b="1" dirty="0"/>
              <a:t> </a:t>
            </a:r>
            <a:r>
              <a:rPr lang="en-US" b="1" dirty="0" err="1"/>
              <a:t>değerlerine</a:t>
            </a:r>
            <a:r>
              <a:rPr lang="en-US" b="1" dirty="0"/>
              <a:t> </a:t>
            </a:r>
            <a:r>
              <a:rPr lang="en-US" b="1" dirty="0" err="1"/>
              <a:t>uygun</a:t>
            </a:r>
            <a:r>
              <a:rPr lang="en-US" b="1" dirty="0"/>
              <a:t> </a:t>
            </a:r>
            <a:r>
              <a:rPr lang="en-US" b="1" dirty="0" err="1"/>
              <a:t>bir</a:t>
            </a:r>
            <a:r>
              <a:rPr lang="en-US" b="1" dirty="0"/>
              <a:t> </a:t>
            </a:r>
            <a:r>
              <a:rPr lang="en-US" b="1" dirty="0" err="1"/>
              <a:t>meslek</a:t>
            </a:r>
            <a:r>
              <a:rPr lang="en-US" b="1" dirty="0"/>
              <a:t> </a:t>
            </a:r>
            <a:r>
              <a:rPr lang="en-US" b="1" dirty="0" err="1"/>
              <a:t>seçmesine</a:t>
            </a:r>
            <a:r>
              <a:rPr lang="en-US" b="1" dirty="0"/>
              <a:t> </a:t>
            </a:r>
            <a:r>
              <a:rPr lang="en-US" b="1" dirty="0" err="1"/>
              <a:t>yardım</a:t>
            </a:r>
            <a:r>
              <a:rPr lang="en-US" b="1" dirty="0"/>
              <a:t> </a:t>
            </a:r>
            <a:r>
              <a:rPr lang="en-US" b="1" dirty="0" err="1"/>
              <a:t>edebilecek</a:t>
            </a:r>
            <a:r>
              <a:rPr lang="en-US" b="1" dirty="0"/>
              <a:t> en </a:t>
            </a:r>
            <a:r>
              <a:rPr lang="en-US" b="1" dirty="0" err="1"/>
              <a:t>önemli</a:t>
            </a:r>
            <a:r>
              <a:rPr lang="en-US" b="1" dirty="0"/>
              <a:t> </a:t>
            </a:r>
            <a:r>
              <a:rPr lang="en-US" b="1" dirty="0" err="1"/>
              <a:t>kişilersiniz</a:t>
            </a:r>
            <a:r>
              <a:rPr lang="en-US" b="1" dirty="0"/>
              <a:t> </a:t>
            </a:r>
            <a:r>
              <a:rPr lang="en-US" b="1" dirty="0" err="1"/>
              <a:t>ve</a:t>
            </a:r>
            <a:r>
              <a:rPr lang="en-US" b="1" dirty="0"/>
              <a:t> </a:t>
            </a:r>
            <a:r>
              <a:rPr lang="en-US" b="1" dirty="0" err="1"/>
              <a:t>çocuğunuza</a:t>
            </a:r>
            <a:r>
              <a:rPr lang="en-US" b="1" dirty="0"/>
              <a:t> </a:t>
            </a:r>
            <a:r>
              <a:rPr lang="en-US" b="1" dirty="0" err="1"/>
              <a:t>vereceğiniz</a:t>
            </a:r>
            <a:r>
              <a:rPr lang="en-US" b="1" dirty="0"/>
              <a:t> </a:t>
            </a:r>
            <a:r>
              <a:rPr lang="en-US" b="1" dirty="0" err="1"/>
              <a:t>destek</a:t>
            </a:r>
            <a:r>
              <a:rPr lang="en-US" b="1" dirty="0"/>
              <a:t> </a:t>
            </a:r>
            <a:r>
              <a:rPr lang="en-US" b="1" dirty="0" err="1"/>
              <a:t>onun</a:t>
            </a:r>
            <a:r>
              <a:rPr lang="en-US" b="1" dirty="0"/>
              <a:t> </a:t>
            </a:r>
            <a:r>
              <a:rPr lang="en-US" b="1" dirty="0" err="1"/>
              <a:t>ileride</a:t>
            </a:r>
            <a:r>
              <a:rPr lang="en-US" b="1" dirty="0"/>
              <a:t> </a:t>
            </a:r>
            <a:r>
              <a:rPr lang="en-US" b="1" dirty="0" err="1"/>
              <a:t>mutlu</a:t>
            </a:r>
            <a:r>
              <a:rPr lang="en-US" b="1" dirty="0"/>
              <a:t> </a:t>
            </a:r>
            <a:r>
              <a:rPr lang="en-US" b="1" dirty="0" err="1"/>
              <a:t>ve</a:t>
            </a:r>
            <a:r>
              <a:rPr lang="en-US" b="1" dirty="0"/>
              <a:t> </a:t>
            </a:r>
            <a:r>
              <a:rPr lang="en-US" b="1" dirty="0" err="1"/>
              <a:t>başarılı</a:t>
            </a:r>
            <a:r>
              <a:rPr lang="en-US" b="1" dirty="0"/>
              <a:t> </a:t>
            </a:r>
            <a:r>
              <a:rPr lang="en-US" b="1" dirty="0" err="1"/>
              <a:t>bir</a:t>
            </a:r>
            <a:r>
              <a:rPr lang="en-US" b="1" dirty="0"/>
              <a:t> </a:t>
            </a:r>
            <a:r>
              <a:rPr lang="en-US" b="1" dirty="0" err="1"/>
              <a:t>insan</a:t>
            </a:r>
            <a:r>
              <a:rPr lang="en-US" b="1" dirty="0"/>
              <a:t> </a:t>
            </a:r>
            <a:r>
              <a:rPr lang="en-US" b="1" dirty="0" err="1"/>
              <a:t>olmasına</a:t>
            </a:r>
            <a:r>
              <a:rPr lang="en-US" b="1" dirty="0"/>
              <a:t> </a:t>
            </a:r>
            <a:r>
              <a:rPr lang="en-US" b="1" dirty="0" err="1"/>
              <a:t>yardım</a:t>
            </a:r>
            <a:r>
              <a:rPr lang="en-US" b="1" dirty="0"/>
              <a:t> </a:t>
            </a:r>
            <a:r>
              <a:rPr lang="en-US" b="1" dirty="0" err="1"/>
              <a:t>edecektir</a:t>
            </a:r>
            <a:r>
              <a:rPr lang="en-US" b="1" dirty="0"/>
              <a:t>.</a:t>
            </a:r>
          </a:p>
          <a:p>
            <a:endParaRPr lang="en-GB" b="1" dirty="0"/>
          </a:p>
          <a:p>
            <a:r>
              <a:rPr lang="en-US" dirty="0" err="1"/>
              <a:t>Unutmayın</a:t>
            </a:r>
            <a:r>
              <a:rPr lang="en-US" dirty="0"/>
              <a:t>,</a:t>
            </a:r>
          </a:p>
          <a:p>
            <a:r>
              <a:rPr lang="en-US" dirty="0" err="1"/>
              <a:t>siz</a:t>
            </a:r>
            <a:r>
              <a:rPr lang="en-US" dirty="0"/>
              <a:t> </a:t>
            </a:r>
            <a:r>
              <a:rPr lang="en-US" dirty="0" err="1"/>
              <a:t>çocuğunuzun</a:t>
            </a:r>
            <a:r>
              <a:rPr lang="en-US" dirty="0"/>
              <a:t> </a:t>
            </a:r>
            <a:r>
              <a:rPr lang="en-US" dirty="0" err="1"/>
              <a:t>kendisine</a:t>
            </a:r>
            <a:r>
              <a:rPr lang="en-US" dirty="0"/>
              <a:t> </a:t>
            </a:r>
            <a:r>
              <a:rPr lang="en-US" dirty="0" err="1"/>
              <a:t>ve</a:t>
            </a:r>
            <a:r>
              <a:rPr lang="en-US" dirty="0"/>
              <a:t> </a:t>
            </a:r>
            <a:r>
              <a:rPr lang="en-US" dirty="0" err="1"/>
              <a:t>değerlerine</a:t>
            </a:r>
            <a:r>
              <a:rPr lang="en-US" dirty="0"/>
              <a:t> </a:t>
            </a:r>
            <a:r>
              <a:rPr lang="en-US" dirty="0" err="1"/>
              <a:t>uygun</a:t>
            </a:r>
            <a:r>
              <a:rPr lang="en-US" dirty="0"/>
              <a:t> </a:t>
            </a:r>
            <a:r>
              <a:rPr lang="en-US" dirty="0" err="1"/>
              <a:t>bir</a:t>
            </a:r>
            <a:r>
              <a:rPr lang="en-US" dirty="0"/>
              <a:t> </a:t>
            </a:r>
            <a:r>
              <a:rPr lang="en-US" dirty="0" err="1"/>
              <a:t>meslek</a:t>
            </a:r>
            <a:r>
              <a:rPr lang="en-US" dirty="0"/>
              <a:t> </a:t>
            </a:r>
            <a:r>
              <a:rPr lang="en-US" dirty="0" err="1"/>
              <a:t>seçmesine</a:t>
            </a:r>
            <a:r>
              <a:rPr lang="en-US" dirty="0"/>
              <a:t> </a:t>
            </a:r>
            <a:r>
              <a:rPr lang="en-US" dirty="0" err="1"/>
              <a:t>yardım</a:t>
            </a:r>
            <a:r>
              <a:rPr lang="en-US" dirty="0"/>
              <a:t> </a:t>
            </a:r>
            <a:r>
              <a:rPr lang="en-US" dirty="0" err="1"/>
              <a:t>edebilecek</a:t>
            </a:r>
            <a:r>
              <a:rPr lang="en-US" dirty="0"/>
              <a:t> en </a:t>
            </a:r>
            <a:r>
              <a:rPr lang="en-US" dirty="0" err="1"/>
              <a:t>önemli</a:t>
            </a:r>
            <a:r>
              <a:rPr lang="en-US" dirty="0"/>
              <a:t> </a:t>
            </a:r>
            <a:r>
              <a:rPr lang="en-US" dirty="0" err="1"/>
              <a:t>kişilersiniz</a:t>
            </a:r>
            <a:r>
              <a:rPr lang="en-US" dirty="0"/>
              <a:t> </a:t>
            </a:r>
            <a:endParaRPr lang="tr-TR" dirty="0"/>
          </a:p>
          <a:p>
            <a:endParaRPr lang="tr-TR" dirty="0"/>
          </a:p>
          <a:p>
            <a:r>
              <a:rPr lang="tr-TR" dirty="0" err="1"/>
              <a:t>s</a:t>
            </a:r>
            <a:r>
              <a:rPr lang="en-US" dirty="0" err="1"/>
              <a:t>iz</a:t>
            </a:r>
            <a:endParaRPr lang="tr-TR" dirty="0"/>
          </a:p>
          <a:p>
            <a:r>
              <a:rPr lang="en-US" dirty="0"/>
              <a:t> </a:t>
            </a:r>
            <a:r>
              <a:rPr lang="en-US" dirty="0" err="1"/>
              <a:t>çocuğunuzun</a:t>
            </a:r>
            <a:r>
              <a:rPr lang="en-US" dirty="0"/>
              <a:t> </a:t>
            </a:r>
            <a:r>
              <a:rPr lang="en-US" dirty="0" err="1"/>
              <a:t>kendisine</a:t>
            </a:r>
            <a:r>
              <a:rPr lang="en-US" dirty="0"/>
              <a:t> </a:t>
            </a:r>
            <a:r>
              <a:rPr lang="en-US" dirty="0" err="1"/>
              <a:t>ve</a:t>
            </a:r>
            <a:r>
              <a:rPr lang="en-US" dirty="0"/>
              <a:t> </a:t>
            </a:r>
            <a:r>
              <a:rPr lang="en-US" dirty="0" err="1"/>
              <a:t>değerlerine</a:t>
            </a:r>
            <a:r>
              <a:rPr lang="en-US" dirty="0"/>
              <a:t> </a:t>
            </a:r>
            <a:r>
              <a:rPr lang="en-US" dirty="0" err="1"/>
              <a:t>uygun</a:t>
            </a:r>
            <a:r>
              <a:rPr lang="en-US" dirty="0"/>
              <a:t> </a:t>
            </a:r>
            <a:r>
              <a:rPr lang="en-US" dirty="0" err="1"/>
              <a:t>bir</a:t>
            </a:r>
            <a:r>
              <a:rPr lang="en-US" dirty="0"/>
              <a:t> </a:t>
            </a:r>
            <a:r>
              <a:rPr lang="en-US" dirty="0" err="1"/>
              <a:t>meslek</a:t>
            </a:r>
            <a:r>
              <a:rPr lang="en-US" dirty="0"/>
              <a:t> </a:t>
            </a:r>
            <a:r>
              <a:rPr lang="en-US" dirty="0" err="1"/>
              <a:t>seçmesine</a:t>
            </a:r>
            <a:r>
              <a:rPr lang="en-US" dirty="0"/>
              <a:t> </a:t>
            </a:r>
            <a:r>
              <a:rPr lang="en-US" dirty="0" err="1"/>
              <a:t>yardım</a:t>
            </a:r>
            <a:r>
              <a:rPr lang="en-US" dirty="0"/>
              <a:t> </a:t>
            </a:r>
            <a:r>
              <a:rPr lang="en-US" dirty="0" err="1"/>
              <a:t>edebilecek</a:t>
            </a:r>
            <a:r>
              <a:rPr lang="en-US" dirty="0"/>
              <a:t> en </a:t>
            </a:r>
            <a:r>
              <a:rPr lang="en-US" dirty="0" err="1"/>
              <a:t>önemli</a:t>
            </a:r>
            <a:r>
              <a:rPr lang="en-US" dirty="0"/>
              <a:t> </a:t>
            </a:r>
            <a:r>
              <a:rPr lang="en-US" dirty="0" err="1"/>
              <a:t>kişilersiniz</a:t>
            </a:r>
            <a:r>
              <a:rPr lang="en-US" dirty="0"/>
              <a:t> </a:t>
            </a:r>
          </a:p>
          <a:p>
            <a:endParaRPr lang="en-US" dirty="0"/>
          </a:p>
          <a:p>
            <a:endParaRPr lang="en-GB" dirty="0"/>
          </a:p>
          <a:p>
            <a:endParaRPr lang="en-GB" dirty="0"/>
          </a:p>
          <a:p>
            <a:r>
              <a:rPr lang="en-US" dirty="0"/>
              <a:t> </a:t>
            </a:r>
            <a:r>
              <a:rPr lang="en-US" dirty="0" err="1"/>
              <a:t>ve</a:t>
            </a:r>
            <a:r>
              <a:rPr lang="en-US" dirty="0"/>
              <a:t> </a:t>
            </a:r>
            <a:r>
              <a:rPr lang="en-US" dirty="0" err="1"/>
              <a:t>çocuğunuza</a:t>
            </a:r>
            <a:r>
              <a:rPr lang="en-US" dirty="0"/>
              <a:t> </a:t>
            </a:r>
            <a:r>
              <a:rPr lang="en-US" dirty="0" err="1"/>
              <a:t>vereceğiniz</a:t>
            </a:r>
            <a:r>
              <a:rPr lang="en-US" dirty="0"/>
              <a:t> </a:t>
            </a:r>
            <a:r>
              <a:rPr lang="en-US" dirty="0" err="1"/>
              <a:t>destek</a:t>
            </a:r>
            <a:r>
              <a:rPr lang="en-US" dirty="0"/>
              <a:t> </a:t>
            </a:r>
            <a:r>
              <a:rPr lang="en-US" dirty="0" err="1"/>
              <a:t>onun</a:t>
            </a:r>
            <a:r>
              <a:rPr lang="en-US" dirty="0"/>
              <a:t> </a:t>
            </a:r>
            <a:r>
              <a:rPr lang="en-US" dirty="0" err="1"/>
              <a:t>ileride</a:t>
            </a:r>
            <a:r>
              <a:rPr lang="en-US" dirty="0"/>
              <a:t> </a:t>
            </a:r>
            <a:r>
              <a:rPr lang="en-US" dirty="0" err="1"/>
              <a:t>mutlu</a:t>
            </a:r>
            <a:r>
              <a:rPr lang="en-US" dirty="0"/>
              <a:t> </a:t>
            </a:r>
            <a:r>
              <a:rPr lang="en-US" dirty="0" err="1"/>
              <a:t>ve</a:t>
            </a:r>
            <a:r>
              <a:rPr lang="en-US" dirty="0"/>
              <a:t> </a:t>
            </a:r>
            <a:r>
              <a:rPr lang="en-US" dirty="0" err="1"/>
              <a:t>başarılı</a:t>
            </a:r>
            <a:r>
              <a:rPr lang="en-US" dirty="0"/>
              <a:t> </a:t>
            </a:r>
            <a:r>
              <a:rPr lang="en-US" dirty="0" err="1"/>
              <a:t>bir</a:t>
            </a:r>
            <a:r>
              <a:rPr lang="en-US" dirty="0"/>
              <a:t> </a:t>
            </a:r>
            <a:r>
              <a:rPr lang="en-US" dirty="0" err="1"/>
              <a:t>insan</a:t>
            </a:r>
            <a:r>
              <a:rPr lang="en-US" dirty="0"/>
              <a:t> </a:t>
            </a:r>
            <a:r>
              <a:rPr lang="en-US" dirty="0" err="1"/>
              <a:t>olmasına</a:t>
            </a:r>
            <a:r>
              <a:rPr lang="en-US" dirty="0"/>
              <a:t> </a:t>
            </a:r>
            <a:r>
              <a:rPr lang="en-US" dirty="0" err="1"/>
              <a:t>yardım</a:t>
            </a:r>
            <a:r>
              <a:rPr lang="en-US" dirty="0"/>
              <a:t> </a:t>
            </a:r>
            <a:r>
              <a:rPr lang="en-US" dirty="0" err="1"/>
              <a:t>edecektir</a:t>
            </a:r>
            <a:r>
              <a:rPr lang="en-US" dirty="0"/>
              <a:t>.</a:t>
            </a:r>
          </a:p>
          <a:p>
            <a:endParaRPr lang="el-GR" dirty="0"/>
          </a:p>
          <a:p>
            <a:r>
              <a:rPr lang="en-US" dirty="0" err="1"/>
              <a:t>çocuğunuza</a:t>
            </a:r>
            <a:r>
              <a:rPr lang="en-US" dirty="0"/>
              <a:t> </a:t>
            </a:r>
            <a:r>
              <a:rPr lang="en-US" dirty="0" err="1"/>
              <a:t>vereceğiniz</a:t>
            </a:r>
            <a:r>
              <a:rPr lang="en-US" dirty="0"/>
              <a:t> </a:t>
            </a:r>
            <a:r>
              <a:rPr lang="en-US" dirty="0" err="1"/>
              <a:t>destek</a:t>
            </a:r>
            <a:endParaRPr lang="en-US" dirty="0"/>
          </a:p>
          <a:p>
            <a:r>
              <a:rPr lang="en-US" dirty="0"/>
              <a:t> </a:t>
            </a:r>
            <a:r>
              <a:rPr lang="en-US" dirty="0" err="1"/>
              <a:t>yardım</a:t>
            </a:r>
            <a:r>
              <a:rPr lang="en-US" dirty="0"/>
              <a:t> </a:t>
            </a:r>
            <a:r>
              <a:rPr lang="en-US" dirty="0" err="1"/>
              <a:t>edecektir</a:t>
            </a:r>
            <a:endParaRPr lang="en-US" dirty="0"/>
          </a:p>
          <a:p>
            <a:r>
              <a:rPr lang="en-US" dirty="0"/>
              <a:t> </a:t>
            </a:r>
            <a:r>
              <a:rPr lang="en-US" dirty="0" err="1"/>
              <a:t>onun</a:t>
            </a:r>
            <a:r>
              <a:rPr lang="en-US" dirty="0"/>
              <a:t> </a:t>
            </a:r>
            <a:r>
              <a:rPr lang="en-US" dirty="0" err="1"/>
              <a:t>ileride</a:t>
            </a:r>
            <a:r>
              <a:rPr lang="en-US" dirty="0"/>
              <a:t> </a:t>
            </a:r>
            <a:r>
              <a:rPr lang="en-US" dirty="0" err="1"/>
              <a:t>mutlu</a:t>
            </a:r>
            <a:r>
              <a:rPr lang="en-US" dirty="0"/>
              <a:t> </a:t>
            </a:r>
            <a:r>
              <a:rPr lang="en-US" dirty="0" err="1"/>
              <a:t>ve</a:t>
            </a:r>
            <a:r>
              <a:rPr lang="en-US" dirty="0"/>
              <a:t> </a:t>
            </a:r>
            <a:r>
              <a:rPr lang="en-US" dirty="0" err="1"/>
              <a:t>başarılı</a:t>
            </a:r>
            <a:r>
              <a:rPr lang="en-US" dirty="0"/>
              <a:t> </a:t>
            </a:r>
            <a:r>
              <a:rPr lang="en-US" dirty="0" err="1"/>
              <a:t>bir</a:t>
            </a:r>
            <a:r>
              <a:rPr lang="en-US" dirty="0"/>
              <a:t> </a:t>
            </a:r>
            <a:r>
              <a:rPr lang="en-US" dirty="0" err="1"/>
              <a:t>insan</a:t>
            </a:r>
            <a:r>
              <a:rPr lang="en-US" dirty="0"/>
              <a:t> </a:t>
            </a:r>
            <a:r>
              <a:rPr lang="en-US" dirty="0" err="1"/>
              <a:t>olmasına</a:t>
            </a:r>
            <a:endParaRPr lang="en-US" dirty="0"/>
          </a:p>
          <a:p>
            <a:r>
              <a:rPr lang="en-US" dirty="0"/>
              <a:t> 	</a:t>
            </a:r>
            <a:r>
              <a:rPr lang="en-US" dirty="0" err="1"/>
              <a:t>onun</a:t>
            </a:r>
            <a:r>
              <a:rPr lang="en-US" dirty="0"/>
              <a:t> </a:t>
            </a:r>
          </a:p>
          <a:p>
            <a:r>
              <a:rPr lang="en-US" dirty="0"/>
              <a:t>	</a:t>
            </a:r>
            <a:r>
              <a:rPr lang="en-US" dirty="0" err="1"/>
              <a:t>ileride</a:t>
            </a:r>
            <a:r>
              <a:rPr lang="en-US" dirty="0"/>
              <a:t> </a:t>
            </a:r>
          </a:p>
          <a:p>
            <a:r>
              <a:rPr lang="en-US" dirty="0"/>
              <a:t>	</a:t>
            </a:r>
            <a:r>
              <a:rPr lang="en-US" dirty="0" err="1"/>
              <a:t>mutlu</a:t>
            </a:r>
            <a:r>
              <a:rPr lang="en-US" dirty="0"/>
              <a:t> </a:t>
            </a:r>
            <a:r>
              <a:rPr lang="en-US" dirty="0" err="1"/>
              <a:t>ve</a:t>
            </a:r>
            <a:r>
              <a:rPr lang="en-US" dirty="0"/>
              <a:t> </a:t>
            </a:r>
            <a:r>
              <a:rPr lang="en-US" dirty="0" err="1"/>
              <a:t>başarılı</a:t>
            </a:r>
            <a:r>
              <a:rPr lang="en-US" dirty="0"/>
              <a:t> </a:t>
            </a:r>
            <a:r>
              <a:rPr lang="en-US" dirty="0" err="1"/>
              <a:t>bir</a:t>
            </a:r>
            <a:r>
              <a:rPr lang="en-US" dirty="0"/>
              <a:t> </a:t>
            </a:r>
            <a:r>
              <a:rPr lang="en-US" dirty="0" err="1"/>
              <a:t>insan</a:t>
            </a:r>
            <a:r>
              <a:rPr lang="en-US" dirty="0"/>
              <a:t> </a:t>
            </a:r>
            <a:r>
              <a:rPr lang="en-US" dirty="0" err="1"/>
              <a:t>olmasına</a:t>
            </a:r>
            <a:endParaRPr lang="en-US" dirty="0"/>
          </a:p>
        </p:txBody>
      </p:sp>
      <p:sp>
        <p:nvSpPr>
          <p:cNvPr id="3" name="2 - TextBox"/>
          <p:cNvSpPr txBox="1"/>
          <p:nvPr/>
        </p:nvSpPr>
        <p:spPr>
          <a:xfrm>
            <a:off x="10924673" y="6232358"/>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7</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64694" y="324852"/>
            <a:ext cx="4716380" cy="33855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Cambria" pitchFamily="18" charset="0"/>
                <a:ea typeface="Calibri" pitchFamily="34" charset="0"/>
                <a:cs typeface="Times New Roman" pitchFamily="18" charset="0"/>
              </a:rPr>
              <a:t>1</a:t>
            </a:r>
            <a:r>
              <a:rPr kumimoji="0" lang="tr-TR" sz="1600" b="1" i="0" u="none" strike="noStrike" cap="none" normalizeH="0" baseline="0" dirty="0">
                <a:ln>
                  <a:noFill/>
                </a:ln>
                <a:solidFill>
                  <a:schemeClr val="tx1"/>
                </a:solidFill>
                <a:effectLst/>
                <a:latin typeface="Cambria" pitchFamily="18" charset="0"/>
                <a:ea typeface="Calibri" pitchFamily="34" charset="0"/>
                <a:cs typeface="Times New Roman" pitchFamily="18" charset="0"/>
              </a:rPr>
              <a:t>. Etkinlik  : Aşağıdaki kelimeleri eşleştiriniz </a:t>
            </a: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
        <p:nvSpPr>
          <p:cNvPr id="3" name="2 - Ορθογώνιο"/>
          <p:cNvSpPr/>
          <p:nvPr/>
        </p:nvSpPr>
        <p:spPr>
          <a:xfrm>
            <a:off x="264029" y="1126776"/>
            <a:ext cx="2106191" cy="14773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b="1" dirty="0"/>
              <a:t>s</a:t>
            </a:r>
            <a:r>
              <a:rPr lang="tr-TR" b="1" dirty="0"/>
              <a:t>eçim</a:t>
            </a:r>
            <a:endParaRPr lang="en-GB" b="1" dirty="0"/>
          </a:p>
          <a:p>
            <a:r>
              <a:rPr lang="en-GB" b="1" dirty="0"/>
              <a:t>m</a:t>
            </a:r>
            <a:r>
              <a:rPr lang="tr-TR" b="1" dirty="0"/>
              <a:t>esai</a:t>
            </a:r>
            <a:endParaRPr lang="en-GB" b="1" dirty="0"/>
          </a:p>
          <a:p>
            <a:r>
              <a:rPr lang="tr-TR" b="1" dirty="0"/>
              <a:t>farkında olmadan</a:t>
            </a:r>
            <a:r>
              <a:rPr lang="el-GR" b="1" dirty="0"/>
              <a:t> </a:t>
            </a:r>
            <a:r>
              <a:rPr lang="tr-TR" b="1" dirty="0"/>
              <a:t>işkence</a:t>
            </a:r>
            <a:endParaRPr lang="en-GB" b="1" dirty="0"/>
          </a:p>
          <a:p>
            <a:r>
              <a:rPr lang="tr-TR" b="1" dirty="0"/>
              <a:t>kısım</a:t>
            </a:r>
            <a:endParaRPr lang="en-US" dirty="0"/>
          </a:p>
        </p:txBody>
      </p:sp>
      <p:sp>
        <p:nvSpPr>
          <p:cNvPr id="4" name="3 - Ορθογώνιο"/>
          <p:cNvSpPr/>
          <p:nvPr/>
        </p:nvSpPr>
        <p:spPr>
          <a:xfrm>
            <a:off x="2822745" y="1134797"/>
            <a:ext cx="1989885" cy="14773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b="1" dirty="0"/>
              <a:t>iş</a:t>
            </a:r>
          </a:p>
          <a:p>
            <a:r>
              <a:rPr lang="tr-TR" b="1" dirty="0"/>
              <a:t>t</a:t>
            </a:r>
            <a:r>
              <a:rPr lang="en-US" b="1" dirty="0" err="1"/>
              <a:t>ercih</a:t>
            </a:r>
            <a:endParaRPr lang="tr-TR" b="1" dirty="0"/>
          </a:p>
          <a:p>
            <a:r>
              <a:rPr lang="tr-TR" b="1" dirty="0"/>
              <a:t>bölüm</a:t>
            </a:r>
          </a:p>
          <a:p>
            <a:r>
              <a:rPr lang="en-GB" b="1" dirty="0" err="1"/>
              <a:t>bilmeyerek</a:t>
            </a:r>
            <a:endParaRPr lang="tr-TR" b="1" dirty="0"/>
          </a:p>
          <a:p>
            <a:r>
              <a:rPr lang="tr-TR" b="1" dirty="0"/>
              <a:t>sıkıntılı durum</a:t>
            </a:r>
          </a:p>
        </p:txBody>
      </p:sp>
      <p:sp>
        <p:nvSpPr>
          <p:cNvPr id="5" name="4 - TextBox"/>
          <p:cNvSpPr txBox="1"/>
          <p:nvPr/>
        </p:nvSpPr>
        <p:spPr>
          <a:xfrm>
            <a:off x="10876547" y="5883442"/>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8</a:t>
            </a:r>
            <a:endParaRPr lang="en-US" dirty="0"/>
          </a:p>
        </p:txBody>
      </p:sp>
      <p:sp>
        <p:nvSpPr>
          <p:cNvPr id="7" name="6 - TextBox"/>
          <p:cNvSpPr txBox="1"/>
          <p:nvPr/>
        </p:nvSpPr>
        <p:spPr>
          <a:xfrm>
            <a:off x="312821" y="3272590"/>
            <a:ext cx="2045369"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err="1"/>
              <a:t>Burada</a:t>
            </a:r>
            <a:r>
              <a:rPr lang="en-GB" dirty="0"/>
              <a:t> </a:t>
            </a:r>
            <a:r>
              <a:rPr lang="en-GB" dirty="0" err="1"/>
              <a:t>beklemekle</a:t>
            </a:r>
            <a:r>
              <a:rPr lang="en-GB" dirty="0"/>
              <a:t>  </a:t>
            </a:r>
            <a:endParaRPr lang="en-US" dirty="0"/>
          </a:p>
        </p:txBody>
      </p:sp>
      <p:sp>
        <p:nvSpPr>
          <p:cNvPr id="8" name="7 - TextBox"/>
          <p:cNvSpPr txBox="1"/>
          <p:nvPr/>
        </p:nvSpPr>
        <p:spPr>
          <a:xfrm>
            <a:off x="344906" y="3846095"/>
            <a:ext cx="2045369"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Durmaksızın</a:t>
            </a:r>
            <a:endParaRPr lang="en-US" dirty="0"/>
          </a:p>
        </p:txBody>
      </p:sp>
      <p:sp>
        <p:nvSpPr>
          <p:cNvPr id="9" name="8 - TextBox"/>
          <p:cNvSpPr txBox="1"/>
          <p:nvPr/>
        </p:nvSpPr>
        <p:spPr>
          <a:xfrm>
            <a:off x="316832" y="5646822"/>
            <a:ext cx="448376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dirty="0"/>
              <a:t>İnsanlar sağlıklarına dikkat ederek </a:t>
            </a:r>
            <a:endParaRPr lang="en-US" dirty="0"/>
          </a:p>
        </p:txBody>
      </p:sp>
      <p:sp>
        <p:nvSpPr>
          <p:cNvPr id="10" name="9 - TextBox"/>
          <p:cNvSpPr txBox="1"/>
          <p:nvPr/>
        </p:nvSpPr>
        <p:spPr>
          <a:xfrm>
            <a:off x="340894" y="5045242"/>
            <a:ext cx="444767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Sarhoş adam düşe kalka </a:t>
            </a:r>
            <a:endParaRPr lang="en-US" dirty="0"/>
          </a:p>
        </p:txBody>
      </p:sp>
      <p:sp>
        <p:nvSpPr>
          <p:cNvPr id="11" name="10 - TextBox"/>
          <p:cNvSpPr txBox="1"/>
          <p:nvPr/>
        </p:nvSpPr>
        <p:spPr>
          <a:xfrm>
            <a:off x="352926" y="4395537"/>
            <a:ext cx="2045369"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Parayı almadan</a:t>
            </a:r>
            <a:endParaRPr lang="en-US" dirty="0"/>
          </a:p>
        </p:txBody>
      </p:sp>
      <p:sp>
        <p:nvSpPr>
          <p:cNvPr id="12" name="11 - TextBox"/>
          <p:cNvSpPr txBox="1"/>
          <p:nvPr/>
        </p:nvSpPr>
        <p:spPr>
          <a:xfrm>
            <a:off x="6035842" y="3160295"/>
            <a:ext cx="295174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n-US" dirty="0" err="1"/>
              <a:t>yanımıza</a:t>
            </a:r>
            <a:r>
              <a:rPr lang="en-US" dirty="0"/>
              <a:t> </a:t>
            </a:r>
            <a:r>
              <a:rPr lang="en-US" dirty="0" err="1"/>
              <a:t>geldi</a:t>
            </a:r>
            <a:r>
              <a:rPr lang="tr-TR" dirty="0"/>
              <a:t>.</a:t>
            </a:r>
            <a:endParaRPr lang="en-US" dirty="0"/>
          </a:p>
        </p:txBody>
      </p:sp>
      <p:sp>
        <p:nvSpPr>
          <p:cNvPr id="13" name="12 - TextBox"/>
          <p:cNvSpPr txBox="1"/>
          <p:nvPr/>
        </p:nvSpPr>
        <p:spPr>
          <a:xfrm>
            <a:off x="6059906" y="3689684"/>
            <a:ext cx="298784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ömürlerini uzatabilirler.</a:t>
            </a:r>
            <a:endParaRPr lang="en-US" dirty="0"/>
          </a:p>
        </p:txBody>
      </p:sp>
      <p:sp>
        <p:nvSpPr>
          <p:cNvPr id="14" name="13 - TextBox"/>
          <p:cNvSpPr txBox="1"/>
          <p:nvPr/>
        </p:nvSpPr>
        <p:spPr>
          <a:xfrm>
            <a:off x="6083969" y="4279232"/>
            <a:ext cx="299987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en-GB" dirty="0" err="1"/>
              <a:t>vak</a:t>
            </a:r>
            <a:r>
              <a:rPr lang="tr-TR" dirty="0"/>
              <a:t>it harcıyoruz.</a:t>
            </a:r>
            <a:endParaRPr lang="en-US" dirty="0"/>
          </a:p>
        </p:txBody>
      </p:sp>
      <p:sp>
        <p:nvSpPr>
          <p:cNvPr id="15" name="14 - TextBox"/>
          <p:cNvSpPr txBox="1"/>
          <p:nvPr/>
        </p:nvSpPr>
        <p:spPr>
          <a:xfrm>
            <a:off x="6071938" y="4940970"/>
            <a:ext cx="2927683"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yürüyorduk.</a:t>
            </a:r>
            <a:endParaRPr lang="en-US" dirty="0"/>
          </a:p>
        </p:txBody>
      </p:sp>
      <p:sp>
        <p:nvSpPr>
          <p:cNvPr id="16" name="15 - TextBox"/>
          <p:cNvSpPr txBox="1"/>
          <p:nvPr/>
        </p:nvSpPr>
        <p:spPr>
          <a:xfrm>
            <a:off x="6059905" y="5578643"/>
            <a:ext cx="2903621"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yürümeye çalışıyordu.</a:t>
            </a:r>
            <a:endParaRPr lang="en-US" dirty="0"/>
          </a:p>
        </p:txBody>
      </p:sp>
      <p:sp>
        <p:nvSpPr>
          <p:cNvPr id="21" name="20 - TextBox"/>
          <p:cNvSpPr txBox="1"/>
          <p:nvPr/>
        </p:nvSpPr>
        <p:spPr>
          <a:xfrm>
            <a:off x="312821" y="6160168"/>
            <a:ext cx="446371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err="1"/>
              <a:t>Masadan</a:t>
            </a:r>
            <a:r>
              <a:rPr lang="en-US" dirty="0"/>
              <a:t> </a:t>
            </a:r>
            <a:r>
              <a:rPr lang="en-US" dirty="0" err="1"/>
              <a:t>kalkıp</a:t>
            </a:r>
            <a:endParaRPr lang="en-US" dirty="0"/>
          </a:p>
        </p:txBody>
      </p:sp>
      <p:sp>
        <p:nvSpPr>
          <p:cNvPr id="22" name="21 - TextBox"/>
          <p:cNvSpPr txBox="1"/>
          <p:nvPr/>
        </p:nvSpPr>
        <p:spPr>
          <a:xfrm>
            <a:off x="6035842" y="6240378"/>
            <a:ext cx="446371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a:t>
            </a:r>
            <a:r>
              <a:rPr lang="tr-TR" dirty="0"/>
              <a:t>bu işi yapmamız mümkün  değil.</a:t>
            </a:r>
            <a:endParaRPr lang="en-US" dirty="0"/>
          </a:p>
        </p:txBody>
      </p:sp>
      <p:sp>
        <p:nvSpPr>
          <p:cNvPr id="23" name="Rectangle 1"/>
          <p:cNvSpPr>
            <a:spLocks noChangeArrowheads="1"/>
          </p:cNvSpPr>
          <p:nvPr/>
        </p:nvSpPr>
        <p:spPr bwMode="auto">
          <a:xfrm>
            <a:off x="248652" y="2763252"/>
            <a:ext cx="4716380" cy="33855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tr-TR" sz="1600" b="1" dirty="0">
                <a:solidFill>
                  <a:schemeClr val="tx1"/>
                </a:solidFill>
                <a:latin typeface="Cambria" pitchFamily="18" charset="0"/>
                <a:ea typeface="Calibri" pitchFamily="34" charset="0"/>
                <a:cs typeface="Times New Roman" pitchFamily="18" charset="0"/>
              </a:rPr>
              <a:t>2</a:t>
            </a:r>
            <a:r>
              <a:rPr kumimoji="0" lang="tr-TR" sz="1600" b="1" i="0" u="none" strike="noStrike" cap="none" normalizeH="0" baseline="0" dirty="0">
                <a:ln>
                  <a:noFill/>
                </a:ln>
                <a:solidFill>
                  <a:schemeClr val="tx1"/>
                </a:solidFill>
                <a:effectLst/>
                <a:latin typeface="Cambria" pitchFamily="18" charset="0"/>
                <a:ea typeface="Calibri" pitchFamily="34" charset="0"/>
                <a:cs typeface="Times New Roman" pitchFamily="18" charset="0"/>
              </a:rPr>
              <a:t>. Etkinlik  : E</a:t>
            </a:r>
            <a:r>
              <a:rPr lang="tr-TR" sz="1600" b="1" dirty="0">
                <a:solidFill>
                  <a:schemeClr val="tx1"/>
                </a:solidFill>
                <a:latin typeface="Cambria" pitchFamily="18" charset="0"/>
                <a:ea typeface="Calibri" pitchFamily="34" charset="0"/>
                <a:cs typeface="Times New Roman" pitchFamily="18" charset="0"/>
              </a:rPr>
              <a:t>şleştiriniz </a:t>
            </a:r>
            <a:r>
              <a:rPr kumimoji="0" lang="tr-TR" sz="1600" b="1" i="0" u="none" strike="noStrike" cap="none" normalizeH="0" baseline="0" dirty="0">
                <a:ln>
                  <a:noFill/>
                </a:ln>
                <a:solidFill>
                  <a:schemeClr val="tx1"/>
                </a:solidFill>
                <a:effectLst/>
                <a:latin typeface="Cambria" pitchFamily="18" charset="0"/>
                <a:ea typeface="Calibri" pitchFamily="34" charset="0"/>
                <a:cs typeface="Times New Roman" pitchFamily="18" charset="0"/>
              </a:rPr>
              <a:t> </a:t>
            </a: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81347" y="2009274"/>
            <a:ext cx="2773695" cy="1849471"/>
          </a:xfrm>
          <a:prstGeom prst="rect">
            <a:avLst/>
          </a:prstGeom>
          <a:ln>
            <a:solidFill>
              <a:schemeClr val="tx1"/>
            </a:solidFill>
          </a:ln>
        </p:spPr>
      </p:pic>
      <p:sp>
        <p:nvSpPr>
          <p:cNvPr id="5" name="Rectangular Callout 4"/>
          <p:cNvSpPr/>
          <p:nvPr/>
        </p:nvSpPr>
        <p:spPr>
          <a:xfrm>
            <a:off x="4270754" y="152378"/>
            <a:ext cx="179316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bg1"/>
                </a:solidFill>
                <a:latin typeface="Times New Roman" pitchFamily="18" charset="0"/>
                <a:ea typeface="Calibri" pitchFamily="34" charset="0"/>
                <a:cs typeface="Times New Roman" pitchFamily="18" charset="0"/>
              </a:rPr>
              <a:t>çalışma  saatleri </a:t>
            </a:r>
            <a:r>
              <a:rPr lang="el-GR" b="1" dirty="0">
                <a:solidFill>
                  <a:schemeClr val="bg1"/>
                </a:solidFill>
                <a:latin typeface="Times New Roman" pitchFamily="18" charset="0"/>
                <a:ea typeface="Calibri" pitchFamily="34" charset="0"/>
                <a:cs typeface="Times New Roman" pitchFamily="18" charset="0"/>
              </a:rPr>
              <a:t>&amp; </a:t>
            </a:r>
            <a:r>
              <a:rPr lang="tr-TR" b="1" dirty="0">
                <a:solidFill>
                  <a:schemeClr val="bg1"/>
                </a:solidFill>
              </a:rPr>
              <a:t>mesai</a:t>
            </a:r>
            <a:r>
              <a:rPr lang="el-GR" b="1" dirty="0">
                <a:solidFill>
                  <a:schemeClr val="bg1"/>
                </a:solidFill>
              </a:rPr>
              <a:t>  ωράριο</a:t>
            </a:r>
            <a:r>
              <a:rPr lang="tr-TR" b="1" dirty="0">
                <a:solidFill>
                  <a:schemeClr val="bg1"/>
                </a:solidFill>
              </a:rPr>
              <a:t> </a:t>
            </a:r>
          </a:p>
        </p:txBody>
      </p:sp>
      <p:sp>
        <p:nvSpPr>
          <p:cNvPr id="6" name="Rectangular Callout 5"/>
          <p:cNvSpPr/>
          <p:nvPr/>
        </p:nvSpPr>
        <p:spPr>
          <a:xfrm>
            <a:off x="2189748" y="195687"/>
            <a:ext cx="1792705"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devamlılık</a:t>
            </a:r>
            <a:r>
              <a:rPr lang="el-GR" b="1" dirty="0"/>
              <a:t> </a:t>
            </a:r>
          </a:p>
          <a:p>
            <a:pPr algn="ctr"/>
            <a:r>
              <a:rPr lang="el-GR" b="1" dirty="0"/>
              <a:t>μονιμότητα </a:t>
            </a:r>
            <a:endParaRPr lang="tr-TR" b="1" dirty="0"/>
          </a:p>
        </p:txBody>
      </p:sp>
      <p:sp>
        <p:nvSpPr>
          <p:cNvPr id="8" name="Rectangular Callout 7"/>
          <p:cNvSpPr/>
          <p:nvPr/>
        </p:nvSpPr>
        <p:spPr>
          <a:xfrm>
            <a:off x="8942635" y="1959472"/>
            <a:ext cx="1536869"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eaLnBrk="0" fontAlgn="base" hangingPunct="0">
              <a:spcBef>
                <a:spcPct val="0"/>
              </a:spcBef>
              <a:spcAft>
                <a:spcPct val="0"/>
              </a:spcAft>
            </a:pPr>
            <a:r>
              <a:rPr lang="tr-TR" b="1" dirty="0">
                <a:solidFill>
                  <a:schemeClr val="bg1"/>
                </a:solidFill>
                <a:latin typeface="Times New Roman" pitchFamily="18" charset="0"/>
                <a:ea typeface="Calibri" pitchFamily="34" charset="0"/>
                <a:cs typeface="Times New Roman" pitchFamily="18" charset="0"/>
              </a:rPr>
              <a:t>düzensiz</a:t>
            </a:r>
            <a:endParaRPr lang="en-US" b="1" dirty="0">
              <a:solidFill>
                <a:schemeClr val="bg1"/>
              </a:solidFill>
              <a:latin typeface="Arial" pitchFamily="34" charset="0"/>
              <a:cs typeface="Arial" pitchFamily="34" charset="0"/>
            </a:endParaRPr>
          </a:p>
          <a:p>
            <a:pPr lvl="0" algn="ctr"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ακανόνιστος</a:t>
            </a:r>
            <a:endParaRPr lang="en-US" b="1" dirty="0">
              <a:solidFill>
                <a:schemeClr val="bg1"/>
              </a:solidFill>
              <a:latin typeface="Arial" pitchFamily="34" charset="0"/>
              <a:cs typeface="Arial" pitchFamily="34" charset="0"/>
            </a:endParaRPr>
          </a:p>
        </p:txBody>
      </p:sp>
      <p:sp>
        <p:nvSpPr>
          <p:cNvPr id="9" name="Rectangular Callout 8"/>
          <p:cNvSpPr/>
          <p:nvPr/>
        </p:nvSpPr>
        <p:spPr>
          <a:xfrm>
            <a:off x="374509" y="1985210"/>
            <a:ext cx="340002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başarmak</a:t>
            </a:r>
            <a:r>
              <a:rPr lang="el-GR" b="1" dirty="0"/>
              <a:t> </a:t>
            </a:r>
          </a:p>
          <a:p>
            <a:pPr algn="ctr"/>
            <a:r>
              <a:rPr lang="el-GR" b="1" dirty="0"/>
              <a:t>πετυχαίνω</a:t>
            </a:r>
            <a:endParaRPr lang="tr-TR" b="1" dirty="0"/>
          </a:p>
          <a:p>
            <a:pPr algn="ctr"/>
            <a:r>
              <a:rPr lang="el-GR" b="1" dirty="0"/>
              <a:t> </a:t>
            </a:r>
            <a:endParaRPr lang="en-US" b="1" dirty="0"/>
          </a:p>
        </p:txBody>
      </p:sp>
      <p:sp>
        <p:nvSpPr>
          <p:cNvPr id="10" name="9 - TextBox"/>
          <p:cNvSpPr txBox="1"/>
          <p:nvPr/>
        </p:nvSpPr>
        <p:spPr>
          <a:xfrm>
            <a:off x="10888578" y="6160169"/>
            <a:ext cx="938464"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	9</a:t>
            </a:r>
            <a:endParaRPr lang="en-US" dirty="0"/>
          </a:p>
        </p:txBody>
      </p:sp>
      <p:sp>
        <p:nvSpPr>
          <p:cNvPr id="11" name="Rectangular Callout 4"/>
          <p:cNvSpPr/>
          <p:nvPr/>
        </p:nvSpPr>
        <p:spPr>
          <a:xfrm>
            <a:off x="8120859" y="168443"/>
            <a:ext cx="340002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0" fontAlgn="base" hangingPunct="0">
              <a:spcBef>
                <a:spcPct val="0"/>
              </a:spcBef>
              <a:spcAft>
                <a:spcPct val="0"/>
              </a:spcAft>
            </a:pPr>
            <a:r>
              <a:rPr lang="en-GB" b="1" dirty="0">
                <a:solidFill>
                  <a:schemeClr val="bg1"/>
                </a:solidFill>
                <a:latin typeface="Times New Roman" pitchFamily="18" charset="0"/>
                <a:ea typeface="Calibri" pitchFamily="34" charset="0"/>
                <a:cs typeface="Times New Roman" pitchFamily="18" charset="0"/>
              </a:rPr>
              <a:t>d</a:t>
            </a:r>
            <a:r>
              <a:rPr lang="tr-TR" b="1" dirty="0">
                <a:solidFill>
                  <a:schemeClr val="bg1"/>
                </a:solidFill>
                <a:latin typeface="Times New Roman" pitchFamily="18" charset="0"/>
                <a:ea typeface="Calibri" pitchFamily="34" charset="0"/>
                <a:cs typeface="Times New Roman" pitchFamily="18" charset="0"/>
              </a:rPr>
              <a:t>eğişik ortamlarda </a:t>
            </a:r>
            <a:endParaRPr lang="el-GR" b="1" dirty="0">
              <a:solidFill>
                <a:schemeClr val="bg1"/>
              </a:solidFill>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σε διάφορα περιβάλλοντα</a:t>
            </a:r>
            <a:endParaRPr lang="en-GB" b="1" dirty="0">
              <a:solidFill>
                <a:schemeClr val="bg1"/>
              </a:solidFill>
              <a:latin typeface="Times New Roman" pitchFamily="18" charset="0"/>
              <a:ea typeface="Calibri" pitchFamily="34" charset="0"/>
              <a:cs typeface="Times New Roman" pitchFamily="18" charset="0"/>
            </a:endParaRPr>
          </a:p>
        </p:txBody>
      </p:sp>
      <p:sp>
        <p:nvSpPr>
          <p:cNvPr id="12" name="Rectangular Callout 4"/>
          <p:cNvSpPr/>
          <p:nvPr/>
        </p:nvSpPr>
        <p:spPr>
          <a:xfrm>
            <a:off x="440701" y="5301914"/>
            <a:ext cx="340002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0" fontAlgn="base" hangingPunct="0">
              <a:spcBef>
                <a:spcPct val="0"/>
              </a:spcBef>
              <a:spcAft>
                <a:spcPct val="0"/>
              </a:spcAft>
            </a:pPr>
            <a:r>
              <a:rPr lang="tr-TR" b="1" dirty="0">
                <a:solidFill>
                  <a:schemeClr val="bg1"/>
                </a:solidFill>
                <a:latin typeface="Times New Roman" pitchFamily="18" charset="0"/>
                <a:ea typeface="Calibri" pitchFamily="34" charset="0"/>
                <a:cs typeface="Times New Roman" pitchFamily="18" charset="0"/>
              </a:rPr>
              <a:t>stres altında  </a:t>
            </a:r>
            <a:r>
              <a:rPr lang="el-GR" b="1" dirty="0">
                <a:solidFill>
                  <a:schemeClr val="bg1"/>
                </a:solidFill>
                <a:latin typeface="Times New Roman" pitchFamily="18" charset="0"/>
                <a:ea typeface="Calibri" pitchFamily="34" charset="0"/>
                <a:cs typeface="Times New Roman" pitchFamily="18" charset="0"/>
              </a:rPr>
              <a:t> </a:t>
            </a:r>
            <a:r>
              <a:rPr lang="tr-TR" b="1" dirty="0">
                <a:solidFill>
                  <a:schemeClr val="bg1"/>
                </a:solidFill>
                <a:latin typeface="Times New Roman" pitchFamily="18" charset="0"/>
                <a:ea typeface="Calibri" pitchFamily="34" charset="0"/>
                <a:cs typeface="Times New Roman" pitchFamily="18" charset="0"/>
              </a:rPr>
              <a:t>çalış</a:t>
            </a:r>
            <a:r>
              <a:rPr lang="en-GB" b="1" dirty="0" err="1">
                <a:solidFill>
                  <a:schemeClr val="bg1"/>
                </a:solidFill>
                <a:latin typeface="Times New Roman" pitchFamily="18" charset="0"/>
                <a:ea typeface="Calibri" pitchFamily="34" charset="0"/>
                <a:cs typeface="Times New Roman" pitchFamily="18" charset="0"/>
              </a:rPr>
              <a:t>mak</a:t>
            </a:r>
            <a:r>
              <a:rPr lang="tr-TR" b="1" dirty="0">
                <a:solidFill>
                  <a:schemeClr val="bg1"/>
                </a:solidFill>
                <a:latin typeface="Times New Roman" pitchFamily="18" charset="0"/>
                <a:ea typeface="Calibri" pitchFamily="34" charset="0"/>
                <a:cs typeface="Times New Roman" pitchFamily="18" charset="0"/>
              </a:rPr>
              <a:t> </a:t>
            </a:r>
            <a:r>
              <a:rPr lang="el-GR" b="1" dirty="0">
                <a:solidFill>
                  <a:schemeClr val="bg1"/>
                </a:solidFill>
                <a:latin typeface="Times New Roman" pitchFamily="18" charset="0"/>
                <a:ea typeface="Calibri" pitchFamily="34" charset="0"/>
                <a:cs typeface="Times New Roman" pitchFamily="18" charset="0"/>
              </a:rPr>
              <a:t> </a:t>
            </a:r>
            <a:r>
              <a:rPr lang="en-GB" b="1" dirty="0">
                <a:solidFill>
                  <a:schemeClr val="bg1"/>
                </a:solidFill>
                <a:latin typeface="Times New Roman" pitchFamily="18" charset="0"/>
                <a:ea typeface="Calibri" pitchFamily="34" charset="0"/>
                <a:cs typeface="Times New Roman" pitchFamily="18" charset="0"/>
              </a:rPr>
              <a:t> </a:t>
            </a:r>
            <a:r>
              <a:rPr lang="el-GR" b="1" dirty="0">
                <a:solidFill>
                  <a:schemeClr val="bg1"/>
                </a:solidFill>
                <a:latin typeface="Times New Roman" pitchFamily="18" charset="0"/>
                <a:ea typeface="Calibri" pitchFamily="34" charset="0"/>
                <a:cs typeface="Times New Roman" pitchFamily="18" charset="0"/>
              </a:rPr>
              <a:t> </a:t>
            </a:r>
          </a:p>
          <a:p>
            <a:pPr lvl="0" algn="just"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εργάζομαι  υπό στρες   </a:t>
            </a:r>
            <a:endParaRPr lang="en-US" b="1" dirty="0">
              <a:solidFill>
                <a:schemeClr val="bg1"/>
              </a:solidFill>
              <a:latin typeface="Arial" pitchFamily="34" charset="0"/>
              <a:cs typeface="Arial" pitchFamily="34" charset="0"/>
            </a:endParaRPr>
          </a:p>
        </p:txBody>
      </p:sp>
      <p:sp>
        <p:nvSpPr>
          <p:cNvPr id="14" name="Rectangular Callout 4"/>
          <p:cNvSpPr/>
          <p:nvPr/>
        </p:nvSpPr>
        <p:spPr>
          <a:xfrm>
            <a:off x="4820196" y="5145504"/>
            <a:ext cx="340002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eaLnBrk="0" fontAlgn="base" hangingPunct="0">
              <a:spcBef>
                <a:spcPct val="0"/>
              </a:spcBef>
              <a:spcAft>
                <a:spcPct val="0"/>
              </a:spcAft>
            </a:pPr>
            <a:endParaRPr lang="en-GB" b="1" dirty="0">
              <a:solidFill>
                <a:schemeClr val="bg1"/>
              </a:solidFill>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 </a:t>
            </a:r>
            <a:r>
              <a:rPr lang="tr-TR" b="1" dirty="0">
                <a:solidFill>
                  <a:schemeClr val="bg1"/>
                </a:solidFill>
                <a:latin typeface="Times New Roman" pitchFamily="18" charset="0"/>
                <a:ea typeface="Calibri" pitchFamily="34" charset="0"/>
                <a:cs typeface="Times New Roman" pitchFamily="18" charset="0"/>
              </a:rPr>
              <a:t>kendi</a:t>
            </a:r>
            <a:r>
              <a:rPr lang="en-GB" b="1" dirty="0">
                <a:solidFill>
                  <a:schemeClr val="bg1"/>
                </a:solidFill>
                <a:latin typeface="Times New Roman" pitchFamily="18" charset="0"/>
                <a:ea typeface="Calibri" pitchFamily="34" charset="0"/>
                <a:cs typeface="Times New Roman" pitchFamily="18" charset="0"/>
              </a:rPr>
              <a:t>m</a:t>
            </a:r>
            <a:r>
              <a:rPr lang="tr-TR" b="1" dirty="0">
                <a:solidFill>
                  <a:schemeClr val="bg1"/>
                </a:solidFill>
                <a:latin typeface="Times New Roman" pitchFamily="18" charset="0"/>
                <a:ea typeface="Calibri" pitchFamily="34" charset="0"/>
                <a:cs typeface="Times New Roman" pitchFamily="18" charset="0"/>
              </a:rPr>
              <a:t>i  tehlikeye  atmak</a:t>
            </a:r>
            <a:endParaRPr lang="en-GB" b="1" dirty="0">
              <a:solidFill>
                <a:schemeClr val="bg1"/>
              </a:solidFill>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βάζω  τον εαυτό</a:t>
            </a:r>
            <a:r>
              <a:rPr lang="en-GB" b="1" dirty="0">
                <a:solidFill>
                  <a:schemeClr val="bg1"/>
                </a:solidFill>
                <a:latin typeface="Times New Roman" pitchFamily="18" charset="0"/>
                <a:ea typeface="Calibri" pitchFamily="34" charset="0"/>
                <a:cs typeface="Times New Roman" pitchFamily="18" charset="0"/>
              </a:rPr>
              <a:t> </a:t>
            </a:r>
            <a:r>
              <a:rPr lang="el-GR" b="1" dirty="0">
                <a:solidFill>
                  <a:schemeClr val="bg1"/>
                </a:solidFill>
                <a:latin typeface="Times New Roman" pitchFamily="18" charset="0"/>
                <a:ea typeface="Calibri" pitchFamily="34" charset="0"/>
                <a:cs typeface="Times New Roman" pitchFamily="18" charset="0"/>
              </a:rPr>
              <a:t>μου σε κίνδυνο</a:t>
            </a:r>
            <a:r>
              <a:rPr lang="tr-TR" b="1" dirty="0">
                <a:solidFill>
                  <a:schemeClr val="bg1"/>
                </a:solidFill>
                <a:latin typeface="Times New Roman" pitchFamily="18" charset="0"/>
                <a:ea typeface="Calibri" pitchFamily="34" charset="0"/>
                <a:cs typeface="Times New Roman" pitchFamily="18" charset="0"/>
              </a:rPr>
              <a:t>  </a:t>
            </a:r>
            <a:endParaRPr lang="en-GB" b="1" dirty="0">
              <a:solidFill>
                <a:schemeClr val="bg1"/>
              </a:solidFill>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pPr>
            <a:endParaRPr lang="en-US" b="1" dirty="0">
              <a:solidFill>
                <a:schemeClr val="bg1"/>
              </a:solidFill>
              <a:latin typeface="Arial" pitchFamily="34" charset="0"/>
              <a:cs typeface="Arial" pitchFamily="34" charset="0"/>
            </a:endParaRPr>
          </a:p>
        </p:txBody>
      </p:sp>
      <p:sp>
        <p:nvSpPr>
          <p:cNvPr id="15" name="Rectangular Callout 4"/>
          <p:cNvSpPr/>
          <p:nvPr/>
        </p:nvSpPr>
        <p:spPr>
          <a:xfrm>
            <a:off x="7375357" y="3477127"/>
            <a:ext cx="221381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eaLnBrk="0" fontAlgn="base" hangingPunct="0">
              <a:spcBef>
                <a:spcPct val="0"/>
              </a:spcBef>
              <a:spcAft>
                <a:spcPct val="0"/>
              </a:spcAft>
            </a:pPr>
            <a:endParaRPr lang="en-GB" b="1" dirty="0">
              <a:solidFill>
                <a:schemeClr val="bg1"/>
              </a:solidFill>
              <a:latin typeface="Times New Roman" pitchFamily="18" charset="0"/>
              <a:ea typeface="Calibri" pitchFamily="34" charset="0"/>
              <a:cs typeface="Times New Roman" pitchFamily="18" charset="0"/>
            </a:endParaRPr>
          </a:p>
          <a:p>
            <a:pPr lvl="0" algn="ctr" eaLnBrk="0" fontAlgn="base" hangingPunct="0">
              <a:spcBef>
                <a:spcPct val="0"/>
              </a:spcBef>
              <a:spcAft>
                <a:spcPct val="0"/>
              </a:spcAft>
            </a:pPr>
            <a:r>
              <a:rPr lang="tr-TR" b="1" dirty="0">
                <a:solidFill>
                  <a:schemeClr val="bg1"/>
                </a:solidFill>
                <a:latin typeface="Times New Roman" pitchFamily="18" charset="0"/>
                <a:ea typeface="Calibri" pitchFamily="34" charset="0"/>
                <a:cs typeface="Times New Roman" pitchFamily="18" charset="0"/>
              </a:rPr>
              <a:t>sıkıcı  </a:t>
            </a:r>
          </a:p>
          <a:p>
            <a:pPr lvl="0" algn="ctr"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 βαρετός </a:t>
            </a:r>
            <a:r>
              <a:rPr lang="tr-TR" b="1" dirty="0">
                <a:solidFill>
                  <a:schemeClr val="bg1"/>
                </a:solidFill>
                <a:latin typeface="Times New Roman" pitchFamily="18" charset="0"/>
                <a:ea typeface="Calibri" pitchFamily="34" charset="0"/>
                <a:cs typeface="Times New Roman" pitchFamily="18" charset="0"/>
              </a:rPr>
              <a:t> </a:t>
            </a:r>
            <a:endParaRPr lang="en-US" b="1" dirty="0">
              <a:solidFill>
                <a:schemeClr val="bg1"/>
              </a:solidFill>
              <a:latin typeface="Arial" pitchFamily="34" charset="0"/>
              <a:cs typeface="Arial" pitchFamily="34" charset="0"/>
            </a:endParaRPr>
          </a:p>
        </p:txBody>
      </p:sp>
      <p:sp>
        <p:nvSpPr>
          <p:cNvPr id="16" name="Rectangular Callout 4"/>
          <p:cNvSpPr/>
          <p:nvPr/>
        </p:nvSpPr>
        <p:spPr>
          <a:xfrm>
            <a:off x="517358" y="232610"/>
            <a:ext cx="1299411"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eaLnBrk="0" fontAlgn="base" hangingPunct="0">
              <a:spcBef>
                <a:spcPct val="0"/>
              </a:spcBef>
              <a:spcAft>
                <a:spcPct val="0"/>
              </a:spcAft>
            </a:pPr>
            <a:r>
              <a:rPr lang="en-GB" b="1" dirty="0">
                <a:solidFill>
                  <a:schemeClr val="bg1"/>
                </a:solidFill>
                <a:latin typeface="Times New Roman" pitchFamily="18" charset="0"/>
                <a:ea typeface="Calibri" pitchFamily="34" charset="0"/>
                <a:cs typeface="Times New Roman" pitchFamily="18" charset="0"/>
              </a:rPr>
              <a:t>m</a:t>
            </a:r>
            <a:r>
              <a:rPr lang="tr-TR" b="1" dirty="0">
                <a:solidFill>
                  <a:schemeClr val="bg1"/>
                </a:solidFill>
                <a:latin typeface="Times New Roman" pitchFamily="18" charset="0"/>
                <a:ea typeface="Calibri" pitchFamily="34" charset="0"/>
                <a:cs typeface="Times New Roman" pitchFamily="18" charset="0"/>
              </a:rPr>
              <a:t>aaş</a:t>
            </a:r>
            <a:r>
              <a:rPr lang="en-GB" b="1" dirty="0">
                <a:solidFill>
                  <a:schemeClr val="bg1"/>
                </a:solidFill>
                <a:latin typeface="Times New Roman" pitchFamily="18" charset="0"/>
                <a:ea typeface="Calibri" pitchFamily="34" charset="0"/>
                <a:cs typeface="Times New Roman" pitchFamily="18" charset="0"/>
              </a:rPr>
              <a:t>  </a:t>
            </a:r>
          </a:p>
          <a:p>
            <a:pPr lvl="0" algn="ctr" eaLnBrk="0" fontAlgn="base" hangingPunct="0">
              <a:spcBef>
                <a:spcPct val="0"/>
              </a:spcBef>
              <a:spcAft>
                <a:spcPct val="0"/>
              </a:spcAft>
            </a:pPr>
            <a:r>
              <a:rPr lang="en-GB" b="1" dirty="0">
                <a:solidFill>
                  <a:schemeClr val="bg1"/>
                </a:solidFill>
                <a:latin typeface="Times New Roman" pitchFamily="18" charset="0"/>
                <a:ea typeface="Calibri" pitchFamily="34" charset="0"/>
                <a:cs typeface="Times New Roman" pitchFamily="18" charset="0"/>
              </a:rPr>
              <a:t> </a:t>
            </a:r>
            <a:r>
              <a:rPr lang="el-GR" b="1" dirty="0">
                <a:solidFill>
                  <a:schemeClr val="bg1"/>
                </a:solidFill>
                <a:latin typeface="Times New Roman" pitchFamily="18" charset="0"/>
                <a:ea typeface="Calibri" pitchFamily="34" charset="0"/>
                <a:cs typeface="Times New Roman" pitchFamily="18" charset="0"/>
              </a:rPr>
              <a:t>μισθός</a:t>
            </a:r>
            <a:endParaRPr lang="en-GB" b="1" dirty="0">
              <a:solidFill>
                <a:schemeClr val="bg1"/>
              </a:solidFill>
              <a:latin typeface="Times New Roman" pitchFamily="18" charset="0"/>
              <a:ea typeface="Calibri" pitchFamily="34" charset="0"/>
              <a:cs typeface="Times New Roman" pitchFamily="18" charset="0"/>
            </a:endParaRPr>
          </a:p>
          <a:p>
            <a:pPr lvl="0" algn="ctr" eaLnBrk="0" fontAlgn="base" hangingPunct="0">
              <a:spcBef>
                <a:spcPct val="0"/>
              </a:spcBef>
              <a:spcAft>
                <a:spcPct val="0"/>
              </a:spcAft>
            </a:pPr>
            <a:endParaRPr lang="en-US" b="1" dirty="0">
              <a:solidFill>
                <a:schemeClr val="bg1"/>
              </a:solidFill>
              <a:latin typeface="Arial" pitchFamily="34" charset="0"/>
              <a:cs typeface="Arial" pitchFamily="34" charset="0"/>
            </a:endParaRPr>
          </a:p>
        </p:txBody>
      </p:sp>
      <p:sp>
        <p:nvSpPr>
          <p:cNvPr id="17" name="Rectangular Callout 4"/>
          <p:cNvSpPr/>
          <p:nvPr/>
        </p:nvSpPr>
        <p:spPr>
          <a:xfrm>
            <a:off x="6316577" y="148388"/>
            <a:ext cx="1479885"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eaLnBrk="0" fontAlgn="base" hangingPunct="0">
              <a:spcBef>
                <a:spcPct val="0"/>
              </a:spcBef>
              <a:spcAft>
                <a:spcPct val="0"/>
              </a:spcAft>
            </a:pPr>
            <a:r>
              <a:rPr lang="en-GB" b="1" dirty="0">
                <a:solidFill>
                  <a:schemeClr val="bg1"/>
                </a:solidFill>
                <a:latin typeface="Times New Roman" pitchFamily="18" charset="0"/>
                <a:ea typeface="Calibri" pitchFamily="34" charset="0"/>
                <a:cs typeface="Times New Roman" pitchFamily="18" charset="0"/>
              </a:rPr>
              <a:t>t</a:t>
            </a:r>
            <a:r>
              <a:rPr lang="tr-TR" b="1" dirty="0">
                <a:solidFill>
                  <a:schemeClr val="bg1"/>
                </a:solidFill>
                <a:latin typeface="Times New Roman" pitchFamily="18" charset="0"/>
                <a:ea typeface="Calibri" pitchFamily="34" charset="0"/>
                <a:cs typeface="Times New Roman" pitchFamily="18" charset="0"/>
              </a:rPr>
              <a:t>ecrübe</a:t>
            </a:r>
            <a:endParaRPr lang="en-GB" b="1" dirty="0">
              <a:solidFill>
                <a:schemeClr val="bg1"/>
              </a:solidFill>
              <a:latin typeface="Times New Roman" pitchFamily="18" charset="0"/>
              <a:ea typeface="Calibri" pitchFamily="34" charset="0"/>
              <a:cs typeface="Times New Roman" pitchFamily="18" charset="0"/>
            </a:endParaRPr>
          </a:p>
          <a:p>
            <a:pPr lvl="0" algn="ctr"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πείρα</a:t>
            </a:r>
            <a:endParaRPr lang="en-GB" b="1" dirty="0">
              <a:solidFill>
                <a:schemeClr val="bg1"/>
              </a:solidFill>
              <a:latin typeface="Times New Roman" pitchFamily="18" charset="0"/>
              <a:ea typeface="Calibri" pitchFamily="34" charset="0"/>
              <a:cs typeface="Times New Roman" pitchFamily="18" charset="0"/>
            </a:endParaRPr>
          </a:p>
          <a:p>
            <a:pPr lvl="0" algn="ctr" eaLnBrk="0" fontAlgn="base" hangingPunct="0">
              <a:spcBef>
                <a:spcPct val="0"/>
              </a:spcBef>
              <a:spcAft>
                <a:spcPct val="0"/>
              </a:spcAft>
            </a:pPr>
            <a:endParaRPr lang="en-US" b="1" dirty="0">
              <a:solidFill>
                <a:schemeClr val="bg1"/>
              </a:solidFill>
              <a:latin typeface="Arial" pitchFamily="34" charset="0"/>
              <a:cs typeface="Arial" pitchFamily="34" charset="0"/>
            </a:endParaRPr>
          </a:p>
        </p:txBody>
      </p:sp>
      <p:sp>
        <p:nvSpPr>
          <p:cNvPr id="19" name="Rectangular Callout 8"/>
          <p:cNvSpPr/>
          <p:nvPr/>
        </p:nvSpPr>
        <p:spPr>
          <a:xfrm>
            <a:off x="406593" y="3797968"/>
            <a:ext cx="3400022"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p>
          <a:p>
            <a:pPr algn="ctr"/>
            <a:r>
              <a:rPr lang="tr-TR" b="1" dirty="0"/>
              <a:t>hayal kurmak</a:t>
            </a:r>
            <a:r>
              <a:rPr lang="el-GR" b="1" dirty="0"/>
              <a:t> </a:t>
            </a:r>
          </a:p>
          <a:p>
            <a:pPr algn="ctr"/>
            <a:r>
              <a:rPr lang="el-GR" b="1" dirty="0"/>
              <a:t>ονειρεύομαι </a:t>
            </a:r>
            <a:endParaRPr lang="en-US" b="1" dirty="0"/>
          </a:p>
        </p:txBody>
      </p:sp>
      <p:sp>
        <p:nvSpPr>
          <p:cNvPr id="20" name="Rectangular Callout 4"/>
          <p:cNvSpPr/>
          <p:nvPr/>
        </p:nvSpPr>
        <p:spPr>
          <a:xfrm>
            <a:off x="9829799" y="3449054"/>
            <a:ext cx="1879577" cy="1262201"/>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eaLnBrk="0" fontAlgn="base" hangingPunct="0">
              <a:spcBef>
                <a:spcPct val="0"/>
              </a:spcBef>
              <a:spcAft>
                <a:spcPct val="0"/>
              </a:spcAft>
            </a:pPr>
            <a:endParaRPr lang="en-GB" b="1" dirty="0">
              <a:solidFill>
                <a:schemeClr val="bg1"/>
              </a:solidFill>
              <a:latin typeface="Times New Roman" pitchFamily="18" charset="0"/>
              <a:ea typeface="Calibri" pitchFamily="34" charset="0"/>
              <a:cs typeface="Times New Roman" pitchFamily="18" charset="0"/>
            </a:endParaRPr>
          </a:p>
          <a:p>
            <a:pPr lvl="0" algn="ctr" eaLnBrk="0" fontAlgn="base" hangingPunct="0">
              <a:spcBef>
                <a:spcPct val="0"/>
              </a:spcBef>
              <a:spcAft>
                <a:spcPct val="0"/>
              </a:spcAft>
            </a:pPr>
            <a:r>
              <a:rPr lang="tr-TR" b="1" dirty="0">
                <a:solidFill>
                  <a:schemeClr val="bg1"/>
                </a:solidFill>
                <a:latin typeface="Times New Roman" pitchFamily="18" charset="0"/>
                <a:ea typeface="Calibri" pitchFamily="34" charset="0"/>
                <a:cs typeface="Times New Roman" pitchFamily="18" charset="0"/>
              </a:rPr>
              <a:t> durgun </a:t>
            </a:r>
          </a:p>
          <a:p>
            <a:pPr lvl="0" algn="ctr" eaLnBrk="0" fontAlgn="base" hangingPunct="0">
              <a:spcBef>
                <a:spcPct val="0"/>
              </a:spcBef>
              <a:spcAft>
                <a:spcPct val="0"/>
              </a:spcAft>
            </a:pPr>
            <a:r>
              <a:rPr lang="el-GR" b="1" dirty="0">
                <a:solidFill>
                  <a:schemeClr val="bg1"/>
                </a:solidFill>
                <a:latin typeface="Times New Roman" pitchFamily="18" charset="0"/>
                <a:ea typeface="Calibri" pitchFamily="34" charset="0"/>
                <a:cs typeface="Times New Roman" pitchFamily="18" charset="0"/>
              </a:rPr>
              <a:t> στάσιμος</a:t>
            </a:r>
            <a:r>
              <a:rPr lang="tr-TR" b="1" dirty="0">
                <a:solidFill>
                  <a:schemeClr val="bg1"/>
                </a:solidFill>
                <a:latin typeface="Times New Roman" pitchFamily="18" charset="0"/>
                <a:ea typeface="Calibri" pitchFamily="34" charset="0"/>
                <a:cs typeface="Times New Roman" pitchFamily="18" charset="0"/>
              </a:rPr>
              <a:t> </a:t>
            </a:r>
            <a:endParaRPr lang="en-US"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30027972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TotalTime>
  <Words>941</Words>
  <Application>Microsoft Office PowerPoint</Application>
  <PresentationFormat>Ευρεία οθόνη</PresentationFormat>
  <Paragraphs>222</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vt:lpstr>
      <vt:lpstr>Cambria</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Dell-pc</dc:creator>
  <cp:lastModifiedBy>ΕΛΕΝΗ ΧΑΡΑΛΑΜΠΟΥΣ</cp:lastModifiedBy>
  <cp:revision>48</cp:revision>
  <dcterms:created xsi:type="dcterms:W3CDTF">2015-11-08T21:06:24Z</dcterms:created>
  <dcterms:modified xsi:type="dcterms:W3CDTF">2025-10-02T12:11:13Z</dcterms:modified>
</cp:coreProperties>
</file>