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63" r:id="rId2"/>
    <p:sldId id="264" r:id="rId3"/>
    <p:sldId id="265" r:id="rId4"/>
    <p:sldId id="270" r:id="rId5"/>
    <p:sldId id="268" r:id="rId6"/>
    <p:sldId id="273" r:id="rId7"/>
    <p:sldId id="275" r:id="rId8"/>
    <p:sldId id="280" r:id="rId9"/>
    <p:sldId id="287" r:id="rId10"/>
    <p:sldId id="288" r:id="rId11"/>
    <p:sldId id="289" r:id="rId12"/>
    <p:sldId id="291" r:id="rId13"/>
    <p:sldId id="28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68"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2130426"/>
            <a:ext cx="10363200" cy="1470025"/>
          </a:xfrm>
        </p:spPr>
        <p:txBody>
          <a:bodyPr/>
          <a:lstStyle/>
          <a:p>
            <a:r>
              <a:rPr lang="el-GR"/>
              <a:t>Kλικ για επεξεργασία του τίτλου</a:t>
            </a:r>
            <a:endParaRPr lang="en-US"/>
          </a:p>
        </p:txBody>
      </p:sp>
      <p:sp>
        <p:nvSpPr>
          <p:cNvPr id="3" name="2 - Υπότιτλος"/>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839200" y="274639"/>
            <a:ext cx="27432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609600" y="274639"/>
            <a:ext cx="80264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6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8" name="7 - Θέση υποσέλιδου"/>
          <p:cNvSpPr>
            <a:spLocks noGrp="1"/>
          </p:cNvSpPr>
          <p:nvPr>
            <p:ph type="ftr" sz="quarter" idx="11"/>
          </p:nvPr>
        </p:nvSpPr>
        <p:spPr/>
        <p:txBody>
          <a:bodyPr/>
          <a:lstStyle/>
          <a:p>
            <a:endParaRPr lang="en-US" dirty="0"/>
          </a:p>
        </p:txBody>
      </p:sp>
      <p:sp>
        <p:nvSpPr>
          <p:cNvPr id="9" name="8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4" name="3 - Θέση υποσέλιδου"/>
          <p:cNvSpPr>
            <a:spLocks noGrp="1"/>
          </p:cNvSpPr>
          <p:nvPr>
            <p:ph type="ftr" sz="quarter" idx="11"/>
          </p:nvPr>
        </p:nvSpPr>
        <p:spPr/>
        <p:txBody>
          <a:bodyPr/>
          <a:lstStyle/>
          <a:p>
            <a:endParaRPr lang="en-US" dirty="0"/>
          </a:p>
        </p:txBody>
      </p:sp>
      <p:sp>
        <p:nvSpPr>
          <p:cNvPr id="5" name="4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3" name="2 - Θέση υποσέλιδου"/>
          <p:cNvSpPr>
            <a:spLocks noGrp="1"/>
          </p:cNvSpPr>
          <p:nvPr>
            <p:ph type="ftr" sz="quarter" idx="11"/>
          </p:nvPr>
        </p:nvSpPr>
        <p:spPr/>
        <p:txBody>
          <a:bodyPr/>
          <a:lstStyle/>
          <a:p>
            <a:endParaRPr lang="en-US" dirty="0"/>
          </a:p>
        </p:txBody>
      </p:sp>
      <p:sp>
        <p:nvSpPr>
          <p:cNvPr id="4" name="3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nchor="b"/>
          <a:lstStyle>
            <a:lvl1pPr algn="l">
              <a:defRPr sz="2000" b="1"/>
            </a:lvl1pPr>
          </a:lstStyle>
          <a:p>
            <a:r>
              <a:rPr lang="el-GR"/>
              <a:t>Kλικ για επεξεργασία του τίτλου</a:t>
            </a:r>
            <a:endParaRPr lang="en-US"/>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nchor="b"/>
          <a:lstStyle>
            <a:lvl1pPr algn="l">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 Θέση αριθμού διαφάνειας"/>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gezginfoto.com.tr/makale/214-iyi-bir-kompozisyon-i%C3%A7in-gerekli-7-%C3%B6nemli-nokta.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102" y="632860"/>
            <a:ext cx="10972800" cy="431049"/>
          </a:xfrm>
        </p:spPr>
        <p:txBody>
          <a:bodyPr>
            <a:normAutofit fontScale="90000"/>
          </a:bodyPr>
          <a:lstStyle/>
          <a:p>
            <a:r>
              <a:rPr lang="en-US" dirty="0"/>
              <a:t>İnternet </a:t>
            </a:r>
            <a:r>
              <a:rPr lang="en-US" dirty="0" err="1"/>
              <a:t>faydalı</a:t>
            </a:r>
            <a:r>
              <a:rPr lang="en-US" dirty="0"/>
              <a:t> </a:t>
            </a:r>
            <a:r>
              <a:rPr lang="en-US" dirty="0" err="1"/>
              <a:t>mı</a:t>
            </a:r>
            <a:r>
              <a:rPr lang="en-US" dirty="0"/>
              <a:t> </a:t>
            </a:r>
            <a:r>
              <a:rPr lang="en-US" dirty="0" err="1"/>
              <a:t>zararlı</a:t>
            </a:r>
            <a:r>
              <a:rPr lang="en-US" dirty="0"/>
              <a:t> </a:t>
            </a:r>
            <a:r>
              <a:rPr lang="en-US" dirty="0" err="1"/>
              <a:t>mı</a:t>
            </a:r>
            <a:r>
              <a:rPr lang="en-US" dirty="0"/>
              <a:t> ?</a:t>
            </a:r>
          </a:p>
        </p:txBody>
      </p:sp>
      <p:pic>
        <p:nvPicPr>
          <p:cNvPr id="4098" name="Picture 2" descr="http://www.robertbernhardt.com/img/internet-01.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873443" y="1682334"/>
            <a:ext cx="6252608" cy="3743910"/>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122567" y="5971311"/>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1</a:t>
            </a:r>
            <a:endParaRPr lang="en-US" dirty="0"/>
          </a:p>
        </p:txBody>
      </p:sp>
      <p:sp>
        <p:nvSpPr>
          <p:cNvPr id="3" name="Ορθογώνιο 2">
            <a:extLst>
              <a:ext uri="{FF2B5EF4-FFF2-40B4-BE49-F238E27FC236}">
                <a16:creationId xmlns:a16="http://schemas.microsoft.com/office/drawing/2014/main" id="{C7A3A8CB-F777-49A4-B4EF-8BF2901D6732}"/>
              </a:ext>
            </a:extLst>
          </p:cNvPr>
          <p:cNvSpPr/>
          <p:nvPr/>
        </p:nvSpPr>
        <p:spPr>
          <a:xfrm>
            <a:off x="519764" y="5832909"/>
            <a:ext cx="4937760" cy="70264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err="1"/>
              <a:t>Δρ</a:t>
            </a:r>
            <a:r>
              <a:rPr lang="el-GR" dirty="0"/>
              <a:t> Ελένη Χαραλάμπους</a:t>
            </a:r>
            <a:endParaRPr lang="el-CY" dirty="0"/>
          </a:p>
        </p:txBody>
      </p:sp>
    </p:spTree>
    <p:extLst>
      <p:ext uri="{BB962C8B-B14F-4D97-AF65-F5344CB8AC3E}">
        <p14:creationId xmlns:p14="http://schemas.microsoft.com/office/powerpoint/2010/main" val="3175634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363199" y="6272100"/>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10</a:t>
            </a:r>
            <a:endParaRPr lang="en-US" dirty="0"/>
          </a:p>
        </p:txBody>
      </p:sp>
      <p:sp>
        <p:nvSpPr>
          <p:cNvPr id="6" name="2 - Θέση περιεχομένου"/>
          <p:cNvSpPr txBox="1">
            <a:spLocks/>
          </p:cNvSpPr>
          <p:nvPr/>
        </p:nvSpPr>
        <p:spPr>
          <a:xfrm>
            <a:off x="729915" y="1202113"/>
            <a:ext cx="10182727" cy="480164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p>
            <a:pPr>
              <a:buNone/>
            </a:pPr>
            <a:r>
              <a:rPr lang="tr-TR" sz="1400" dirty="0"/>
              <a:t>Bugün kullandığımız haberleşme (iletişim)  araçları eskiden yoktu .</a:t>
            </a:r>
            <a:endParaRPr lang="en-GB" sz="1400" dirty="0"/>
          </a:p>
          <a:p>
            <a:pPr>
              <a:buNone/>
            </a:pPr>
            <a:endParaRPr lang="tr-TR" sz="1400" dirty="0"/>
          </a:p>
          <a:p>
            <a:pPr>
              <a:buNone/>
            </a:pPr>
            <a:r>
              <a:rPr lang="tr-TR" sz="1400" dirty="0"/>
              <a:t> Yazı icat edilmeden önce haberleşme için duman, ateş davul, boru kullanılırdı. Yazı icat edildikten sonra mektup ve yazılı haberleşme yayıldı.</a:t>
            </a:r>
            <a:endParaRPr lang="en-GB" sz="1400" dirty="0"/>
          </a:p>
          <a:p>
            <a:pPr>
              <a:buNone/>
            </a:pPr>
            <a:endParaRPr lang="en-GB" sz="1400" dirty="0"/>
          </a:p>
          <a:p>
            <a:r>
              <a:rPr lang="tr-TR" sz="1400" dirty="0"/>
              <a:t>Dünyadaki yeni gelişmeleri   kitle  iletişim aracılığıyla   öğreniriz. </a:t>
            </a:r>
          </a:p>
          <a:p>
            <a:pPr>
              <a:buNone/>
            </a:pPr>
            <a:endParaRPr lang="en-GB" sz="1400" dirty="0"/>
          </a:p>
          <a:p>
            <a:pPr>
              <a:buNone/>
            </a:pPr>
            <a:endParaRPr lang="en-GB" sz="1400" dirty="0"/>
          </a:p>
          <a:p>
            <a:pPr lvl="0"/>
            <a:r>
              <a:rPr lang="tr-TR" sz="1400" dirty="0"/>
              <a:t>İnternet, dünyanın dört bir yanındaki insanların gerçek zamanlı olarak konuşmaları için en kolay ve en hızlı portaldır. </a:t>
            </a:r>
            <a:endParaRPr lang="en-GB" sz="1400" dirty="0"/>
          </a:p>
          <a:p>
            <a:pPr lvl="0"/>
            <a:endParaRPr lang="el-GR" sz="1400" dirty="0"/>
          </a:p>
          <a:p>
            <a:r>
              <a:rPr lang="tr-TR" sz="1400" dirty="0"/>
              <a:t>İnternet bağlantılarıyla  uluslar arası  bilgi alış verişi sağlanmaktadır. </a:t>
            </a:r>
            <a:endParaRPr lang="en-GB" sz="1400" dirty="0"/>
          </a:p>
          <a:p>
            <a:endParaRPr lang="tr-TR" sz="1400" dirty="0"/>
          </a:p>
          <a:p>
            <a:pPr lvl="0"/>
            <a:r>
              <a:rPr lang="tr-TR" sz="1400" dirty="0"/>
              <a:t>Sitelerde sohbetler meydana gelmektedir</a:t>
            </a:r>
            <a:r>
              <a:rPr lang="el-GR" sz="1400" dirty="0"/>
              <a:t>.</a:t>
            </a:r>
          </a:p>
          <a:p>
            <a:pPr>
              <a:buNone/>
            </a:pPr>
            <a:endParaRPr lang="en-GB" sz="1400" dirty="0"/>
          </a:p>
          <a:p>
            <a:pPr marL="342900" lvl="0" indent="-342900" defTabSz="914400">
              <a:lnSpc>
                <a:spcPct val="120000"/>
              </a:lnSpc>
              <a:spcBef>
                <a:spcPct val="20000"/>
              </a:spcBef>
              <a:defRPr/>
            </a:pPr>
            <a:r>
              <a:rPr lang="tr-TR" sz="1400" dirty="0"/>
              <a:t>İnsan gününün çoğunu bilgisayar başında geçirmektedir. </a:t>
            </a:r>
            <a:endParaRPr lang="el-GR" sz="1400" dirty="0"/>
          </a:p>
          <a:p>
            <a:pPr marL="342900" lvl="0" indent="-342900" defTabSz="914400">
              <a:lnSpc>
                <a:spcPct val="120000"/>
              </a:lnSpc>
              <a:spcBef>
                <a:spcPct val="20000"/>
              </a:spcBef>
              <a:defRPr/>
            </a:pPr>
            <a:endParaRPr lang="el-GR" sz="1400" dirty="0"/>
          </a:p>
          <a:p>
            <a:pPr marL="342900" lvl="0" indent="-342900" defTabSz="914400">
              <a:lnSpc>
                <a:spcPct val="120000"/>
              </a:lnSpc>
              <a:spcBef>
                <a:spcPct val="20000"/>
              </a:spcBef>
              <a:defRPr/>
            </a:pPr>
            <a:r>
              <a:rPr lang="tr-TR" sz="1400" dirty="0"/>
              <a:t>Sohbet sitelerinde  </a:t>
            </a:r>
            <a:r>
              <a:rPr lang="tr-TR" sz="1400"/>
              <a:t>bakış açısını </a:t>
            </a:r>
            <a:r>
              <a:rPr lang="tr-TR" sz="1400" dirty="0"/>
              <a:t>karşısıdaki kişiye sunabilmaktadır. </a:t>
            </a:r>
          </a:p>
          <a:p>
            <a:pPr marL="342900" indent="-342900" defTabSz="914400">
              <a:lnSpc>
                <a:spcPct val="120000"/>
              </a:lnSpc>
              <a:spcBef>
                <a:spcPct val="20000"/>
              </a:spcBef>
              <a:defRPr/>
            </a:pPr>
            <a:r>
              <a:rPr lang="el-GR" sz="1400" dirty="0"/>
              <a:t>Β</a:t>
            </a:r>
            <a:r>
              <a:rPr lang="tr-TR" sz="1400" dirty="0"/>
              <a:t>azı yetişkinler </a:t>
            </a:r>
            <a:r>
              <a:rPr lang="el-GR" sz="1400" i="1" dirty="0"/>
              <a:t>,</a:t>
            </a:r>
            <a:r>
              <a:rPr lang="tr-TR" sz="1400" dirty="0"/>
              <a:t> acı çeken kişilerle iletişim kurmak için ağı kullanmaktadır </a:t>
            </a:r>
            <a:r>
              <a:rPr lang="el-GR" sz="1400" i="1" dirty="0"/>
              <a:t>.</a:t>
            </a:r>
          </a:p>
          <a:p>
            <a:pPr marL="342900" lvl="0" indent="-342900" defTabSz="914400">
              <a:lnSpc>
                <a:spcPct val="120000"/>
              </a:lnSpc>
              <a:spcBef>
                <a:spcPct val="20000"/>
              </a:spcBef>
              <a:defRPr/>
            </a:pPr>
            <a:r>
              <a:rPr lang="tr-TR" sz="1400" dirty="0"/>
              <a:t>Dahası bu siteler bilgileri birçok kurumla paylaşmaktadır. </a:t>
            </a:r>
          </a:p>
          <a:p>
            <a:pPr marL="342900" lvl="0" indent="-342900" defTabSz="914400">
              <a:lnSpc>
                <a:spcPct val="120000"/>
              </a:lnSpc>
              <a:spcBef>
                <a:spcPct val="20000"/>
              </a:spcBef>
              <a:defRPr/>
            </a:pPr>
            <a:endParaRPr lang="tr-TR" sz="1400" dirty="0"/>
          </a:p>
        </p:txBody>
      </p:sp>
      <p:sp>
        <p:nvSpPr>
          <p:cNvPr id="5" name="4 - TextBox"/>
          <p:cNvSpPr txBox="1"/>
          <p:nvPr/>
        </p:nvSpPr>
        <p:spPr>
          <a:xfrm>
            <a:off x="733926" y="481263"/>
            <a:ext cx="2899611"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err="1"/>
              <a:t>Bir</a:t>
            </a:r>
            <a:r>
              <a:rPr lang="en-GB" dirty="0"/>
              <a:t> </a:t>
            </a:r>
            <a:r>
              <a:rPr lang="en-GB" dirty="0" err="1"/>
              <a:t>yandan</a:t>
            </a:r>
            <a:r>
              <a:rPr lang="en-GB" dirty="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28600" y="866275"/>
            <a:ext cx="11718758" cy="2117558"/>
          </a:xfrm>
        </p:spPr>
        <p:style>
          <a:lnRef idx="2">
            <a:schemeClr val="accent2"/>
          </a:lnRef>
          <a:fillRef idx="1">
            <a:schemeClr val="lt1"/>
          </a:fillRef>
          <a:effectRef idx="0">
            <a:schemeClr val="accent2"/>
          </a:effectRef>
          <a:fontRef idx="minor">
            <a:schemeClr val="dk1"/>
          </a:fontRef>
        </p:style>
        <p:txBody>
          <a:bodyPr>
            <a:noAutofit/>
          </a:bodyPr>
          <a:lstStyle/>
          <a:p>
            <a:pPr>
              <a:buNone/>
            </a:pPr>
            <a:r>
              <a:rPr lang="en-US" sz="1200" b="1" dirty="0"/>
              <a:t> </a:t>
            </a:r>
          </a:p>
          <a:p>
            <a:pPr>
              <a:buNone/>
            </a:pPr>
            <a:r>
              <a:rPr lang="tr-TR" sz="1600" dirty="0"/>
              <a:t>Faydalarına ve kullanım kolaylığına karşın   sosyal medya siteleri zararlı etkilere  sahip. </a:t>
            </a:r>
          </a:p>
          <a:p>
            <a:pPr lvl="0">
              <a:lnSpc>
                <a:spcPct val="120000"/>
              </a:lnSpc>
              <a:buNone/>
              <a:defRPr/>
            </a:pPr>
            <a:r>
              <a:rPr lang="tr-TR" sz="1600" dirty="0">
                <a:solidFill>
                  <a:schemeClr val="dk1"/>
                </a:solidFill>
              </a:rPr>
              <a:t>Araştırmalar bu tür tanışma sitelerinde internet meraklılarını bekleyen tehlikelere dikkat çek</a:t>
            </a:r>
            <a:r>
              <a:rPr lang="en-GB" sz="1600" dirty="0" err="1">
                <a:solidFill>
                  <a:schemeClr val="dk1"/>
                </a:solidFill>
              </a:rPr>
              <a:t>mektedir</a:t>
            </a:r>
            <a:r>
              <a:rPr lang="el-GR" sz="1600" dirty="0">
                <a:solidFill>
                  <a:schemeClr val="dk1"/>
                </a:solidFill>
              </a:rPr>
              <a:t>.</a:t>
            </a:r>
          </a:p>
          <a:p>
            <a:pPr lvl="0">
              <a:lnSpc>
                <a:spcPct val="120000"/>
              </a:lnSpc>
              <a:buNone/>
              <a:defRPr/>
            </a:pPr>
            <a:r>
              <a:rPr lang="tr-TR" sz="1600" dirty="0"/>
              <a:t>S</a:t>
            </a:r>
            <a:r>
              <a:rPr lang="tr-TR" sz="1600" dirty="0">
                <a:solidFill>
                  <a:schemeClr val="dk1"/>
                </a:solidFill>
              </a:rPr>
              <a:t>iteler  her an hayatını tehlikeye atmaktadır </a:t>
            </a:r>
            <a:r>
              <a:rPr lang="el-GR" sz="1600" dirty="0">
                <a:solidFill>
                  <a:schemeClr val="dk1"/>
                </a:solidFill>
              </a:rPr>
              <a:t>.</a:t>
            </a:r>
          </a:p>
          <a:p>
            <a:pPr lvl="0">
              <a:lnSpc>
                <a:spcPct val="120000"/>
              </a:lnSpc>
              <a:buNone/>
              <a:defRPr/>
            </a:pPr>
            <a:r>
              <a:rPr lang="el-GR" sz="1600" dirty="0">
                <a:solidFill>
                  <a:schemeClr val="dk1"/>
                </a:solidFill>
              </a:rPr>
              <a:t>Β</a:t>
            </a:r>
            <a:r>
              <a:rPr lang="tr-TR" sz="1600" dirty="0">
                <a:solidFill>
                  <a:schemeClr val="dk1"/>
                </a:solidFill>
              </a:rPr>
              <a:t>azı pedofiller ve yetişkinler  bir araya gelmek için çocukları ikna etmektedir  veya manipüle etmektedir. </a:t>
            </a:r>
            <a:endParaRPr lang="el-GR" sz="1600" dirty="0">
              <a:solidFill>
                <a:schemeClr val="dk1"/>
              </a:solidFill>
            </a:endParaRPr>
          </a:p>
          <a:p>
            <a:pPr lvl="0">
              <a:lnSpc>
                <a:spcPct val="120000"/>
              </a:lnSpc>
              <a:buNone/>
              <a:defRPr/>
            </a:pPr>
            <a:r>
              <a:rPr lang="tr-TR" sz="1600" dirty="0">
                <a:solidFill>
                  <a:schemeClr val="dk1"/>
                </a:solidFill>
              </a:rPr>
              <a:t>Sohbet siteleri kişinin özlük haklarına saygı duymayı taahhüt etmektedir </a:t>
            </a:r>
            <a:r>
              <a:rPr lang="el-GR" sz="1600" dirty="0"/>
              <a:t>.</a:t>
            </a:r>
          </a:p>
        </p:txBody>
      </p:sp>
      <p:sp>
        <p:nvSpPr>
          <p:cNvPr id="4" name="3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11</a:t>
            </a:r>
            <a:endParaRPr lang="en-US" dirty="0"/>
          </a:p>
        </p:txBody>
      </p:sp>
      <p:sp>
        <p:nvSpPr>
          <p:cNvPr id="5" name="4 - TextBox"/>
          <p:cNvSpPr txBox="1"/>
          <p:nvPr/>
        </p:nvSpPr>
        <p:spPr>
          <a:xfrm>
            <a:off x="240630" y="360947"/>
            <a:ext cx="2899611"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a:t>Diğer </a:t>
            </a:r>
            <a:r>
              <a:rPr lang="en-GB" dirty="0"/>
              <a:t> y</a:t>
            </a:r>
            <a:r>
              <a:rPr lang="tr-TR" dirty="0"/>
              <a:t>an</a:t>
            </a:r>
            <a:r>
              <a:rPr lang="en-GB" dirty="0" err="1"/>
              <a:t>dan</a:t>
            </a:r>
            <a:r>
              <a:rPr lang="en-GB" dirty="0"/>
              <a:t>...............</a:t>
            </a:r>
            <a:endParaRPr lang="en-US" dirty="0"/>
          </a:p>
        </p:txBody>
      </p:sp>
      <p:sp>
        <p:nvSpPr>
          <p:cNvPr id="6" name="5 - TextBox"/>
          <p:cNvSpPr txBox="1"/>
          <p:nvPr/>
        </p:nvSpPr>
        <p:spPr>
          <a:xfrm>
            <a:off x="176462" y="3172327"/>
            <a:ext cx="35292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a:t>Öneriler  </a:t>
            </a:r>
            <a:r>
              <a:rPr lang="el-GR" dirty="0"/>
              <a:t>&amp; </a:t>
            </a:r>
            <a:r>
              <a:rPr lang="tr-TR" dirty="0"/>
              <a:t>Sonuç Bölümu</a:t>
            </a:r>
            <a:endParaRPr lang="en-US" dirty="0"/>
          </a:p>
        </p:txBody>
      </p:sp>
      <p:sp>
        <p:nvSpPr>
          <p:cNvPr id="7" name="6 - Ορθογώνιο"/>
          <p:cNvSpPr/>
          <p:nvPr/>
        </p:nvSpPr>
        <p:spPr>
          <a:xfrm>
            <a:off x="220578" y="3792776"/>
            <a:ext cx="11714747"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en-GB" dirty="0"/>
              <a:t>G</a:t>
            </a:r>
            <a:r>
              <a:rPr lang="tr-TR" dirty="0"/>
              <a:t>ünümüzde internette, sohbet odalarında tanıştığımız insanlara güvenemeyiz.</a:t>
            </a:r>
          </a:p>
          <a:p>
            <a:pPr>
              <a:buNone/>
            </a:pPr>
            <a:r>
              <a:rPr lang="tr-TR" dirty="0"/>
              <a:t>Sohbet odalarında  tanıştığınız insanlara hemen güvenmememiz  gereklidir.</a:t>
            </a:r>
          </a:p>
          <a:p>
            <a:pPr lvl="0"/>
            <a:r>
              <a:rPr lang="tr-TR" dirty="0"/>
              <a:t>Bunun için çocukların kimlerle sohbet ettiği önemlidir</a:t>
            </a:r>
            <a:r>
              <a:rPr lang="el-GR" dirty="0"/>
              <a:t>.</a:t>
            </a:r>
            <a:endParaRPr lang="tr-TR" dirty="0"/>
          </a:p>
          <a:p>
            <a:r>
              <a:rPr lang="tr-TR" dirty="0"/>
              <a:t>Bütün bu olumsuzluklara rağmen güvenilir sohbet siteleri de bulunmaktadır</a:t>
            </a:r>
            <a:r>
              <a:rPr lang="el-GR" dirty="0"/>
              <a:t>.</a:t>
            </a:r>
            <a:endParaRPr lang="tr-TR" dirty="0"/>
          </a:p>
          <a:p>
            <a:pPr lvl="0"/>
            <a:r>
              <a:rPr lang="tr-TR" dirty="0"/>
              <a:t>Dikkatli davranıldığı takdirde </a:t>
            </a:r>
            <a:r>
              <a:rPr lang="el-GR" dirty="0"/>
              <a:t> </a:t>
            </a:r>
            <a:r>
              <a:rPr lang="tr-TR" dirty="0"/>
              <a:t>chat odaları kişinin günlük yorgunluğunu attığı , son derece kaliteli ortamlardır.</a:t>
            </a:r>
          </a:p>
          <a:p>
            <a:r>
              <a:rPr lang="tr-TR" dirty="0"/>
              <a:t>Tanıştığı kişi tarafından dolandırılan kişi sohbet odasının değil kendi iyi niyetinin kurbanıdır</a:t>
            </a:r>
            <a:r>
              <a:rPr lang="el-GR" dirty="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29389" y="1118938"/>
            <a:ext cx="11069053" cy="4223083"/>
          </a:xfrm>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tr-TR" sz="2000" dirty="0"/>
              <a:t>bilimin gelişmesi</a:t>
            </a:r>
            <a:r>
              <a:rPr lang="el-GR" sz="2000" dirty="0"/>
              <a:t>			</a:t>
            </a:r>
            <a:r>
              <a:rPr lang="tr-TR" sz="2000" dirty="0"/>
              <a:t>                </a:t>
            </a:r>
            <a:r>
              <a:rPr lang="el-GR" sz="2000" dirty="0"/>
              <a:t>η εξέλιξη της επιστήμης</a:t>
            </a:r>
            <a:endParaRPr lang="tr-TR" sz="2000" dirty="0"/>
          </a:p>
          <a:p>
            <a:pPr lvl="0">
              <a:buNone/>
            </a:pPr>
            <a:r>
              <a:rPr lang="tr-TR" sz="2000" dirty="0">
                <a:solidFill>
                  <a:schemeClr val="tx1"/>
                </a:solidFill>
              </a:rPr>
              <a:t>çağdaş iletişim araçları  sayesinde</a:t>
            </a:r>
            <a:r>
              <a:rPr lang="el-GR" sz="2000" dirty="0">
                <a:solidFill>
                  <a:schemeClr val="tx1"/>
                </a:solidFill>
              </a:rPr>
              <a:t> 		χάρη στα σύγχρονα μέσα επικοινωνίας </a:t>
            </a:r>
            <a:endParaRPr lang="el-GR" sz="2000" dirty="0"/>
          </a:p>
          <a:p>
            <a:pPr>
              <a:buNone/>
            </a:pPr>
            <a:r>
              <a:rPr lang="tr-TR" sz="2000" dirty="0"/>
              <a:t>değişiklik yaşanm</a:t>
            </a:r>
            <a:r>
              <a:rPr lang="en-GB" sz="2000" dirty="0" err="1"/>
              <a:t>ak</a:t>
            </a:r>
            <a:r>
              <a:rPr lang="el-GR" sz="2000" dirty="0"/>
              <a:t>			βιώνονται αλλαγές </a:t>
            </a:r>
            <a:endParaRPr lang="en-US" sz="2000" dirty="0"/>
          </a:p>
          <a:p>
            <a:pPr>
              <a:buNone/>
            </a:pPr>
            <a:r>
              <a:rPr lang="tr-TR" sz="2000" dirty="0"/>
              <a:t>eğitim kolaylaştırılm</a:t>
            </a:r>
            <a:r>
              <a:rPr lang="en-GB" sz="2000" dirty="0" err="1"/>
              <a:t>ak</a:t>
            </a:r>
            <a:r>
              <a:rPr lang="el-GR" sz="2000" dirty="0"/>
              <a:t>			η παιδεία διευκολύνεται </a:t>
            </a:r>
            <a:endParaRPr lang="en-US" sz="2000" dirty="0"/>
          </a:p>
          <a:p>
            <a:pPr>
              <a:buNone/>
            </a:pPr>
            <a:r>
              <a:rPr lang="tr-TR" sz="2000" dirty="0"/>
              <a:t>ihtiyaçları    karşılam</a:t>
            </a:r>
            <a:r>
              <a:rPr lang="en-GB" sz="2000" dirty="0" err="1"/>
              <a:t>ak</a:t>
            </a:r>
            <a:r>
              <a:rPr lang="el-GR" sz="2000" dirty="0"/>
              <a:t>	</a:t>
            </a:r>
            <a:r>
              <a:rPr lang="tr-TR" sz="2000" dirty="0"/>
              <a:t>	</a:t>
            </a:r>
            <a:r>
              <a:rPr lang="el-GR" sz="2000" dirty="0"/>
              <a:t>	ικανοποιώ  τις ανάγκες	</a:t>
            </a:r>
            <a:endParaRPr lang="en-US" sz="2000" dirty="0"/>
          </a:p>
          <a:p>
            <a:pPr>
              <a:buNone/>
            </a:pPr>
            <a:r>
              <a:rPr lang="tr-TR" sz="2000" dirty="0"/>
              <a:t>kişilerin hayatını etkilemek</a:t>
            </a:r>
            <a:r>
              <a:rPr lang="el-GR" sz="2000" dirty="0"/>
              <a:t>	</a:t>
            </a:r>
            <a:r>
              <a:rPr lang="tr-TR" sz="2000" dirty="0"/>
              <a:t>                 </a:t>
            </a:r>
            <a:r>
              <a:rPr lang="el-GR" sz="2000" dirty="0"/>
              <a:t>επηρεάζει τη  ζωή του ανθρώπου </a:t>
            </a:r>
          </a:p>
          <a:p>
            <a:pPr>
              <a:buNone/>
            </a:pPr>
            <a:r>
              <a:rPr lang="tr-TR" sz="2000" dirty="0"/>
              <a:t>önemli bir yer tutmak</a:t>
            </a:r>
            <a:r>
              <a:rPr lang="el-GR" sz="2000" dirty="0"/>
              <a:t>			έχει μια σημαντική θέση  </a:t>
            </a:r>
            <a:endParaRPr lang="en-US" sz="2000" dirty="0"/>
          </a:p>
          <a:p>
            <a:pPr>
              <a:buNone/>
            </a:pPr>
            <a:r>
              <a:rPr lang="en-GB" sz="2000" dirty="0"/>
              <a:t>t</a:t>
            </a:r>
            <a:r>
              <a:rPr lang="tr-TR" sz="2000" dirty="0"/>
              <a:t>eknoloji bakımından gelişmiş ülkeler              </a:t>
            </a:r>
            <a:r>
              <a:rPr lang="el-GR" sz="2000" dirty="0"/>
              <a:t>οι χώρες  οι οποίες  είναι εξελιγμένες τεχνολογικά</a:t>
            </a:r>
            <a:endParaRPr lang="en-US" sz="2000" dirty="0"/>
          </a:p>
          <a:p>
            <a:pPr>
              <a:buNone/>
            </a:pPr>
            <a:r>
              <a:rPr lang="tr-TR" sz="2000" dirty="0"/>
              <a:t>teknolojik buluşlar</a:t>
            </a:r>
            <a:r>
              <a:rPr lang="el-GR" sz="2000" dirty="0"/>
              <a:t>			τεχνολογικές εφευρέσεις</a:t>
            </a:r>
            <a:endParaRPr lang="en-US" sz="2000" dirty="0"/>
          </a:p>
          <a:p>
            <a:pPr>
              <a:buNone/>
            </a:pPr>
            <a:r>
              <a:rPr lang="tr-TR" sz="2000" dirty="0"/>
              <a:t>teknolojik gelişmeler</a:t>
            </a:r>
            <a:r>
              <a:rPr lang="el-GR" sz="2000" dirty="0"/>
              <a:t>			τεχνολογικές εξελίξεις</a:t>
            </a:r>
          </a:p>
          <a:p>
            <a:pPr>
              <a:buNone/>
            </a:pPr>
            <a:r>
              <a:rPr lang="tr-TR" sz="2000" dirty="0"/>
              <a:t>yapılan her buluş</a:t>
            </a:r>
            <a:r>
              <a:rPr lang="el-GR" sz="2000" dirty="0"/>
              <a:t>			</a:t>
            </a:r>
            <a:r>
              <a:rPr lang="tr-TR" sz="2000" dirty="0"/>
              <a:t>                 </a:t>
            </a:r>
            <a:r>
              <a:rPr lang="el-GR" sz="2000" dirty="0"/>
              <a:t>κάθε εφεύρεση η  οποία έχει κατασκευαστεί </a:t>
            </a:r>
            <a:endParaRPr lang="tr-TR" sz="2000" dirty="0"/>
          </a:p>
          <a:p>
            <a:pPr>
              <a:buNone/>
            </a:pPr>
            <a:r>
              <a:rPr lang="en-GB" sz="2000" dirty="0"/>
              <a:t>y</a:t>
            </a:r>
            <a:r>
              <a:rPr lang="tr-TR" sz="2000" dirty="0"/>
              <a:t>asaklamak 				</a:t>
            </a:r>
            <a:r>
              <a:rPr lang="el-GR" sz="2000" dirty="0"/>
              <a:t>απαγορεύω</a:t>
            </a:r>
            <a:endParaRPr lang="en-GB" sz="2000" dirty="0"/>
          </a:p>
          <a:p>
            <a:pPr lvl="0">
              <a:buNone/>
              <a:defRPr/>
            </a:pPr>
            <a:endParaRPr lang="en-US" sz="2000" dirty="0">
              <a:solidFill>
                <a:schemeClr val="tx1"/>
              </a:solidFill>
            </a:endParaRPr>
          </a:p>
          <a:p>
            <a:pPr lvl="0">
              <a:buNone/>
              <a:defRPr/>
            </a:pPr>
            <a:endParaRPr lang="en-US" sz="5600" dirty="0">
              <a:solidFill>
                <a:schemeClr val="tx1"/>
              </a:solidFill>
            </a:endParaRPr>
          </a:p>
          <a:p>
            <a:pPr lvl="0">
              <a:buNone/>
              <a:defRPr/>
            </a:pPr>
            <a:endParaRPr lang="en-US" sz="5600" dirty="0">
              <a:solidFill>
                <a:schemeClr val="tx1"/>
              </a:solidFill>
            </a:endParaRPr>
          </a:p>
          <a:p>
            <a:pPr>
              <a:buNone/>
            </a:pPr>
            <a:endParaRPr lang="en-US" sz="1400" dirty="0"/>
          </a:p>
        </p:txBody>
      </p:sp>
      <p:sp>
        <p:nvSpPr>
          <p:cNvPr id="4" name="3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12</a:t>
            </a:r>
            <a:endParaRPr lang="en-US" dirty="0"/>
          </a:p>
        </p:txBody>
      </p:sp>
      <p:sp>
        <p:nvSpPr>
          <p:cNvPr id="5" name="2 - Θέση περιεχομένου"/>
          <p:cNvSpPr txBox="1">
            <a:spLocks/>
          </p:cNvSpPr>
          <p:nvPr/>
        </p:nvSpPr>
        <p:spPr>
          <a:xfrm>
            <a:off x="573506" y="3104149"/>
            <a:ext cx="10972800" cy="335681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503792" y="501134"/>
            <a:ext cx="4069319"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b="1" u="sng" dirty="0" err="1">
                <a:hlinkClick r:id="rId2"/>
              </a:rPr>
              <a:t>İyi</a:t>
            </a:r>
            <a:r>
              <a:rPr lang="en-US" b="1" u="sng" dirty="0">
                <a:hlinkClick r:id="rId2"/>
              </a:rPr>
              <a:t> </a:t>
            </a:r>
            <a:r>
              <a:rPr lang="en-US" b="1" u="sng" dirty="0" err="1">
                <a:hlinkClick r:id="rId2"/>
              </a:rPr>
              <a:t>Bir</a:t>
            </a:r>
            <a:r>
              <a:rPr lang="en-US" b="1" u="sng" dirty="0">
                <a:hlinkClick r:id="rId2"/>
              </a:rPr>
              <a:t> </a:t>
            </a:r>
            <a:r>
              <a:rPr lang="en-US" b="1" u="sng" dirty="0" err="1">
                <a:hlinkClick r:id="rId2"/>
              </a:rPr>
              <a:t>Kompozisyon</a:t>
            </a:r>
            <a:r>
              <a:rPr lang="en-US" b="1" u="sng" dirty="0">
                <a:hlinkClick r:id="rId2"/>
              </a:rPr>
              <a:t> </a:t>
            </a:r>
            <a:r>
              <a:rPr lang="en-US" b="1" u="sng" dirty="0" err="1">
                <a:hlinkClick r:id="rId2"/>
              </a:rPr>
              <a:t>İçin</a:t>
            </a:r>
            <a:r>
              <a:rPr lang="en-US" b="1" u="sng" dirty="0">
                <a:hlinkClick r:id="rId2"/>
              </a:rPr>
              <a:t> </a:t>
            </a:r>
            <a:r>
              <a:rPr lang="en-US" b="1" u="sng" dirty="0" err="1">
                <a:hlinkClick r:id="rId2"/>
              </a:rPr>
              <a:t>Önemli</a:t>
            </a:r>
            <a:r>
              <a:rPr lang="en-US" b="1" u="sng" dirty="0">
                <a:hlinkClick r:id="rId2"/>
              </a:rPr>
              <a:t> </a:t>
            </a:r>
            <a:r>
              <a:rPr lang="en-US" b="1" u="sng" dirty="0" err="1">
                <a:hlinkClick r:id="rId2"/>
              </a:rPr>
              <a:t>Nokt</a:t>
            </a:r>
            <a:r>
              <a:rPr lang="tr-TR" b="1" u="sng" dirty="0">
                <a:hlinkClick r:id="rId2"/>
              </a:rPr>
              <a:t>alar</a:t>
            </a:r>
            <a:endParaRPr lang="en-US" b="1" u="sng" dirty="0">
              <a:hlinkClick r:id="rId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13</a:t>
            </a:r>
            <a:endParaRPr lang="en-US" dirty="0"/>
          </a:p>
        </p:txBody>
      </p:sp>
      <p:sp>
        <p:nvSpPr>
          <p:cNvPr id="1025" name="Rectangle 1"/>
          <p:cNvSpPr>
            <a:spLocks noChangeArrowheads="1"/>
          </p:cNvSpPr>
          <p:nvPr/>
        </p:nvSpPr>
        <p:spPr bwMode="auto">
          <a:xfrm>
            <a:off x="577516" y="589547"/>
            <a:ext cx="9926052" cy="5524589"/>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Bu konu ile ilgili düşündüklerimizi yazalım</a:t>
            </a: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r>
              <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379" y="397043"/>
            <a:ext cx="10972800" cy="1622175"/>
          </a:xfrm>
          <a:ln>
            <a:solidFill>
              <a:schemeClr val="bg1"/>
            </a:solid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err="1"/>
              <a:t>İnternet</a:t>
            </a:r>
            <a:r>
              <a:rPr lang="tr-TR" dirty="0"/>
              <a:t> </a:t>
            </a:r>
            <a:r>
              <a:rPr lang="en-US" dirty="0" err="1"/>
              <a:t>bilgi</a:t>
            </a:r>
            <a:r>
              <a:rPr lang="en-US" dirty="0"/>
              <a:t> </a:t>
            </a:r>
            <a:r>
              <a:rPr lang="en-US" dirty="0" err="1"/>
              <a:t>çağında</a:t>
            </a:r>
            <a:r>
              <a:rPr lang="en-US" dirty="0"/>
              <a:t> </a:t>
            </a:r>
            <a:r>
              <a:rPr lang="en-US" dirty="0" err="1"/>
              <a:t>çocuğun</a:t>
            </a:r>
            <a:r>
              <a:rPr lang="en-US" dirty="0"/>
              <a:t> </a:t>
            </a:r>
            <a:r>
              <a:rPr lang="en-US" dirty="0" err="1"/>
              <a:t>gelişimini</a:t>
            </a:r>
            <a:r>
              <a:rPr lang="en-US" dirty="0"/>
              <a:t> </a:t>
            </a:r>
            <a:r>
              <a:rPr lang="en-US" dirty="0" err="1"/>
              <a:t>olumsuz</a:t>
            </a:r>
            <a:r>
              <a:rPr lang="en-US" dirty="0"/>
              <a:t>  </a:t>
            </a:r>
            <a:r>
              <a:rPr lang="en-US" dirty="0" err="1"/>
              <a:t>ve</a:t>
            </a:r>
            <a:r>
              <a:rPr lang="en-US" dirty="0"/>
              <a:t> </a:t>
            </a:r>
            <a:r>
              <a:rPr lang="en-US" dirty="0" err="1"/>
              <a:t>olumlu</a:t>
            </a:r>
            <a:r>
              <a:rPr lang="en-US" dirty="0"/>
              <a:t> </a:t>
            </a:r>
            <a:r>
              <a:rPr lang="en-US" dirty="0" err="1"/>
              <a:t>etkiler</a:t>
            </a:r>
            <a:r>
              <a:rPr lang="en-US" dirty="0"/>
              <a:t>.</a:t>
            </a:r>
            <a:r>
              <a:rPr lang="en-US" i="1" dirty="0"/>
              <a:t> </a:t>
            </a:r>
            <a:r>
              <a:rPr lang="tr-TR" dirty="0" err="1"/>
              <a:t>T</a:t>
            </a:r>
            <a:r>
              <a:rPr lang="en-US" dirty="0" err="1"/>
              <a:t>artışınız</a:t>
            </a:r>
            <a:r>
              <a:rPr lang="en-US" dirty="0"/>
              <a:t>. </a:t>
            </a:r>
            <a:br>
              <a:rPr lang="en-US" dirty="0"/>
            </a:br>
            <a:endParaRPr lang="en-US" dirty="0"/>
          </a:p>
        </p:txBody>
      </p:sp>
      <p:pic>
        <p:nvPicPr>
          <p:cNvPr id="5122" name="Picture 2" descr="https://encrypted-tbn0.gstatic.com/images?q=tbn:ANd9GcRGWTGQO8ckeZanZVixr7oo0p4xXC38YJPKVxqxZRNbVuScHxKl"/>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0239876" y="2779295"/>
            <a:ext cx="1659355" cy="1294439"/>
          </a:xfrm>
          <a:prstGeom prst="rect">
            <a:avLst/>
          </a:prstGeom>
          <a:noFill/>
          <a:extLst>
            <a:ext uri="{909E8E84-426E-40DD-AFC4-6F175D3DCCD1}">
              <a14:hiddenFill xmlns:a14="http://schemas.microsoft.com/office/drawing/2010/main">
                <a:solidFill>
                  <a:srgbClr val="FFFFFF"/>
                </a:solidFill>
              </a14:hiddenFill>
            </a:ext>
          </a:extLst>
        </p:spPr>
      </p:pic>
      <p:sp>
        <p:nvSpPr>
          <p:cNvPr id="4" name="3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2</a:t>
            </a:r>
            <a:endParaRPr lang="en-US" dirty="0"/>
          </a:p>
        </p:txBody>
      </p:sp>
      <p:sp>
        <p:nvSpPr>
          <p:cNvPr id="5" name="Title 1"/>
          <p:cNvSpPr txBox="1">
            <a:spLocks/>
          </p:cNvSpPr>
          <p:nvPr/>
        </p:nvSpPr>
        <p:spPr>
          <a:xfrm>
            <a:off x="577516" y="4930861"/>
            <a:ext cx="10186735" cy="114300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000" b="0" i="0" u="none" strike="noStrike" kern="1200" cap="none" spc="0" normalizeH="0" baseline="0" noProof="0" dirty="0">
                <a:ln>
                  <a:noFill/>
                </a:ln>
                <a:solidFill>
                  <a:schemeClr val="dk1"/>
                </a:solidFill>
                <a:effectLst/>
                <a:uLnTx/>
                <a:uFillTx/>
                <a:latin typeface="+mn-lt"/>
                <a:ea typeface="+mn-ea"/>
                <a:cs typeface="+mn-cs"/>
              </a:rPr>
              <a:t>Z</a:t>
            </a:r>
            <a:r>
              <a:rPr kumimoji="0" lang="en-US" sz="4000" b="0" i="0" u="none" strike="noStrike" kern="1200" cap="none" spc="0" normalizeH="0" baseline="0" noProof="0" dirty="0" err="1">
                <a:ln>
                  <a:noFill/>
                </a:ln>
                <a:solidFill>
                  <a:schemeClr val="dk1"/>
                </a:solidFill>
                <a:effectLst/>
                <a:uLnTx/>
                <a:uFillTx/>
                <a:latin typeface="+mn-lt"/>
                <a:ea typeface="+mn-ea"/>
                <a:cs typeface="+mn-cs"/>
              </a:rPr>
              <a:t>ararlı</a:t>
            </a:r>
            <a:r>
              <a:rPr kumimoji="0" lang="en-US" sz="4000" b="0" i="0" u="none" strike="noStrike" kern="1200" cap="none" spc="0" normalizeH="0" baseline="0" noProof="0" dirty="0">
                <a:ln>
                  <a:noFill/>
                </a:ln>
                <a:solidFill>
                  <a:schemeClr val="dk1"/>
                </a:solidFill>
                <a:effectLst/>
                <a:uLnTx/>
                <a:uFillTx/>
                <a:latin typeface="+mn-lt"/>
                <a:ea typeface="+mn-ea"/>
                <a:cs typeface="+mn-cs"/>
              </a:rPr>
              <a:t> </a:t>
            </a:r>
            <a:r>
              <a:rPr kumimoji="0" lang="en-US" sz="4000" b="0" i="0" u="none" strike="noStrike" kern="1200" cap="none" spc="0" normalizeH="0" baseline="0" noProof="0" dirty="0" err="1">
                <a:ln>
                  <a:noFill/>
                </a:ln>
                <a:solidFill>
                  <a:schemeClr val="dk1"/>
                </a:solidFill>
                <a:effectLst/>
                <a:uLnTx/>
                <a:uFillTx/>
                <a:latin typeface="+mn-lt"/>
                <a:ea typeface="+mn-ea"/>
                <a:cs typeface="+mn-cs"/>
              </a:rPr>
              <a:t>sitelerden</a:t>
            </a:r>
            <a:r>
              <a:rPr kumimoji="0" lang="en-US" sz="4000" b="0" i="0" u="none" strike="noStrike" kern="1200" cap="none" spc="0" normalizeH="0" baseline="0" noProof="0" dirty="0">
                <a:ln>
                  <a:noFill/>
                </a:ln>
                <a:solidFill>
                  <a:schemeClr val="dk1"/>
                </a:solidFill>
                <a:effectLst/>
                <a:uLnTx/>
                <a:uFillTx/>
                <a:latin typeface="+mn-lt"/>
                <a:ea typeface="+mn-ea"/>
                <a:cs typeface="+mn-cs"/>
              </a:rPr>
              <a:t> </a:t>
            </a:r>
            <a:r>
              <a:rPr kumimoji="0" lang="en-US" sz="4000" b="0" i="0" u="none" strike="noStrike" kern="1200" cap="none" spc="0" normalizeH="0" baseline="0" noProof="0" dirty="0" err="1">
                <a:ln>
                  <a:noFill/>
                </a:ln>
                <a:solidFill>
                  <a:schemeClr val="dk1"/>
                </a:solidFill>
                <a:effectLst/>
                <a:uLnTx/>
                <a:uFillTx/>
                <a:latin typeface="+mn-lt"/>
                <a:ea typeface="+mn-ea"/>
                <a:cs typeface="+mn-cs"/>
              </a:rPr>
              <a:t>koruma</a:t>
            </a:r>
            <a:r>
              <a:rPr lang="en-GB" sz="4000" dirty="0"/>
              <a:t>m</a:t>
            </a:r>
            <a:r>
              <a:rPr lang="tr-TR" sz="4000" dirty="0"/>
              <a:t>ız</a:t>
            </a:r>
            <a:r>
              <a:rPr kumimoji="0" lang="en-US" sz="4000" b="0" i="0" u="none" strike="noStrike" kern="1200" cap="none" spc="0" normalizeH="0" baseline="0" noProof="0" dirty="0">
                <a:ln>
                  <a:noFill/>
                </a:ln>
                <a:solidFill>
                  <a:schemeClr val="dk1"/>
                </a:solidFill>
                <a:effectLst/>
                <a:uLnTx/>
                <a:uFillTx/>
                <a:latin typeface="+mn-lt"/>
                <a:ea typeface="+mn-ea"/>
                <a:cs typeface="+mn-cs"/>
              </a:rPr>
              <a:t> </a:t>
            </a:r>
            <a:r>
              <a:rPr kumimoji="0" lang="en-US" sz="4000" b="0" i="0" u="none" strike="noStrike" kern="1200" cap="none" spc="0" normalizeH="0" baseline="0" noProof="0" dirty="0" err="1">
                <a:ln>
                  <a:noFill/>
                </a:ln>
                <a:solidFill>
                  <a:schemeClr val="dk1"/>
                </a:solidFill>
                <a:effectLst/>
                <a:uLnTx/>
                <a:uFillTx/>
                <a:latin typeface="+mn-lt"/>
                <a:ea typeface="+mn-ea"/>
                <a:cs typeface="+mn-cs"/>
              </a:rPr>
              <a:t>mümkün</a:t>
            </a:r>
            <a:r>
              <a:rPr lang="en-GB" sz="4000" dirty="0"/>
              <a:t>d</a:t>
            </a:r>
            <a:r>
              <a:rPr kumimoji="0" lang="en-US" sz="4000" b="0" i="0" u="none" strike="noStrike" kern="1200" cap="none" spc="0" normalizeH="0" baseline="0" noProof="0" dirty="0" err="1">
                <a:ln>
                  <a:noFill/>
                </a:ln>
                <a:solidFill>
                  <a:schemeClr val="dk1"/>
                </a:solidFill>
                <a:effectLst/>
                <a:uLnTx/>
                <a:uFillTx/>
                <a:latin typeface="+mn-lt"/>
                <a:ea typeface="+mn-ea"/>
                <a:cs typeface="+mn-cs"/>
              </a:rPr>
              <a:t>ür</a:t>
            </a:r>
            <a:r>
              <a:rPr kumimoji="0" lang="en-US" sz="4000" b="0" i="0" u="none" strike="noStrike" kern="1200" cap="none" spc="0" normalizeH="0" baseline="0" noProof="0" dirty="0">
                <a:ln>
                  <a:noFill/>
                </a:ln>
                <a:solidFill>
                  <a:schemeClr val="dk1"/>
                </a:solidFill>
                <a:effectLst/>
                <a:uLnTx/>
                <a:uFillTx/>
                <a:latin typeface="+mn-lt"/>
                <a:ea typeface="+mn-ea"/>
                <a:cs typeface="+mn-cs"/>
              </a:rPr>
              <a:t>.</a:t>
            </a:r>
          </a:p>
        </p:txBody>
      </p:sp>
      <p:sp>
        <p:nvSpPr>
          <p:cNvPr id="6" name="5 - Ορθογώνιο"/>
          <p:cNvSpPr/>
          <p:nvPr/>
        </p:nvSpPr>
        <p:spPr>
          <a:xfrm>
            <a:off x="385009" y="2570295"/>
            <a:ext cx="10082463" cy="1938992"/>
          </a:xfrm>
          <a:prstGeom prst="rect">
            <a:avLst/>
          </a:prstGeom>
        </p:spPr>
        <p:txBody>
          <a:bodyPr wrap="square">
            <a:spAutoFit/>
          </a:bodyPr>
          <a:lstStyle/>
          <a:p>
            <a:r>
              <a:rPr lang="en-US" sz="4000" dirty="0" err="1"/>
              <a:t>İnterneti</a:t>
            </a:r>
            <a:r>
              <a:rPr lang="en-US" sz="4000" dirty="0"/>
              <a:t> </a:t>
            </a:r>
            <a:r>
              <a:rPr lang="en-US" sz="4000" dirty="0" err="1"/>
              <a:t>etkili</a:t>
            </a:r>
            <a:r>
              <a:rPr lang="en-US" sz="4000" dirty="0"/>
              <a:t> </a:t>
            </a:r>
            <a:r>
              <a:rPr lang="en-US" sz="4000" dirty="0" err="1"/>
              <a:t>şekilde</a:t>
            </a:r>
            <a:r>
              <a:rPr lang="en-US" sz="4000" dirty="0"/>
              <a:t> </a:t>
            </a:r>
            <a:r>
              <a:rPr lang="en-US" sz="4000" dirty="0" err="1"/>
              <a:t>kullanıp</a:t>
            </a:r>
            <a:r>
              <a:rPr lang="en-US" sz="4000" dirty="0"/>
              <a:t> </a:t>
            </a:r>
            <a:r>
              <a:rPr lang="en-US" sz="4000" dirty="0" err="1"/>
              <a:t>zararlarını</a:t>
            </a:r>
            <a:r>
              <a:rPr lang="en-US" sz="4000" dirty="0"/>
              <a:t> </a:t>
            </a:r>
            <a:r>
              <a:rPr lang="en-US" sz="4000" dirty="0" err="1"/>
              <a:t>uzak</a:t>
            </a:r>
            <a:r>
              <a:rPr lang="en-US" sz="4000" dirty="0"/>
              <a:t> </a:t>
            </a:r>
            <a:r>
              <a:rPr lang="en-US" sz="4000" dirty="0" err="1"/>
              <a:t>tutmak</a:t>
            </a:r>
            <a:r>
              <a:rPr lang="en-US" sz="4000" dirty="0"/>
              <a:t> </a:t>
            </a:r>
            <a:r>
              <a:rPr lang="en-US" sz="4000" dirty="0" err="1"/>
              <a:t>için</a:t>
            </a:r>
            <a:r>
              <a:rPr lang="en-US" sz="4000" dirty="0"/>
              <a:t> </a:t>
            </a:r>
            <a:r>
              <a:rPr lang="en-US" sz="4000" dirty="0" err="1"/>
              <a:t>dikkat</a:t>
            </a:r>
            <a:r>
              <a:rPr lang="en-US" sz="4000" dirty="0"/>
              <a:t> </a:t>
            </a:r>
            <a:r>
              <a:rPr lang="en-US" sz="4000" dirty="0" err="1"/>
              <a:t>edilmesi</a:t>
            </a:r>
            <a:r>
              <a:rPr lang="en-US" sz="4000" dirty="0"/>
              <a:t>  </a:t>
            </a:r>
            <a:r>
              <a:rPr lang="en-US" sz="4000" dirty="0" err="1"/>
              <a:t>aslında</a:t>
            </a:r>
            <a:r>
              <a:rPr lang="en-US" sz="4000" dirty="0"/>
              <a:t> </a:t>
            </a:r>
            <a:r>
              <a:rPr lang="en-US" sz="4000" dirty="0" err="1"/>
              <a:t>çok</a:t>
            </a:r>
            <a:r>
              <a:rPr lang="en-US" sz="4000" dirty="0"/>
              <a:t> </a:t>
            </a:r>
            <a:r>
              <a:rPr lang="en-US" sz="4000" dirty="0" err="1"/>
              <a:t>zor</a:t>
            </a:r>
            <a:r>
              <a:rPr lang="en-US" sz="4000" dirty="0"/>
              <a:t> </a:t>
            </a:r>
            <a:r>
              <a:rPr lang="en-US" sz="4000" dirty="0" err="1"/>
              <a:t>değil</a:t>
            </a:r>
            <a:r>
              <a:rPr lang="en-US" sz="4000" dirty="0"/>
              <a:t>.</a:t>
            </a:r>
          </a:p>
        </p:txBody>
      </p:sp>
    </p:spTree>
    <p:extLst>
      <p:ext uri="{BB962C8B-B14F-4D97-AF65-F5344CB8AC3E}">
        <p14:creationId xmlns:p14="http://schemas.microsoft.com/office/powerpoint/2010/main" val="4027868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568" y="804028"/>
            <a:ext cx="10972800" cy="1143000"/>
          </a:xfrm>
        </p:spPr>
        <p:txBody>
          <a:bodyPr>
            <a:normAutofit fontScale="90000"/>
          </a:bodyPr>
          <a:lstStyle/>
          <a:p>
            <a:r>
              <a:rPr lang="tr-TR" dirty="0" err="1"/>
              <a:t>B</a:t>
            </a:r>
            <a:r>
              <a:rPr lang="en-US" dirty="0" err="1"/>
              <a:t>ir</a:t>
            </a:r>
            <a:r>
              <a:rPr lang="en-US" dirty="0"/>
              <a:t> </a:t>
            </a:r>
            <a:r>
              <a:rPr lang="en-US" dirty="0" err="1"/>
              <a:t>yandan</a:t>
            </a:r>
            <a:r>
              <a:rPr lang="en-US" dirty="0"/>
              <a:t> </a:t>
            </a:r>
            <a:r>
              <a:rPr lang="en-US" dirty="0" err="1"/>
              <a:t>hayatımızı</a:t>
            </a:r>
            <a:r>
              <a:rPr lang="en-US" dirty="0"/>
              <a:t> </a:t>
            </a:r>
            <a:r>
              <a:rPr lang="en-US" dirty="0" err="1"/>
              <a:t>kolaylaştırır</a:t>
            </a:r>
            <a:r>
              <a:rPr lang="tr-TR" dirty="0"/>
              <a:t> </a:t>
            </a:r>
            <a:r>
              <a:rPr lang="en-US" dirty="0" err="1"/>
              <a:t>diğer</a:t>
            </a:r>
            <a:r>
              <a:rPr lang="en-US" dirty="0"/>
              <a:t> </a:t>
            </a:r>
            <a:r>
              <a:rPr lang="en-US" dirty="0" err="1"/>
              <a:t>taraftan</a:t>
            </a:r>
            <a:r>
              <a:rPr lang="en-US" dirty="0"/>
              <a:t> </a:t>
            </a:r>
            <a:r>
              <a:rPr lang="en-US" dirty="0" err="1"/>
              <a:t>zorlaştırır</a:t>
            </a:r>
            <a:r>
              <a:rPr lang="en-US" dirty="0"/>
              <a:t>.</a:t>
            </a:r>
            <a:br>
              <a:rPr lang="en-US" dirty="0"/>
            </a:br>
            <a:endParaRPr lang="en-US" dirty="0"/>
          </a:p>
        </p:txBody>
      </p:sp>
      <p:pic>
        <p:nvPicPr>
          <p:cNvPr id="5122" name="Picture 2" descr="https://encrypted-tbn0.gstatic.com/images?q=tbn:ANd9GcRGWTGQO8ckeZanZVixr7oo0p4xXC38YJPKVxqxZRNbVuScHxKl"/>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469354" y="1486943"/>
            <a:ext cx="2228850" cy="2057400"/>
          </a:xfrm>
          <a:prstGeom prst="rect">
            <a:avLst/>
          </a:prstGeom>
          <a:noFill/>
          <a:extLst>
            <a:ext uri="{909E8E84-426E-40DD-AFC4-6F175D3DCCD1}">
              <a14:hiddenFill xmlns:a14="http://schemas.microsoft.com/office/drawing/2010/main">
                <a:solidFill>
                  <a:srgbClr val="FFFFFF"/>
                </a:solidFill>
              </a14:hiddenFill>
            </a:ext>
          </a:extLst>
        </p:spPr>
      </p:pic>
      <p:sp>
        <p:nvSpPr>
          <p:cNvPr id="4" name="3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3</a:t>
            </a:r>
            <a:endParaRPr lang="en-US" dirty="0"/>
          </a:p>
        </p:txBody>
      </p:sp>
      <p:sp>
        <p:nvSpPr>
          <p:cNvPr id="5" name="Title 1"/>
          <p:cNvSpPr txBox="1">
            <a:spLocks/>
          </p:cNvSpPr>
          <p:nvPr/>
        </p:nvSpPr>
        <p:spPr>
          <a:xfrm>
            <a:off x="564859" y="4174957"/>
            <a:ext cx="10364451" cy="1697337"/>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i="0" u="none" strike="noStrike" kern="1200" cap="none" spc="0" normalizeH="0" baseline="0" noProof="0" dirty="0" err="1">
                <a:ln>
                  <a:noFill/>
                </a:ln>
                <a:solidFill>
                  <a:schemeClr val="tx1"/>
                </a:solidFill>
                <a:effectLst/>
                <a:uLnTx/>
                <a:uFillTx/>
                <a:latin typeface="+mj-lt"/>
                <a:ea typeface="+mj-ea"/>
                <a:cs typeface="+mj-cs"/>
              </a:rPr>
              <a:t>Öğrenme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iş</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yapma</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ve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eğlence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kültürümüzü</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farklılaştırır</a:t>
            </a:r>
            <a:r>
              <a:rPr kumimoji="0" lang="en-US" sz="4000" i="0" u="none" strike="noStrike" kern="1200" cap="none" spc="0" normalizeH="0" baseline="0" noProof="0" dirty="0">
                <a:ln>
                  <a:noFill/>
                </a:ln>
                <a:solidFill>
                  <a:schemeClr val="tx1"/>
                </a:solidFill>
                <a:effectLst/>
                <a:uLnTx/>
                <a:uFillTx/>
                <a:latin typeface="+mj-lt"/>
                <a:ea typeface="+mj-ea"/>
                <a:cs typeface="+mj-cs"/>
              </a:rPr>
              <a:t>,</a:t>
            </a:r>
            <a:br>
              <a:rPr kumimoji="0" lang="en-US" sz="4000" i="0" u="none" strike="noStrike" kern="1200" cap="none" spc="0" normalizeH="0" baseline="0" noProof="0" dirty="0">
                <a:ln>
                  <a:noFill/>
                </a:ln>
                <a:solidFill>
                  <a:schemeClr val="tx1"/>
                </a:solidFill>
                <a:effectLst/>
                <a:uLnTx/>
                <a:uFillTx/>
                <a:latin typeface="+mj-lt"/>
                <a:ea typeface="+mj-ea"/>
                <a:cs typeface="+mj-cs"/>
              </a:rPr>
            </a:b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alışkanlıklarımızı</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etkilir</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ve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değiştirir</a:t>
            </a:r>
            <a:r>
              <a:rPr kumimoji="0" lang="en-US" sz="4000" i="0" u="none" strike="noStrike" kern="1200" cap="none" spc="0" normalizeH="0" baseline="0" noProof="0" dirty="0">
                <a:ln>
                  <a:noFill/>
                </a:ln>
                <a:solidFill>
                  <a:schemeClr val="tx1"/>
                </a:solidFill>
                <a:effectLst/>
                <a:uLnTx/>
                <a:uFillTx/>
                <a:latin typeface="+mj-lt"/>
                <a:ea typeface="+mj-ea"/>
                <a:cs typeface="+mj-cs"/>
              </a:rPr>
              <a:t>. </a:t>
            </a:r>
            <a:br>
              <a:rPr kumimoji="0" lang="en-US" sz="4000" i="0" u="none" strike="noStrike" kern="1200" cap="none" spc="0" normalizeH="0" baseline="0" noProof="0" dirty="0">
                <a:ln>
                  <a:noFill/>
                </a:ln>
                <a:solidFill>
                  <a:schemeClr val="tx1"/>
                </a:solidFill>
                <a:effectLst/>
                <a:uLnTx/>
                <a:uFillTx/>
                <a:latin typeface="+mj-lt"/>
                <a:ea typeface="+mj-ea"/>
                <a:cs typeface="+mj-cs"/>
              </a:rPr>
            </a:br>
            <a:endParaRPr kumimoji="0" lang="en-US" sz="400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4090640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459" y="0"/>
            <a:ext cx="11021552" cy="6858000"/>
          </a:xfrm>
        </p:spPr>
        <p:txBody>
          <a:bodyPr>
            <a:normAutofit/>
          </a:bodyPr>
          <a:lstStyle/>
          <a:p>
            <a:pPr lvl="0" algn="l"/>
            <a:r>
              <a:rPr lang="en-US" sz="4000" dirty="0" err="1"/>
              <a:t>Tüm</a:t>
            </a:r>
            <a:r>
              <a:rPr lang="en-US" sz="4000" dirty="0"/>
              <a:t> </a:t>
            </a:r>
            <a:r>
              <a:rPr lang="en-US" sz="4000" dirty="0" err="1"/>
              <a:t>faydalarına</a:t>
            </a:r>
            <a:r>
              <a:rPr lang="en-US" sz="4000" dirty="0"/>
              <a:t> </a:t>
            </a:r>
            <a:r>
              <a:rPr lang="en-US" sz="4000" dirty="0" err="1"/>
              <a:t>ve</a:t>
            </a:r>
            <a:r>
              <a:rPr lang="en-US" sz="4000" dirty="0"/>
              <a:t> </a:t>
            </a:r>
            <a:r>
              <a:rPr lang="en-US" sz="4000" dirty="0" err="1"/>
              <a:t>kullanım</a:t>
            </a:r>
            <a:r>
              <a:rPr lang="en-US" sz="4000" dirty="0"/>
              <a:t> </a:t>
            </a:r>
            <a:r>
              <a:rPr lang="tr-TR" sz="4000" dirty="0"/>
              <a:t>1</a:t>
            </a:r>
            <a:r>
              <a:rPr lang="en-US" sz="4000" dirty="0"/>
              <a:t>……………………. </a:t>
            </a:r>
            <a:r>
              <a:rPr lang="en-US" sz="4000" dirty="0" err="1"/>
              <a:t>karşın</a:t>
            </a:r>
            <a:r>
              <a:rPr lang="en-US" sz="4000" dirty="0"/>
              <a:t> internet   </a:t>
            </a:r>
            <a:r>
              <a:rPr lang="en-US" sz="4000" dirty="0" err="1"/>
              <a:t>özellikle</a:t>
            </a:r>
            <a:r>
              <a:rPr lang="en-US" sz="4000" dirty="0"/>
              <a:t> </a:t>
            </a:r>
            <a:r>
              <a:rPr lang="en-US" sz="4000" dirty="0" err="1"/>
              <a:t>çocuklar</a:t>
            </a:r>
            <a:r>
              <a:rPr lang="en-US" sz="4000" dirty="0"/>
              <a:t> </a:t>
            </a:r>
            <a:r>
              <a:rPr lang="en-US" sz="4000" dirty="0" err="1"/>
              <a:t>için</a:t>
            </a:r>
            <a:r>
              <a:rPr lang="en-US" sz="4000" dirty="0"/>
              <a:t> </a:t>
            </a:r>
            <a:r>
              <a:rPr lang="en-US" sz="4000" dirty="0" err="1"/>
              <a:t>zararlı</a:t>
            </a:r>
            <a:r>
              <a:rPr lang="en-US" sz="4000" dirty="0"/>
              <a:t> </a:t>
            </a:r>
            <a:r>
              <a:rPr lang="tr-TR" sz="4000" dirty="0"/>
              <a:t>2...............</a:t>
            </a:r>
            <a:r>
              <a:rPr lang="en-US" sz="4000" dirty="0"/>
              <a:t> </a:t>
            </a:r>
            <a:br>
              <a:rPr lang="en-US" sz="4000" dirty="0"/>
            </a:br>
            <a:r>
              <a:rPr lang="en-US" sz="4000" dirty="0" err="1"/>
              <a:t>sahip</a:t>
            </a:r>
            <a:r>
              <a:rPr lang="en-US" sz="4000" dirty="0"/>
              <a:t>.</a:t>
            </a:r>
            <a:r>
              <a:rPr lang="tr-TR" sz="4000" dirty="0"/>
              <a:t> Öğretmenler </a:t>
            </a:r>
            <a:r>
              <a:rPr lang="en-US" sz="4000" dirty="0" err="1"/>
              <a:t>üç</a:t>
            </a:r>
            <a:r>
              <a:rPr lang="en-US" sz="4000" dirty="0"/>
              <a:t> 3………….</a:t>
            </a:r>
            <a:r>
              <a:rPr lang="en-US" sz="4000" dirty="0" err="1"/>
              <a:t>dek</a:t>
            </a:r>
            <a:r>
              <a:rPr lang="en-US" sz="4000" dirty="0"/>
              <a:t> </a:t>
            </a:r>
            <a:r>
              <a:rPr lang="en-US" sz="4000" dirty="0" err="1"/>
              <a:t>çocuğu</a:t>
            </a:r>
            <a:r>
              <a:rPr lang="en-US" sz="4000" dirty="0"/>
              <a:t> </a:t>
            </a:r>
            <a:r>
              <a:rPr lang="en-US" sz="4000" dirty="0" err="1"/>
              <a:t>teknolojiden</a:t>
            </a:r>
            <a:r>
              <a:rPr lang="en-US" sz="4000" dirty="0"/>
              <a:t> </a:t>
            </a:r>
            <a:r>
              <a:rPr lang="en-US" sz="4000" dirty="0" err="1"/>
              <a:t>uzak</a:t>
            </a:r>
            <a:r>
              <a:rPr lang="en-US" sz="4000" dirty="0"/>
              <a:t> </a:t>
            </a:r>
            <a:r>
              <a:rPr lang="tr-TR" sz="4000" dirty="0"/>
              <a:t>4</a:t>
            </a:r>
            <a:r>
              <a:rPr lang="en-US" sz="4000" dirty="0"/>
              <a:t>………………..</a:t>
            </a:r>
            <a:r>
              <a:rPr lang="en-US" sz="4000" dirty="0" err="1"/>
              <a:t>tavsiye</a:t>
            </a:r>
            <a:r>
              <a:rPr lang="en-US" sz="4000" dirty="0"/>
              <a:t> </a:t>
            </a:r>
            <a:r>
              <a:rPr lang="en-US" sz="4000" dirty="0" err="1"/>
              <a:t>ed</a:t>
            </a:r>
            <a:r>
              <a:rPr lang="tr-TR" sz="4000" dirty="0"/>
              <a:t>er.</a:t>
            </a:r>
            <a:br>
              <a:rPr lang="en-GB" sz="4000" dirty="0"/>
            </a:br>
            <a:br>
              <a:rPr lang="en-US" sz="4000" dirty="0"/>
            </a:br>
            <a:r>
              <a:rPr lang="en-US" sz="4000" dirty="0"/>
              <a:t> 1. a. </a:t>
            </a:r>
            <a:r>
              <a:rPr lang="en-US" sz="4000" dirty="0" err="1"/>
              <a:t>kolaylığın</a:t>
            </a:r>
            <a:r>
              <a:rPr lang="tr-TR" sz="4000" dirty="0"/>
              <a:t>ı</a:t>
            </a:r>
            <a:r>
              <a:rPr lang="en-US" sz="4000" dirty="0"/>
              <a:t>  b. </a:t>
            </a:r>
            <a:r>
              <a:rPr lang="en-US" sz="4000" dirty="0" err="1"/>
              <a:t>kolaylığına</a:t>
            </a:r>
            <a:r>
              <a:rPr lang="en-US" sz="4000" dirty="0"/>
              <a:t>  c. </a:t>
            </a:r>
            <a:r>
              <a:rPr lang="en-US" sz="4000" dirty="0" err="1"/>
              <a:t>kolaylığın</a:t>
            </a:r>
            <a:r>
              <a:rPr lang="tr-TR" sz="4000" dirty="0"/>
              <a:t>ın</a:t>
            </a:r>
            <a:r>
              <a:rPr lang="en-US" sz="4000" dirty="0"/>
              <a:t> </a:t>
            </a:r>
            <a:br>
              <a:rPr lang="tr-TR" sz="4000" dirty="0"/>
            </a:br>
            <a:r>
              <a:rPr lang="en-US" sz="4000" dirty="0"/>
              <a:t> 2. </a:t>
            </a:r>
            <a:r>
              <a:rPr lang="tr-TR" sz="4000" dirty="0"/>
              <a:t>a</a:t>
            </a:r>
            <a:r>
              <a:rPr lang="el-GR" sz="4000" dirty="0"/>
              <a:t>. </a:t>
            </a:r>
            <a:r>
              <a:rPr lang="en-US" sz="4000" dirty="0" err="1"/>
              <a:t>etkileri</a:t>
            </a:r>
            <a:r>
              <a:rPr lang="en-US" sz="4000" dirty="0"/>
              <a:t> </a:t>
            </a:r>
            <a:r>
              <a:rPr lang="en-GB" sz="4000" dirty="0"/>
              <a:t>b. </a:t>
            </a:r>
            <a:r>
              <a:rPr lang="en-US" sz="4000" dirty="0" err="1"/>
              <a:t>etkilerden</a:t>
            </a:r>
            <a:r>
              <a:rPr lang="en-US" sz="4000" dirty="0"/>
              <a:t> c. </a:t>
            </a:r>
            <a:r>
              <a:rPr lang="en-US" sz="4000" dirty="0" err="1"/>
              <a:t>etkilere</a:t>
            </a:r>
            <a:r>
              <a:rPr lang="en-US" sz="4000" dirty="0"/>
              <a:t> </a:t>
            </a:r>
            <a:br>
              <a:rPr lang="en-US" sz="4000" dirty="0"/>
            </a:br>
            <a:r>
              <a:rPr lang="en-US" sz="4000" dirty="0"/>
              <a:t> 3. a. </a:t>
            </a:r>
            <a:r>
              <a:rPr lang="en-US" sz="4000" dirty="0" err="1"/>
              <a:t>yaşına</a:t>
            </a:r>
            <a:r>
              <a:rPr lang="en-US" sz="4000" dirty="0"/>
              <a:t> b. </a:t>
            </a:r>
            <a:r>
              <a:rPr lang="en-US" sz="4000" dirty="0" err="1"/>
              <a:t>yaşın</a:t>
            </a:r>
            <a:r>
              <a:rPr lang="tr-TR" sz="4000" dirty="0"/>
              <a:t>ı</a:t>
            </a:r>
            <a:r>
              <a:rPr lang="en-US" sz="4000" dirty="0"/>
              <a:t>   c. </a:t>
            </a:r>
            <a:r>
              <a:rPr lang="en-US" sz="4000" dirty="0" err="1"/>
              <a:t>yaşın</a:t>
            </a:r>
            <a:r>
              <a:rPr lang="tr-TR" sz="4000" dirty="0"/>
              <a:t>d</a:t>
            </a:r>
            <a:r>
              <a:rPr lang="en-US" sz="4000" dirty="0"/>
              <a:t>a </a:t>
            </a:r>
            <a:br>
              <a:rPr lang="en-US" sz="4000" dirty="0"/>
            </a:br>
            <a:r>
              <a:rPr lang="tr-TR" sz="4000" dirty="0"/>
              <a:t> </a:t>
            </a:r>
            <a:r>
              <a:rPr lang="en-US" sz="4000" dirty="0"/>
              <a:t>4. a. </a:t>
            </a:r>
            <a:r>
              <a:rPr lang="en-US" sz="4000" dirty="0" err="1"/>
              <a:t>tutmalarını</a:t>
            </a:r>
            <a:r>
              <a:rPr lang="en-US" sz="4000" dirty="0"/>
              <a:t>  b. </a:t>
            </a:r>
            <a:r>
              <a:rPr lang="en-US" sz="4000" dirty="0" err="1"/>
              <a:t>tutmaların</a:t>
            </a:r>
            <a:r>
              <a:rPr lang="tr-TR" sz="4000" dirty="0"/>
              <a:t>a</a:t>
            </a:r>
            <a:r>
              <a:rPr lang="en-US" sz="4000" dirty="0"/>
              <a:t>  c </a:t>
            </a:r>
            <a:r>
              <a:rPr lang="en-US" sz="4000" dirty="0" err="1"/>
              <a:t>tutmaları</a:t>
            </a:r>
            <a:r>
              <a:rPr lang="en-US" sz="4000" dirty="0"/>
              <a:t> </a:t>
            </a:r>
          </a:p>
        </p:txBody>
      </p:sp>
      <p:pic>
        <p:nvPicPr>
          <p:cNvPr id="6146" name="Picture 2" descr="https://encrypted-tbn1.gstatic.com/images?q=tbn:ANd9GcQOX8LS8kLbbBpVn-zJ3WQP0PKchlEYAclcDc2raNGXX-CnC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7789" y="2731167"/>
            <a:ext cx="870282" cy="1648327"/>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4</a:t>
            </a:r>
            <a:endParaRPr lang="en-US" dirty="0"/>
          </a:p>
        </p:txBody>
      </p:sp>
      <p:sp>
        <p:nvSpPr>
          <p:cNvPr id="6" name="Title 1"/>
          <p:cNvSpPr txBox="1">
            <a:spLocks/>
          </p:cNvSpPr>
          <p:nvPr/>
        </p:nvSpPr>
        <p:spPr>
          <a:xfrm>
            <a:off x="745333" y="4322558"/>
            <a:ext cx="10364451" cy="1982874"/>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br>
              <a:rPr kumimoji="0" lang="tr-TR" sz="4000" i="0" u="none" strike="noStrike" kern="1200" cap="none" spc="0" normalizeH="0" baseline="0" noProof="0" dirty="0">
                <a:ln>
                  <a:noFill/>
                </a:ln>
                <a:solidFill>
                  <a:schemeClr val="tx1"/>
                </a:solidFill>
                <a:effectLst/>
                <a:uLnTx/>
                <a:uFillTx/>
                <a:latin typeface="+mj-lt"/>
                <a:ea typeface="+mj-ea"/>
                <a:cs typeface="+mj-cs"/>
              </a:rPr>
            </a:br>
            <a:endParaRPr kumimoji="0" lang="en-US" sz="4000" i="0" u="none" strike="noStrike" kern="1200" cap="none" spc="0" normalizeH="0" baseline="0" noProof="0" dirty="0">
              <a:ln>
                <a:noFill/>
              </a:ln>
              <a:solidFill>
                <a:schemeClr val="tx1"/>
              </a:solidFill>
              <a:effectLst/>
              <a:uLnTx/>
              <a:uFillTx/>
              <a:latin typeface="+mj-lt"/>
              <a:ea typeface="+mj-ea"/>
              <a:cs typeface="+mj-cs"/>
            </a:endParaRPr>
          </a:p>
        </p:txBody>
      </p:sp>
      <p:sp>
        <p:nvSpPr>
          <p:cNvPr id="7" name="Title 1"/>
          <p:cNvSpPr txBox="1">
            <a:spLocks/>
          </p:cNvSpPr>
          <p:nvPr/>
        </p:nvSpPr>
        <p:spPr>
          <a:xfrm>
            <a:off x="340895" y="4036512"/>
            <a:ext cx="109728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br>
              <a:rPr kumimoji="0" lang="en-US" sz="3200" b="0" i="0" u="none" strike="noStrike" kern="1200" cap="none" spc="0" normalizeH="0" baseline="0" noProof="0" dirty="0">
                <a:ln>
                  <a:noFill/>
                </a:ln>
                <a:solidFill>
                  <a:schemeClr val="tx1"/>
                </a:solidFill>
                <a:effectLst/>
                <a:uLnTx/>
                <a:uFillTx/>
                <a:latin typeface="+mj-lt"/>
                <a:ea typeface="+mj-ea"/>
                <a:cs typeface="+mj-cs"/>
              </a:rPr>
            </a:br>
            <a:br>
              <a:rPr kumimoji="0" lang="en-US" sz="3200" b="0" i="0" u="none" strike="noStrike" kern="1200" cap="none" spc="0" normalizeH="0" baseline="0" noProof="0" dirty="0">
                <a:ln>
                  <a:noFill/>
                </a:ln>
                <a:solidFill>
                  <a:schemeClr val="tx1"/>
                </a:solidFill>
                <a:effectLst/>
                <a:uLnTx/>
                <a:uFillTx/>
                <a:latin typeface="+mj-lt"/>
                <a:ea typeface="+mj-ea"/>
                <a:cs typeface="+mj-cs"/>
              </a:rPr>
            </a:br>
            <a:endParaRPr kumimoji="0" lang="en-US" sz="400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3013314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2423" y="3860048"/>
            <a:ext cx="10972800" cy="1143000"/>
          </a:xfrm>
        </p:spPr>
        <p:txBody>
          <a:bodyPr>
            <a:normAutofit fontScale="90000"/>
          </a:bodyPr>
          <a:lstStyle/>
          <a:p>
            <a:r>
              <a:rPr lang="en-US" dirty="0" err="1"/>
              <a:t>Bilgisayar</a:t>
            </a:r>
            <a:r>
              <a:rPr lang="en-US" dirty="0"/>
              <a:t> </a:t>
            </a:r>
            <a:r>
              <a:rPr lang="en-US" dirty="0" err="1"/>
              <a:t>kullanımı</a:t>
            </a:r>
            <a:r>
              <a:rPr lang="en-US" dirty="0"/>
              <a:t> </a:t>
            </a:r>
            <a:r>
              <a:rPr lang="en-US" dirty="0" err="1"/>
              <a:t>ortalama</a:t>
            </a:r>
            <a:r>
              <a:rPr lang="en-US" dirty="0"/>
              <a:t> 8 </a:t>
            </a:r>
            <a:r>
              <a:rPr lang="en-US" dirty="0" err="1"/>
              <a:t>yaşında</a:t>
            </a:r>
            <a:r>
              <a:rPr lang="en-US" dirty="0"/>
              <a:t> </a:t>
            </a:r>
            <a:r>
              <a:rPr lang="en-US" dirty="0" err="1"/>
              <a:t>başla</a:t>
            </a:r>
            <a:r>
              <a:rPr lang="tr-TR" dirty="0"/>
              <a:t>r</a:t>
            </a:r>
            <a:r>
              <a:rPr lang="en-US" dirty="0"/>
              <a:t>.</a:t>
            </a:r>
            <a:br>
              <a:rPr lang="tr-TR" dirty="0"/>
            </a:br>
            <a:br>
              <a:rPr lang="tr-TR" dirty="0"/>
            </a:br>
            <a:br>
              <a:rPr lang="tr-TR" dirty="0"/>
            </a:br>
            <a:r>
              <a:rPr lang="en-US" dirty="0" err="1"/>
              <a:t>Yüzde</a:t>
            </a:r>
            <a:r>
              <a:rPr lang="en-US" dirty="0"/>
              <a:t> 13,1’inin </a:t>
            </a:r>
            <a:r>
              <a:rPr lang="en-US" dirty="0" err="1"/>
              <a:t>cep</a:t>
            </a:r>
            <a:r>
              <a:rPr lang="en-US" dirty="0"/>
              <a:t> </a:t>
            </a:r>
            <a:r>
              <a:rPr lang="en-US" dirty="0" err="1"/>
              <a:t>telefonu</a:t>
            </a:r>
            <a:r>
              <a:rPr lang="en-US" dirty="0"/>
              <a:t> </a:t>
            </a:r>
            <a:r>
              <a:rPr lang="en-US" dirty="0" err="1"/>
              <a:t>ve</a:t>
            </a:r>
            <a:r>
              <a:rPr lang="en-US" dirty="0"/>
              <a:t> </a:t>
            </a:r>
            <a:r>
              <a:rPr lang="en-US" dirty="0" err="1"/>
              <a:t>yüzde</a:t>
            </a:r>
            <a:r>
              <a:rPr lang="en-US" dirty="0"/>
              <a:t> 2,9’unun </a:t>
            </a:r>
            <a:r>
              <a:rPr lang="en-US" dirty="0" err="1"/>
              <a:t>da</a:t>
            </a:r>
            <a:r>
              <a:rPr lang="en-US" dirty="0"/>
              <a:t> </a:t>
            </a:r>
            <a:r>
              <a:rPr lang="en-US" dirty="0" err="1"/>
              <a:t>oyun</a:t>
            </a:r>
            <a:r>
              <a:rPr lang="en-US" dirty="0"/>
              <a:t> </a:t>
            </a:r>
            <a:r>
              <a:rPr lang="en-US" dirty="0" err="1"/>
              <a:t>konsolu</a:t>
            </a:r>
            <a:r>
              <a:rPr lang="en-US" dirty="0"/>
              <a:t> var.</a:t>
            </a:r>
            <a:br>
              <a:rPr lang="tr-TR" dirty="0"/>
            </a:br>
            <a:br>
              <a:rPr lang="tr-TR" dirty="0"/>
            </a:br>
            <a:r>
              <a:rPr lang="tr-TR" altLang="en-US" dirty="0">
                <a:solidFill>
                  <a:srgbClr val="333333"/>
                </a:solidFill>
                <a:ea typeface="Times New Roman" panose="02020603050405020304" pitchFamily="18" charset="0"/>
                <a:cs typeface="Arial" panose="020B0604020202020204" pitchFamily="34" charset="0"/>
              </a:rPr>
              <a:t> O</a:t>
            </a:r>
            <a:r>
              <a:rPr lang="en-US" altLang="en-US" dirty="0" err="1">
                <a:solidFill>
                  <a:srgbClr val="333333"/>
                </a:solidFill>
                <a:ea typeface="Times New Roman" panose="02020603050405020304" pitchFamily="18" charset="0"/>
                <a:cs typeface="Arial" panose="020B0604020202020204" pitchFamily="34" charset="0"/>
              </a:rPr>
              <a:t>yunların</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olumlu</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etkileri</a:t>
            </a:r>
            <a:r>
              <a:rPr lang="en-US" altLang="en-US" dirty="0">
                <a:solidFill>
                  <a:srgbClr val="333333"/>
                </a:solidFill>
                <a:ea typeface="Times New Roman" panose="02020603050405020304" pitchFamily="18" charset="0"/>
                <a:cs typeface="Arial" panose="020B0604020202020204" pitchFamily="34" charset="0"/>
              </a:rPr>
              <a:t> de </a:t>
            </a:r>
            <a:r>
              <a:rPr lang="en-US" altLang="en-US" dirty="0" err="1">
                <a:solidFill>
                  <a:srgbClr val="333333"/>
                </a:solidFill>
                <a:ea typeface="Times New Roman" panose="02020603050405020304" pitchFamily="18" charset="0"/>
                <a:cs typeface="Arial" panose="020B0604020202020204" pitchFamily="34" charset="0"/>
              </a:rPr>
              <a:t>var</a:t>
            </a:r>
            <a:r>
              <a:rPr lang="tr-TR" altLang="en-US" dirty="0">
                <a:solidFill>
                  <a:srgbClr val="333333"/>
                </a:solidFill>
                <a:ea typeface="Times New Roman" panose="02020603050405020304" pitchFamily="18" charset="0"/>
                <a:cs typeface="Arial" panose="020B0604020202020204" pitchFamily="34" charset="0"/>
              </a:rPr>
              <a:t>. </a:t>
            </a:r>
            <a:br>
              <a:rPr lang="en-US" dirty="0"/>
            </a:br>
            <a:endParaRPr lang="en-US" dirty="0"/>
          </a:p>
        </p:txBody>
      </p:sp>
      <p:pic>
        <p:nvPicPr>
          <p:cNvPr id="6146" name="Picture 2" descr="https://encrypted-tbn1.gstatic.com/images?q=tbn:ANd9GcQOX8LS8kLbbBpVn-zJ3WQP0PKchlEYAclcDc2raNGXX-CnC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5737" y="381881"/>
            <a:ext cx="2073442" cy="1663488"/>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dirty="0"/>
              <a:t>5</a:t>
            </a:r>
            <a:endParaRPr lang="en-US" dirty="0"/>
          </a:p>
        </p:txBody>
      </p:sp>
    </p:spTree>
    <p:extLst>
      <p:ext uri="{BB962C8B-B14F-4D97-AF65-F5344CB8AC3E}">
        <p14:creationId xmlns:p14="http://schemas.microsoft.com/office/powerpoint/2010/main" val="726181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encrypted-tbn1.gstatic.com/images?q=tbn:ANd9GcQOX8LS8kLbbBpVn-zJ3WQP0PKchlEYAclcDc2raNGXX-CnC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0116" y="201408"/>
            <a:ext cx="2049379" cy="1603330"/>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6</a:t>
            </a:r>
            <a:endParaRPr lang="en-US" dirty="0"/>
          </a:p>
        </p:txBody>
      </p:sp>
      <p:sp>
        <p:nvSpPr>
          <p:cNvPr id="6" name="Title 1"/>
          <p:cNvSpPr txBox="1">
            <a:spLocks/>
          </p:cNvSpPr>
          <p:nvPr/>
        </p:nvSpPr>
        <p:spPr>
          <a:xfrm>
            <a:off x="552829" y="2286000"/>
            <a:ext cx="11286246" cy="2846231"/>
          </a:xfrm>
          <a:prstGeom prst="rect">
            <a:avLst/>
          </a:prstGeom>
        </p:spPr>
        <p:txBody>
          <a:bodyPr vert="horz" lIns="91440" tIns="45720" rIns="91440" bIns="45720" rtlCol="0" anchor="ctr">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tr-T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br>
            <a:br>
              <a:rPr kumimoji="0" lang="tr-T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b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Orta</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Doğu</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Teknik</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Üniversitesi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(ODTÜ)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Öğretim</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Üyesi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Prof. Dr.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Veysi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İşler</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tr-T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Ankara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Üniversitesi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Tıp</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Fakültesi’nde</a:t>
            </a:r>
            <a:r>
              <a:rPr kumimoji="0" lang="tr-T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a:t>
            </a:r>
            <a:r>
              <a:rPr kumimoji="0" lang="el-G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bu</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yıl</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ilk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defa</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düzenlenen</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Çocuk</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ve</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Bilgi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Güvenliği</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Kongresi’nde</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tr-TR"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çocuk</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ve</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internet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konusunda</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 </a:t>
            </a:r>
            <a:r>
              <a:rPr kumimoji="0" lang="en-US" altLang="en-US" sz="4000" b="1" i="0" u="none" strike="noStrike" kern="1200" cap="none" spc="0" normalizeH="0" baseline="0" noProof="0" dirty="0" err="1">
                <a:ln>
                  <a:noFill/>
                </a:ln>
                <a:solidFill>
                  <a:srgbClr val="333333"/>
                </a:solidFill>
                <a:effectLst/>
                <a:uLnTx/>
                <a:uFillTx/>
                <a:ea typeface="Times New Roman" panose="02020603050405020304" pitchFamily="18" charset="0"/>
                <a:cs typeface="Arial" panose="020B0604020202020204" pitchFamily="34" charset="0"/>
              </a:rPr>
              <a:t>konuştu</a:t>
            </a:r>
            <a:r>
              <a:rPr kumimoji="0" lang="en-US" altLang="en-US" sz="4000" b="1" i="0" u="none" strike="noStrike" kern="1200" cap="none" spc="0" normalizeH="0" baseline="0" noProof="0" dirty="0">
                <a:ln>
                  <a:noFill/>
                </a:ln>
                <a:solidFill>
                  <a:srgbClr val="333333"/>
                </a:solidFill>
                <a:effectLst/>
                <a:uLnTx/>
                <a:uFillTx/>
                <a:ea typeface="Times New Roman" panose="02020603050405020304" pitchFamily="18" charset="0"/>
                <a:cs typeface="Arial" panose="020B0604020202020204" pitchFamily="34" charset="0"/>
              </a:rPr>
              <a:t>.</a:t>
            </a:r>
            <a:endParaRPr kumimoji="0" lang="en-US" sz="4000" b="1" i="0" u="none" strike="noStrike" kern="1200" cap="none" spc="0" normalizeH="0" baseline="0" noProof="0" dirty="0">
              <a:ln>
                <a:noFill/>
              </a:ln>
              <a:solidFill>
                <a:schemeClr val="tx1"/>
              </a:solidFill>
              <a:effectLst/>
              <a:uLnTx/>
              <a:uFillTx/>
              <a:ea typeface="+mj-ea"/>
              <a:cs typeface="+mj-cs"/>
            </a:endParaRPr>
          </a:p>
        </p:txBody>
      </p:sp>
    </p:spTree>
    <p:extLst>
      <p:ext uri="{BB962C8B-B14F-4D97-AF65-F5344CB8AC3E}">
        <p14:creationId xmlns:p14="http://schemas.microsoft.com/office/powerpoint/2010/main" val="166950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649" y="659027"/>
            <a:ext cx="10364451" cy="2073026"/>
          </a:xfrm>
        </p:spPr>
        <p:txBody>
          <a:bodyPr>
            <a:normAutofit fontScale="90000"/>
          </a:bodyPr>
          <a:lstStyle/>
          <a:p>
            <a:pPr lvl="0" eaLnBrk="0" fontAlgn="base" hangingPunct="0">
              <a:lnSpc>
                <a:spcPct val="100000"/>
              </a:lnSpc>
              <a:spcAft>
                <a:spcPct val="0"/>
              </a:spcAft>
            </a:pPr>
            <a:br>
              <a:rPr lang="tr-TR" altLang="en-US" cap="none" dirty="0">
                <a:solidFill>
                  <a:srgbClr val="333333"/>
                </a:solidFill>
                <a:latin typeface="pt_sansregular"/>
                <a:ea typeface="Times New Roman" panose="02020603050405020304" pitchFamily="18" charset="0"/>
                <a:cs typeface="Arial" panose="020B0604020202020204" pitchFamily="34" charset="0"/>
              </a:rPr>
            </a:br>
            <a:br>
              <a:rPr lang="tr-TR" altLang="en-US" cap="none" dirty="0">
                <a:solidFill>
                  <a:srgbClr val="333333"/>
                </a:solidFill>
                <a:latin typeface="pt_sansregular"/>
                <a:ea typeface="Times New Roman" panose="02020603050405020304" pitchFamily="18" charset="0"/>
                <a:cs typeface="Arial" panose="020B0604020202020204" pitchFamily="34" charset="0"/>
              </a:rPr>
            </a:br>
            <a:br>
              <a:rPr lang="tr-TR" altLang="en-US" cap="none" dirty="0">
                <a:solidFill>
                  <a:srgbClr val="333333"/>
                </a:solidFill>
                <a:latin typeface="pt_sansregular"/>
                <a:ea typeface="Times New Roman" panose="02020603050405020304" pitchFamily="18" charset="0"/>
                <a:cs typeface="Arial" panose="020B0604020202020204" pitchFamily="34" charset="0"/>
              </a:rPr>
            </a:br>
            <a:br>
              <a:rPr lang="tr-TR" altLang="en-US" dirty="0">
                <a:solidFill>
                  <a:srgbClr val="333333"/>
                </a:solidFill>
                <a:latin typeface="pt_sansregular"/>
                <a:ea typeface="Times New Roman" panose="02020603050405020304" pitchFamily="18" charset="0"/>
                <a:cs typeface="Arial" panose="020B0604020202020204" pitchFamily="34" charset="0"/>
              </a:rPr>
            </a:br>
            <a:r>
              <a:rPr lang="en-US" altLang="en-US" cap="none" dirty="0">
                <a:solidFill>
                  <a:srgbClr val="333333"/>
                </a:solidFill>
                <a:latin typeface="+mn-lt"/>
                <a:ea typeface="Times New Roman" panose="02020603050405020304" pitchFamily="18" charset="0"/>
                <a:cs typeface="Arial" panose="020B0604020202020204" pitchFamily="34" charset="0"/>
              </a:rPr>
              <a:t>Prof. Dr. </a:t>
            </a:r>
            <a:r>
              <a:rPr lang="en-US" altLang="en-US" cap="none" dirty="0" err="1">
                <a:solidFill>
                  <a:srgbClr val="333333"/>
                </a:solidFill>
                <a:latin typeface="+mn-lt"/>
                <a:ea typeface="Times New Roman" panose="02020603050405020304" pitchFamily="18" charset="0"/>
                <a:cs typeface="Arial" panose="020B0604020202020204" pitchFamily="34" charset="0"/>
              </a:rPr>
              <a:t>Veysi</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İşler</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bilgisayar</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oyunlarının</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çocuğun</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gelişimi</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üzerinde</a:t>
            </a:r>
            <a:r>
              <a:rPr lang="tr-TR"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olumlu</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etkileri</a:t>
            </a:r>
            <a:r>
              <a:rPr lang="en-US" altLang="en-US" cap="none" dirty="0">
                <a:solidFill>
                  <a:srgbClr val="333333"/>
                </a:solidFill>
                <a:latin typeface="+mn-lt"/>
                <a:ea typeface="Times New Roman" panose="02020603050405020304" pitchFamily="18" charset="0"/>
                <a:cs typeface="Arial" panose="020B0604020202020204" pitchFamily="34" charset="0"/>
              </a:rPr>
              <a:t> de </a:t>
            </a:r>
            <a:r>
              <a:rPr lang="en-US" altLang="en-US" cap="none" dirty="0" err="1">
                <a:solidFill>
                  <a:srgbClr val="333333"/>
                </a:solidFill>
                <a:latin typeface="+mn-lt"/>
                <a:ea typeface="Times New Roman" panose="02020603050405020304" pitchFamily="18" charset="0"/>
                <a:cs typeface="Arial" panose="020B0604020202020204" pitchFamily="34" charset="0"/>
              </a:rPr>
              <a:t>bulunduğunu</a:t>
            </a:r>
            <a:r>
              <a:rPr lang="en-US" altLang="en-US" cap="none" dirty="0">
                <a:solidFill>
                  <a:srgbClr val="333333"/>
                </a:solidFill>
                <a:latin typeface="+mn-lt"/>
                <a:ea typeface="Times New Roman" panose="02020603050405020304" pitchFamily="18" charset="0"/>
                <a:cs typeface="Arial" panose="020B0604020202020204" pitchFamily="34" charset="0"/>
              </a:rPr>
              <a:t> </a:t>
            </a:r>
            <a:r>
              <a:rPr lang="en-US" altLang="en-US" cap="none" dirty="0" err="1">
                <a:solidFill>
                  <a:srgbClr val="333333"/>
                </a:solidFill>
                <a:latin typeface="+mn-lt"/>
                <a:ea typeface="Times New Roman" panose="02020603050405020304" pitchFamily="18" charset="0"/>
                <a:cs typeface="Arial" panose="020B0604020202020204" pitchFamily="34" charset="0"/>
              </a:rPr>
              <a:t>hatırlattı</a:t>
            </a:r>
            <a:r>
              <a:rPr lang="en-US" altLang="en-US" cap="none" dirty="0">
                <a:solidFill>
                  <a:srgbClr val="333333"/>
                </a:solidFill>
                <a:latin typeface="+mn-lt"/>
                <a:ea typeface="Times New Roman" panose="02020603050405020304" pitchFamily="18" charset="0"/>
                <a:cs typeface="Arial" panose="020B0604020202020204" pitchFamily="34" charset="0"/>
              </a:rPr>
              <a:t>.</a:t>
            </a:r>
            <a:br>
              <a:rPr lang="tr-TR" altLang="en-US" cap="none" dirty="0">
                <a:solidFill>
                  <a:srgbClr val="333333"/>
                </a:solidFill>
                <a:latin typeface="+mn-lt"/>
                <a:ea typeface="Times New Roman" panose="02020603050405020304" pitchFamily="18" charset="0"/>
                <a:cs typeface="Arial" panose="020B0604020202020204" pitchFamily="34" charset="0"/>
              </a:rPr>
            </a:br>
            <a:br>
              <a:rPr lang="tr-TR" altLang="en-US" dirty="0">
                <a:solidFill>
                  <a:srgbClr val="333333"/>
                </a:solidFill>
                <a:latin typeface="+mn-lt"/>
                <a:ea typeface="Times New Roman" panose="02020603050405020304" pitchFamily="18" charset="0"/>
                <a:cs typeface="Arial" panose="020B0604020202020204" pitchFamily="34" charset="0"/>
              </a:rPr>
            </a:br>
            <a:br>
              <a:rPr lang="tr-TR" altLang="en-US" dirty="0">
                <a:solidFill>
                  <a:srgbClr val="333333"/>
                </a:solidFill>
                <a:latin typeface="+mn-lt"/>
                <a:ea typeface="Times New Roman" panose="02020603050405020304" pitchFamily="18" charset="0"/>
                <a:cs typeface="Arial" panose="020B0604020202020204" pitchFamily="34" charset="0"/>
              </a:rPr>
            </a:br>
            <a:r>
              <a:rPr lang="en-US" altLang="en-US" dirty="0" err="1">
                <a:solidFill>
                  <a:srgbClr val="333333"/>
                </a:solidFill>
                <a:ea typeface="Times New Roman" panose="02020603050405020304" pitchFamily="18" charset="0"/>
                <a:cs typeface="Arial" panose="020B0604020202020204" pitchFamily="34" charset="0"/>
              </a:rPr>
              <a:t>Oyunlar</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dikkatli</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seçilirse</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faydaları</a:t>
            </a:r>
            <a:r>
              <a:rPr lang="en-US" altLang="en-US" dirty="0">
                <a:solidFill>
                  <a:srgbClr val="333333"/>
                </a:solidFill>
                <a:ea typeface="Times New Roman" panose="02020603050405020304" pitchFamily="18" charset="0"/>
                <a:cs typeface="Arial" panose="020B0604020202020204" pitchFamily="34" charset="0"/>
              </a:rPr>
              <a:t> </a:t>
            </a:r>
            <a:r>
              <a:rPr lang="en-US" altLang="en-US" dirty="0" err="1">
                <a:solidFill>
                  <a:srgbClr val="333333"/>
                </a:solidFill>
                <a:ea typeface="Times New Roman" panose="02020603050405020304" pitchFamily="18" charset="0"/>
                <a:cs typeface="Arial" panose="020B0604020202020204" pitchFamily="34" charset="0"/>
              </a:rPr>
              <a:t>büyük</a:t>
            </a:r>
            <a:r>
              <a:rPr lang="en-US" altLang="en-US" dirty="0">
                <a:solidFill>
                  <a:srgbClr val="333333"/>
                </a:solidFill>
                <a:ea typeface="Times New Roman" panose="02020603050405020304" pitchFamily="18" charset="0"/>
                <a:cs typeface="Arial" panose="020B0604020202020204" pitchFamily="34" charset="0"/>
              </a:rPr>
              <a:t>.</a:t>
            </a:r>
            <a:br>
              <a:rPr lang="tr-TR" altLang="en-US" cap="none" dirty="0">
                <a:solidFill>
                  <a:srgbClr val="333333"/>
                </a:solidFill>
                <a:latin typeface="+mn-lt"/>
                <a:ea typeface="Times New Roman" panose="02020603050405020304" pitchFamily="18" charset="0"/>
                <a:cs typeface="Arial" panose="020B0604020202020204" pitchFamily="34" charset="0"/>
              </a:rPr>
            </a:br>
            <a:br>
              <a:rPr lang="en-US" dirty="0"/>
            </a:br>
            <a:endParaRPr lang="en-US" dirty="0"/>
          </a:p>
        </p:txBody>
      </p:sp>
      <p:pic>
        <p:nvPicPr>
          <p:cNvPr id="6146" name="Picture 2" descr="https://encrypted-tbn1.gstatic.com/images?q=tbn:ANd9GcQOX8LS8kLbbBpVn-zJ3WQP0PKchlEYAclcDc2raNGXX-CnC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2305" y="4367463"/>
            <a:ext cx="2169695" cy="1195135"/>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7</a:t>
            </a:r>
            <a:endParaRPr lang="en-US" dirty="0"/>
          </a:p>
        </p:txBody>
      </p:sp>
    </p:spTree>
    <p:extLst>
      <p:ext uri="{BB962C8B-B14F-4D97-AF65-F5344CB8AC3E}">
        <p14:creationId xmlns:p14="http://schemas.microsoft.com/office/powerpoint/2010/main" val="240854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074" y="1008564"/>
            <a:ext cx="10972800" cy="1143000"/>
          </a:xfrm>
        </p:spPr>
        <p:txBody>
          <a:bodyPr>
            <a:normAutofit fontScale="90000"/>
          </a:bodyPr>
          <a:lstStyle/>
          <a:p>
            <a:r>
              <a:rPr lang="en-US" dirty="0" err="1"/>
              <a:t>Sitelerden</a:t>
            </a:r>
            <a:r>
              <a:rPr lang="en-US" dirty="0"/>
              <a:t> </a:t>
            </a:r>
            <a:r>
              <a:rPr lang="en-US" dirty="0" err="1"/>
              <a:t>tanıştığımız</a:t>
            </a:r>
            <a:r>
              <a:rPr lang="en-US" dirty="0"/>
              <a:t> </a:t>
            </a:r>
            <a:r>
              <a:rPr lang="en-US" dirty="0" err="1"/>
              <a:t>insanlar</a:t>
            </a:r>
            <a:r>
              <a:rPr lang="en-US" dirty="0"/>
              <a:t> </a:t>
            </a:r>
            <a:r>
              <a:rPr lang="en-US" dirty="0" err="1"/>
              <a:t>ile</a:t>
            </a:r>
            <a:r>
              <a:rPr lang="en-US" dirty="0"/>
              <a:t> </a:t>
            </a:r>
            <a:r>
              <a:rPr lang="en-US" dirty="0" err="1"/>
              <a:t>buluşmak</a:t>
            </a:r>
            <a:r>
              <a:rPr lang="en-US" dirty="0"/>
              <a:t> </a:t>
            </a:r>
            <a:r>
              <a:rPr lang="en-US" dirty="0" err="1"/>
              <a:t>doğru</a:t>
            </a:r>
            <a:r>
              <a:rPr lang="en-US" dirty="0"/>
              <a:t> </a:t>
            </a:r>
            <a:r>
              <a:rPr lang="en-US" dirty="0" err="1"/>
              <a:t>mudur</a:t>
            </a:r>
            <a:r>
              <a:rPr lang="en-US" dirty="0"/>
              <a:t>?</a:t>
            </a:r>
            <a:br>
              <a:rPr lang="en-US" dirty="0"/>
            </a:br>
            <a:endParaRPr lang="en-US" dirty="0"/>
          </a:p>
        </p:txBody>
      </p:sp>
      <p:pic>
        <p:nvPicPr>
          <p:cNvPr id="6146" name="Picture 2" descr="https://encrypted-tbn1.gstatic.com/images?q=tbn:ANd9GcQOX8LS8kLbbBpVn-zJ3WQP0PKchlEYAclcDc2raNGXX-CnC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4603" y="1629374"/>
            <a:ext cx="2169695" cy="1001751"/>
          </a:xfrm>
          <a:prstGeom prst="rect">
            <a:avLst/>
          </a:prstGeom>
          <a:noFill/>
          <a:extLst>
            <a:ext uri="{909E8E84-426E-40DD-AFC4-6F175D3DCCD1}">
              <a14:hiddenFill xmlns:a14="http://schemas.microsoft.com/office/drawing/2010/main">
                <a:solidFill>
                  <a:srgbClr val="FFFFFF"/>
                </a:solidFill>
              </a14:hiddenFill>
            </a:ext>
          </a:extLst>
        </p:spPr>
      </p:pic>
      <p:sp>
        <p:nvSpPr>
          <p:cNvPr id="5" name="4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8</a:t>
            </a:r>
            <a:endParaRPr lang="en-US" dirty="0"/>
          </a:p>
        </p:txBody>
      </p:sp>
      <p:sp>
        <p:nvSpPr>
          <p:cNvPr id="6" name="Title 1"/>
          <p:cNvSpPr txBox="1">
            <a:spLocks/>
          </p:cNvSpPr>
          <p:nvPr/>
        </p:nvSpPr>
        <p:spPr>
          <a:xfrm>
            <a:off x="626302" y="2253861"/>
            <a:ext cx="11298476" cy="1995153"/>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j-lt"/>
                <a:ea typeface="+mj-ea"/>
                <a:cs typeface="+mj-cs"/>
              </a:rPr>
              <a:t> </a:t>
            </a:r>
            <a:r>
              <a:rPr kumimoji="0" lang="tr-TR" sz="4000" b="0" i="0" u="none" strike="noStrike" kern="1200" cap="none" spc="0" normalizeH="0" baseline="0" noProof="0" dirty="0">
                <a:ln>
                  <a:noFill/>
                </a:ln>
                <a:solidFill>
                  <a:schemeClr val="tx1"/>
                </a:solidFill>
                <a:effectLst/>
                <a:uLnTx/>
                <a:uFillTx/>
                <a:latin typeface="+mj-lt"/>
                <a:ea typeface="+mj-ea"/>
                <a:cs typeface="+mj-cs"/>
              </a:rPr>
              <a:t>S</a:t>
            </a:r>
            <a:r>
              <a:rPr kumimoji="0" lang="en-US" sz="4000" b="0" i="0" u="none" strike="noStrike" kern="1200" cap="none" spc="0" normalizeH="0" baseline="0" noProof="0" dirty="0" err="1">
                <a:ln>
                  <a:noFill/>
                </a:ln>
                <a:solidFill>
                  <a:schemeClr val="tx1"/>
                </a:solidFill>
                <a:effectLst/>
                <a:uLnTx/>
                <a:uFillTx/>
                <a:latin typeface="+mj-lt"/>
                <a:ea typeface="+mj-ea"/>
                <a:cs typeface="+mj-cs"/>
              </a:rPr>
              <a:t>ohbet</a:t>
            </a:r>
            <a:r>
              <a:rPr kumimoji="0" lang="en-US" sz="4000" b="0" i="0" u="none" strike="noStrike" kern="1200" cap="none" spc="0" normalizeH="0" baseline="0" noProof="0" dirty="0">
                <a:ln>
                  <a:noFill/>
                </a:ln>
                <a:solidFill>
                  <a:schemeClr val="tx1"/>
                </a:solidFill>
                <a:effectLst/>
                <a:uLnTx/>
                <a:uFillTx/>
                <a:latin typeface="+mj-lt"/>
                <a:ea typeface="+mj-ea"/>
                <a:cs typeface="+mj-cs"/>
              </a:rPr>
              <a:t> </a:t>
            </a:r>
            <a:r>
              <a:rPr kumimoji="0" lang="en-US" sz="4000" b="0" i="0" u="none" strike="noStrike" kern="1200" cap="none" spc="0" normalizeH="0" baseline="0" noProof="0" dirty="0" err="1">
                <a:ln>
                  <a:noFill/>
                </a:ln>
                <a:solidFill>
                  <a:schemeClr val="tx1"/>
                </a:solidFill>
                <a:effectLst/>
                <a:uLnTx/>
                <a:uFillTx/>
                <a:latin typeface="+mj-lt"/>
                <a:ea typeface="+mj-ea"/>
                <a:cs typeface="+mj-cs"/>
              </a:rPr>
              <a:t>odalarında</a:t>
            </a:r>
            <a:r>
              <a:rPr kumimoji="0" lang="en-US" sz="4000" b="0" i="0" u="none" strike="noStrike" kern="1200" cap="none" spc="0" normalizeH="0" baseline="0" noProof="0" dirty="0">
                <a:ln>
                  <a:noFill/>
                </a:ln>
                <a:solidFill>
                  <a:schemeClr val="tx1"/>
                </a:solidFill>
                <a:effectLst/>
                <a:uLnTx/>
                <a:uFillTx/>
                <a:latin typeface="+mj-lt"/>
                <a:ea typeface="+mj-ea"/>
                <a:cs typeface="+mj-cs"/>
              </a:rPr>
              <a:t>  </a:t>
            </a:r>
            <a:r>
              <a:rPr kumimoji="0" lang="en-US" sz="4000" b="0" i="0" u="none" strike="noStrike" kern="1200" cap="none" spc="0" normalizeH="0" baseline="0" noProof="0" dirty="0" err="1">
                <a:ln>
                  <a:noFill/>
                </a:ln>
                <a:solidFill>
                  <a:schemeClr val="tx1"/>
                </a:solidFill>
                <a:effectLst/>
                <a:uLnTx/>
                <a:uFillTx/>
                <a:latin typeface="+mj-lt"/>
                <a:ea typeface="+mj-ea"/>
                <a:cs typeface="+mj-cs"/>
              </a:rPr>
              <a:t>tanıştığınız</a:t>
            </a:r>
            <a:r>
              <a:rPr kumimoji="0" lang="tr-TR" sz="4000" b="0" i="0" u="none" strike="noStrike" kern="1200" cap="none" spc="0" normalizeH="0" noProof="0" dirty="0">
                <a:ln>
                  <a:noFill/>
                </a:ln>
                <a:solidFill>
                  <a:schemeClr val="tx1"/>
                </a:solidFill>
                <a:effectLst/>
                <a:uLnTx/>
                <a:uFillTx/>
                <a:latin typeface="+mj-lt"/>
                <a:ea typeface="+mj-ea"/>
                <a:cs typeface="+mj-cs"/>
              </a:rPr>
              <a:t> </a:t>
            </a:r>
            <a:r>
              <a:rPr kumimoji="0" lang="en-US" sz="4000" b="0" i="0" u="none" strike="noStrike" kern="1200" cap="none" spc="0" normalizeH="0" baseline="0" noProof="0" dirty="0" err="1">
                <a:ln>
                  <a:noFill/>
                </a:ln>
                <a:solidFill>
                  <a:schemeClr val="tx1"/>
                </a:solidFill>
                <a:effectLst/>
                <a:uLnTx/>
                <a:uFillTx/>
                <a:latin typeface="+mj-lt"/>
                <a:ea typeface="+mj-ea"/>
                <a:cs typeface="+mj-cs"/>
              </a:rPr>
              <a:t>insanlara</a:t>
            </a:r>
            <a:r>
              <a:rPr kumimoji="0" lang="en-US" sz="4000" b="0" i="0" u="none" strike="noStrike" kern="1200" cap="none" spc="0" normalizeH="0" baseline="0" noProof="0" dirty="0">
                <a:ln>
                  <a:noFill/>
                </a:ln>
                <a:solidFill>
                  <a:schemeClr val="tx1"/>
                </a:solidFill>
                <a:effectLst/>
                <a:uLnTx/>
                <a:uFillTx/>
                <a:latin typeface="+mj-lt"/>
                <a:ea typeface="+mj-ea"/>
                <a:cs typeface="+mj-cs"/>
              </a:rPr>
              <a:t> </a:t>
            </a:r>
            <a:r>
              <a:rPr kumimoji="0" lang="tr-TR" sz="4000" b="0" i="0" u="none" strike="noStrike" kern="1200" cap="none" spc="0" normalizeH="0" baseline="0" noProof="0" dirty="0">
                <a:ln>
                  <a:noFill/>
                </a:ln>
                <a:solidFill>
                  <a:schemeClr val="tx1"/>
                </a:solidFill>
                <a:effectLst/>
                <a:uLnTx/>
                <a:uFillTx/>
                <a:latin typeface="+mj-lt"/>
                <a:ea typeface="+mj-ea"/>
                <a:cs typeface="+mj-cs"/>
              </a:rPr>
              <a:t> </a:t>
            </a:r>
            <a:r>
              <a:rPr kumimoji="0" lang="en-US" sz="4000" b="0" i="0" u="none" strike="noStrike" kern="1200" cap="none" spc="0" normalizeH="0" baseline="0" noProof="0" dirty="0" err="1">
                <a:ln>
                  <a:noFill/>
                </a:ln>
                <a:solidFill>
                  <a:schemeClr val="tx1"/>
                </a:solidFill>
                <a:effectLst/>
                <a:uLnTx/>
                <a:uFillTx/>
                <a:latin typeface="+mj-lt"/>
                <a:ea typeface="+mj-ea"/>
                <a:cs typeface="+mj-cs"/>
              </a:rPr>
              <a:t>hemen</a:t>
            </a:r>
            <a:r>
              <a:rPr kumimoji="0" lang="en-US" sz="4000" b="0" i="0" u="none" strike="noStrike" kern="1200" cap="none" spc="0" normalizeH="0" baseline="0" noProof="0" dirty="0">
                <a:ln>
                  <a:noFill/>
                </a:ln>
                <a:solidFill>
                  <a:schemeClr val="tx1"/>
                </a:solidFill>
                <a:effectLst/>
                <a:uLnTx/>
                <a:uFillTx/>
                <a:latin typeface="+mj-lt"/>
                <a:ea typeface="+mj-ea"/>
                <a:cs typeface="+mj-cs"/>
              </a:rPr>
              <a:t> </a:t>
            </a:r>
            <a:r>
              <a:rPr kumimoji="0" lang="en-US" sz="4000" b="0" i="0" u="none" strike="noStrike" kern="1200" cap="none" spc="0" normalizeH="0" baseline="0" noProof="0" dirty="0" err="1">
                <a:ln>
                  <a:noFill/>
                </a:ln>
                <a:solidFill>
                  <a:schemeClr val="tx1"/>
                </a:solidFill>
                <a:effectLst/>
                <a:uLnTx/>
                <a:uFillTx/>
                <a:latin typeface="+mj-lt"/>
                <a:ea typeface="+mj-ea"/>
                <a:cs typeface="+mj-cs"/>
              </a:rPr>
              <a:t>güvenmeyin</a:t>
            </a:r>
            <a:r>
              <a:rPr kumimoji="0" lang="en-US" sz="4000" b="0" i="0" u="none" strike="noStrike" kern="1200" cap="none" spc="0" normalizeH="0" baseline="0" noProof="0" dirty="0">
                <a:ln>
                  <a:noFill/>
                </a:ln>
                <a:solidFill>
                  <a:schemeClr val="tx1"/>
                </a:solidFill>
                <a:effectLst/>
                <a:uLnTx/>
                <a:uFillTx/>
                <a:latin typeface="+mj-lt"/>
                <a:ea typeface="+mj-ea"/>
                <a:cs typeface="+mj-cs"/>
              </a:rPr>
              <a:t>.</a:t>
            </a:r>
            <a:br>
              <a:rPr kumimoji="0" lang="en-US" sz="4000" b="0" i="0" u="none" strike="noStrike" kern="1200" cap="none" spc="0" normalizeH="0" baseline="0" noProof="0" dirty="0">
                <a:ln>
                  <a:noFill/>
                </a:ln>
                <a:solidFill>
                  <a:schemeClr val="tx1"/>
                </a:solidFill>
                <a:effectLst/>
                <a:uLnTx/>
                <a:uFillTx/>
                <a:latin typeface="+mj-lt"/>
                <a:ea typeface="+mj-ea"/>
                <a:cs typeface="+mj-cs"/>
              </a:rPr>
            </a:b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Title 1"/>
          <p:cNvSpPr txBox="1">
            <a:spLocks/>
          </p:cNvSpPr>
          <p:nvPr/>
        </p:nvSpPr>
        <p:spPr>
          <a:xfrm>
            <a:off x="555320" y="4721049"/>
            <a:ext cx="109728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i="0" u="none" strike="noStrike" kern="1200" cap="none" spc="0" normalizeH="0" baseline="0" noProof="0" dirty="0" err="1">
                <a:ln>
                  <a:noFill/>
                </a:ln>
                <a:solidFill>
                  <a:schemeClr val="tx1"/>
                </a:solidFill>
                <a:effectLst/>
                <a:uLnTx/>
                <a:uFillTx/>
                <a:latin typeface="+mj-lt"/>
                <a:ea typeface="+mj-ea"/>
                <a:cs typeface="+mj-cs"/>
              </a:rPr>
              <a:t>İnternette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sohbet</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odalarında</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tanıştığınız</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insanlar</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tr-TR" sz="4000" i="0" u="none" strike="noStrike" kern="1200" cap="none" spc="0" normalizeH="0" baseline="0" noProof="0" dirty="0">
                <a:ln>
                  <a:noFill/>
                </a:ln>
                <a:solidFill>
                  <a:schemeClr val="tx1"/>
                </a:solidFill>
                <a:effectLst/>
                <a:uLnTx/>
                <a:uFillTx/>
                <a:latin typeface="+mj-lt"/>
                <a:ea typeface="+mj-ea"/>
                <a:cs typeface="+mj-cs"/>
              </a:rPr>
              <a:t> acaba </a:t>
            </a:r>
            <a:r>
              <a:rPr kumimoji="0" lang="en-US" sz="4000" i="0" u="none" strike="noStrike" kern="1200" cap="none" spc="0" normalizeH="0" baseline="0" noProof="0" dirty="0">
                <a:ln>
                  <a:noFill/>
                </a:ln>
                <a:solidFill>
                  <a:schemeClr val="tx1"/>
                </a:solidFill>
                <a:effectLst/>
                <a:uLnTx/>
                <a:uFillTx/>
                <a:latin typeface="+mj-lt"/>
                <a:ea typeface="+mj-ea"/>
                <a:cs typeface="+mj-cs"/>
              </a:rPr>
              <a:t>ne </a:t>
            </a:r>
            <a:r>
              <a:rPr kumimoji="0" lang="en-US" sz="4000" i="0" u="none" strike="noStrike" kern="1200" cap="none" spc="0" normalizeH="0" baseline="0" noProof="0" dirty="0" err="1">
                <a:ln>
                  <a:noFill/>
                </a:ln>
                <a:solidFill>
                  <a:schemeClr val="tx1"/>
                </a:solidFill>
                <a:effectLst/>
                <a:uLnTx/>
                <a:uFillTx/>
                <a:latin typeface="+mj-lt"/>
                <a:ea typeface="+mj-ea"/>
                <a:cs typeface="+mj-cs"/>
              </a:rPr>
              <a:t>derece</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güvenilir</a:t>
            </a:r>
            <a:r>
              <a:rPr kumimoji="0" lang="en-US" sz="4000" i="0" u="none" strike="noStrike" kern="1200" cap="none" spc="0" normalizeH="0" baseline="0" noProof="0" dirty="0">
                <a:ln>
                  <a:noFill/>
                </a:ln>
                <a:solidFill>
                  <a:schemeClr val="tx1"/>
                </a:solidFill>
                <a:effectLst/>
                <a:uLnTx/>
                <a:uFillTx/>
                <a:latin typeface="+mj-lt"/>
                <a:ea typeface="+mj-ea"/>
                <a:cs typeface="+mj-cs"/>
              </a:rPr>
              <a:t> </a:t>
            </a:r>
            <a:r>
              <a:rPr kumimoji="0" lang="en-US" sz="4000" i="0" u="none" strike="noStrike" kern="1200" cap="none" spc="0" normalizeH="0" baseline="0" noProof="0" dirty="0" err="1">
                <a:ln>
                  <a:noFill/>
                </a:ln>
                <a:solidFill>
                  <a:schemeClr val="tx1"/>
                </a:solidFill>
                <a:effectLst/>
                <a:uLnTx/>
                <a:uFillTx/>
                <a:latin typeface="+mj-lt"/>
                <a:ea typeface="+mj-ea"/>
                <a:cs typeface="+mj-cs"/>
              </a:rPr>
              <a:t>olabilir</a:t>
            </a:r>
            <a:r>
              <a:rPr kumimoji="0" lang="en-US" sz="4000" i="0" u="none" strike="noStrike" kern="1200" cap="none" spc="0" normalizeH="0" baseline="0" noProof="0" dirty="0">
                <a:ln>
                  <a:noFill/>
                </a:ln>
                <a:solidFill>
                  <a:schemeClr val="tx1"/>
                </a:solidFill>
                <a:effectLst/>
                <a:uLnTx/>
                <a:uFillTx/>
                <a:latin typeface="+mj-lt"/>
                <a:ea typeface="+mj-ea"/>
                <a:cs typeface="+mj-cs"/>
              </a:rPr>
              <a:t>?</a:t>
            </a:r>
            <a:br>
              <a:rPr kumimoji="0" lang="tr-TR" sz="4000" i="0" u="none" strike="noStrike" kern="1200" cap="none" spc="0" normalizeH="0" baseline="0" noProof="0" dirty="0">
                <a:ln>
                  <a:noFill/>
                </a:ln>
                <a:solidFill>
                  <a:schemeClr val="tx1"/>
                </a:solidFill>
                <a:effectLst/>
                <a:uLnTx/>
                <a:uFillTx/>
                <a:latin typeface="+mj-lt"/>
                <a:ea typeface="+mj-ea"/>
                <a:cs typeface="+mj-cs"/>
              </a:rPr>
            </a:br>
            <a:endParaRPr kumimoji="0" lang="en-US" sz="400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786414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13347" y="1612233"/>
            <a:ext cx="10972800" cy="4090736"/>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pPr>
              <a:buNone/>
            </a:pPr>
            <a:r>
              <a:rPr lang="el-GR" b="1" dirty="0"/>
              <a:t> </a:t>
            </a:r>
            <a:endParaRPr lang="en-US" dirty="0"/>
          </a:p>
          <a:p>
            <a:pPr algn="just">
              <a:buNone/>
            </a:pPr>
            <a:r>
              <a:rPr lang="en-US" b="1" dirty="0"/>
              <a:t>	</a:t>
            </a:r>
            <a:r>
              <a:rPr lang="en-US" sz="16000" dirty="0" err="1"/>
              <a:t>İnsan</a:t>
            </a:r>
            <a:r>
              <a:rPr lang="en-US" sz="16000" dirty="0"/>
              <a:t> </a:t>
            </a:r>
            <a:r>
              <a:rPr lang="en-US" sz="16000" dirty="0" err="1"/>
              <a:t>doğduğu</a:t>
            </a:r>
            <a:r>
              <a:rPr lang="en-US" sz="16000" dirty="0"/>
              <a:t> </a:t>
            </a:r>
            <a:r>
              <a:rPr lang="en-US" sz="16000" dirty="0" err="1"/>
              <a:t>andan</a:t>
            </a:r>
            <a:r>
              <a:rPr lang="en-US" sz="16000" dirty="0"/>
              <a:t> </a:t>
            </a:r>
            <a:r>
              <a:rPr lang="en-US" sz="16000" dirty="0" err="1"/>
              <a:t>itibaren</a:t>
            </a:r>
            <a:r>
              <a:rPr lang="en-US" sz="16000" dirty="0"/>
              <a:t> </a:t>
            </a:r>
            <a:r>
              <a:rPr lang="en-US" sz="16000" dirty="0" err="1"/>
              <a:t>iletişim</a:t>
            </a:r>
            <a:r>
              <a:rPr lang="en-US" sz="16000" dirty="0"/>
              <a:t> </a:t>
            </a:r>
            <a:r>
              <a:rPr lang="en-US" sz="16000" dirty="0" err="1"/>
              <a:t>halindedir</a:t>
            </a:r>
            <a:r>
              <a:rPr lang="en-US" sz="16000" dirty="0"/>
              <a:t>. </a:t>
            </a:r>
            <a:r>
              <a:rPr lang="tr-TR" sz="16000" dirty="0"/>
              <a:t>İletişim hiç bu kadar hızlı ve etkili olmamıştı. Günümüz teknolojisi sayesinde, insanlar elektronik posta, twiter, whatsApp, facebook gibi görsel ve işitsel iletişime imkân veren araçlarla anında iletişime geçer.</a:t>
            </a:r>
            <a:r>
              <a:rPr lang="el-GR" sz="6200" dirty="0"/>
              <a:t> </a:t>
            </a:r>
            <a:r>
              <a:rPr lang="tr-TR" sz="16000" dirty="0"/>
              <a:t>İnsanlar iletişim sayesinde bir yandan kendilerini ifade etmeye çalışır diğer yandan da başkalarını anlamaya çalışırlar. </a:t>
            </a:r>
            <a:endParaRPr lang="el-GR" sz="16000" dirty="0"/>
          </a:p>
          <a:p>
            <a:pPr algn="just">
              <a:buNone/>
            </a:pPr>
            <a:endParaRPr lang="el-GR" sz="6200" b="1" dirty="0"/>
          </a:p>
          <a:p>
            <a:pPr algn="just">
              <a:buNone/>
            </a:pPr>
            <a:r>
              <a:rPr lang="tr-TR" sz="6200" b="1" dirty="0"/>
              <a:t>	</a:t>
            </a:r>
            <a:r>
              <a:rPr lang="el-GR" sz="6200" b="1" dirty="0"/>
              <a:t> </a:t>
            </a:r>
            <a:endParaRPr lang="en-US" sz="6200" dirty="0"/>
          </a:p>
        </p:txBody>
      </p:sp>
      <p:sp>
        <p:nvSpPr>
          <p:cNvPr id="4" name="3 - TextBox"/>
          <p:cNvSpPr txBox="1"/>
          <p:nvPr/>
        </p:nvSpPr>
        <p:spPr>
          <a:xfrm>
            <a:off x="10351167" y="6163816"/>
            <a:ext cx="14076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l-GR" dirty="0"/>
              <a:t>9</a:t>
            </a:r>
            <a:endParaRPr lang="en-US" dirty="0"/>
          </a:p>
        </p:txBody>
      </p:sp>
      <p:sp>
        <p:nvSpPr>
          <p:cNvPr id="7" name="6 - TextBox"/>
          <p:cNvSpPr txBox="1"/>
          <p:nvPr/>
        </p:nvSpPr>
        <p:spPr>
          <a:xfrm>
            <a:off x="433137" y="553453"/>
            <a:ext cx="186489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dirty="0"/>
              <a:t>GİRİŞ BÖLÜMÜ</a:t>
            </a:r>
            <a:endParaRPr lang="en-US"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TotalTime>
  <Words>787</Words>
  <Application>Microsoft Office PowerPoint</Application>
  <PresentationFormat>Ευρεία οθόνη</PresentationFormat>
  <Paragraphs>95</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Cambria</vt:lpstr>
      <vt:lpstr>pt_sansregular</vt:lpstr>
      <vt:lpstr>Θέμα του Office</vt:lpstr>
      <vt:lpstr>İnternet faydalı mı zararlı mı ?</vt:lpstr>
      <vt:lpstr>İnternet bilgi çağında çocuğun gelişimini olumsuz  ve olumlu etkiler. Tartışınız.  </vt:lpstr>
      <vt:lpstr>Bir yandan hayatımızı kolaylaştırır diğer taraftan zorlaştırır. </vt:lpstr>
      <vt:lpstr>Tüm faydalarına ve kullanım 1……………………. karşın internet   özellikle çocuklar için zararlı 2...............  sahip. Öğretmenler üç 3………….dek çocuğu teknolojiden uzak 4………………..tavsiye eder.   1. a. kolaylığını  b. kolaylığına  c. kolaylığının   2. a. etkileri b. etkilerden c. etkilere   3. a. yaşına b. yaşını   c. yaşında   4. a. tutmalarını  b. tutmalarına  c tutmaları </vt:lpstr>
      <vt:lpstr>Bilgisayar kullanımı ortalama 8 yaşında başlar.   Yüzde 13,1’inin cep telefonu ve yüzde 2,9’unun da oyun konsolu var.   Oyunların olumlu etkileri de var.  </vt:lpstr>
      <vt:lpstr>Παρουσίαση του PowerPoint</vt:lpstr>
      <vt:lpstr>    Prof. Dr. Veysi İşler, bilgisayar oyunlarının çocuğun gelişimi üzerinde olumlu etkileri de bulunduğunu hatırlattı.   Oyunlar dikkatli seçilirse faydaları büyük.  </vt:lpstr>
      <vt:lpstr>Sitelerden tanıştığımız insanlar ile buluşmak doğru mudur?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Dell-pc</dc:creator>
  <cp:lastModifiedBy>ΕΛΕΝΗ ΧΑΡΑΛΑΜΠΟΥΣ</cp:lastModifiedBy>
  <cp:revision>74</cp:revision>
  <dcterms:created xsi:type="dcterms:W3CDTF">2015-10-30T19:58:29Z</dcterms:created>
  <dcterms:modified xsi:type="dcterms:W3CDTF">2025-10-02T12:15:27Z</dcterms:modified>
</cp:coreProperties>
</file>