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32" r:id="rId2"/>
    <p:sldId id="394" r:id="rId3"/>
    <p:sldId id="391" r:id="rId4"/>
    <p:sldId id="392" r:id="rId5"/>
    <p:sldId id="393" r:id="rId6"/>
    <p:sldId id="372" r:id="rId7"/>
    <p:sldId id="323" r:id="rId8"/>
    <p:sldId id="333" r:id="rId9"/>
    <p:sldId id="367" r:id="rId10"/>
    <p:sldId id="399" r:id="rId11"/>
    <p:sldId id="353" r:id="rId12"/>
    <p:sldId id="413" r:id="rId13"/>
    <p:sldId id="256" r:id="rId14"/>
    <p:sldId id="279" r:id="rId15"/>
    <p:sldId id="401" r:id="rId16"/>
    <p:sldId id="402" r:id="rId17"/>
    <p:sldId id="403" r:id="rId18"/>
    <p:sldId id="417" r:id="rId19"/>
    <p:sldId id="418" r:id="rId20"/>
    <p:sldId id="381" r:id="rId21"/>
    <p:sldId id="380" r:id="rId22"/>
    <p:sldId id="414" r:id="rId23"/>
    <p:sldId id="382" r:id="rId24"/>
    <p:sldId id="415" r:id="rId25"/>
    <p:sldId id="383" r:id="rId26"/>
    <p:sldId id="416" r:id="rId27"/>
    <p:sldId id="272" r:id="rId28"/>
    <p:sldId id="410" r:id="rId29"/>
    <p:sldId id="376" r:id="rId30"/>
    <p:sldId id="411" r:id="rId31"/>
    <p:sldId id="363" r:id="rId32"/>
    <p:sldId id="357" r:id="rId33"/>
    <p:sldId id="366" r:id="rId34"/>
    <p:sldId id="365" r:id="rId35"/>
    <p:sldId id="362" r:id="rId36"/>
    <p:sldId id="378" r:id="rId37"/>
    <p:sldId id="371" r:id="rId38"/>
    <p:sldId id="370" r:id="rId39"/>
    <p:sldId id="374" r:id="rId40"/>
    <p:sldId id="373" r:id="rId41"/>
    <p:sldId id="379" r:id="rId42"/>
    <p:sldId id="364" r:id="rId43"/>
    <p:sldId id="355" r:id="rId44"/>
    <p:sldId id="360" r:id="rId45"/>
    <p:sldId id="369" r:id="rId46"/>
    <p:sldId id="408" r:id="rId47"/>
    <p:sldId id="340" r:id="rId48"/>
    <p:sldId id="405" r:id="rId49"/>
    <p:sldId id="352" r:id="rId50"/>
    <p:sldId id="412" r:id="rId51"/>
    <p:sldId id="384" r:id="rId52"/>
    <p:sldId id="388" r:id="rId53"/>
    <p:sldId id="385" r:id="rId54"/>
    <p:sldId id="389" r:id="rId55"/>
    <p:sldId id="386" r:id="rId56"/>
    <p:sldId id="390" r:id="rId57"/>
    <p:sldId id="387" r:id="rId58"/>
    <p:sldId id="404" r:id="rId59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76211" autoAdjust="0"/>
  </p:normalViewPr>
  <p:slideViewPr>
    <p:cSldViewPr snapToGrid="0">
      <p:cViewPr varScale="1">
        <p:scale>
          <a:sx n="50" d="100"/>
          <a:sy n="50" d="100"/>
        </p:scale>
        <p:origin x="13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3205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379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973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5162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47485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CEDC-DF6E-6A73-1B9E-84F16B11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2E6F2BBC-FA00-C059-2C23-E34F7E117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704F6A74-9370-4E25-4F14-9ACC0AC63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AD7E628-B2AD-6AC1-7DF3-A384396A2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0946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lfavita.gr/ekpaideysi/358275_aytoaxiologisi-hreiazontai-psyhraimes-kai-synetes-antidrasei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1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6" y="5991359"/>
            <a:ext cx="4904203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65733" y="-19577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268698">
            <a:off x="1469428" y="411032"/>
            <a:ext cx="9704619" cy="5257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/>
              <a:t>  </a:t>
            </a:r>
            <a:r>
              <a:rPr lang="el-GR" b="1"/>
              <a:t> </a:t>
            </a:r>
            <a:r>
              <a:rPr lang="el-GR" sz="2800" b="1"/>
              <a:t>6</a:t>
            </a:r>
            <a:r>
              <a:rPr lang="el-GR" sz="2800" b="1" baseline="30000"/>
              <a:t>ο </a:t>
            </a:r>
            <a:r>
              <a:rPr lang="el-GR" sz="2800" b="1"/>
              <a:t>&amp; 7</a:t>
            </a:r>
            <a:r>
              <a:rPr lang="el-GR" sz="2800" b="1" baseline="30000"/>
              <a:t>ο</a:t>
            </a:r>
            <a:r>
              <a:rPr lang="el-GR" sz="2800" b="1"/>
              <a:t> ΜΑΘΗΜΑ </a:t>
            </a:r>
            <a:r>
              <a:rPr lang="el-GR" sz="2800" b="1" dirty="0"/>
              <a:t>:</a:t>
            </a:r>
            <a:r>
              <a:rPr lang="el-GR" sz="2800" b="1" dirty="0">
                <a:solidFill>
                  <a:schemeClr val="tx1"/>
                </a:solidFill>
              </a:rPr>
              <a:t>ΕΠΟΧΗ ΤΟΥ ΧΑΛΚΟΥ (3000-1100 Π.Χ.</a:t>
            </a:r>
          </a:p>
          <a:p>
            <a:pPr algn="ctr"/>
            <a:r>
              <a:rPr lang="el-GR" sz="2800" b="1" dirty="0">
                <a:solidFill>
                  <a:schemeClr val="tx1"/>
                </a:solidFill>
              </a:rPr>
              <a:t>Ανάπτυξη των λαών της Εγγύς/Μέσης Ανατολής</a:t>
            </a:r>
            <a:endParaRPr lang="el-CY" sz="2800" b="1" dirty="0">
              <a:solidFill>
                <a:schemeClr val="tx1"/>
              </a:solidFill>
            </a:endParaRPr>
          </a:p>
          <a:p>
            <a:pPr algn="ctr"/>
            <a:endParaRPr lang="el-GR" sz="2800" dirty="0"/>
          </a:p>
          <a:p>
            <a:pPr algn="ctr"/>
            <a:r>
              <a:rPr lang="el-GR" sz="2800" u="sng" dirty="0"/>
              <a:t>Σουμέριοι</a:t>
            </a:r>
            <a:r>
              <a:rPr lang="el-GR" sz="2800" dirty="0"/>
              <a:t> (σφηνοειδής γραφή, τροχός, άροτρο)</a:t>
            </a:r>
          </a:p>
          <a:p>
            <a:pPr algn="ctr"/>
            <a:r>
              <a:rPr lang="el-GR" sz="2800" u="sng" dirty="0"/>
              <a:t>Βαβυλώνιοι</a:t>
            </a:r>
            <a:r>
              <a:rPr lang="el-GR" sz="2800" dirty="0"/>
              <a:t> (κώδικας Χαμουραμπί-</a:t>
            </a:r>
            <a:r>
              <a:rPr lang="el-GR" sz="2800" dirty="0">
                <a:effectLst/>
                <a:ea typeface="Calibri" panose="020F0502020204030204" pitchFamily="34" charset="0"/>
              </a:rPr>
              <a:t>αρχαιότερη σωζόμενη γραπτή νομοθεσία</a:t>
            </a:r>
            <a:r>
              <a:rPr lang="el-GR" sz="2800" dirty="0"/>
              <a:t>, </a:t>
            </a:r>
            <a:r>
              <a:rPr lang="el-GR" sz="2800" dirty="0">
                <a:effectLst/>
                <a:ea typeface="Calibri" panose="020F0502020204030204" pitchFamily="34" charset="0"/>
              </a:rPr>
              <a:t>Έπος Γιλγαμές- (αρχαιότερο λογοτεχνικό έπος)</a:t>
            </a:r>
            <a:r>
              <a:rPr lang="el-GR" sz="2800" dirty="0"/>
              <a:t>) </a:t>
            </a:r>
          </a:p>
          <a:p>
            <a:pPr algn="ctr"/>
            <a:r>
              <a:rPr lang="el-GR" sz="2800" u="sng" dirty="0"/>
              <a:t>Αιγύπτιοι</a:t>
            </a:r>
            <a:r>
              <a:rPr lang="el-GR" sz="2800" dirty="0"/>
              <a:t> (πυραμίδες - Φαραώ, ιερογλυφική γραφή, πάπυρος)</a:t>
            </a:r>
          </a:p>
          <a:p>
            <a:pPr algn="ctr"/>
            <a:r>
              <a:rPr lang="el-GR" sz="2800" u="sng" dirty="0"/>
              <a:t>Φοίνικες</a:t>
            </a:r>
            <a:r>
              <a:rPr lang="el-GR" sz="2800" dirty="0"/>
              <a:t> (επινόηση αλφαβήτου)</a:t>
            </a:r>
          </a:p>
          <a:p>
            <a:pPr algn="ctr"/>
            <a:r>
              <a:rPr lang="el-GR" sz="2800" u="sng" dirty="0"/>
              <a:t>Εβραίοι</a:t>
            </a:r>
            <a:r>
              <a:rPr lang="el-GR" sz="2800" dirty="0"/>
              <a:t> (μονοθεϊστική θρησκεία) </a:t>
            </a:r>
            <a:endParaRPr lang="en-US" sz="2800" b="1" dirty="0"/>
          </a:p>
          <a:p>
            <a:pPr algn="ctr"/>
            <a:endParaRPr lang="el-GR" b="1" dirty="0"/>
          </a:p>
        </p:txBody>
      </p:sp>
      <p:pic>
        <p:nvPicPr>
          <p:cNvPr id="30" name="Picture 2" descr="Γ'-Δ' Τάξεις – Page 4 – Reoulita">
            <a:extLst>
              <a:ext uri="{FF2B5EF4-FFF2-40B4-BE49-F238E27FC236}">
                <a16:creationId xmlns:a16="http://schemas.microsoft.com/office/drawing/2014/main" id="{63192705-CF1D-41C3-8115-32DDF990D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545296" y="4961214"/>
            <a:ext cx="1556896" cy="12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2254FF5F-9757-426D-8890-1E28AC672235}"/>
              </a:ext>
            </a:extLst>
          </p:cNvPr>
          <p:cNvSpPr/>
          <p:nvPr/>
        </p:nvSpPr>
        <p:spPr>
          <a:xfrm>
            <a:off x="8280293" y="5542064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elenecharalampous72@gmail.com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tr-TR" b="1" dirty="0">
              <a:solidFill>
                <a:schemeClr val="tx1"/>
              </a:solidFill>
            </a:endParaRPr>
          </a:p>
          <a:p>
            <a:pPr algn="ctr"/>
            <a:r>
              <a:rPr lang="el-GR" sz="1800" b="1" dirty="0">
                <a:solidFill>
                  <a:schemeClr val="tx1"/>
                </a:solidFill>
              </a:rPr>
              <a:t>Ανάπτυξη των λαών της Εγγύς/Μέσης Ανατολής</a:t>
            </a:r>
            <a:endParaRPr lang="el-CY" sz="1800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8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FD8425F6-1244-F62F-A607-3712FBD9EB56}"/>
              </a:ext>
            </a:extLst>
          </p:cNvPr>
          <p:cNvSpPr/>
          <p:nvPr/>
        </p:nvSpPr>
        <p:spPr>
          <a:xfrm>
            <a:off x="4168592" y="1699339"/>
            <a:ext cx="3419061" cy="247815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Ανατολή</a:t>
            </a:r>
            <a:endParaRPr lang="el-CY" sz="48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E30B1C3B-5C44-8812-D007-8EFCAC06EF81}"/>
              </a:ext>
            </a:extLst>
          </p:cNvPr>
          <p:cNvSpPr/>
          <p:nvPr/>
        </p:nvSpPr>
        <p:spPr>
          <a:xfrm rot="21026069">
            <a:off x="7116417" y="768626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73774CB-4A30-2FDC-8C44-A9ECF6480D81}"/>
              </a:ext>
            </a:extLst>
          </p:cNvPr>
          <p:cNvSpPr/>
          <p:nvPr/>
        </p:nvSpPr>
        <p:spPr>
          <a:xfrm rot="20727381">
            <a:off x="5073183" y="-16286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A2FD7D2-BD8D-3994-FF17-5DB289C65FA6}"/>
              </a:ext>
            </a:extLst>
          </p:cNvPr>
          <p:cNvSpPr/>
          <p:nvPr/>
        </p:nvSpPr>
        <p:spPr>
          <a:xfrm>
            <a:off x="7708818" y="2301361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C78C813-15C1-98A0-98CD-CD500E1A7A43}"/>
              </a:ext>
            </a:extLst>
          </p:cNvPr>
          <p:cNvSpPr/>
          <p:nvPr/>
        </p:nvSpPr>
        <p:spPr>
          <a:xfrm rot="2368817">
            <a:off x="6575713" y="4311953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FED639D5-D5F6-D836-B79E-30FBD6954700}"/>
              </a:ext>
            </a:extLst>
          </p:cNvPr>
          <p:cNvSpPr/>
          <p:nvPr/>
        </p:nvSpPr>
        <p:spPr>
          <a:xfrm rot="3293522">
            <a:off x="4759342" y="4801365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A7BB3285-F7C5-F9F5-C7D2-9CE08080A4EF}"/>
              </a:ext>
            </a:extLst>
          </p:cNvPr>
          <p:cNvSpPr/>
          <p:nvPr/>
        </p:nvSpPr>
        <p:spPr>
          <a:xfrm rot="7886800">
            <a:off x="2055118" y="4311954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5C7934F-FB35-D56E-AAC0-009B9F7B3A09}"/>
              </a:ext>
            </a:extLst>
          </p:cNvPr>
          <p:cNvSpPr/>
          <p:nvPr/>
        </p:nvSpPr>
        <p:spPr>
          <a:xfrm rot="9909429">
            <a:off x="1071452" y="2515871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13CBF5AD-0C20-25BC-72D7-6CC7CDD53B4D}"/>
              </a:ext>
            </a:extLst>
          </p:cNvPr>
          <p:cNvSpPr/>
          <p:nvPr/>
        </p:nvSpPr>
        <p:spPr>
          <a:xfrm rot="12364605">
            <a:off x="1959621" y="368770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280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FD8425F6-1244-F62F-A607-3712FBD9EB56}"/>
              </a:ext>
            </a:extLst>
          </p:cNvPr>
          <p:cNvSpPr/>
          <p:nvPr/>
        </p:nvSpPr>
        <p:spPr>
          <a:xfrm>
            <a:off x="3340100" y="1699339"/>
            <a:ext cx="4368717" cy="247815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Πολιτισμός</a:t>
            </a:r>
            <a:endParaRPr lang="el-CY" sz="48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E30B1C3B-5C44-8812-D007-8EFCAC06EF81}"/>
              </a:ext>
            </a:extLst>
          </p:cNvPr>
          <p:cNvSpPr/>
          <p:nvPr/>
        </p:nvSpPr>
        <p:spPr>
          <a:xfrm rot="21026069">
            <a:off x="7116417" y="768626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73774CB-4A30-2FDC-8C44-A9ECF6480D81}"/>
              </a:ext>
            </a:extLst>
          </p:cNvPr>
          <p:cNvSpPr/>
          <p:nvPr/>
        </p:nvSpPr>
        <p:spPr>
          <a:xfrm rot="20727381">
            <a:off x="5073183" y="-16286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A2FD7D2-BD8D-3994-FF17-5DB289C65FA6}"/>
              </a:ext>
            </a:extLst>
          </p:cNvPr>
          <p:cNvSpPr/>
          <p:nvPr/>
        </p:nvSpPr>
        <p:spPr>
          <a:xfrm>
            <a:off x="7708818" y="2301361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C78C813-15C1-98A0-98CD-CD500E1A7A43}"/>
              </a:ext>
            </a:extLst>
          </p:cNvPr>
          <p:cNvSpPr/>
          <p:nvPr/>
        </p:nvSpPr>
        <p:spPr>
          <a:xfrm rot="2368817">
            <a:off x="6575713" y="4311953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FED639D5-D5F6-D836-B79E-30FBD6954700}"/>
              </a:ext>
            </a:extLst>
          </p:cNvPr>
          <p:cNvSpPr/>
          <p:nvPr/>
        </p:nvSpPr>
        <p:spPr>
          <a:xfrm rot="3293522">
            <a:off x="4759342" y="4801365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A7BB3285-F7C5-F9F5-C7D2-9CE08080A4EF}"/>
              </a:ext>
            </a:extLst>
          </p:cNvPr>
          <p:cNvSpPr/>
          <p:nvPr/>
        </p:nvSpPr>
        <p:spPr>
          <a:xfrm rot="7886800">
            <a:off x="2055118" y="4311954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5C7934F-FB35-D56E-AAC0-009B9F7B3A09}"/>
              </a:ext>
            </a:extLst>
          </p:cNvPr>
          <p:cNvSpPr/>
          <p:nvPr/>
        </p:nvSpPr>
        <p:spPr>
          <a:xfrm rot="9909429">
            <a:off x="1071452" y="2515871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13CBF5AD-0C20-25BC-72D7-6CC7CDD53B4D}"/>
              </a:ext>
            </a:extLst>
          </p:cNvPr>
          <p:cNvSpPr/>
          <p:nvPr/>
        </p:nvSpPr>
        <p:spPr>
          <a:xfrm rot="12364605">
            <a:off x="1959621" y="368770"/>
            <a:ext cx="2703444" cy="1444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1062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Φτερωτός ταύρος με ανθρώπινο κεφάλι ασσυριακής τέχνης. Χαρακτηριστικός φρουρός της πύλης των ανακτόρων της Μεσοποταμίας. (Παρίσι, Μουσείο Λούβρου.)">
            <a:extLst>
              <a:ext uri="{FF2B5EF4-FFF2-40B4-BE49-F238E27FC236}">
                <a16:creationId xmlns:a16="http://schemas.microsoft.com/office/drawing/2014/main" id="{2D69999D-DA8B-174B-63E6-02B3521D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29830"/>
          <a:stretch/>
        </p:blipFill>
        <p:spPr bwMode="auto">
          <a:xfrm>
            <a:off x="501651" y="1502228"/>
            <a:ext cx="10917464" cy="50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575F60-0CAF-747A-4D60-98FEDCCBF671}"/>
              </a:ext>
            </a:extLst>
          </p:cNvPr>
          <p:cNvSpPr/>
          <p:nvPr/>
        </p:nvSpPr>
        <p:spPr>
          <a:xfrm>
            <a:off x="2645229" y="217715"/>
            <a:ext cx="6705600" cy="11212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ΕΠΟΧΗ ΤΟΥ ΧΑΛΚΟΥ (3000-1100 Π.Χ.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Ανάπτυξη των λαών της Εγγύς/Μέσης Ανατολής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F75FB2C-8679-02AD-7E51-0F7D6AD384EC}"/>
              </a:ext>
            </a:extLst>
          </p:cNvPr>
          <p:cNvSpPr/>
          <p:nvPr/>
        </p:nvSpPr>
        <p:spPr>
          <a:xfrm>
            <a:off x="6781801" y="4876802"/>
            <a:ext cx="4637314" cy="169817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                </a:t>
            </a:r>
            <a:r>
              <a:rPr lang="el-GR" dirty="0"/>
              <a:t>πρώτοι μεγάλοι πολιτισμοί</a:t>
            </a:r>
          </a:p>
          <a:p>
            <a:pPr algn="ctr"/>
            <a:r>
              <a:rPr lang="el-GR" dirty="0"/>
              <a:t>1.Σουμέριοι, 2. Βαβυλώνιοι, 3.Ασσύριοι,4. Αίγυπτος, 5.Φοινίκη, 6. Εβραίοι, 7. το κράτος των Χετταίων </a:t>
            </a:r>
            <a:endParaRPr lang="el-CY" dirty="0"/>
          </a:p>
          <a:p>
            <a:pPr algn="ctr"/>
            <a:endParaRPr lang="el-CY" sz="2800" dirty="0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5854872C-E892-FCC5-E207-7FD80F6E9830}"/>
              </a:ext>
            </a:extLst>
          </p:cNvPr>
          <p:cNvSpPr/>
          <p:nvPr/>
        </p:nvSpPr>
        <p:spPr>
          <a:xfrm>
            <a:off x="7579535" y="473528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B3087B1B-6F64-116E-1090-DE98F4EDF474}"/>
              </a:ext>
            </a:extLst>
          </p:cNvPr>
          <p:cNvSpPr/>
          <p:nvPr/>
        </p:nvSpPr>
        <p:spPr>
          <a:xfrm>
            <a:off x="7815944" y="35051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458502DF-69F3-487E-81CE-B6D709ED20F2}"/>
              </a:ext>
            </a:extLst>
          </p:cNvPr>
          <p:cNvSpPr/>
          <p:nvPr/>
        </p:nvSpPr>
        <p:spPr>
          <a:xfrm>
            <a:off x="8017329" y="2862943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24E37051-B421-F407-D2F5-4E6841B105BF}"/>
              </a:ext>
            </a:extLst>
          </p:cNvPr>
          <p:cNvSpPr/>
          <p:nvPr/>
        </p:nvSpPr>
        <p:spPr>
          <a:xfrm>
            <a:off x="7405362" y="213359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6A083126-FA99-362C-E322-57C173839FEC}"/>
              </a:ext>
            </a:extLst>
          </p:cNvPr>
          <p:cNvSpPr/>
          <p:nvPr/>
        </p:nvSpPr>
        <p:spPr>
          <a:xfrm>
            <a:off x="3843112" y="3396814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10" name="Ισοσκελές τρίγωνο 9">
            <a:extLst>
              <a:ext uri="{FF2B5EF4-FFF2-40B4-BE49-F238E27FC236}">
                <a16:creationId xmlns:a16="http://schemas.microsoft.com/office/drawing/2014/main" id="{1DEE73C1-C171-A282-5892-AFB1A5393711}"/>
              </a:ext>
            </a:extLst>
          </p:cNvPr>
          <p:cNvSpPr/>
          <p:nvPr/>
        </p:nvSpPr>
        <p:spPr>
          <a:xfrm>
            <a:off x="4299857" y="159475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sp>
        <p:nvSpPr>
          <p:cNvPr id="11" name="Ισοσκελές τρίγωνο 10">
            <a:extLst>
              <a:ext uri="{FF2B5EF4-FFF2-40B4-BE49-F238E27FC236}">
                <a16:creationId xmlns:a16="http://schemas.microsoft.com/office/drawing/2014/main" id="{87D66D9A-4C61-5350-AB53-704EDA5430BC}"/>
              </a:ext>
            </a:extLst>
          </p:cNvPr>
          <p:cNvSpPr/>
          <p:nvPr/>
        </p:nvSpPr>
        <p:spPr>
          <a:xfrm>
            <a:off x="4840263" y="359239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pic>
        <p:nvPicPr>
          <p:cNvPr id="1028" name="Picture 4" descr="Με οδηγό μία… πυξίδα! – Ρομποτεχνία">
            <a:extLst>
              <a:ext uri="{FF2B5EF4-FFF2-40B4-BE49-F238E27FC236}">
                <a16:creationId xmlns:a16="http://schemas.microsoft.com/office/drawing/2014/main" id="{9B9AEC8E-3695-2748-B9DE-87C1A48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6" y="283031"/>
            <a:ext cx="952273" cy="8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Ισοσκελές τρίγωνο 14">
            <a:extLst>
              <a:ext uri="{FF2B5EF4-FFF2-40B4-BE49-F238E27FC236}">
                <a16:creationId xmlns:a16="http://schemas.microsoft.com/office/drawing/2014/main" id="{438229CC-A969-3789-9134-19CE04456E34}"/>
              </a:ext>
            </a:extLst>
          </p:cNvPr>
          <p:cNvSpPr/>
          <p:nvPr/>
        </p:nvSpPr>
        <p:spPr>
          <a:xfrm>
            <a:off x="4640535" y="266521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pic>
        <p:nvPicPr>
          <p:cNvPr id="16" name="Picture 2" descr="εξερευνητής Στοκ Εικονογραφήσεις, Vectors, &amp; Clipart – (96,870 Στοκ  Εικονογραφήσεις)">
            <a:extLst>
              <a:ext uri="{FF2B5EF4-FFF2-40B4-BE49-F238E27FC236}">
                <a16:creationId xmlns:a16="http://schemas.microsoft.com/office/drawing/2014/main" id="{3C526224-14DA-4052-A6EC-A905C76B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37" y="185053"/>
            <a:ext cx="1700114" cy="46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3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F62076AC-FE42-9A1E-A8BB-8A273A0D9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992558" y="1066551"/>
            <a:ext cx="1020655" cy="20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B69A6-CD24-3228-0505-A89EE7B177DA}"/>
              </a:ext>
            </a:extLst>
          </p:cNvPr>
          <p:cNvSpPr txBox="1"/>
          <p:nvPr/>
        </p:nvSpPr>
        <p:spPr>
          <a:xfrm>
            <a:off x="609599" y="297110"/>
            <a:ext cx="1089328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Μελέτη του γεωγραφικού χώρου της</a:t>
            </a:r>
            <a:endParaRPr lang="el-CY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372F0-2C12-C7E0-E4B5-1B725F690488}"/>
              </a:ext>
            </a:extLst>
          </p:cNvPr>
          <p:cNvSpPr txBox="1"/>
          <p:nvPr/>
        </p:nvSpPr>
        <p:spPr>
          <a:xfrm>
            <a:off x="218423" y="4584819"/>
            <a:ext cx="221997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474747"/>
                </a:solidFill>
                <a:latin typeface="Arial" panose="020B0604020202020204" pitchFamily="34" charset="0"/>
              </a:rPr>
              <a:t>Τη Μεσοποταμία </a:t>
            </a:r>
            <a:r>
              <a:rPr lang="el-GR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διαρρέουν δύο ποταμοί, ο </a:t>
            </a:r>
            <a:r>
              <a:rPr lang="el-GR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Τίγρης</a:t>
            </a:r>
            <a:r>
              <a:rPr lang="el-GR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και ο </a:t>
            </a:r>
            <a:r>
              <a:rPr lang="el-GR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Ευφράτης</a:t>
            </a:r>
            <a:r>
              <a:rPr lang="el-GR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l-GR" dirty="0"/>
              <a:t>Εύφορη πεδιάδα ανάμεσα στον Τίγρη και στον Ευφράτη.</a:t>
            </a:r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D73E3104-E93B-66EC-9A6D-BAB57A8D5295}"/>
              </a:ext>
            </a:extLst>
          </p:cNvPr>
          <p:cNvSpPr/>
          <p:nvPr/>
        </p:nvSpPr>
        <p:spPr>
          <a:xfrm>
            <a:off x="258179" y="1603513"/>
            <a:ext cx="3810238" cy="2570922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Μεσοποταμία</a:t>
            </a:r>
            <a:endParaRPr lang="el-CY" sz="32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4BAB1A79-EDEB-1063-B4D2-6B6F8BD07EF0}"/>
              </a:ext>
            </a:extLst>
          </p:cNvPr>
          <p:cNvSpPr/>
          <p:nvPr/>
        </p:nvSpPr>
        <p:spPr>
          <a:xfrm>
            <a:off x="4363397" y="1611544"/>
            <a:ext cx="3220278" cy="2570922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Αίγυπτος</a:t>
            </a:r>
            <a:endParaRPr lang="el-CY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153B2-ACA0-DF75-60F1-F50B9BB52C70}"/>
              </a:ext>
            </a:extLst>
          </p:cNvPr>
          <p:cNvSpPr txBox="1"/>
          <p:nvPr/>
        </p:nvSpPr>
        <p:spPr>
          <a:xfrm>
            <a:off x="2703443" y="4702543"/>
            <a:ext cx="41547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</a:rPr>
              <a:t>Σ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ταυροδρόμια</a:t>
            </a:r>
            <a:r>
              <a:rPr lang="el-GR" sz="1600" b="0" i="0" dirty="0">
                <a:effectLst/>
                <a:latin typeface="Arial" panose="020B0604020202020204" pitchFamily="34" charset="0"/>
              </a:rPr>
              <a:t> πολλών κύριων πολιτιστικών περιοχών: της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 </a:t>
            </a:r>
            <a:r>
              <a:rPr lang="el-GR" sz="1600" b="1" dirty="0">
                <a:latin typeface="Arial" panose="020B0604020202020204" pitchFamily="34" charset="0"/>
              </a:rPr>
              <a:t>Μεσογείου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, της </a:t>
            </a:r>
            <a:r>
              <a:rPr lang="el-GR" sz="1600" b="1" dirty="0">
                <a:latin typeface="Arial" panose="020B0604020202020204" pitchFamily="34" charset="0"/>
              </a:rPr>
              <a:t>Μέσης Ανατολής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, της </a:t>
            </a:r>
            <a:r>
              <a:rPr lang="el-GR" sz="1600" b="1" dirty="0">
                <a:latin typeface="Arial" panose="020B0604020202020204" pitchFamily="34" charset="0"/>
              </a:rPr>
              <a:t>Σαχάρας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 και της Ανατολικής </a:t>
            </a:r>
            <a:r>
              <a:rPr lang="el-GR" sz="1600" b="1" dirty="0">
                <a:latin typeface="Arial" panose="020B0604020202020204" pitchFamily="34" charset="0"/>
              </a:rPr>
              <a:t>Αφρικής</a:t>
            </a:r>
            <a:r>
              <a:rPr lang="el-GR" sz="1600" b="1" i="0" dirty="0"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el-GR" sz="16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Ο ποταμός </a:t>
            </a:r>
            <a:r>
              <a:rPr lang="el-GR" sz="16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Νείλος</a:t>
            </a:r>
            <a:r>
              <a:rPr lang="el-GR" sz="16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 έπαιξε βασικό ρόλο στην ανάπτυξη της αρχαίας Αιγύπτου </a:t>
            </a:r>
            <a:endParaRPr lang="el-CY" sz="1600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1B1EEDF7-2C20-86DD-CBD0-0313AA62D3CA}"/>
              </a:ext>
            </a:extLst>
          </p:cNvPr>
          <p:cNvSpPr/>
          <p:nvPr/>
        </p:nvSpPr>
        <p:spPr>
          <a:xfrm>
            <a:off x="7772280" y="1468904"/>
            <a:ext cx="3220278" cy="2570922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Παλαιστίνη</a:t>
            </a:r>
            <a:endParaRPr lang="el-CY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B968B-83F2-EA33-C3AF-60F29C312779}"/>
              </a:ext>
            </a:extLst>
          </p:cNvPr>
          <p:cNvSpPr txBox="1"/>
          <p:nvPr/>
        </p:nvSpPr>
        <p:spPr>
          <a:xfrm>
            <a:off x="7096777" y="4956313"/>
            <a:ext cx="49164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Η Λωρίδα της Γάζας βρέχεται 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από τη </a:t>
            </a:r>
            <a:r>
              <a:rPr lang="el-G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Μεσόγειο Θάλασσα 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στα δυτικά και συνορεύει με την Αίγυπτο στα νότια και το Ισραήλ στα βόρεια και ανατολικά.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4131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45" y="4514721"/>
            <a:ext cx="2317977" cy="17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5861443" y="1349220"/>
            <a:ext cx="409303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tx1"/>
                </a:solidFill>
              </a:rPr>
              <a:t>γεωγραφικός χώρος &amp;  ανάπτυξη πολιτισμών </a:t>
            </a:r>
            <a:endParaRPr lang="el-CY" sz="3600" b="1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2665410" y="1129796"/>
            <a:ext cx="375556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ΑΝΑΤΟΛΗ &amp; ΕΠΟΧΗ ΤΟΥ ΧΑΛΚΟΥ 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0D41DE0-CBA6-43AB-B02C-2DECC31F2035}"/>
              </a:ext>
            </a:extLst>
          </p:cNvPr>
          <p:cNvSpPr/>
          <p:nvPr/>
        </p:nvSpPr>
        <p:spPr>
          <a:xfrm>
            <a:off x="265105" y="4226021"/>
            <a:ext cx="323839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Εβραίοι</a:t>
            </a:r>
            <a:endParaRPr lang="el-CY" sz="32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433F5483-65B2-40F4-8909-7B49FD8B3E50}"/>
              </a:ext>
            </a:extLst>
          </p:cNvPr>
          <p:cNvSpPr/>
          <p:nvPr/>
        </p:nvSpPr>
        <p:spPr>
          <a:xfrm>
            <a:off x="177061" y="5390476"/>
            <a:ext cx="323839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Φοίνικες</a:t>
            </a:r>
            <a:endParaRPr lang="el-CY" sz="3200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5567E39B-32D3-453E-AB66-382D8E2AA392}"/>
              </a:ext>
            </a:extLst>
          </p:cNvPr>
          <p:cNvSpPr/>
          <p:nvPr/>
        </p:nvSpPr>
        <p:spPr>
          <a:xfrm>
            <a:off x="175246" y="1901524"/>
            <a:ext cx="323839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Βαβυλώνιοι</a:t>
            </a:r>
            <a:endParaRPr lang="el-CY" sz="3200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DD6602B-DE9C-4937-86E5-FE6911773543}"/>
              </a:ext>
            </a:extLst>
          </p:cNvPr>
          <p:cNvSpPr/>
          <p:nvPr/>
        </p:nvSpPr>
        <p:spPr>
          <a:xfrm>
            <a:off x="175246" y="553124"/>
            <a:ext cx="323839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Σουμέριοι</a:t>
            </a:r>
            <a:endParaRPr lang="el-CY" sz="3200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771195B4-1C11-4FBF-9293-D30A188FBB90}"/>
              </a:ext>
            </a:extLst>
          </p:cNvPr>
          <p:cNvSpPr/>
          <p:nvPr/>
        </p:nvSpPr>
        <p:spPr>
          <a:xfrm>
            <a:off x="265105" y="3127677"/>
            <a:ext cx="323839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Αιγύπτιοι</a:t>
            </a:r>
            <a:endParaRPr lang="el-CY" sz="3200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466518E-44F2-4110-9639-7A628E776FD3}"/>
              </a:ext>
            </a:extLst>
          </p:cNvPr>
          <p:cNvSpPr/>
          <p:nvPr/>
        </p:nvSpPr>
        <p:spPr>
          <a:xfrm>
            <a:off x="9074031" y="3190006"/>
            <a:ext cx="323839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ποταμός Ευφράτης </a:t>
            </a:r>
            <a:endParaRPr lang="el-CY" sz="3200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CB3A3EF8-81B1-420E-9B6A-71507DE47219}"/>
              </a:ext>
            </a:extLst>
          </p:cNvPr>
          <p:cNvSpPr/>
          <p:nvPr/>
        </p:nvSpPr>
        <p:spPr>
          <a:xfrm>
            <a:off x="6915157" y="4137713"/>
            <a:ext cx="323839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ποταμός Νείλος </a:t>
            </a:r>
            <a:endParaRPr lang="el-CY" sz="3200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4880304-C66B-4AB0-AF4A-83139855785D}"/>
              </a:ext>
            </a:extLst>
          </p:cNvPr>
          <p:cNvSpPr/>
          <p:nvPr/>
        </p:nvSpPr>
        <p:spPr>
          <a:xfrm>
            <a:off x="9074031" y="2071410"/>
            <a:ext cx="323839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ποταμός  Τίγρης </a:t>
            </a:r>
            <a:endParaRPr lang="el-CY" sz="3200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D5EAC617-0E47-436B-A021-302AC2E8A19B}"/>
              </a:ext>
            </a:extLst>
          </p:cNvPr>
          <p:cNvSpPr/>
          <p:nvPr/>
        </p:nvSpPr>
        <p:spPr>
          <a:xfrm>
            <a:off x="8566221" y="368300"/>
            <a:ext cx="323839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Μεσόγειος  θάλασσα 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372119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546100"/>
            <a:ext cx="3664857" cy="562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60900" y="546100"/>
            <a:ext cx="6845299" cy="5626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2400" b="1" dirty="0">
              <a:solidFill>
                <a:schemeClr val="tx1"/>
              </a:solidFill>
            </a:endParaRPr>
          </a:p>
          <a:p>
            <a:pPr algn="ctr"/>
            <a:r>
              <a:rPr lang="el-GR" sz="2400" i="0" dirty="0">
                <a:solidFill>
                  <a:schemeClr val="tx1"/>
                </a:solidFill>
                <a:effectLst/>
              </a:rPr>
              <a:t>Όταν άκουγες τη λέξη Ανατολή, τι σου </a:t>
            </a:r>
            <a:r>
              <a:rPr lang="el-GR" sz="2400" dirty="0">
                <a:solidFill>
                  <a:schemeClr val="tx1"/>
                </a:solidFill>
              </a:rPr>
              <a:t>ερχόταν </a:t>
            </a:r>
            <a:r>
              <a:rPr lang="el-GR" sz="2400" i="0" dirty="0">
                <a:solidFill>
                  <a:schemeClr val="tx1"/>
                </a:solidFill>
                <a:effectLst/>
              </a:rPr>
              <a:t>στο </a:t>
            </a:r>
            <a:r>
              <a:rPr lang="el-GR" sz="2400" dirty="0">
                <a:solidFill>
                  <a:schemeClr val="tx1"/>
                </a:solidFill>
              </a:rPr>
              <a:t>μυαλό;  Μετά το  σημερινό  μάθημα υπήρξε  κάποια αλλαγή στον τρόπο σκέψης σου;</a:t>
            </a:r>
          </a:p>
          <a:p>
            <a:pPr algn="ctr"/>
            <a:endParaRPr lang="el-GR" sz="2400" i="0" dirty="0">
              <a:solidFill>
                <a:schemeClr val="tx1"/>
              </a:solidFill>
              <a:effectLst/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2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2451100"/>
            <a:ext cx="3664857" cy="3721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60900" y="546100"/>
            <a:ext cx="6845299" cy="5626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2400" b="1" dirty="0">
              <a:solidFill>
                <a:schemeClr val="tx1"/>
              </a:solidFill>
            </a:endParaRPr>
          </a:p>
          <a:p>
            <a:pPr algn="ctr"/>
            <a:r>
              <a:rPr lang="el-GR" sz="2400" i="0" dirty="0">
                <a:solidFill>
                  <a:schemeClr val="tx1"/>
                </a:solidFill>
                <a:effectLst/>
              </a:rPr>
              <a:t>Όταν άκουγες τη λέξη Ανατολή, τι σου </a:t>
            </a:r>
            <a:r>
              <a:rPr lang="el-GR" sz="2400" dirty="0">
                <a:solidFill>
                  <a:schemeClr val="tx1"/>
                </a:solidFill>
              </a:rPr>
              <a:t>ερχόταν </a:t>
            </a:r>
            <a:r>
              <a:rPr lang="el-GR" sz="2400" i="0" dirty="0">
                <a:solidFill>
                  <a:schemeClr val="tx1"/>
                </a:solidFill>
                <a:effectLst/>
              </a:rPr>
              <a:t>στο </a:t>
            </a:r>
            <a:r>
              <a:rPr lang="el-GR" sz="2400" dirty="0">
                <a:solidFill>
                  <a:schemeClr val="tx1"/>
                </a:solidFill>
              </a:rPr>
              <a:t>μυαλό;  </a:t>
            </a: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340779B8-5C0B-401B-B7AD-52C53F8A221C}"/>
              </a:ext>
            </a:extLst>
          </p:cNvPr>
          <p:cNvSpPr/>
          <p:nvPr/>
        </p:nvSpPr>
        <p:spPr>
          <a:xfrm>
            <a:off x="457200" y="368300"/>
            <a:ext cx="3492500" cy="157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rgbClr val="FF0000"/>
                </a:solidFill>
              </a:rPr>
              <a:t>Βοήθεια </a:t>
            </a:r>
            <a:endParaRPr lang="el-CY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2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A23A79A9-F902-4888-A377-FB70EE1864F2}"/>
              </a:ext>
            </a:extLst>
          </p:cNvPr>
          <p:cNvSpPr/>
          <p:nvPr/>
        </p:nvSpPr>
        <p:spPr>
          <a:xfrm>
            <a:off x="4025900" y="1905000"/>
            <a:ext cx="3606800" cy="2095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Ανατολή </a:t>
            </a:r>
            <a:endParaRPr lang="el-CY" sz="48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E1BA8A27-5848-40F3-A720-D85F7EE16334}"/>
              </a:ext>
            </a:extLst>
          </p:cNvPr>
          <p:cNvSpPr/>
          <p:nvPr/>
        </p:nvSpPr>
        <p:spPr>
          <a:xfrm rot="19600524">
            <a:off x="7188199" y="1612899"/>
            <a:ext cx="2971800" cy="161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F71684D3-7326-41F0-B224-3A7300F157B0}"/>
              </a:ext>
            </a:extLst>
          </p:cNvPr>
          <p:cNvSpPr/>
          <p:nvPr/>
        </p:nvSpPr>
        <p:spPr>
          <a:xfrm rot="4375651">
            <a:off x="5563206" y="4090009"/>
            <a:ext cx="2255307" cy="161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BE344B2F-FDB1-42EB-B46B-2E8169185666}"/>
              </a:ext>
            </a:extLst>
          </p:cNvPr>
          <p:cNvSpPr/>
          <p:nvPr/>
        </p:nvSpPr>
        <p:spPr>
          <a:xfrm rot="8037569">
            <a:off x="2259181" y="2980091"/>
            <a:ext cx="2179577" cy="161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6BCFD7C-EF41-484C-B589-2F081F5A0760}"/>
              </a:ext>
            </a:extLst>
          </p:cNvPr>
          <p:cNvSpPr/>
          <p:nvPr/>
        </p:nvSpPr>
        <p:spPr>
          <a:xfrm rot="12600490">
            <a:off x="3489514" y="329351"/>
            <a:ext cx="2971800" cy="161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104C5A72-715E-4DB3-90F4-F129D936B120}"/>
              </a:ext>
            </a:extLst>
          </p:cNvPr>
          <p:cNvSpPr/>
          <p:nvPr/>
        </p:nvSpPr>
        <p:spPr>
          <a:xfrm>
            <a:off x="806614" y="630122"/>
            <a:ext cx="2025486" cy="16304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χώρες </a:t>
            </a:r>
            <a:endParaRPr lang="el-CY" sz="32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560F612B-6E1C-4B7E-80EC-9C6CECC51AA3}"/>
              </a:ext>
            </a:extLst>
          </p:cNvPr>
          <p:cNvSpPr/>
          <p:nvPr/>
        </p:nvSpPr>
        <p:spPr>
          <a:xfrm>
            <a:off x="806614" y="4343400"/>
            <a:ext cx="2478754" cy="1574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φαγητά </a:t>
            </a:r>
            <a:endParaRPr lang="el-CY" sz="32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FE1B31D-613E-4366-A980-79A3D783F724}"/>
              </a:ext>
            </a:extLst>
          </p:cNvPr>
          <p:cNvSpPr/>
          <p:nvPr/>
        </p:nvSpPr>
        <p:spPr>
          <a:xfrm>
            <a:off x="7681097" y="4483100"/>
            <a:ext cx="2478754" cy="1574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θρησκεία </a:t>
            </a:r>
            <a:endParaRPr lang="el-CY" sz="32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5E3F38F8-1630-47D3-8452-F882F62AB7EA}"/>
              </a:ext>
            </a:extLst>
          </p:cNvPr>
          <p:cNvSpPr/>
          <p:nvPr/>
        </p:nvSpPr>
        <p:spPr>
          <a:xfrm>
            <a:off x="8152510" y="2653252"/>
            <a:ext cx="3606799" cy="16901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στερεότυπα </a:t>
            </a:r>
            <a:endParaRPr lang="el-CY" sz="3200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3DF07BBE-A78D-422D-9A3D-E6433E96838A}"/>
              </a:ext>
            </a:extLst>
          </p:cNvPr>
          <p:cNvSpPr/>
          <p:nvPr/>
        </p:nvSpPr>
        <p:spPr>
          <a:xfrm>
            <a:off x="5472810" y="75152"/>
            <a:ext cx="3606799" cy="16901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πόλεμοι </a:t>
            </a:r>
            <a:endParaRPr lang="el-CY" sz="3200" dirty="0"/>
          </a:p>
        </p:txBody>
      </p:sp>
      <p:pic>
        <p:nvPicPr>
          <p:cNvPr id="1026" name="Picture 2" descr="290+ Falafel Cartoon Stock Illustrations, Royalty-Free ...">
            <a:extLst>
              <a:ext uri="{FF2B5EF4-FFF2-40B4-BE49-F238E27FC236}">
                <a16:creationId xmlns:a16="http://schemas.microsoft.com/office/drawing/2014/main" id="{CB905E05-FA80-44CB-B551-122A8D84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64" y="4096086"/>
            <a:ext cx="19240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Μέση Ανατολή και Ασία - χάρτης - απεικόνιση Διανυσματική ...">
            <a:extLst>
              <a:ext uri="{FF2B5EF4-FFF2-40B4-BE49-F238E27FC236}">
                <a16:creationId xmlns:a16="http://schemas.microsoft.com/office/drawing/2014/main" id="{E539E919-8D52-4881-84E1-AE1F4E74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1" y="2301170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Κινούμενα σχέδια μουσουλμάνοι και μουσουλμανικά σύμβολα Απεικόνιση  αποθεμάτων - εικονογραφία από arabel, backgrounder: 35453574">
            <a:extLst>
              <a:ext uri="{FF2B5EF4-FFF2-40B4-BE49-F238E27FC236}">
                <a16:creationId xmlns:a16="http://schemas.microsoft.com/office/drawing/2014/main" id="{4D844C6D-25EC-4BAB-BE93-15A91A25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99" y="4343399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νατολή vs Δύση: ένας πόλεμος δίχως τέλος">
            <a:extLst>
              <a:ext uri="{FF2B5EF4-FFF2-40B4-BE49-F238E27FC236}">
                <a16:creationId xmlns:a16="http://schemas.microsoft.com/office/drawing/2014/main" id="{94081728-428C-41C3-8BEF-19E8BD61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095" y="75153"/>
            <a:ext cx="1948214" cy="129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3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Τι έχω  μάθει;</a:t>
            </a:r>
            <a:endParaRPr lang="tr-T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0BD791-634B-441C-CEFE-F0A9DE5AB4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D2AE8D37-07A1-4AA7-6F70-8E3B25B2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4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C4739B-7AE5-B6F8-12B8-AF593AE6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1338470"/>
            <a:ext cx="11913703" cy="53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149D4D4-9A47-1F75-3AAE-27989D600F9F}"/>
              </a:ext>
            </a:extLst>
          </p:cNvPr>
          <p:cNvSpPr/>
          <p:nvPr/>
        </p:nvSpPr>
        <p:spPr>
          <a:xfrm>
            <a:off x="278295" y="99391"/>
            <a:ext cx="11569147" cy="1139687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 Ευφράτης, μαζί με τον Τίγρη, διασχίζουν και αρδεύουν τη ………………………………..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190282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C4739B-7AE5-B6F8-12B8-AF593AE6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1338470"/>
            <a:ext cx="11913703" cy="53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149D4D4-9A47-1F75-3AAE-27989D600F9F}"/>
              </a:ext>
            </a:extLst>
          </p:cNvPr>
          <p:cNvSpPr/>
          <p:nvPr/>
        </p:nvSpPr>
        <p:spPr>
          <a:xfrm>
            <a:off x="278295" y="99391"/>
            <a:ext cx="11569147" cy="1139687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 Ευφράτης, μαζί με τον Τίγρη, διασχίζουν και αρδεύουν τη </a:t>
            </a:r>
            <a:r>
              <a:rPr lang="el-GR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Μεσοποταμία.</a:t>
            </a:r>
            <a:endParaRPr lang="el-CY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78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647D-F230-361C-772A-D96630C6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F566DF3-0E40-0C82-7FF2-0D8B0959A32D}"/>
              </a:ext>
            </a:extLst>
          </p:cNvPr>
          <p:cNvSpPr/>
          <p:nvPr/>
        </p:nvSpPr>
        <p:spPr>
          <a:xfrm>
            <a:off x="278295" y="99391"/>
            <a:ext cx="11569147" cy="1139687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ποταμός Νείλος έπαιξε βασικό ρόλο στην ανάπτυξη της αρχαίας  ………………….. 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F410-C9FD-2274-E17D-6D3BE10B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9" y="1252330"/>
            <a:ext cx="11569147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462533" y="4704522"/>
            <a:ext cx="2302163" cy="157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Παύλου</a:t>
            </a:r>
            <a:r>
              <a:rPr lang="el-GR" sz="1200" b="1" dirty="0">
                <a:solidFill>
                  <a:schemeClr val="bg1"/>
                </a:solidFill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Καρολίδου  – Δ. Δημητράκου</a:t>
            </a:r>
          </a:p>
          <a:p>
            <a:pPr marL="0" indent="0">
              <a:buNone/>
            </a:pP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, Αθήνα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(Μορφοποίηση – Προσαρμογή: Α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Αντζουλής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&amp; A.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Γεωργαλλίδης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)</a:t>
            </a:r>
          </a:p>
          <a:p>
            <a:endParaRPr lang="el-GR" b="1" dirty="0">
              <a:solidFill>
                <a:schemeClr val="bg1"/>
              </a:solidFill>
              <a:latin typeface="DejaVu Sans Condensed" pitchFamily="34" charset="0"/>
              <a:ea typeface="DejaVu Sans Condensed" pitchFamily="34" charset="0"/>
              <a:cs typeface="DejaVu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2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647D-F230-361C-772A-D96630C6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F566DF3-0E40-0C82-7FF2-0D8B0959A32D}"/>
              </a:ext>
            </a:extLst>
          </p:cNvPr>
          <p:cNvSpPr/>
          <p:nvPr/>
        </p:nvSpPr>
        <p:spPr>
          <a:xfrm>
            <a:off x="278295" y="99391"/>
            <a:ext cx="11569147" cy="1139687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ποταμός Νείλος έπαιξε βασικό ρόλο στην ανάπτυξη της αρχαίας  </a:t>
            </a:r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</a:rPr>
              <a:t>Αιγύπτου</a:t>
            </a:r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l-GR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F410-C9FD-2274-E17D-6D3BE10B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9" y="1252330"/>
            <a:ext cx="11569147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462533" y="4704522"/>
            <a:ext cx="2302163" cy="157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Παύλου</a:t>
            </a:r>
            <a:r>
              <a:rPr lang="el-GR" sz="1200" b="1" dirty="0">
                <a:solidFill>
                  <a:schemeClr val="bg1"/>
                </a:solidFill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Καρολίδου  – Δ. Δημητράκου</a:t>
            </a:r>
          </a:p>
          <a:p>
            <a:pPr marL="0" indent="0">
              <a:buNone/>
            </a:pP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, Αθήνα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(Μορφοποίηση – Προσαρμογή: Α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Αντζουλής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&amp; A.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Γεωργαλλίδης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)</a:t>
            </a:r>
          </a:p>
          <a:p>
            <a:endParaRPr lang="el-GR" b="1" dirty="0">
              <a:solidFill>
                <a:schemeClr val="bg1"/>
              </a:solidFill>
              <a:latin typeface="DejaVu Sans Condensed" pitchFamily="34" charset="0"/>
              <a:ea typeface="DejaVu Sans Condensed" pitchFamily="34" charset="0"/>
              <a:cs typeface="DejaVu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64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p003\Documents\IΣΤΟΡΙΚΟΙ ΧΑΡΤΕΣ ΚΑΡΟΛΙΔΟΥ\Η Παλαιστίνη κατά τους χρόνους του Χριστού.jpg">
            <a:extLst>
              <a:ext uri="{FF2B5EF4-FFF2-40B4-BE49-F238E27FC236}">
                <a16:creationId xmlns:a16="http://schemas.microsoft.com/office/drawing/2014/main" id="{B4DBCF3D-67F4-0A3E-5964-3F3D7EDF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173357"/>
            <a:ext cx="11476383" cy="45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1CE4AF9-04EC-90EF-6002-CE4F09173EC7}"/>
              </a:ext>
            </a:extLst>
          </p:cNvPr>
          <p:cNvSpPr/>
          <p:nvPr/>
        </p:nvSpPr>
        <p:spPr>
          <a:xfrm>
            <a:off x="278295" y="99391"/>
            <a:ext cx="11569147" cy="1888435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333333"/>
                </a:solidFill>
                <a:latin typeface="Tahoma" panose="020B0604030504040204" pitchFamily="34" charset="0"/>
              </a:rPr>
              <a:t>Οι …………….. είναι ο πρώτος μονοθεϊστικός λαός της ανθρώπινης ιστορίας.</a:t>
            </a:r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Το ιερό βιβλίο τους είναι η Παλαιά Διαθήκη.</a:t>
            </a:r>
            <a:endParaRPr lang="el-CY" sz="32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B10458-5652-9F32-EBF4-DDB30E8B8D2A}"/>
              </a:ext>
            </a:extLst>
          </p:cNvPr>
          <p:cNvSpPr txBox="1">
            <a:spLocks/>
          </p:cNvSpPr>
          <p:nvPr/>
        </p:nvSpPr>
        <p:spPr>
          <a:xfrm>
            <a:off x="9346498" y="5188226"/>
            <a:ext cx="2302163" cy="157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Παύλου</a:t>
            </a:r>
            <a:r>
              <a:rPr lang="el-GR" sz="1200" b="1" dirty="0">
                <a:solidFill>
                  <a:schemeClr val="bg1"/>
                </a:solidFill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Καρολίδου  – Δ. Δημητράκου</a:t>
            </a:r>
          </a:p>
          <a:p>
            <a:pPr marL="0" indent="0">
              <a:buNone/>
            </a:pP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, Αθήνα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(Μορφοποίηση – Προσαρμογή: Α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Αντζουλής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&amp; A.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Γεωργαλλίδης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)</a:t>
            </a:r>
          </a:p>
          <a:p>
            <a:endParaRPr lang="el-GR" b="1" dirty="0">
              <a:solidFill>
                <a:schemeClr val="bg1"/>
              </a:solidFill>
              <a:latin typeface="DejaVu Sans Condensed" pitchFamily="34" charset="0"/>
              <a:ea typeface="DejaVu Sans Condensed" pitchFamily="34" charset="0"/>
              <a:cs typeface="DejaVu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p003\Documents\IΣΤΟΡΙΚΟΙ ΧΑΡΤΕΣ ΚΑΡΟΛΙΔΟΥ\Η Παλαιστίνη κατά τους χρόνους του Χριστού.jpg">
            <a:extLst>
              <a:ext uri="{FF2B5EF4-FFF2-40B4-BE49-F238E27FC236}">
                <a16:creationId xmlns:a16="http://schemas.microsoft.com/office/drawing/2014/main" id="{B4DBCF3D-67F4-0A3E-5964-3F3D7EDF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173357"/>
            <a:ext cx="11476383" cy="45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1CE4AF9-04EC-90EF-6002-CE4F09173EC7}"/>
              </a:ext>
            </a:extLst>
          </p:cNvPr>
          <p:cNvSpPr/>
          <p:nvPr/>
        </p:nvSpPr>
        <p:spPr>
          <a:xfrm>
            <a:off x="278295" y="99391"/>
            <a:ext cx="11569147" cy="1888435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333333"/>
                </a:solidFill>
                <a:latin typeface="Tahoma" panose="020B0604030504040204" pitchFamily="34" charset="0"/>
              </a:rPr>
              <a:t>Οι </a:t>
            </a:r>
            <a:r>
              <a:rPr lang="el-GR" sz="3200" dirty="0">
                <a:solidFill>
                  <a:srgbClr val="FF0000"/>
                </a:solidFill>
                <a:latin typeface="Tahoma" panose="020B0604030504040204" pitchFamily="34" charset="0"/>
              </a:rPr>
              <a:t>Εβραίοι</a:t>
            </a:r>
            <a:r>
              <a:rPr lang="el-GR" sz="3200" dirty="0">
                <a:solidFill>
                  <a:srgbClr val="333333"/>
                </a:solidFill>
                <a:latin typeface="Tahoma" panose="020B0604030504040204" pitchFamily="34" charset="0"/>
              </a:rPr>
              <a:t> είναι ο πρώτος μονοθεϊστικός λαός της ανθρώπινης ιστορίας.</a:t>
            </a:r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Το ιερό βιβλίο τους είναι η Παλαιά Διαθήκη.</a:t>
            </a:r>
            <a:endParaRPr lang="el-CY" sz="32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B10458-5652-9F32-EBF4-DDB30E8B8D2A}"/>
              </a:ext>
            </a:extLst>
          </p:cNvPr>
          <p:cNvSpPr txBox="1">
            <a:spLocks/>
          </p:cNvSpPr>
          <p:nvPr/>
        </p:nvSpPr>
        <p:spPr>
          <a:xfrm>
            <a:off x="9346498" y="5188226"/>
            <a:ext cx="2302163" cy="157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Παύλου</a:t>
            </a:r>
            <a:r>
              <a:rPr lang="el-GR" sz="1200" b="1" dirty="0">
                <a:solidFill>
                  <a:schemeClr val="bg1"/>
                </a:solidFill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Καρολίδου  – Δ. Δημητράκου</a:t>
            </a:r>
          </a:p>
          <a:p>
            <a:pPr marL="0" indent="0">
              <a:buNone/>
            </a:pP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, Αθήνα</a:t>
            </a:r>
          </a:p>
          <a:p>
            <a:pPr marL="0" indent="0">
              <a:buNone/>
            </a:pP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(Μορφοποίηση – Προσαρμογή: Α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Αντζουλής</a:t>
            </a:r>
            <a:r>
              <a:rPr lang="en-US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&amp; A. </a:t>
            </a:r>
            <a:r>
              <a:rPr lang="el-GR" sz="12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Γεωργαλλίδης</a:t>
            </a:r>
            <a:r>
              <a:rPr lang="el-GR" sz="12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)</a:t>
            </a:r>
          </a:p>
          <a:p>
            <a:endParaRPr lang="el-GR" b="1" dirty="0">
              <a:solidFill>
                <a:schemeClr val="bg1"/>
              </a:solidFill>
              <a:latin typeface="DejaVu Sans Condensed" pitchFamily="34" charset="0"/>
              <a:ea typeface="DejaVu Sans Condensed" pitchFamily="34" charset="0"/>
              <a:cs typeface="DejaVu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6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03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429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Στα προηγούμενα μαθήματα  έμαθα  ….</a:t>
            </a:r>
          </a:p>
          <a:p>
            <a:pPr algn="ctr"/>
            <a:endParaRPr lang="el-GR" sz="3200" dirty="0">
              <a:solidFill>
                <a:schemeClr val="tx1"/>
              </a:solidFill>
            </a:endParaRPr>
          </a:p>
          <a:p>
            <a:pPr algn="ctr"/>
            <a:r>
              <a:rPr lang="el-GR" sz="3200" b="0" i="0" dirty="0">
                <a:solidFill>
                  <a:srgbClr val="001D35"/>
                </a:solidFill>
                <a:effectLst/>
                <a:latin typeface="Google Sans"/>
              </a:rPr>
              <a:t>Οι βασικές αλλαγές στη Νεολιθική Εποχή</a:t>
            </a:r>
            <a:endParaRPr lang="el-GR" sz="3200" b="1" dirty="0">
              <a:solidFill>
                <a:srgbClr val="FF0000"/>
              </a:solidFill>
            </a:endParaRPr>
          </a:p>
          <a:p>
            <a:pPr algn="ctr"/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B9E7C03B-CA8F-9483-1F0C-6428D48F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4" y="463827"/>
            <a:ext cx="6559825" cy="60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49774FAC-84E5-8339-9E11-AEF71ED74148}"/>
              </a:ext>
            </a:extLst>
          </p:cNvPr>
          <p:cNvSpPr/>
          <p:nvPr/>
        </p:nvSpPr>
        <p:spPr>
          <a:xfrm>
            <a:off x="7288696" y="278296"/>
            <a:ext cx="4399721" cy="35913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1"/>
            <a:r>
              <a:rPr lang="el-GR" sz="2800" b="0" i="0" strike="noStrike" dirty="0">
                <a:effectLst/>
                <a:latin typeface="Arial" panose="020B0604020202020204" pitchFamily="34" charset="0"/>
                <a:hlinkClick r:id="rId4"/>
              </a:rPr>
              <a:t>Αυτοαξιολόγηση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1DD6D2B-14A3-BACC-5E72-B8BF48615359}"/>
              </a:ext>
            </a:extLst>
          </p:cNvPr>
          <p:cNvSpPr/>
          <p:nvPr/>
        </p:nvSpPr>
        <p:spPr>
          <a:xfrm rot="1476480">
            <a:off x="3659646" y="1235421"/>
            <a:ext cx="2277381" cy="4083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Νεολιθική Εποχή :</a:t>
            </a:r>
          </a:p>
          <a:p>
            <a:pPr algn="ctr"/>
            <a:r>
              <a:rPr lang="el-GR" dirty="0"/>
              <a:t>-οικισμοί</a:t>
            </a:r>
          </a:p>
          <a:p>
            <a:pPr algn="ctr"/>
            <a:r>
              <a:rPr lang="el-GR" dirty="0"/>
              <a:t>-γεωργία</a:t>
            </a:r>
          </a:p>
          <a:p>
            <a:pPr algn="ctr"/>
            <a:r>
              <a:rPr lang="el-GR" dirty="0"/>
              <a:t>-κτηνοτροφία</a:t>
            </a:r>
          </a:p>
          <a:p>
            <a:pPr algn="ctr"/>
            <a:r>
              <a:rPr lang="el-GR" dirty="0"/>
              <a:t>-εξημέρωση  ζώων</a:t>
            </a:r>
          </a:p>
          <a:p>
            <a:pPr algn="ctr"/>
            <a:r>
              <a:rPr lang="el-GR" dirty="0"/>
              <a:t>-κεραμική</a:t>
            </a:r>
          </a:p>
          <a:p>
            <a:pPr algn="ctr"/>
            <a:r>
              <a:rPr lang="el-GR" dirty="0"/>
              <a:t>-υφαντική 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05206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5478593" y="-70947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Τ</a:t>
            </a:r>
            <a:r>
              <a:rPr lang="el-GR" sz="1800" dirty="0">
                <a:solidFill>
                  <a:schemeClr val="tx1"/>
                </a:solidFill>
              </a:rPr>
              <a:t>α πολιτισμικά επιτεύγματα των λαών και πολιτισμών της Εγγύς Ανατολής.</a:t>
            </a:r>
            <a:endParaRPr lang="el-CY" sz="1800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DD5FE37A-525A-446F-9781-BA6807E83B95}"/>
              </a:ext>
            </a:extLst>
          </p:cNvPr>
          <p:cNvSpPr/>
          <p:nvPr/>
        </p:nvSpPr>
        <p:spPr>
          <a:xfrm>
            <a:off x="7898642" y="4114800"/>
            <a:ext cx="3798058" cy="2278135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endParaRPr lang="el-CY" sz="1800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rgbClr val="001D35"/>
                </a:solidFill>
                <a:latin typeface="Google Sans"/>
              </a:rPr>
              <a:t>Η προσφορά της Ανατολής στον πολιτισμό </a:t>
            </a:r>
            <a:endParaRPr lang="el-CY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8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73B96C-D614-AEDF-83C1-C063FCCFE8F3}"/>
              </a:ext>
            </a:extLst>
          </p:cNvPr>
          <p:cNvSpPr/>
          <p:nvPr/>
        </p:nvSpPr>
        <p:spPr>
          <a:xfrm>
            <a:off x="4452729" y="0"/>
            <a:ext cx="7368209" cy="671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600" b="1" dirty="0"/>
              <a:t>γεωργία &amp; </a:t>
            </a:r>
            <a:r>
              <a:rPr lang="el-GR" sz="6600" b="1" dirty="0">
                <a:sym typeface="Wingdings" panose="05000000000000000000" pitchFamily="2" charset="2"/>
              </a:rPr>
              <a:t>εξημέρωση ζώων</a:t>
            </a:r>
          </a:p>
          <a:p>
            <a:pPr algn="ctr"/>
            <a:r>
              <a:rPr lang="el-GR" sz="6600" dirty="0"/>
              <a:t> </a:t>
            </a:r>
            <a:endParaRPr lang="el-CY" sz="66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AA71D0-B986-E52F-14F4-2A3D3C474334}"/>
              </a:ext>
            </a:extLst>
          </p:cNvPr>
          <p:cNvSpPr/>
          <p:nvPr/>
        </p:nvSpPr>
        <p:spPr>
          <a:xfrm>
            <a:off x="0" y="2902226"/>
            <a:ext cx="4876800" cy="14974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Νεολιθική  εποχή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1611936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ζωγραφιά, σκίτσο/σχέδιο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C35DD8B-5E46-0E19-6F5F-2463E3496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8" t="12898" r="6473" b="16164"/>
          <a:stretch/>
        </p:blipFill>
        <p:spPr>
          <a:xfrm rot="5400000">
            <a:off x="8292398" y="2859014"/>
            <a:ext cx="2816383" cy="4982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 descr="Εικόνα που περιέχει κείμενο, ζωγραφιά, χαρτί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A5C9F2F8-960C-889E-7376-419C55AFE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12126" r="38648" b="16937"/>
          <a:stretch/>
        </p:blipFill>
        <p:spPr>
          <a:xfrm rot="5400000">
            <a:off x="7711108" y="-445900"/>
            <a:ext cx="3886201" cy="489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29C0B-2015-89D5-C9E5-7E22533AB0FC}"/>
              </a:ext>
            </a:extLst>
          </p:cNvPr>
          <p:cNvSpPr txBox="1"/>
          <p:nvPr/>
        </p:nvSpPr>
        <p:spPr>
          <a:xfrm>
            <a:off x="3650976" y="5526158"/>
            <a:ext cx="345219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Arial" panose="020B0604020202020204" pitchFamily="34" charset="0"/>
              </a:rPr>
              <a:t>G. Wells</a:t>
            </a:r>
            <a:r>
              <a:rPr lang="el-GR" sz="1600" i="0" dirty="0">
                <a:effectLst/>
                <a:latin typeface="Arial" panose="020B0604020202020204" pitchFamily="34" charset="0"/>
              </a:rPr>
              <a:t>, </a:t>
            </a:r>
            <a:r>
              <a:rPr lang="el-GR" sz="1600" i="1" dirty="0">
                <a:effectLst/>
                <a:latin typeface="Arial" panose="020B0604020202020204" pitchFamily="34" charset="0"/>
              </a:rPr>
              <a:t>Έξι δοξασμένοι λαοί : Αιγύπτιοι, Βαβυλώνιοι, </a:t>
            </a:r>
            <a:r>
              <a:rPr lang="el-GR" sz="1600" i="1" dirty="0" err="1">
                <a:effectLst/>
                <a:latin typeface="Arial" panose="020B0604020202020204" pitchFamily="34" charset="0"/>
              </a:rPr>
              <a:t>Ασσύριοι</a:t>
            </a:r>
            <a:r>
              <a:rPr lang="el-GR" sz="1600" i="1" dirty="0">
                <a:effectLst/>
                <a:latin typeface="Arial" panose="020B0604020202020204" pitchFamily="34" charset="0"/>
              </a:rPr>
              <a:t>, Πέρσες, Εβραίοι, Φοίνικες, </a:t>
            </a:r>
            <a:r>
              <a:rPr lang="el-GR" sz="1600" i="0" dirty="0">
                <a:effectLst/>
                <a:latin typeface="Arial" panose="020B0604020202020204" pitchFamily="34" charset="0"/>
              </a:rPr>
              <a:t>Δημητράκος, Αθήνα, 1932, σ. 23-24.</a:t>
            </a:r>
            <a:r>
              <a:rPr lang="en-US" sz="1600" i="0" dirty="0">
                <a:effectLst/>
                <a:latin typeface="Arial" panose="020B0604020202020204" pitchFamily="34" charset="0"/>
              </a:rPr>
              <a:t> </a:t>
            </a:r>
            <a:endParaRPr lang="el-CY" sz="1600" dirty="0"/>
          </a:p>
        </p:txBody>
      </p:sp>
      <p:pic>
        <p:nvPicPr>
          <p:cNvPr id="2" name="Εικόνα 1" descr="Εικόνα που περιέχει κείμενο, Δημοσίευση, χαρτί, βιβλίο αυτοβοήθει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93058B6-3BE7-F6BD-D563-DD1B8BF26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17391" r="15033" b="19614"/>
          <a:stretch/>
        </p:blipFill>
        <p:spPr>
          <a:xfrm>
            <a:off x="92767" y="99389"/>
            <a:ext cx="7010398" cy="52476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EB04BF2-533E-8AB9-5B8C-3FF30F3BD467}"/>
              </a:ext>
            </a:extLst>
          </p:cNvPr>
          <p:cNvSpPr/>
          <p:nvPr/>
        </p:nvSpPr>
        <p:spPr>
          <a:xfrm>
            <a:off x="33133" y="5526158"/>
            <a:ext cx="3564833" cy="12324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i="0" dirty="0">
                <a:solidFill>
                  <a:schemeClr val="tx1"/>
                </a:solidFill>
                <a:effectLst/>
              </a:rPr>
              <a:t>Νίκος Χρ. Χαραλάμπους, </a:t>
            </a:r>
            <a:r>
              <a:rPr lang="el-GR" sz="1600" i="1" dirty="0">
                <a:solidFill>
                  <a:schemeClr val="tx1"/>
                </a:solidFill>
                <a:effectLst/>
              </a:rPr>
              <a:t>Αρχαίοι πολιτισμοί στην Ανατολική Μεσόγειο, </a:t>
            </a:r>
            <a:r>
              <a:rPr lang="el-GR" sz="1600" dirty="0">
                <a:solidFill>
                  <a:schemeClr val="tx1"/>
                </a:solidFill>
                <a:effectLst/>
              </a:rPr>
              <a:t>Η Καθημερινή, Λευκωσία, 2022,</a:t>
            </a:r>
            <a:r>
              <a:rPr lang="el-GR" sz="1600" i="1" dirty="0">
                <a:solidFill>
                  <a:schemeClr val="tx1"/>
                </a:solidFill>
                <a:effectLst/>
              </a:rPr>
              <a:t>  </a:t>
            </a:r>
            <a:r>
              <a:rPr lang="el-GR" sz="1600" dirty="0">
                <a:solidFill>
                  <a:schemeClr val="tx1"/>
                </a:solidFill>
              </a:rPr>
              <a:t>σελ</a:t>
            </a:r>
            <a:r>
              <a:rPr lang="el-GR" sz="1600" dirty="0"/>
              <a:t>.33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2088422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2F1E971-E09B-214E-75C6-A6DB4AC7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15127" r="50405" b="26704"/>
          <a:stretch/>
        </p:blipFill>
        <p:spPr>
          <a:xfrm rot="5400000">
            <a:off x="2287230" y="-1953948"/>
            <a:ext cx="4425477" cy="8507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B00CAF-DEE5-75E5-D3A7-B5F70F7121C8}"/>
              </a:ext>
            </a:extLst>
          </p:cNvPr>
          <p:cNvSpPr txBox="1"/>
          <p:nvPr/>
        </p:nvSpPr>
        <p:spPr>
          <a:xfrm rot="10569724" flipV="1">
            <a:off x="606717" y="5051586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48.</a:t>
            </a:r>
            <a:endParaRPr lang="el-CY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2CD583C-53E3-DC62-03E5-00E6E2F5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8" t="9839" r="39802" b="63659"/>
          <a:stretch/>
        </p:blipFill>
        <p:spPr>
          <a:xfrm rot="5400000">
            <a:off x="7268516" y="1861630"/>
            <a:ext cx="1842652" cy="75802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6793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73B96C-D614-AEDF-83C1-C063FCCFE8F3}"/>
              </a:ext>
            </a:extLst>
          </p:cNvPr>
          <p:cNvSpPr/>
          <p:nvPr/>
        </p:nvSpPr>
        <p:spPr>
          <a:xfrm>
            <a:off x="4452728" y="0"/>
            <a:ext cx="7580245" cy="671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8800" b="1" dirty="0"/>
              <a:t>κεραμική &amp; υφαντική</a:t>
            </a:r>
            <a:r>
              <a:rPr lang="el-GR" sz="8800" dirty="0"/>
              <a:t>  </a:t>
            </a:r>
            <a:endParaRPr lang="el-CY" sz="88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AA71D0-B986-E52F-14F4-2A3D3C474334}"/>
              </a:ext>
            </a:extLst>
          </p:cNvPr>
          <p:cNvSpPr/>
          <p:nvPr/>
        </p:nvSpPr>
        <p:spPr>
          <a:xfrm>
            <a:off x="0" y="2902226"/>
            <a:ext cx="4876800" cy="14974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Νεολιθική  εποχή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2456287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EAAD0593-4E28-C2FC-243A-D93DFA11B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3" t="10747" r="13362" b="9381"/>
          <a:stretch/>
        </p:blipFill>
        <p:spPr>
          <a:xfrm rot="5400000">
            <a:off x="1555474" y="-617881"/>
            <a:ext cx="4283765" cy="6016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6F4BC-CE69-9934-23C4-3A616BA4F74C}"/>
              </a:ext>
            </a:extLst>
          </p:cNvPr>
          <p:cNvSpPr txBox="1"/>
          <p:nvPr/>
        </p:nvSpPr>
        <p:spPr>
          <a:xfrm>
            <a:off x="119270" y="4727285"/>
            <a:ext cx="291547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G. Wells</a:t>
            </a:r>
            <a:r>
              <a:rPr lang="el-GR" i="0" dirty="0">
                <a:effectLst/>
                <a:latin typeface="Arial" panose="020B0604020202020204" pitchFamily="34" charset="0"/>
              </a:rPr>
              <a:t>, </a:t>
            </a:r>
            <a:r>
              <a:rPr lang="el-GR" i="1" dirty="0">
                <a:effectLst/>
                <a:latin typeface="Arial" panose="020B0604020202020204" pitchFamily="34" charset="0"/>
              </a:rPr>
              <a:t>Έξι δοξασμένοι λαοί : Αιγύπτιοι, Βαβυλώνιοι,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Ασσύριοι</a:t>
            </a:r>
            <a:r>
              <a:rPr lang="el-GR" i="1" dirty="0">
                <a:effectLst/>
                <a:latin typeface="Arial" panose="020B0604020202020204" pitchFamily="34" charset="0"/>
              </a:rPr>
              <a:t>, Πέρσες, Εβραίοι, Φοίνικες, </a:t>
            </a:r>
            <a:r>
              <a:rPr lang="el-GR" i="0" dirty="0">
                <a:effectLst/>
                <a:latin typeface="Arial" panose="020B0604020202020204" pitchFamily="34" charset="0"/>
              </a:rPr>
              <a:t>Δημητράκος, Αθήνα, 1932, σελ. 25.</a:t>
            </a:r>
            <a:r>
              <a:rPr lang="en-US" i="0" dirty="0"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  <p:pic>
        <p:nvPicPr>
          <p:cNvPr id="4" name="Εικόνα 3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1F56E8D7-ACAA-2988-85FB-9F2A45D4A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0322" r="43455" b="9806"/>
          <a:stretch/>
        </p:blipFill>
        <p:spPr>
          <a:xfrm rot="5400000">
            <a:off x="6226869" y="925999"/>
            <a:ext cx="6337850" cy="4982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7796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ς χώρος, άτομο,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0257B361-2A13-EED8-85E1-D81807AF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9033" r="20242" b="9807"/>
          <a:stretch/>
        </p:blipFill>
        <p:spPr>
          <a:xfrm rot="5400000">
            <a:off x="1543877" y="-364434"/>
            <a:ext cx="6029737" cy="7156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3C471-5264-642C-1D62-B5FE1BC0169E}"/>
              </a:ext>
            </a:extLst>
          </p:cNvPr>
          <p:cNvSpPr txBox="1"/>
          <p:nvPr/>
        </p:nvSpPr>
        <p:spPr>
          <a:xfrm rot="10569724" flipV="1">
            <a:off x="606717" y="5051586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18.</a:t>
            </a:r>
            <a:endParaRPr lang="el-CY" dirty="0"/>
          </a:p>
        </p:txBody>
      </p:sp>
      <p:pic>
        <p:nvPicPr>
          <p:cNvPr id="6" name="Εικόνα 5" descr="Εικόνα που περιέχει κείμενο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C84DB81F-ECA0-238A-1414-E3E2C435F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498" r="38620" b="79920"/>
          <a:stretch/>
        </p:blipFill>
        <p:spPr>
          <a:xfrm>
            <a:off x="8547647" y="4437102"/>
            <a:ext cx="3397378" cy="19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2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73B96C-D614-AEDF-83C1-C063FCCFE8F3}"/>
              </a:ext>
            </a:extLst>
          </p:cNvPr>
          <p:cNvSpPr/>
          <p:nvPr/>
        </p:nvSpPr>
        <p:spPr>
          <a:xfrm>
            <a:off x="4452729" y="0"/>
            <a:ext cx="7368209" cy="671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l-GR" altLang="el-CY" sz="8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Πίστη στη μετά θάνατον ζωή</a:t>
            </a:r>
            <a:endParaRPr lang="el-CY" sz="88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AA71D0-B986-E52F-14F4-2A3D3C474334}"/>
              </a:ext>
            </a:extLst>
          </p:cNvPr>
          <p:cNvSpPr/>
          <p:nvPr/>
        </p:nvSpPr>
        <p:spPr>
          <a:xfrm>
            <a:off x="0" y="2902226"/>
            <a:ext cx="4876800" cy="14974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Νεολιθική  εποχή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4255077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25ADA7-EEC8-22E1-129A-2FB25E99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l-C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D9FE7-F479-9FB0-4EA6-0599165D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734" y="184706"/>
            <a:ext cx="5569665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ταρίχευση νεκρών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(μούμιες)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CY" sz="4800" b="1" dirty="0">
                <a:solidFill>
                  <a:srgbClr val="000000"/>
                </a:solidFill>
                <a:latin typeface="Arial" panose="020B0604020202020204" pitchFamily="34" charset="0"/>
              </a:rPr>
              <a:t>Αίγυπτος</a:t>
            </a:r>
            <a:endParaRPr kumimoji="0" lang="el-GR" altLang="el-CY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7411D-DB46-ABED-08FC-35C6EBC4F6AD}"/>
              </a:ext>
            </a:extLst>
          </p:cNvPr>
          <p:cNvSpPr txBox="1"/>
          <p:nvPr/>
        </p:nvSpPr>
        <p:spPr>
          <a:xfrm>
            <a:off x="6036366" y="5405573"/>
            <a:ext cx="6096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Οι Φαραώ με τις πυραμίδες πίστευαν ότι θα συνέχιζαν και μετά τον θάνατο την εξουσία τους στους ανθρώπους. Στην εικόνα, πρώτη στο βάθος, η πυραμίδα του Χέοπα, η μεγαλύτερη της Αιγύπτου</a:t>
            </a:r>
            <a:endParaRPr lang="el-CY" dirty="0"/>
          </a:p>
        </p:txBody>
      </p:sp>
      <p:pic>
        <p:nvPicPr>
          <p:cNvPr id="7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3457272B-2151-8138-6FBC-E41738DD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72" y="2519948"/>
            <a:ext cx="2213114" cy="25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39E0A7D-548E-2E39-7AE8-300C8574D0FC}"/>
              </a:ext>
            </a:extLst>
          </p:cNvPr>
          <p:cNvSpPr/>
          <p:nvPr/>
        </p:nvSpPr>
        <p:spPr>
          <a:xfrm>
            <a:off x="-86142" y="3356004"/>
            <a:ext cx="3114262" cy="1789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  Ο νεκρός έχει ταφεί  σε συνεσταλμένη  στάση κάτω από το δάπεδο  της  οικίας. 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D25A328-DA95-989D-E8BF-56E784CE6DF6}"/>
              </a:ext>
            </a:extLst>
          </p:cNvPr>
          <p:cNvSpPr/>
          <p:nvPr/>
        </p:nvSpPr>
        <p:spPr>
          <a:xfrm>
            <a:off x="-33132" y="24040"/>
            <a:ext cx="3021497" cy="19745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Σκεύη  μέσα στον  τάφο</a:t>
            </a:r>
            <a:endParaRPr lang="el-GR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EE8C022-BC66-6EF3-EB27-8A802F72CB8D}"/>
              </a:ext>
            </a:extLst>
          </p:cNvPr>
          <p:cNvSpPr/>
          <p:nvPr/>
        </p:nvSpPr>
        <p:spPr>
          <a:xfrm>
            <a:off x="-33133" y="2177553"/>
            <a:ext cx="3021497" cy="1060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Πέτρα  στο σώμα  του νεκρού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  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B567C-F3A3-3DE5-D2EC-B3E1FC2B7DD8}"/>
              </a:ext>
            </a:extLst>
          </p:cNvPr>
          <p:cNvSpPr txBox="1"/>
          <p:nvPr/>
        </p:nvSpPr>
        <p:spPr>
          <a:xfrm>
            <a:off x="382213" y="5405573"/>
            <a:ext cx="546652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3600" dirty="0">
                <a:solidFill>
                  <a:schemeClr val="tx1"/>
                </a:solidFill>
                <a:sym typeface="Wingdings" panose="05000000000000000000" pitchFamily="2" charset="2"/>
              </a:rPr>
              <a:t> </a:t>
            </a:r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πίστη  στη  συνέχιση  της ζωής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 Νεκροφοβία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 Βαθιά θρησκευτικότητα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D164A0DE-1289-2F44-8C65-FD6ED98FB028}"/>
              </a:ext>
            </a:extLst>
          </p:cNvPr>
          <p:cNvSpPr/>
          <p:nvPr/>
        </p:nvSpPr>
        <p:spPr>
          <a:xfrm>
            <a:off x="3028120" y="149124"/>
            <a:ext cx="2696819" cy="1974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κτερίσματα</a:t>
            </a:r>
          </a:p>
          <a:p>
            <a:pPr algn="ctr"/>
            <a:r>
              <a:rPr lang="el-GR" sz="3600" b="1" dirty="0"/>
              <a:t>Κύπρος</a:t>
            </a:r>
            <a:r>
              <a:rPr lang="el-GR" b="1" dirty="0"/>
              <a:t> </a:t>
            </a:r>
            <a:endParaRPr lang="el-CY" b="1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41BAAD7-D28D-EA05-2BF5-36354999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66" y="2639614"/>
            <a:ext cx="1905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79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73B96C-D614-AEDF-83C1-C063FCCFE8F3}"/>
              </a:ext>
            </a:extLst>
          </p:cNvPr>
          <p:cNvSpPr/>
          <p:nvPr/>
        </p:nvSpPr>
        <p:spPr>
          <a:xfrm>
            <a:off x="4452729" y="0"/>
            <a:ext cx="7620001" cy="671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b="1" dirty="0"/>
              <a:t>Καλά  </a:t>
            </a:r>
            <a:r>
              <a:rPr lang="el-GR" sz="6600" b="1" dirty="0"/>
              <a:t>οργανωμένη </a:t>
            </a:r>
            <a:r>
              <a:rPr lang="el-GR" sz="9600" b="1" dirty="0"/>
              <a:t> κοινωνία</a:t>
            </a:r>
          </a:p>
          <a:p>
            <a:pPr algn="ctr"/>
            <a:r>
              <a:rPr lang="el-GR" b="1" dirty="0"/>
              <a:t> </a:t>
            </a:r>
            <a:endParaRPr lang="el-CY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AA71D0-B986-E52F-14F4-2A3D3C474334}"/>
              </a:ext>
            </a:extLst>
          </p:cNvPr>
          <p:cNvSpPr/>
          <p:nvPr/>
        </p:nvSpPr>
        <p:spPr>
          <a:xfrm>
            <a:off x="0" y="2902226"/>
            <a:ext cx="4876800" cy="14974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Νεολιθική εποχή 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296794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κανονες ταξης">
            <a:extLst>
              <a:ext uri="{FF2B5EF4-FFF2-40B4-BE49-F238E27FC236}">
                <a16:creationId xmlns:a16="http://schemas.microsoft.com/office/drawing/2014/main" id="{3FC56296-45CF-4167-9097-0C0EE6D72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6111" r="16711" b="65000"/>
          <a:stretch/>
        </p:blipFill>
        <p:spPr bwMode="auto">
          <a:xfrm>
            <a:off x="177799" y="368300"/>
            <a:ext cx="11849101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1692448F-FF30-4093-B919-93BA73111A7A}"/>
              </a:ext>
            </a:extLst>
          </p:cNvPr>
          <p:cNvSpPr/>
          <p:nvPr/>
        </p:nvSpPr>
        <p:spPr>
          <a:xfrm>
            <a:off x="8509000" y="342900"/>
            <a:ext cx="3390900" cy="194310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Βασικά  στοιχεία ενός  χάρτη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1444287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EDEECB6-5742-C566-0701-A51BB48C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3692" r="7936"/>
          <a:stretch/>
        </p:blipFill>
        <p:spPr>
          <a:xfrm rot="5400000">
            <a:off x="772529" y="55496"/>
            <a:ext cx="5736773" cy="618237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0AA6ED7-27F6-D615-5EEF-12A8C99A5591}"/>
              </a:ext>
            </a:extLst>
          </p:cNvPr>
          <p:cNvSpPr/>
          <p:nvPr/>
        </p:nvSpPr>
        <p:spPr>
          <a:xfrm>
            <a:off x="483466" y="6062161"/>
            <a:ext cx="6182377" cy="624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29E9596-749F-E666-3AAE-3AA0C59E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67" y="278297"/>
            <a:ext cx="4446106" cy="48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024CF-01C5-37B6-6622-DD6371EB9696}"/>
              </a:ext>
            </a:extLst>
          </p:cNvPr>
          <p:cNvSpPr txBox="1"/>
          <p:nvPr/>
        </p:nvSpPr>
        <p:spPr>
          <a:xfrm>
            <a:off x="7110146" y="5173970"/>
            <a:ext cx="44461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CY" sz="18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</a:t>
            </a:r>
            <a:r>
              <a:rPr lang="el-CY" sz="18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τσουλάκος</a:t>
            </a:r>
            <a:r>
              <a:rPr lang="el-CY" sz="18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Γεωργί</a:t>
            </a:r>
            <a:r>
              <a:rPr lang="el-CY" sz="18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Κοκκορού - Αλευρά, Βασίλειος Σκουλάτος, </a:t>
            </a:r>
            <a:r>
              <a:rPr lang="el-CY" sz="1800" i="1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sz="18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</a:t>
            </a:r>
            <a:r>
              <a:rPr lang="el-GR" sz="18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15.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800539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γραφικός χαρακτήρας, κείμενο, καφέ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93A5793-BC86-FF4F-E7CB-855A1A8C9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40169" r="18647" b="13412"/>
          <a:stretch/>
        </p:blipFill>
        <p:spPr>
          <a:xfrm rot="5400000">
            <a:off x="134628" y="117160"/>
            <a:ext cx="7089913" cy="6855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D052C-6CDD-87D9-7A81-08F76AD58404}"/>
              </a:ext>
            </a:extLst>
          </p:cNvPr>
          <p:cNvSpPr txBox="1"/>
          <p:nvPr/>
        </p:nvSpPr>
        <p:spPr>
          <a:xfrm rot="12054124" flipV="1">
            <a:off x="8331350" y="1134679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54.</a:t>
            </a:r>
            <a:endParaRPr lang="el-CY" dirty="0"/>
          </a:p>
        </p:txBody>
      </p:sp>
      <p:pic>
        <p:nvPicPr>
          <p:cNvPr id="5" name="Εικόνα 4" descr="Εικόνα που περιέχει γραφικός χαρακτήρας, κείμενο, καφέ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93636B3-5FFA-132E-32E3-909A76A1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8" t="8457" r="19678" b="62741"/>
          <a:stretch/>
        </p:blipFill>
        <p:spPr>
          <a:xfrm rot="5400000">
            <a:off x="7530213" y="2060079"/>
            <a:ext cx="2767967" cy="60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98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73B96C-D614-AEDF-83C1-C063FCCFE8F3}"/>
              </a:ext>
            </a:extLst>
          </p:cNvPr>
          <p:cNvSpPr/>
          <p:nvPr/>
        </p:nvSpPr>
        <p:spPr>
          <a:xfrm>
            <a:off x="4452729" y="0"/>
            <a:ext cx="7368209" cy="671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b="1" dirty="0"/>
              <a:t>γραφή</a:t>
            </a:r>
            <a:r>
              <a:rPr lang="el-GR" dirty="0"/>
              <a:t> </a:t>
            </a:r>
            <a:endParaRPr lang="el-CY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AA71D0-B986-E52F-14F4-2A3D3C474334}"/>
              </a:ext>
            </a:extLst>
          </p:cNvPr>
          <p:cNvSpPr/>
          <p:nvPr/>
        </p:nvSpPr>
        <p:spPr>
          <a:xfrm>
            <a:off x="0" y="2902226"/>
            <a:ext cx="4876800" cy="14974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Εποχή του Χαλκού 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3398394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FAF015BE-5EFA-039C-63C6-A57F33495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8116" r="11740" b="40677"/>
          <a:stretch/>
        </p:blipFill>
        <p:spPr>
          <a:xfrm>
            <a:off x="109865" y="123987"/>
            <a:ext cx="9978887" cy="49430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7BFBB30-FD11-B083-B1FB-9B946748D961}"/>
              </a:ext>
            </a:extLst>
          </p:cNvPr>
          <p:cNvSpPr/>
          <p:nvPr/>
        </p:nvSpPr>
        <p:spPr>
          <a:xfrm rot="11416536" flipV="1">
            <a:off x="8542228" y="-99641"/>
            <a:ext cx="3392558" cy="195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Νίκος Χρ. Χαραλάμπους, 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Αρχαίοι πολιτισμοί στην Ανατολική Μεσόγειο, </a:t>
            </a:r>
            <a:r>
              <a:rPr lang="el-GR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Η Καθημερινή, Λευκωσία, 2022,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 </a:t>
            </a:r>
            <a:r>
              <a:rPr lang="el-GR" dirty="0">
                <a:solidFill>
                  <a:schemeClr val="tx1"/>
                </a:solidFill>
              </a:rPr>
              <a:t>σελ</a:t>
            </a:r>
            <a:r>
              <a:rPr lang="el-GR" dirty="0"/>
              <a:t>.35.</a:t>
            </a:r>
            <a:endParaRPr lang="el-CY" dirty="0"/>
          </a:p>
        </p:txBody>
      </p:sp>
      <p:pic>
        <p:nvPicPr>
          <p:cNvPr id="2" name="Εικόνα 1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63A2098-5E9A-B529-9A96-76EB44312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t="17202" r="69370" b="15064"/>
          <a:stretch/>
        </p:blipFill>
        <p:spPr>
          <a:xfrm rot="5400000">
            <a:off x="7121545" y="1384442"/>
            <a:ext cx="2203677" cy="852196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D9A63-8AE7-CAF9-70E0-A963AED09428}"/>
              </a:ext>
            </a:extLst>
          </p:cNvPr>
          <p:cNvSpPr txBox="1"/>
          <p:nvPr/>
        </p:nvSpPr>
        <p:spPr>
          <a:xfrm rot="20268690">
            <a:off x="319544" y="5371260"/>
            <a:ext cx="329295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Αθανάσιος  Πασχάλης</a:t>
            </a:r>
            <a:r>
              <a:rPr lang="el-GR" sz="11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sz="11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Μεσοποταμία : Σουμέριοι-</a:t>
            </a:r>
            <a:r>
              <a:rPr lang="el-GR" sz="11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Ασσύριοι</a:t>
            </a:r>
            <a:r>
              <a:rPr lang="el-GR" sz="11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Βαβυλώνιοι-</a:t>
            </a:r>
            <a:r>
              <a:rPr lang="el-GR" sz="11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Χίττες</a:t>
            </a:r>
            <a:r>
              <a:rPr lang="el-GR" sz="11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-Πέρσες, Εβραίοι : </a:t>
            </a:r>
            <a:r>
              <a:rPr lang="el-GR" sz="11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Κρήτες</a:t>
            </a:r>
            <a:r>
              <a:rPr lang="el-GR" sz="11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-Μυκηναίοι, Μακεδόνες : κοσμοκρατορία Αλεξάνδρου</a:t>
            </a:r>
            <a:r>
              <a:rPr lang="el-GR" sz="11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Καραβίας</a:t>
            </a:r>
            <a:r>
              <a:rPr lang="el-GR" sz="1100" dirty="0">
                <a:solidFill>
                  <a:srgbClr val="000000"/>
                </a:solidFill>
                <a:latin typeface="Arial" panose="020B0604020202020204" pitchFamily="34" charset="0"/>
              </a:rPr>
              <a:t>, Αθήνα, 1977, σελ. 6. </a:t>
            </a:r>
            <a:endParaRPr lang="el-CY" sz="1100" dirty="0"/>
          </a:p>
        </p:txBody>
      </p:sp>
    </p:spTree>
    <p:extLst>
      <p:ext uri="{BB962C8B-B14F-4D97-AF65-F5344CB8AC3E}">
        <p14:creationId xmlns:p14="http://schemas.microsoft.com/office/powerpoint/2010/main" val="3255139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C892236-2C31-4B9E-0E56-1914E553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-496545" y="996724"/>
            <a:ext cx="5698433" cy="4200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9A84F82-6EEA-22DE-897A-BF485BC15920}"/>
              </a:ext>
            </a:extLst>
          </p:cNvPr>
          <p:cNvSpPr/>
          <p:nvPr/>
        </p:nvSpPr>
        <p:spPr>
          <a:xfrm>
            <a:off x="252202" y="60742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0E578B-44E6-F46B-78A4-85E77CA2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4558748" y="247977"/>
            <a:ext cx="7513983" cy="488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4E860-75B4-C722-B2CD-A3DB9CA3AEF3}"/>
              </a:ext>
            </a:extLst>
          </p:cNvPr>
          <p:cNvSpPr txBox="1"/>
          <p:nvPr/>
        </p:nvSpPr>
        <p:spPr>
          <a:xfrm rot="10569724" flipV="1">
            <a:off x="4490014" y="4422179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142-143.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01430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D319BD8-10E1-207F-A280-3C77C2FA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37695" r="20131" b="22862"/>
          <a:stretch/>
        </p:blipFill>
        <p:spPr>
          <a:xfrm rot="5400000">
            <a:off x="4114799" y="1692967"/>
            <a:ext cx="6268278" cy="347206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AB614056-A3CC-FD61-4BA6-F30433D06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545993" y="3102667"/>
            <a:ext cx="2229682" cy="4691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DDA60-A9F8-BEC8-C3D4-41835868AC07}"/>
              </a:ext>
            </a:extLst>
          </p:cNvPr>
          <p:cNvSpPr txBox="1"/>
          <p:nvPr/>
        </p:nvSpPr>
        <p:spPr>
          <a:xfrm rot="12372843" flipV="1">
            <a:off x="8690543" y="1672282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i="0" dirty="0">
                <a:effectLst/>
                <a:latin typeface="Arial" panose="020B0604020202020204" pitchFamily="34" charset="0"/>
              </a:rPr>
              <a:t>Gigetta Dalli Regoli </a:t>
            </a:r>
            <a:r>
              <a:rPr lang="el-GR" i="0" dirty="0">
                <a:effectLst/>
                <a:latin typeface="Arial" panose="020B0604020202020204" pitchFamily="34" charset="0"/>
              </a:rPr>
              <a:t>(</a:t>
            </a:r>
            <a:r>
              <a:rPr lang="it-IT" i="0" dirty="0" err="1">
                <a:effectLst/>
                <a:latin typeface="Arial" panose="020B0604020202020204" pitchFamily="34" charset="0"/>
              </a:rPr>
              <a:t>κ.ά</a:t>
            </a:r>
            <a:r>
              <a:rPr lang="it-IT" i="0" dirty="0">
                <a:effectLst/>
                <a:latin typeface="Arial" panose="020B0604020202020204" pitchFamily="34" charset="0"/>
              </a:rPr>
              <a:t>.</a:t>
            </a:r>
            <a:r>
              <a:rPr lang="el-GR" i="0" dirty="0">
                <a:effectLst/>
                <a:latin typeface="Arial" panose="020B0604020202020204" pitchFamily="34" charset="0"/>
              </a:rPr>
              <a:t>)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>
                <a:effectLst/>
                <a:latin typeface="Arial" panose="020B0604020202020204" pitchFamily="34" charset="0"/>
              </a:rPr>
              <a:t>Παρίσι. Λούβρο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Αθήνα,1969,  </a:t>
            </a:r>
            <a:r>
              <a:rPr lang="el-GR" dirty="0" err="1">
                <a:latin typeface="Arial" panose="020B0604020202020204" pitchFamily="34" charset="0"/>
              </a:rPr>
              <a:t>σσ</a:t>
            </a:r>
            <a:r>
              <a:rPr lang="el-GR" dirty="0">
                <a:latin typeface="Arial" panose="020B0604020202020204" pitchFamily="34" charset="0"/>
              </a:rPr>
              <a:t>. 53, 54.</a:t>
            </a:r>
            <a:endParaRPr lang="el-CY" dirty="0"/>
          </a:p>
        </p:txBody>
      </p:sp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86A2AD5-A023-CFED-A590-0C6384080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-649356" y="695923"/>
            <a:ext cx="6268279" cy="478403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108FD57-E782-F328-335F-6DD1660E3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9772" r="71806" b="66245"/>
          <a:stretch/>
        </p:blipFill>
        <p:spPr>
          <a:xfrm rot="5400000">
            <a:off x="1311811" y="3104164"/>
            <a:ext cx="2348945" cy="48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3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600378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993418" y="157541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Φαραώ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5070294" y="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Κώδικας Χαμουραμπί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9041854" y="2271486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Το έπος του Γιλγαμές</a:t>
            </a:r>
            <a:endParaRPr lang="el-CY" sz="36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261925" y="3517900"/>
            <a:ext cx="3358239" cy="2797628"/>
          </a:xfrm>
          <a:prstGeom prst="wedgeEllipse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Συστήματα γραφής</a:t>
            </a:r>
          </a:p>
        </p:txBody>
      </p:sp>
      <p:sp>
        <p:nvSpPr>
          <p:cNvPr id="8" name="Φυσαλίδα ομιλίας: Έλλειψη 7">
            <a:extLst>
              <a:ext uri="{FF2B5EF4-FFF2-40B4-BE49-F238E27FC236}">
                <a16:creationId xmlns:a16="http://schemas.microsoft.com/office/drawing/2014/main" id="{8C0960B6-8EC8-424B-813F-25BCBB05961E}"/>
              </a:ext>
            </a:extLst>
          </p:cNvPr>
          <p:cNvSpPr/>
          <p:nvPr/>
        </p:nvSpPr>
        <p:spPr>
          <a:xfrm>
            <a:off x="224730" y="631372"/>
            <a:ext cx="3358239" cy="2797628"/>
          </a:xfrm>
          <a:prstGeom prst="wedgeEllipse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τροχός</a:t>
            </a:r>
          </a:p>
        </p:txBody>
      </p:sp>
      <p:sp>
        <p:nvSpPr>
          <p:cNvPr id="9" name="Φυσαλίδα ομιλίας: Έλλειψη 8">
            <a:extLst>
              <a:ext uri="{FF2B5EF4-FFF2-40B4-BE49-F238E27FC236}">
                <a16:creationId xmlns:a16="http://schemas.microsoft.com/office/drawing/2014/main" id="{0ECE2C41-C001-4054-9866-929C16D7A3D4}"/>
              </a:ext>
            </a:extLst>
          </p:cNvPr>
          <p:cNvSpPr/>
          <p:nvPr/>
        </p:nvSpPr>
        <p:spPr>
          <a:xfrm>
            <a:off x="6353398" y="3380014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άροτρο</a:t>
            </a:r>
          </a:p>
        </p:txBody>
      </p:sp>
      <p:sp>
        <p:nvSpPr>
          <p:cNvPr id="10" name="Φυσαλίδα ομιλίας: Έλλειψη 9">
            <a:extLst>
              <a:ext uri="{FF2B5EF4-FFF2-40B4-BE49-F238E27FC236}">
                <a16:creationId xmlns:a16="http://schemas.microsoft.com/office/drawing/2014/main" id="{67332915-3CE1-4344-B2C5-2F4FF353797A}"/>
              </a:ext>
            </a:extLst>
          </p:cNvPr>
          <p:cNvSpPr/>
          <p:nvPr/>
        </p:nvSpPr>
        <p:spPr>
          <a:xfrm>
            <a:off x="2411362" y="-201386"/>
            <a:ext cx="3358239" cy="279762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μονοθεϊστική θρησκεία</a:t>
            </a:r>
          </a:p>
        </p:txBody>
      </p:sp>
      <p:sp>
        <p:nvSpPr>
          <p:cNvPr id="11" name="Φυσαλίδα ομιλίας: Έλλειψη 10">
            <a:extLst>
              <a:ext uri="{FF2B5EF4-FFF2-40B4-BE49-F238E27FC236}">
                <a16:creationId xmlns:a16="http://schemas.microsoft.com/office/drawing/2014/main" id="{548612EC-856E-4D6D-B143-8B2D1A43AD69}"/>
              </a:ext>
            </a:extLst>
          </p:cNvPr>
          <p:cNvSpPr/>
          <p:nvPr/>
        </p:nvSpPr>
        <p:spPr>
          <a:xfrm>
            <a:off x="3620164" y="3696711"/>
            <a:ext cx="3358239" cy="2797628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πυραμίδες</a:t>
            </a:r>
          </a:p>
        </p:txBody>
      </p:sp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39" y="242158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>
            <a:off x="830943" y="239486"/>
            <a:ext cx="7006771" cy="59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3810001" y="239486"/>
            <a:ext cx="6007100" cy="471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3200" b="1" dirty="0">
              <a:solidFill>
                <a:schemeClr val="tx1"/>
              </a:solidFill>
            </a:endParaRPr>
          </a:p>
          <a:p>
            <a:r>
              <a:rPr lang="el-GR" sz="4400" dirty="0">
                <a:solidFill>
                  <a:schemeClr val="tx1"/>
                </a:solidFill>
              </a:rPr>
              <a:t>Κατάρτιση καταλόγου με τα πολιτισμικά επιτεύγματα των λαών και πολιτισμών της Εγγύς Ανατολής.</a:t>
            </a:r>
            <a:endParaRPr lang="el-CY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71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FF96D-1FF1-E3F9-3640-0C40216D48F5}"/>
              </a:ext>
            </a:extLst>
          </p:cNvPr>
          <p:cNvSpPr txBox="1"/>
          <p:nvPr/>
        </p:nvSpPr>
        <p:spPr>
          <a:xfrm>
            <a:off x="340139" y="1331487"/>
            <a:ext cx="10668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Κατάρτιση καταλόγου με τα πολιτισμικά επιτεύγματα των λαών και πολιτισμών της Εγγύς Ανατολής.</a:t>
            </a:r>
            <a:endParaRPr lang="el-CY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1F54D85F-34A9-EC9F-8AFB-6456802F8B45}"/>
              </a:ext>
            </a:extLst>
          </p:cNvPr>
          <p:cNvGraphicFramePr>
            <a:graphicFrameLocks noGrp="1"/>
          </p:cNvGraphicFramePr>
          <p:nvPr/>
        </p:nvGraphicFramePr>
        <p:xfrm>
          <a:off x="450574" y="2142172"/>
          <a:ext cx="10557566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6612">
                  <a:extLst>
                    <a:ext uri="{9D8B030D-6E8A-4147-A177-3AD203B41FA5}">
                      <a16:colId xmlns:a16="http://schemas.microsoft.com/office/drawing/2014/main" val="1774801370"/>
                    </a:ext>
                  </a:extLst>
                </a:gridCol>
                <a:gridCol w="7550954">
                  <a:extLst>
                    <a:ext uri="{9D8B030D-6E8A-4147-A177-3AD203B41FA5}">
                      <a16:colId xmlns:a16="http://schemas.microsoft.com/office/drawing/2014/main" val="428421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3600" dirty="0"/>
                        <a:t>Σουμέριοι</a:t>
                      </a:r>
                      <a:endParaRPr lang="el-C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387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3600" dirty="0"/>
                        <a:t>Βαβυλώνιοι</a:t>
                      </a:r>
                      <a:endParaRPr lang="el-C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87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3600" dirty="0"/>
                        <a:t>Αιγύπτιοι</a:t>
                      </a:r>
                      <a:endParaRPr lang="el-C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346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3600" dirty="0"/>
                        <a:t>Φοίνικες</a:t>
                      </a:r>
                      <a:endParaRPr lang="el-C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992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3600" dirty="0"/>
                        <a:t>Εβραίοι</a:t>
                      </a:r>
                      <a:endParaRPr lang="el-C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C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33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34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Φτερωτός ταύρος με ανθρώπινο κεφάλι ασσυριακής τέχνης. Χαρακτηριστικός φρουρός της πύλης των ανακτόρων της Μεσοποταμίας. (Παρίσι, Μουσείο Λούβρου.)">
            <a:extLst>
              <a:ext uri="{FF2B5EF4-FFF2-40B4-BE49-F238E27FC236}">
                <a16:creationId xmlns:a16="http://schemas.microsoft.com/office/drawing/2014/main" id="{2D69999D-DA8B-174B-63E6-02B3521D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29830"/>
          <a:stretch/>
        </p:blipFill>
        <p:spPr bwMode="auto">
          <a:xfrm>
            <a:off x="501651" y="1502228"/>
            <a:ext cx="10917464" cy="50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575F60-0CAF-747A-4D60-98FEDCCBF671}"/>
              </a:ext>
            </a:extLst>
          </p:cNvPr>
          <p:cNvSpPr/>
          <p:nvPr/>
        </p:nvSpPr>
        <p:spPr>
          <a:xfrm>
            <a:off x="2645229" y="217715"/>
            <a:ext cx="6705600" cy="11212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ΕΠΟΧΗ ΤΟΥ ΧΑΛΚΟΥ (3000-1100 Π.Χ.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Ανάπτυξη των λαών της Εγγύς/Μέσης Ανατολής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F75FB2C-8679-02AD-7E51-0F7D6AD384EC}"/>
              </a:ext>
            </a:extLst>
          </p:cNvPr>
          <p:cNvSpPr/>
          <p:nvPr/>
        </p:nvSpPr>
        <p:spPr>
          <a:xfrm>
            <a:off x="6781801" y="4876802"/>
            <a:ext cx="4637314" cy="169817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                </a:t>
            </a:r>
            <a:r>
              <a:rPr lang="el-GR" dirty="0"/>
              <a:t>πρώτοι μεγάλοι πολιτισμοί</a:t>
            </a:r>
          </a:p>
          <a:p>
            <a:pPr algn="ctr"/>
            <a:r>
              <a:rPr lang="el-GR" dirty="0"/>
              <a:t>1.Σουμέριοι, 2. Βαβυλώνιοι, 3.Ασσύριοι,4. Αίγυπτος, 5.Φοινίκη, 6. Εβραίοι, 7. το κράτος των Χετταίων </a:t>
            </a:r>
            <a:endParaRPr lang="el-CY" dirty="0"/>
          </a:p>
          <a:p>
            <a:pPr algn="ctr"/>
            <a:endParaRPr lang="el-CY" sz="2800" dirty="0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5854872C-E892-FCC5-E207-7FD80F6E9830}"/>
              </a:ext>
            </a:extLst>
          </p:cNvPr>
          <p:cNvSpPr/>
          <p:nvPr/>
        </p:nvSpPr>
        <p:spPr>
          <a:xfrm>
            <a:off x="7579535" y="473528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B3087B1B-6F64-116E-1090-DE98F4EDF474}"/>
              </a:ext>
            </a:extLst>
          </p:cNvPr>
          <p:cNvSpPr/>
          <p:nvPr/>
        </p:nvSpPr>
        <p:spPr>
          <a:xfrm>
            <a:off x="7815944" y="35051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458502DF-69F3-487E-81CE-B6D709ED20F2}"/>
              </a:ext>
            </a:extLst>
          </p:cNvPr>
          <p:cNvSpPr/>
          <p:nvPr/>
        </p:nvSpPr>
        <p:spPr>
          <a:xfrm>
            <a:off x="8017329" y="2862943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24E37051-B421-F407-D2F5-4E6841B105BF}"/>
              </a:ext>
            </a:extLst>
          </p:cNvPr>
          <p:cNvSpPr/>
          <p:nvPr/>
        </p:nvSpPr>
        <p:spPr>
          <a:xfrm>
            <a:off x="7405362" y="213359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6A083126-FA99-362C-E322-57C173839FEC}"/>
              </a:ext>
            </a:extLst>
          </p:cNvPr>
          <p:cNvSpPr/>
          <p:nvPr/>
        </p:nvSpPr>
        <p:spPr>
          <a:xfrm>
            <a:off x="3843112" y="3396814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10" name="Ισοσκελές τρίγωνο 9">
            <a:extLst>
              <a:ext uri="{FF2B5EF4-FFF2-40B4-BE49-F238E27FC236}">
                <a16:creationId xmlns:a16="http://schemas.microsoft.com/office/drawing/2014/main" id="{1DEE73C1-C171-A282-5892-AFB1A5393711}"/>
              </a:ext>
            </a:extLst>
          </p:cNvPr>
          <p:cNvSpPr/>
          <p:nvPr/>
        </p:nvSpPr>
        <p:spPr>
          <a:xfrm>
            <a:off x="4299857" y="159475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sp>
        <p:nvSpPr>
          <p:cNvPr id="11" name="Ισοσκελές τρίγωνο 10">
            <a:extLst>
              <a:ext uri="{FF2B5EF4-FFF2-40B4-BE49-F238E27FC236}">
                <a16:creationId xmlns:a16="http://schemas.microsoft.com/office/drawing/2014/main" id="{87D66D9A-4C61-5350-AB53-704EDA5430BC}"/>
              </a:ext>
            </a:extLst>
          </p:cNvPr>
          <p:cNvSpPr/>
          <p:nvPr/>
        </p:nvSpPr>
        <p:spPr>
          <a:xfrm>
            <a:off x="4840263" y="359239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pic>
        <p:nvPicPr>
          <p:cNvPr id="1028" name="Picture 4" descr="Με οδηγό μία… πυξίδα! – Ρομποτεχνία">
            <a:extLst>
              <a:ext uri="{FF2B5EF4-FFF2-40B4-BE49-F238E27FC236}">
                <a16:creationId xmlns:a16="http://schemas.microsoft.com/office/drawing/2014/main" id="{9B9AEC8E-3695-2748-B9DE-87C1A48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543" y="108857"/>
            <a:ext cx="1581150" cy="14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Ισοσκελές τρίγωνο 14">
            <a:extLst>
              <a:ext uri="{FF2B5EF4-FFF2-40B4-BE49-F238E27FC236}">
                <a16:creationId xmlns:a16="http://schemas.microsoft.com/office/drawing/2014/main" id="{438229CC-A969-3789-9134-19CE04456E34}"/>
              </a:ext>
            </a:extLst>
          </p:cNvPr>
          <p:cNvSpPr/>
          <p:nvPr/>
        </p:nvSpPr>
        <p:spPr>
          <a:xfrm>
            <a:off x="4640535" y="266521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604579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0BD791-634B-441C-CEFE-F0A9DE5AB4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D2AE8D37-07A1-4AA7-6F70-8E3B25B2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89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3B5025E6-A9ED-ABF3-2E8A-A7DD0CFE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857500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Οι απόγονοι του Νώε, μετά τη διασπορά τους σ όλη τη γη, άρχισαν να  λησμονούν τον αληθινό Θεό και να λατρεύουν τα είδωλα, δηλαδή τα  δημιουργήματα του - PDF Free Download">
            <a:extLst>
              <a:ext uri="{FF2B5EF4-FFF2-40B4-BE49-F238E27FC236}">
                <a16:creationId xmlns:a16="http://schemas.microsoft.com/office/drawing/2014/main" id="{BB53A69A-F3A8-AF69-F546-22519E474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1130" r="7601" b="37933"/>
          <a:stretch/>
        </p:blipFill>
        <p:spPr bwMode="auto">
          <a:xfrm>
            <a:off x="3631095" y="0"/>
            <a:ext cx="4929809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Έξι εφευρέσεις των Σουμερίων που άλλαξαν τον κόσμο">
            <a:extLst>
              <a:ext uri="{FF2B5EF4-FFF2-40B4-BE49-F238E27FC236}">
                <a16:creationId xmlns:a16="http://schemas.microsoft.com/office/drawing/2014/main" id="{5E6FA98E-2372-0D38-CCF8-946D6212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170" y="0"/>
            <a:ext cx="3347830" cy="4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3A527-C169-DA5D-D191-8F857BA41884}"/>
              </a:ext>
            </a:extLst>
          </p:cNvPr>
          <p:cNvSpPr txBox="1"/>
          <p:nvPr/>
        </p:nvSpPr>
        <p:spPr>
          <a:xfrm>
            <a:off x="4545495" y="0"/>
            <a:ext cx="285750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Σουμέριοι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950979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68110-A93C-58B7-F447-E0F6D41A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2C293E31-52D1-1945-A4CC-D1478FB5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857500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68FAB4C-278F-E356-8383-53BE6E4792EC}"/>
              </a:ext>
            </a:extLst>
          </p:cNvPr>
          <p:cNvSpPr/>
          <p:nvPr/>
        </p:nvSpPr>
        <p:spPr>
          <a:xfrm>
            <a:off x="251791" y="5141843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σφηνοειδής  γραφή 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4102" name="Picture 6" descr="Οι απόγονοι του Νώε, μετά τη διασπορά τους σ όλη τη γη, άρχισαν να  λησμονούν τον αληθινό Θεό και να λατρεύουν τα είδωλα, δηλαδή τα  δημιουργήματα του - PDF Free Download">
            <a:extLst>
              <a:ext uri="{FF2B5EF4-FFF2-40B4-BE49-F238E27FC236}">
                <a16:creationId xmlns:a16="http://schemas.microsoft.com/office/drawing/2014/main" id="{C8ACDD81-03B3-EE7B-4189-BA60C79A8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1130" r="7601" b="37933"/>
          <a:stretch/>
        </p:blipFill>
        <p:spPr bwMode="auto">
          <a:xfrm>
            <a:off x="3631095" y="0"/>
            <a:ext cx="4929809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BD8DD76-CE7A-6D32-50F5-6D41C1F4A119}"/>
              </a:ext>
            </a:extLst>
          </p:cNvPr>
          <p:cNvSpPr/>
          <p:nvPr/>
        </p:nvSpPr>
        <p:spPr>
          <a:xfrm>
            <a:off x="4383156" y="5141842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άροτρο 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4106" name="Picture 10" descr="Έξι εφευρέσεις των Σουμερίων που άλλαξαν τον κόσμο">
            <a:extLst>
              <a:ext uri="{FF2B5EF4-FFF2-40B4-BE49-F238E27FC236}">
                <a16:creationId xmlns:a16="http://schemas.microsoft.com/office/drawing/2014/main" id="{FC5C2423-E9BA-400F-E5F8-72F1C775E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170" y="0"/>
            <a:ext cx="3347830" cy="4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D6CF3BEA-E4D3-82AD-C923-B39CA2B7A454}"/>
              </a:ext>
            </a:extLst>
          </p:cNvPr>
          <p:cNvSpPr/>
          <p:nvPr/>
        </p:nvSpPr>
        <p:spPr>
          <a:xfrm>
            <a:off x="8514522" y="5141842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τροχός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F19077-1467-0F90-16E3-5DDC26D539DC}"/>
              </a:ext>
            </a:extLst>
          </p:cNvPr>
          <p:cNvSpPr txBox="1"/>
          <p:nvPr/>
        </p:nvSpPr>
        <p:spPr>
          <a:xfrm>
            <a:off x="4545495" y="0"/>
            <a:ext cx="285750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Σουμέριοι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2058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184C4-51B6-E6F6-15E6-DC9B61B3F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2DFB785-B301-0C62-4F7E-32AE89C09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5456580" y="215348"/>
            <a:ext cx="6858002" cy="64273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C5A2EA25-1938-6985-0340-C94E8A9F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638758" y="-31475"/>
            <a:ext cx="2229682" cy="4691269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5F942C3-8361-14D7-5402-966681102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-540026" y="540025"/>
            <a:ext cx="6857999" cy="577795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27EFD2-AB9E-F691-0737-E2BB012EF0C6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Βαβυλώνιοι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2282758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C9AB-DAA4-5C4E-0F44-4E50DE5D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0F4D586-859A-C98E-1794-BF0AD119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5456580" y="215348"/>
            <a:ext cx="6858002" cy="64273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DB04A63-8A0D-7C3F-EBB9-53CF18A8F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638758" y="-31475"/>
            <a:ext cx="2229682" cy="4691269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E9334BD-EFD4-2F54-4145-DBDA26B77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-540026" y="540025"/>
            <a:ext cx="6857999" cy="577795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CFE0F10-5D6B-B4B8-9331-8277E55AB119}"/>
              </a:ext>
            </a:extLst>
          </p:cNvPr>
          <p:cNvSpPr/>
          <p:nvPr/>
        </p:nvSpPr>
        <p:spPr>
          <a:xfrm>
            <a:off x="443945" y="5333996"/>
            <a:ext cx="4784035" cy="1524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Κώδικας του </a:t>
            </a:r>
            <a:r>
              <a:rPr lang="el-GR" sz="3200" dirty="0" err="1">
                <a:solidFill>
                  <a:schemeClr val="tx1"/>
                </a:solidFill>
              </a:rPr>
              <a:t>Χαμμουραμπί</a:t>
            </a:r>
            <a:r>
              <a:rPr lang="el-GR" sz="3200" dirty="0">
                <a:solidFill>
                  <a:schemeClr val="tx1"/>
                </a:solidFill>
              </a:rPr>
              <a:t> - νομοθεσία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6455E6E-A4D5-93E1-8334-136315B2F848}"/>
              </a:ext>
            </a:extLst>
          </p:cNvPr>
          <p:cNvSpPr/>
          <p:nvPr/>
        </p:nvSpPr>
        <p:spPr>
          <a:xfrm>
            <a:off x="6665844" y="5333996"/>
            <a:ext cx="4784035" cy="1524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Γιλγαμές- (αρχαιότερο λογοτεχνικό έπος)</a:t>
            </a:r>
            <a:r>
              <a:rPr lang="el-GR" sz="3200" dirty="0">
                <a:solidFill>
                  <a:schemeClr val="tx1"/>
                </a:solidFill>
              </a:rPr>
              <a:t>)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21AA-5CC4-F63D-142B-01FF7F4BAF8D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Βαβυλώνιοι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5492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C1695A4E-608D-2173-E1C0-A0624234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3" y="160668"/>
            <a:ext cx="4446106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2A089DE-39A3-2833-165F-502E4977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7540488" y="3429000"/>
            <a:ext cx="4446106" cy="2090540"/>
          </a:xfrm>
          <a:prstGeom prst="rect">
            <a:avLst/>
          </a:prstGeom>
        </p:spPr>
      </p:pic>
      <p:pic>
        <p:nvPicPr>
          <p:cNvPr id="6146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7EC6E0D2-FB13-BDD6-0107-C89BF7F6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87" y="152386"/>
            <a:ext cx="4446105" cy="202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ΦΑΡΑΩ">
            <a:extLst>
              <a:ext uri="{FF2B5EF4-FFF2-40B4-BE49-F238E27FC236}">
                <a16:creationId xmlns:a16="http://schemas.microsoft.com/office/drawing/2014/main" id="{3280CC24-2513-4DE6-9243-2137815FC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5" y="3593809"/>
            <a:ext cx="4628323" cy="19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4D53A-7344-DA30-21C5-D45C37E3FA94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Αιγύπτιοι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294877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BFC4-DB61-51BC-DD4F-C1C951B4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FF9C3D01-DEB6-E2EF-7610-EE71B8FFBBCE}"/>
              </a:ext>
            </a:extLst>
          </p:cNvPr>
          <p:cNvSpPr/>
          <p:nvPr/>
        </p:nvSpPr>
        <p:spPr>
          <a:xfrm>
            <a:off x="205406" y="5778776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Φαραώ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DF5915D-A235-E5A0-AFF6-AA338383A6DE}"/>
              </a:ext>
            </a:extLst>
          </p:cNvPr>
          <p:cNvSpPr/>
          <p:nvPr/>
        </p:nvSpPr>
        <p:spPr>
          <a:xfrm>
            <a:off x="205406" y="2539440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πυραμίδες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1061D28-F75F-9D73-6143-AC9526619B36}"/>
              </a:ext>
            </a:extLst>
          </p:cNvPr>
          <p:cNvSpPr/>
          <p:nvPr/>
        </p:nvSpPr>
        <p:spPr>
          <a:xfrm>
            <a:off x="7407965" y="577464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πάπυρος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10C7039-0D73-87C9-CFF8-382D288387DB}"/>
              </a:ext>
            </a:extLst>
          </p:cNvPr>
          <p:cNvSpPr/>
          <p:nvPr/>
        </p:nvSpPr>
        <p:spPr>
          <a:xfrm>
            <a:off x="7407964" y="242845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ιερογλυφική γραφή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CBC194E8-1FB5-1437-0D2E-119ED68E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3" y="160668"/>
            <a:ext cx="4446106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77C04A-210E-5EA8-C30E-27FF46AC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7540488" y="3429000"/>
            <a:ext cx="4446106" cy="2090540"/>
          </a:xfrm>
          <a:prstGeom prst="rect">
            <a:avLst/>
          </a:prstGeom>
        </p:spPr>
      </p:pic>
      <p:pic>
        <p:nvPicPr>
          <p:cNvPr id="6146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93E39DE3-B88F-5788-60C0-A636BFFE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87" y="152386"/>
            <a:ext cx="4446105" cy="202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ΦΑΡΑΩ">
            <a:extLst>
              <a:ext uri="{FF2B5EF4-FFF2-40B4-BE49-F238E27FC236}">
                <a16:creationId xmlns:a16="http://schemas.microsoft.com/office/drawing/2014/main" id="{65D5D89E-F077-2E52-4E09-FA85DB8F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5" y="3593809"/>
            <a:ext cx="4628323" cy="19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EA051-2163-ECD2-0DF6-14457308E7EA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Αιγύπτιοι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86929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3.1 Οι πολιτισμοί της εγγύς ανατολής. Οι Φοίνικες. Η χώρα.">
            <a:extLst>
              <a:ext uri="{FF2B5EF4-FFF2-40B4-BE49-F238E27FC236}">
                <a16:creationId xmlns:a16="http://schemas.microsoft.com/office/drawing/2014/main" id="{36C0441D-2FEB-74F0-28FA-61A63B21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3" y="119274"/>
            <a:ext cx="5119067" cy="65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72DEB29-48B6-F24E-2773-7F3FCA01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5600906" y="336481"/>
            <a:ext cx="6583013" cy="6148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9559387-47D9-3795-F5D7-CD056C402CD8}"/>
              </a:ext>
            </a:extLst>
          </p:cNvPr>
          <p:cNvSpPr/>
          <p:nvPr/>
        </p:nvSpPr>
        <p:spPr>
          <a:xfrm>
            <a:off x="2882345" y="5849166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φοινικικό αλφάβητο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A473C-9AF8-48EA-2390-788EF2AA4DAA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Φοίνικες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1360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τσουλάκος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Γεωργί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Κοκκορού - Αλευρά, Βασίλειος Σκουλάτος, </a:t>
            </a:r>
            <a:r>
              <a:rPr lang="el-CY" sz="1800" i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σσ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14-20.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Φτερωτός ταύρος με ανθρώπινο κεφάλι ασσυριακής τέχνης. Χαρακτηριστικός φρουρός της πύλης των ανακτόρων της Μεσοποταμίας. (Παρίσι, Μουσείο Λούβρου.)">
            <a:extLst>
              <a:ext uri="{FF2B5EF4-FFF2-40B4-BE49-F238E27FC236}">
                <a16:creationId xmlns:a16="http://schemas.microsoft.com/office/drawing/2014/main" id="{2D69999D-DA8B-174B-63E6-02B3521D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29830"/>
          <a:stretch/>
        </p:blipFill>
        <p:spPr bwMode="auto">
          <a:xfrm>
            <a:off x="501651" y="1502228"/>
            <a:ext cx="10917464" cy="50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575F60-0CAF-747A-4D60-98FEDCCBF671}"/>
              </a:ext>
            </a:extLst>
          </p:cNvPr>
          <p:cNvSpPr/>
          <p:nvPr/>
        </p:nvSpPr>
        <p:spPr>
          <a:xfrm>
            <a:off x="2645229" y="217715"/>
            <a:ext cx="6705600" cy="11212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ΕΠΟΧΗ ΤΟΥ ΧΑΛΚΟΥ (3000-1100 Π.Χ.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Ανάπτυξη των λαών της Εγγύς/Μέσης Ανατολής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F75FB2C-8679-02AD-7E51-0F7D6AD384EC}"/>
              </a:ext>
            </a:extLst>
          </p:cNvPr>
          <p:cNvSpPr/>
          <p:nvPr/>
        </p:nvSpPr>
        <p:spPr>
          <a:xfrm>
            <a:off x="6781801" y="4876802"/>
            <a:ext cx="4637314" cy="169817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                </a:t>
            </a:r>
            <a:r>
              <a:rPr lang="el-GR" dirty="0"/>
              <a:t>πρώτοι μεγάλοι πολιτισμοί</a:t>
            </a:r>
          </a:p>
          <a:p>
            <a:pPr algn="ctr"/>
            <a:r>
              <a:rPr lang="el-GR" dirty="0"/>
              <a:t>1.Σουμέριοι, 2. Βαβυλώνιοι, 3.Ασσύριοι,4. Αίγυπτος, 5.Φοινίκη, 6. Εβραίοι, 7. το κράτος των Χετταίων </a:t>
            </a:r>
            <a:endParaRPr lang="el-CY" dirty="0"/>
          </a:p>
          <a:p>
            <a:pPr algn="ctr"/>
            <a:endParaRPr lang="el-CY" sz="2800" dirty="0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5854872C-E892-FCC5-E207-7FD80F6E9830}"/>
              </a:ext>
            </a:extLst>
          </p:cNvPr>
          <p:cNvSpPr/>
          <p:nvPr/>
        </p:nvSpPr>
        <p:spPr>
          <a:xfrm>
            <a:off x="7579535" y="473528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B3087B1B-6F64-116E-1090-DE98F4EDF474}"/>
              </a:ext>
            </a:extLst>
          </p:cNvPr>
          <p:cNvSpPr/>
          <p:nvPr/>
        </p:nvSpPr>
        <p:spPr>
          <a:xfrm>
            <a:off x="7815944" y="35051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458502DF-69F3-487E-81CE-B6D709ED20F2}"/>
              </a:ext>
            </a:extLst>
          </p:cNvPr>
          <p:cNvSpPr/>
          <p:nvPr/>
        </p:nvSpPr>
        <p:spPr>
          <a:xfrm>
            <a:off x="8017329" y="2862943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24E37051-B421-F407-D2F5-4E6841B105BF}"/>
              </a:ext>
            </a:extLst>
          </p:cNvPr>
          <p:cNvSpPr/>
          <p:nvPr/>
        </p:nvSpPr>
        <p:spPr>
          <a:xfrm>
            <a:off x="7405362" y="213359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6A083126-FA99-362C-E322-57C173839FEC}"/>
              </a:ext>
            </a:extLst>
          </p:cNvPr>
          <p:cNvSpPr/>
          <p:nvPr/>
        </p:nvSpPr>
        <p:spPr>
          <a:xfrm>
            <a:off x="3843112" y="3396814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10" name="Ισοσκελές τρίγωνο 9">
            <a:extLst>
              <a:ext uri="{FF2B5EF4-FFF2-40B4-BE49-F238E27FC236}">
                <a16:creationId xmlns:a16="http://schemas.microsoft.com/office/drawing/2014/main" id="{1DEE73C1-C171-A282-5892-AFB1A5393711}"/>
              </a:ext>
            </a:extLst>
          </p:cNvPr>
          <p:cNvSpPr/>
          <p:nvPr/>
        </p:nvSpPr>
        <p:spPr>
          <a:xfrm>
            <a:off x="4299857" y="159475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sp>
        <p:nvSpPr>
          <p:cNvPr id="11" name="Ισοσκελές τρίγωνο 10">
            <a:extLst>
              <a:ext uri="{FF2B5EF4-FFF2-40B4-BE49-F238E27FC236}">
                <a16:creationId xmlns:a16="http://schemas.microsoft.com/office/drawing/2014/main" id="{87D66D9A-4C61-5350-AB53-704EDA5430BC}"/>
              </a:ext>
            </a:extLst>
          </p:cNvPr>
          <p:cNvSpPr/>
          <p:nvPr/>
        </p:nvSpPr>
        <p:spPr>
          <a:xfrm>
            <a:off x="4840263" y="359239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pic>
        <p:nvPicPr>
          <p:cNvPr id="1028" name="Picture 4" descr="Με οδηγό μία… πυξίδα! – Ρομποτεχνία">
            <a:extLst>
              <a:ext uri="{FF2B5EF4-FFF2-40B4-BE49-F238E27FC236}">
                <a16:creationId xmlns:a16="http://schemas.microsoft.com/office/drawing/2014/main" id="{9B9AEC8E-3695-2748-B9DE-87C1A48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543" y="108857"/>
            <a:ext cx="1581150" cy="14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Ισοσκελές τρίγωνο 14">
            <a:extLst>
              <a:ext uri="{FF2B5EF4-FFF2-40B4-BE49-F238E27FC236}">
                <a16:creationId xmlns:a16="http://schemas.microsoft.com/office/drawing/2014/main" id="{438229CC-A969-3789-9134-19CE04456E34}"/>
              </a:ext>
            </a:extLst>
          </p:cNvPr>
          <p:cNvSpPr/>
          <p:nvPr/>
        </p:nvSpPr>
        <p:spPr>
          <a:xfrm>
            <a:off x="4640535" y="266521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3E8537C-1D6C-4038-8655-63DAA2A77089}"/>
              </a:ext>
            </a:extLst>
          </p:cNvPr>
          <p:cNvSpPr/>
          <p:nvPr/>
        </p:nvSpPr>
        <p:spPr>
          <a:xfrm>
            <a:off x="228600" y="469900"/>
            <a:ext cx="2044700" cy="7239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ΤΙΤΛΟΣ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9C0A119F-73EB-4FA1-AD8E-7FF3DC814DFE}"/>
              </a:ext>
            </a:extLst>
          </p:cNvPr>
          <p:cNvSpPr/>
          <p:nvPr/>
        </p:nvSpPr>
        <p:spPr>
          <a:xfrm>
            <a:off x="7683500" y="1480460"/>
            <a:ext cx="3179536" cy="7239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ΣΗΜΕΙΑ ΤΟΥ ΟΡΙΖΟΝΤΑ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FF6E1303-7795-46A1-9B39-245559E8064A}"/>
              </a:ext>
            </a:extLst>
          </p:cNvPr>
          <p:cNvSpPr/>
          <p:nvPr/>
        </p:nvSpPr>
        <p:spPr>
          <a:xfrm>
            <a:off x="4612466" y="4490356"/>
            <a:ext cx="2044700" cy="7239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ΥΠΟΜΝΗΜΑ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912207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" y="1589153"/>
            <a:ext cx="1898418" cy="1839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4" y="1553661"/>
            <a:ext cx="1547455" cy="185134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59" y="1545447"/>
            <a:ext cx="1682324" cy="1938797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804878" y="5298623"/>
            <a:ext cx="2071345" cy="85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Παλαιολιθική Εποχή 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6789474" y="5341206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4024655" y="5301898"/>
            <a:ext cx="2071345" cy="860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Νεολιθική Εποχή</a:t>
            </a:r>
          </a:p>
          <a:p>
            <a:pPr algn="ctr"/>
            <a:endParaRPr lang="el-CY" dirty="0">
              <a:solidFill>
                <a:schemeClr val="bg1"/>
              </a:solidFill>
            </a:endParaRPr>
          </a:p>
        </p:txBody>
      </p:sp>
      <p:pic>
        <p:nvPicPr>
          <p:cNvPr id="1026" name="Picture 2" descr="Cut Out Number 1 White Large 80cm Ea - Lombard Party &amp; Events">
            <a:extLst>
              <a:ext uri="{FF2B5EF4-FFF2-40B4-BE49-F238E27FC236}">
                <a16:creationId xmlns:a16="http://schemas.microsoft.com/office/drawing/2014/main" id="{89C0CDBF-1C1F-4D00-AC3F-76CE207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51" y="1250110"/>
            <a:ext cx="678086" cy="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2, 3-1/2&quot;, White Vinyl - ICC Compliance Center Inc - USA">
            <a:extLst>
              <a:ext uri="{FF2B5EF4-FFF2-40B4-BE49-F238E27FC236}">
                <a16:creationId xmlns:a16="http://schemas.microsoft.com/office/drawing/2014/main" id="{D4DA17D3-22D0-4007-F365-E6FB8FF8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21" y="1381627"/>
            <a:ext cx="586001" cy="6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ber 3, White Vinyl, 4&quot; - ICC Compliance Center Inc - USA">
            <a:extLst>
              <a:ext uri="{FF2B5EF4-FFF2-40B4-BE49-F238E27FC236}">
                <a16:creationId xmlns:a16="http://schemas.microsoft.com/office/drawing/2014/main" id="{8F0B3043-956F-8E01-891D-49B8341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7" y="1182333"/>
            <a:ext cx="432791" cy="5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6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" y="1589153"/>
            <a:ext cx="1898418" cy="1839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4" y="1553661"/>
            <a:ext cx="1547455" cy="185134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59" y="1545447"/>
            <a:ext cx="1682324" cy="1938797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377941" y="4463376"/>
            <a:ext cx="3368559" cy="16870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Παλαιολιθική Εποχή 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7154714" y="4497679"/>
            <a:ext cx="3233886" cy="16973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4024655" y="4475204"/>
            <a:ext cx="2851904" cy="16870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Νεολιθική</a:t>
            </a:r>
            <a:r>
              <a:rPr lang="el-GR" dirty="0"/>
              <a:t> </a:t>
            </a:r>
            <a:r>
              <a:rPr lang="el-GR" sz="3600" dirty="0"/>
              <a:t>Εποχή</a:t>
            </a:r>
          </a:p>
          <a:p>
            <a:pPr algn="ctr"/>
            <a:endParaRPr lang="el-CY" dirty="0"/>
          </a:p>
        </p:txBody>
      </p:sp>
      <p:pic>
        <p:nvPicPr>
          <p:cNvPr id="1026" name="Picture 2" descr="Cut Out Number 1 White Large 80cm Ea - Lombard Party &amp; Events">
            <a:extLst>
              <a:ext uri="{FF2B5EF4-FFF2-40B4-BE49-F238E27FC236}">
                <a16:creationId xmlns:a16="http://schemas.microsoft.com/office/drawing/2014/main" id="{89C0CDBF-1C1F-4D00-AC3F-76CE207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51" y="1250110"/>
            <a:ext cx="678086" cy="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2, 3-1/2&quot;, White Vinyl - ICC Compliance Center Inc - USA">
            <a:extLst>
              <a:ext uri="{FF2B5EF4-FFF2-40B4-BE49-F238E27FC236}">
                <a16:creationId xmlns:a16="http://schemas.microsoft.com/office/drawing/2014/main" id="{D4DA17D3-22D0-4007-F365-E6FB8FF8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21" y="1381627"/>
            <a:ext cx="586001" cy="6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ber 3, White Vinyl, 4&quot; - ICC Compliance Center Inc - USA">
            <a:extLst>
              <a:ext uri="{FF2B5EF4-FFF2-40B4-BE49-F238E27FC236}">
                <a16:creationId xmlns:a16="http://schemas.microsoft.com/office/drawing/2014/main" id="{8F0B3043-956F-8E01-891D-49B8341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7" y="1182333"/>
            <a:ext cx="432791" cy="5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4216166"/>
            <a:ext cx="2313212" cy="57966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4807" y="3554816"/>
            <a:ext cx="2313212" cy="579667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7" y="173383"/>
            <a:ext cx="6607628" cy="47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1A1044C-44FD-76BA-D25E-EB37A45BA5EE}"/>
              </a:ext>
            </a:extLst>
          </p:cNvPr>
          <p:cNvSpPr/>
          <p:nvPr/>
        </p:nvSpPr>
        <p:spPr>
          <a:xfrm>
            <a:off x="5800720" y="2326424"/>
            <a:ext cx="1807029" cy="75111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B801AB0-2892-8F8F-E4C2-18073A1EF91E}"/>
              </a:ext>
            </a:extLst>
          </p:cNvPr>
          <p:cNvSpPr/>
          <p:nvPr/>
        </p:nvSpPr>
        <p:spPr>
          <a:xfrm>
            <a:off x="7685314" y="1999196"/>
            <a:ext cx="316774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Σήμερα</a:t>
            </a:r>
            <a:endParaRPr lang="el-CY" sz="4000" b="1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67E5EBE-C412-6494-7D01-C6D24D749621}"/>
              </a:ext>
            </a:extLst>
          </p:cNvPr>
          <p:cNvSpPr/>
          <p:nvPr/>
        </p:nvSpPr>
        <p:spPr>
          <a:xfrm>
            <a:off x="5597978" y="6122822"/>
            <a:ext cx="2313213" cy="62048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E5030237-8401-BF66-6759-6B6EEE5CF97D}"/>
              </a:ext>
            </a:extLst>
          </p:cNvPr>
          <p:cNvSpPr/>
          <p:nvPr/>
        </p:nvSpPr>
        <p:spPr>
          <a:xfrm>
            <a:off x="5547629" y="4932392"/>
            <a:ext cx="2313212" cy="5796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52AB15A1-95AD-BD27-C9EC-5483B9219902}"/>
              </a:ext>
            </a:extLst>
          </p:cNvPr>
          <p:cNvSpPr/>
          <p:nvPr/>
        </p:nvSpPr>
        <p:spPr>
          <a:xfrm>
            <a:off x="5576209" y="5422904"/>
            <a:ext cx="2313212" cy="62048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2298F-83BA-75AC-3EED-19FF0B06542B}"/>
              </a:ext>
            </a:extLst>
          </p:cNvPr>
          <p:cNvSpPr txBox="1"/>
          <p:nvPr/>
        </p:nvSpPr>
        <p:spPr>
          <a:xfrm>
            <a:off x="7976505" y="6248399"/>
            <a:ext cx="4117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Παλαιολιθική Εποχή  </a:t>
            </a:r>
            <a:endParaRPr lang="el-CY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994C1-9F97-14DB-A8D9-8CD5893E6E39}"/>
              </a:ext>
            </a:extLst>
          </p:cNvPr>
          <p:cNvSpPr txBox="1"/>
          <p:nvPr/>
        </p:nvSpPr>
        <p:spPr>
          <a:xfrm>
            <a:off x="7976505" y="5534650"/>
            <a:ext cx="40154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Νεολιθική Εποχή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71AC5-C422-4A54-7D8A-33D6ADC4CFA3}"/>
              </a:ext>
            </a:extLst>
          </p:cNvPr>
          <p:cNvSpPr txBox="1"/>
          <p:nvPr/>
        </p:nvSpPr>
        <p:spPr>
          <a:xfrm>
            <a:off x="7976505" y="4899684"/>
            <a:ext cx="413112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Χαλκολιθική  Εποχή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89421" y="4260997"/>
            <a:ext cx="4182838" cy="5592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Χαλκού</a:t>
            </a:r>
            <a:endParaRPr lang="el-CY" b="1" dirty="0"/>
          </a:p>
        </p:txBody>
      </p:sp>
      <p:pic>
        <p:nvPicPr>
          <p:cNvPr id="14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162F830C-D2D2-7966-3247-78B92CB77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7"/>
          <a:stretch/>
        </p:blipFill>
        <p:spPr bwMode="auto">
          <a:xfrm>
            <a:off x="359647" y="4932392"/>
            <a:ext cx="6607628" cy="16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7">
            <a:extLst>
              <a:ext uri="{FF2B5EF4-FFF2-40B4-BE49-F238E27FC236}">
                <a16:creationId xmlns:a16="http://schemas.microsoft.com/office/drawing/2014/main" id="{0B5C474A-C194-15DF-A607-7B74689CD9AC}"/>
              </a:ext>
            </a:extLst>
          </p:cNvPr>
          <p:cNvSpPr/>
          <p:nvPr/>
        </p:nvSpPr>
        <p:spPr>
          <a:xfrm>
            <a:off x="7860841" y="3546599"/>
            <a:ext cx="4182838" cy="5592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Σιδήρου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8770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1308</Words>
  <Application>Microsoft Office PowerPoint</Application>
  <PresentationFormat>Ευρεία οθόνη</PresentationFormat>
  <Paragraphs>263</Paragraphs>
  <Slides>58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58</vt:i4>
      </vt:variant>
    </vt:vector>
  </HeadingPairs>
  <TitlesOfParts>
    <vt:vector size="66" baseType="lpstr">
      <vt:lpstr>Aptos</vt:lpstr>
      <vt:lpstr>Aptos Display</vt:lpstr>
      <vt:lpstr>Arial</vt:lpstr>
      <vt:lpstr>DejaVu Sans Condensed</vt:lpstr>
      <vt:lpstr>Garamond</vt:lpstr>
      <vt:lpstr>Google Sans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Περιοδολόγηση στην Ιστορία- Ταξιδεύουμε στον χρόνο.  </vt:lpstr>
      <vt:lpstr>    Περιοδολόγηση στην Ιστορία- Ταξιδεύουμε στον χρόνο.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245</cp:revision>
  <dcterms:created xsi:type="dcterms:W3CDTF">2024-09-11T17:26:53Z</dcterms:created>
  <dcterms:modified xsi:type="dcterms:W3CDTF">2025-10-03T02:35:20Z</dcterms:modified>
</cp:coreProperties>
</file>