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0" r:id="rId4"/>
    <p:sldId id="261" r:id="rId5"/>
    <p:sldId id="259" r:id="rId6"/>
    <p:sldId id="266" r:id="rId7"/>
    <p:sldId id="269" r:id="rId8"/>
    <p:sldId id="270" r:id="rId9"/>
    <p:sldId id="262" r:id="rId10"/>
    <p:sldId id="272" r:id="rId11"/>
    <p:sldId id="271" r:id="rId12"/>
    <p:sldId id="265" r:id="rId13"/>
    <p:sldId id="283" r:id="rId14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26673B-6EF3-4783-AF37-B575BD8ED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0D18512-4B25-4C70-98D4-1ED92D321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623E39B-FD10-4695-90A0-3A829FFA4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9D55-DEE5-4F08-9DFB-39FB9B3D54FD}" type="datetimeFigureOut">
              <a:rPr lang="el-CY" smtClean="0"/>
              <a:t>4/10/2025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8D87835-5F98-4591-A9DD-48F3D0540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85EBABE-0E29-4637-AE00-E65AA901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AB87-832E-434B-A395-33BE43E2E55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0799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3A49AC-1F06-4BA6-82B4-82695A89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E1A4C27-BC12-4C15-AA5A-869DBA895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398B80E-7840-408A-B5C3-60F82DDFA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9D55-DEE5-4F08-9DFB-39FB9B3D54FD}" type="datetimeFigureOut">
              <a:rPr lang="el-CY" smtClean="0"/>
              <a:t>4/10/2025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7D59AF2-7FEE-436E-8E38-4186BDD47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A16E62-24E5-49A8-B660-09B8A8DE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AB87-832E-434B-A395-33BE43E2E55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70408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13BD9FF-196D-43BB-B61B-7C58BDE101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2EB0235-B659-4072-A07D-919052F8B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AED4E0D-B0AB-4227-B760-24D7B75B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9D55-DEE5-4F08-9DFB-39FB9B3D54FD}" type="datetimeFigureOut">
              <a:rPr lang="el-CY" smtClean="0"/>
              <a:t>4/10/2025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5123947-5B4C-493B-A151-20039FEAA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38BD42C-28AB-4019-9122-48BFE035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AB87-832E-434B-A395-33BE43E2E55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06996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398AA6-6D9F-496E-9CFA-3ECC78BD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444DB3-4981-49D8-9286-CD99B3708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5BD73E9-5669-43BC-9081-1EDD62334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9D55-DEE5-4F08-9DFB-39FB9B3D54FD}" type="datetimeFigureOut">
              <a:rPr lang="el-CY" smtClean="0"/>
              <a:t>4/10/2025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4DC491C-9501-4A08-A164-2BCD9F138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EA9A1FC-9850-4D72-B238-995B4570C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AB87-832E-434B-A395-33BE43E2E55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85572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53091E-C30B-44B2-973F-6256BBB99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3D866EC-5DAB-4780-957E-0C920547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FE455EF-9AFF-4C01-9B56-426C3F650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9D55-DEE5-4F08-9DFB-39FB9B3D54FD}" type="datetimeFigureOut">
              <a:rPr lang="el-CY" smtClean="0"/>
              <a:t>4/10/2025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B952D5D-FB6C-476D-BC49-F6D03846C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2953B8A-86E4-45EA-AFF7-D2D6AA88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AB87-832E-434B-A395-33BE43E2E55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0666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1BEA92-9F0B-4C78-A92E-05D32A438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07E5E1-F06D-4B1B-8A68-5C2B82E90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1B8F806-56C7-4217-9E82-2B41B0DD2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F42A2B7-F1B7-4E5C-9210-85B7E1C07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9D55-DEE5-4F08-9DFB-39FB9B3D54FD}" type="datetimeFigureOut">
              <a:rPr lang="el-CY" smtClean="0"/>
              <a:t>4/10/2025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9043667-C049-4152-9499-027EF2EFE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F6546C3-4E0A-4214-8BD5-613A1C6F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AB87-832E-434B-A395-33BE43E2E55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7390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176D4C-C3C0-41F9-AEE4-848AEC5E5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6A10107-0F9E-46F6-94F2-C17E6D18B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47D2D4D-ACCE-4784-A25F-2C2609789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11A9FF2-8258-477D-9721-B130C4E68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96D08C8-CEEF-45ED-94A7-F6EC7F76A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1218CFA-8107-46CB-BD16-CB31DC037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9D55-DEE5-4F08-9DFB-39FB9B3D54FD}" type="datetimeFigureOut">
              <a:rPr lang="el-CY" smtClean="0"/>
              <a:t>4/10/2025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66C388B-13AB-47FD-957D-4BE228A1A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0111EB7-BA07-472B-A61A-18C7D09ED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AB87-832E-434B-A395-33BE43E2E55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20135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46ACC1-79BA-41D9-B942-3919D747F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73518AC-F8D2-4416-9DF8-757194588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9D55-DEE5-4F08-9DFB-39FB9B3D54FD}" type="datetimeFigureOut">
              <a:rPr lang="el-CY" smtClean="0"/>
              <a:t>4/10/2025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0D085A3-8520-4CE0-BF3A-A4CA45282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3E017CB-2484-42FC-80A8-FA9FA2F01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AB87-832E-434B-A395-33BE43E2E55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17825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637BCE2-22DF-40C2-8E94-555144EA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9D55-DEE5-4F08-9DFB-39FB9B3D54FD}" type="datetimeFigureOut">
              <a:rPr lang="el-CY" smtClean="0"/>
              <a:t>4/10/2025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4BCE9EA-63EF-4898-83B2-12E94519C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D94E1FD-1EBC-492A-8B31-4AF2EC17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AB87-832E-434B-A395-33BE43E2E55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4671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84D4E2-0A5B-4340-9E76-4F5F6BC8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24CAA58-AEC3-4E92-A800-9EE30CDBB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8D514C6-7D58-4C36-A753-B33B21981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F503DC9-7202-42F9-8B14-375B8F715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9D55-DEE5-4F08-9DFB-39FB9B3D54FD}" type="datetimeFigureOut">
              <a:rPr lang="el-CY" smtClean="0"/>
              <a:t>4/10/2025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BD63BB2-BE12-4296-BEA9-63D8DE92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952C1F3-928D-4654-A8F6-4FDEFA37A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AB87-832E-434B-A395-33BE43E2E55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7339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D3224E-4231-4F41-B427-36D724C1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BD85DB5-FC7D-4B90-B62E-8FBB85A9F5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D8C5019-DE18-49C2-A7A0-EDAF883DC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DF07D4D-8AE3-4E13-9161-B656EA5E7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9D55-DEE5-4F08-9DFB-39FB9B3D54FD}" type="datetimeFigureOut">
              <a:rPr lang="el-CY" smtClean="0"/>
              <a:t>4/10/2025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D0853C2-1E43-4854-AC40-B43262D1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7C67956-4E24-4BB0-B87B-F081B8B1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AB87-832E-434B-A395-33BE43E2E55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43343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4B9CBA2-C8AC-4392-A3E1-83A2BD0CD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2F482D3-4AA7-4885-B7D6-6A523450E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1E7375C-9B99-4754-89B0-D211B849B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69D55-DEE5-4F08-9DFB-39FB9B3D54FD}" type="datetimeFigureOut">
              <a:rPr lang="el-CY" smtClean="0"/>
              <a:t>4/10/2025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310EC60-C547-4E8E-80E2-3922C0235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0D070D4-9011-4ED0-B691-2142DE6B3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CAB87-832E-434B-A395-33BE43E2E55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01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m.cy/url?sa=i&amp;rct=j&amp;q=&amp;esrc=s&amp;source=images&amp;cd=&amp;cad=rja&amp;uact=8&amp;ved=2ahUKEwiNydu3_urfAhVCCuwKHc8ECm8QjRx6BAgBEAU&amp;url=https%3A%2F%2Furun.n11.com%2Fdiger%2Ffiillerde-cati-afisi-P295244734&amp;psig=AOvVaw1lKOwUAI1jvVUheB5MaClE&amp;ust=154747679064523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>
            <a:extLst>
              <a:ext uri="{FF2B5EF4-FFF2-40B4-BE49-F238E27FC236}">
                <a16:creationId xmlns:a16="http://schemas.microsoft.com/office/drawing/2014/main" id="{480E6813-7E8D-4DF0-8687-A31663D7C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26" y="127557"/>
            <a:ext cx="10417175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b="1" dirty="0" err="1"/>
              <a:t>Konu</a:t>
            </a:r>
            <a:r>
              <a:rPr lang="en-US" altLang="el-GR" b="1" dirty="0"/>
              <a:t> : </a:t>
            </a:r>
            <a:r>
              <a:rPr lang="en-US" altLang="el-GR" b="1" dirty="0" err="1"/>
              <a:t>Ettirgen</a:t>
            </a:r>
            <a:r>
              <a:rPr lang="en-US" altLang="el-GR" b="1" dirty="0"/>
              <a:t> </a:t>
            </a:r>
            <a:r>
              <a:rPr lang="en-US" altLang="el-GR" b="1" dirty="0" err="1"/>
              <a:t>eylem</a:t>
            </a:r>
            <a:r>
              <a:rPr lang="tr-TR" altLang="el-GR" b="1" dirty="0"/>
              <a:t>                                                           </a:t>
            </a:r>
            <a:r>
              <a:rPr lang="el-GR" altLang="el-GR" b="1" dirty="0" err="1"/>
              <a:t>Δρ</a:t>
            </a:r>
            <a:r>
              <a:rPr lang="el-GR" altLang="el-GR" b="1" dirty="0"/>
              <a:t> Ελένη Χαραλάμπους</a:t>
            </a:r>
            <a:r>
              <a:rPr lang="en-US" altLang="el-GR" b="1" dirty="0"/>
              <a:t> </a:t>
            </a:r>
          </a:p>
        </p:txBody>
      </p:sp>
      <p:sp>
        <p:nvSpPr>
          <p:cNvPr id="2051" name="TextBox 2">
            <a:extLst>
              <a:ext uri="{FF2B5EF4-FFF2-40B4-BE49-F238E27FC236}">
                <a16:creationId xmlns:a16="http://schemas.microsoft.com/office/drawing/2014/main" id="{581D94E1-AC88-4067-A9D2-1AE353B2A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26" y="6278563"/>
            <a:ext cx="3587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/>
              <a:t>1</a:t>
            </a:r>
          </a:p>
        </p:txBody>
      </p:sp>
      <p:pic>
        <p:nvPicPr>
          <p:cNvPr id="2052" name="Picture 3">
            <a:extLst>
              <a:ext uri="{FF2B5EF4-FFF2-40B4-BE49-F238E27FC236}">
                <a16:creationId xmlns:a16="http://schemas.microsoft.com/office/drawing/2014/main" id="{73334FE1-3861-469F-8D65-9354CF814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71"/>
          <a:stretch>
            <a:fillRect/>
          </a:stretch>
        </p:blipFill>
        <p:spPr bwMode="auto">
          <a:xfrm>
            <a:off x="1524000" y="661989"/>
            <a:ext cx="9144000" cy="1398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>
            <a:extLst>
              <a:ext uri="{FF2B5EF4-FFF2-40B4-BE49-F238E27FC236}">
                <a16:creationId xmlns:a16="http://schemas.microsoft.com/office/drawing/2014/main" id="{997943EE-9EC1-41FF-AC6F-3C1FB239F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66"/>
          <a:stretch>
            <a:fillRect/>
          </a:stretch>
        </p:blipFill>
        <p:spPr bwMode="auto">
          <a:xfrm>
            <a:off x="1530351" y="2135188"/>
            <a:ext cx="5508625" cy="184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70D8BF-775D-4506-A6D8-814228FEA95D}"/>
              </a:ext>
            </a:extLst>
          </p:cNvPr>
          <p:cNvSpPr txBox="1"/>
          <p:nvPr/>
        </p:nvSpPr>
        <p:spPr>
          <a:xfrm>
            <a:off x="5314951" y="2135189"/>
            <a:ext cx="1312863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taşıtıyorum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93AD2-B635-4DC5-B2F2-F5B30FB5724F}"/>
              </a:ext>
            </a:extLst>
          </p:cNvPr>
          <p:cNvSpPr txBox="1"/>
          <p:nvPr/>
        </p:nvSpPr>
        <p:spPr>
          <a:xfrm>
            <a:off x="1838325" y="3503613"/>
            <a:ext cx="1296988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taşıyorum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289FCC-B22D-411C-8197-F3287D9E5CD9}"/>
              </a:ext>
            </a:extLst>
          </p:cNvPr>
          <p:cNvSpPr txBox="1"/>
          <p:nvPr/>
        </p:nvSpPr>
        <p:spPr>
          <a:xfrm>
            <a:off x="6310314" y="820739"/>
            <a:ext cx="1457325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/>
              <a:t>p</a:t>
            </a:r>
            <a:r>
              <a:rPr lang="tr-TR" dirty="0" err="1"/>
              <a:t>işiriyorum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67FA0E-4EC3-4183-AC65-BECA977A774D}"/>
              </a:ext>
            </a:extLst>
          </p:cNvPr>
          <p:cNvSpPr txBox="1"/>
          <p:nvPr/>
        </p:nvSpPr>
        <p:spPr>
          <a:xfrm>
            <a:off x="1903413" y="1558925"/>
            <a:ext cx="116840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/>
              <a:t>p</a:t>
            </a:r>
            <a:r>
              <a:rPr lang="tr-TR" dirty="0"/>
              <a:t>işiyorum</a:t>
            </a:r>
            <a:endParaRPr lang="en-US" dirty="0"/>
          </a:p>
        </p:txBody>
      </p:sp>
      <p:pic>
        <p:nvPicPr>
          <p:cNvPr id="2058" name="Picture 9">
            <a:extLst>
              <a:ext uri="{FF2B5EF4-FFF2-40B4-BE49-F238E27FC236}">
                <a16:creationId xmlns:a16="http://schemas.microsoft.com/office/drawing/2014/main" id="{6EA38505-6C6C-4E08-BFBD-D4E6AB80C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4121150"/>
            <a:ext cx="1773238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2">
            <a:extLst>
              <a:ext uri="{FF2B5EF4-FFF2-40B4-BE49-F238E27FC236}">
                <a16:creationId xmlns:a16="http://schemas.microsoft.com/office/drawing/2014/main" id="{BD1DE5E0-9806-45DE-80F7-1C17FFD7F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108451"/>
            <a:ext cx="2047875" cy="206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94A101-4FCD-4897-B4E9-E76ECE3E29C3}"/>
              </a:ext>
            </a:extLst>
          </p:cNvPr>
          <p:cNvSpPr txBox="1"/>
          <p:nvPr/>
        </p:nvSpPr>
        <p:spPr>
          <a:xfrm>
            <a:off x="1879601" y="6278564"/>
            <a:ext cx="1192213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yiyorum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1C1D9A-9555-4821-ACE9-328E667D1256}"/>
              </a:ext>
            </a:extLst>
          </p:cNvPr>
          <p:cNvSpPr txBox="1"/>
          <p:nvPr/>
        </p:nvSpPr>
        <p:spPr>
          <a:xfrm>
            <a:off x="3846513" y="6310313"/>
            <a:ext cx="132715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yediriyorum</a:t>
            </a:r>
            <a:endParaRPr lang="en-US" dirty="0"/>
          </a:p>
        </p:txBody>
      </p:sp>
      <p:pic>
        <p:nvPicPr>
          <p:cNvPr id="2062" name="Picture 15">
            <a:extLst>
              <a:ext uri="{FF2B5EF4-FFF2-40B4-BE49-F238E27FC236}">
                <a16:creationId xmlns:a16="http://schemas.microsoft.com/office/drawing/2014/main" id="{9218D35A-29C0-44C6-80CE-19FBF9BC02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9"/>
          <a:stretch>
            <a:fillRect/>
          </a:stretch>
        </p:blipFill>
        <p:spPr bwMode="auto">
          <a:xfrm>
            <a:off x="5715000" y="4114800"/>
            <a:ext cx="2052638" cy="208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6DD2096-E078-4B9F-8315-C29DFB3A8743}"/>
              </a:ext>
            </a:extLst>
          </p:cNvPr>
          <p:cNvSpPr txBox="1"/>
          <p:nvPr/>
        </p:nvSpPr>
        <p:spPr>
          <a:xfrm>
            <a:off x="5949951" y="6369050"/>
            <a:ext cx="1465263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korkuyorum</a:t>
            </a:r>
            <a:endParaRPr lang="en-US" dirty="0"/>
          </a:p>
        </p:txBody>
      </p:sp>
      <p:pic>
        <p:nvPicPr>
          <p:cNvPr id="2064" name="Picture 17">
            <a:extLst>
              <a:ext uri="{FF2B5EF4-FFF2-40B4-BE49-F238E27FC236}">
                <a16:creationId xmlns:a16="http://schemas.microsoft.com/office/drawing/2014/main" id="{D4737FC0-0A62-4EC3-AC6B-064D6F17A4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0"/>
          <a:stretch>
            <a:fillRect/>
          </a:stretch>
        </p:blipFill>
        <p:spPr bwMode="auto">
          <a:xfrm>
            <a:off x="7913688" y="4114801"/>
            <a:ext cx="1535112" cy="2163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D6FA790-3E42-47AB-AA8F-6F17F8541568}"/>
              </a:ext>
            </a:extLst>
          </p:cNvPr>
          <p:cNvSpPr txBox="1"/>
          <p:nvPr/>
        </p:nvSpPr>
        <p:spPr>
          <a:xfrm>
            <a:off x="7948614" y="6369051"/>
            <a:ext cx="20701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dirty="0"/>
              <a:t>korkutuyorum</a:t>
            </a:r>
            <a:endParaRPr lang="en-US" dirty="0"/>
          </a:p>
        </p:txBody>
      </p:sp>
      <p:pic>
        <p:nvPicPr>
          <p:cNvPr id="2066" name="Picture 2">
            <a:extLst>
              <a:ext uri="{FF2B5EF4-FFF2-40B4-BE49-F238E27FC236}">
                <a16:creationId xmlns:a16="http://schemas.microsoft.com/office/drawing/2014/main" id="{088DE55D-82A6-4F02-B27F-24389EA85A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2" t="8000" r="33200"/>
          <a:stretch>
            <a:fillRect/>
          </a:stretch>
        </p:blipFill>
        <p:spPr bwMode="auto">
          <a:xfrm>
            <a:off x="7165975" y="2130426"/>
            <a:ext cx="1493838" cy="188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1A48696-3390-4C34-A5F4-0016DCCE17D0}"/>
              </a:ext>
            </a:extLst>
          </p:cNvPr>
          <p:cNvSpPr txBox="1"/>
          <p:nvPr/>
        </p:nvSpPr>
        <p:spPr>
          <a:xfrm>
            <a:off x="7180264" y="3579814"/>
            <a:ext cx="1501775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çıkıyorum</a:t>
            </a:r>
            <a:endParaRPr lang="en-US" dirty="0"/>
          </a:p>
        </p:txBody>
      </p:sp>
      <p:pic>
        <p:nvPicPr>
          <p:cNvPr id="2068" name="Picture 20">
            <a:extLst>
              <a:ext uri="{FF2B5EF4-FFF2-40B4-BE49-F238E27FC236}">
                <a16:creationId xmlns:a16="http://schemas.microsoft.com/office/drawing/2014/main" id="{7DC03B07-1772-49C9-9FA4-7DFBA3EB6B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2132014"/>
            <a:ext cx="1719262" cy="1887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99D19FE-0FCE-4DC9-9D74-F7A24DDC5B3B}"/>
              </a:ext>
            </a:extLst>
          </p:cNvPr>
          <p:cNvSpPr txBox="1"/>
          <p:nvPr/>
        </p:nvSpPr>
        <p:spPr>
          <a:xfrm>
            <a:off x="9053514" y="3584575"/>
            <a:ext cx="1500187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çıkarıyorum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ticker Cartoon children talking with speech balloon - PIXERS.NET.AU">
            <a:extLst>
              <a:ext uri="{FF2B5EF4-FFF2-40B4-BE49-F238E27FC236}">
                <a16:creationId xmlns:a16="http://schemas.microsoft.com/office/drawing/2014/main" id="{E49D374C-6F4E-4CC7-B27A-C98394511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16" y="493330"/>
            <a:ext cx="10365170" cy="336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- Ορθογώνιο">
            <a:extLst>
              <a:ext uri="{FF2B5EF4-FFF2-40B4-BE49-F238E27FC236}">
                <a16:creationId xmlns:a16="http://schemas.microsoft.com/office/drawing/2014/main" id="{B857C5DF-9852-484A-BD61-A32039A16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798" y="4383088"/>
            <a:ext cx="828675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CY" dirty="0" err="1"/>
              <a:t>Sporları</a:t>
            </a:r>
            <a:r>
              <a:rPr lang="en-US" altLang="el-CY" dirty="0"/>
              <a:t> </a:t>
            </a:r>
            <a:r>
              <a:rPr lang="en-US" altLang="el-CY" dirty="0" err="1"/>
              <a:t>beğenir</a:t>
            </a:r>
            <a:r>
              <a:rPr lang="en-US" altLang="el-CY" dirty="0"/>
              <a:t> </a:t>
            </a:r>
            <a:r>
              <a:rPr lang="en-US" altLang="el-CY" dirty="0" err="1"/>
              <a:t>misiniz</a:t>
            </a:r>
            <a:r>
              <a:rPr lang="en-US" altLang="el-CY" dirty="0"/>
              <a:t>? </a:t>
            </a:r>
            <a:r>
              <a:rPr lang="en-US" altLang="el-CY" dirty="0" err="1"/>
              <a:t>Hayatımızda</a:t>
            </a:r>
            <a:r>
              <a:rPr lang="en-US" altLang="el-CY" dirty="0"/>
              <a:t> </a:t>
            </a:r>
            <a:r>
              <a:rPr lang="en-US" altLang="el-CY" dirty="0" err="1"/>
              <a:t>sporun</a:t>
            </a:r>
            <a:r>
              <a:rPr lang="en-US" altLang="el-CY" dirty="0"/>
              <a:t> </a:t>
            </a:r>
            <a:r>
              <a:rPr lang="en-US" altLang="el-CY" dirty="0" err="1"/>
              <a:t>rolü</a:t>
            </a:r>
            <a:r>
              <a:rPr lang="en-US" altLang="el-CY" dirty="0"/>
              <a:t> </a:t>
            </a:r>
            <a:r>
              <a:rPr lang="en-US" altLang="el-CY" dirty="0" err="1"/>
              <a:t>nedir</a:t>
            </a:r>
            <a:r>
              <a:rPr lang="en-US" altLang="el-CY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36996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üçük çocuk masasında ödev ©blueringmedia 176422154'e ait Stok Vektör">
            <a:extLst>
              <a:ext uri="{FF2B5EF4-FFF2-40B4-BE49-F238E27FC236}">
                <a16:creationId xmlns:a16="http://schemas.microsoft.com/office/drawing/2014/main" id="{05144E01-7889-481D-8E72-8F1E35D50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570" y="1319049"/>
            <a:ext cx="6415087" cy="458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13,479,598 Ev ödevi yapıyor Stok İlüstrasyon | DepositPhotos">
            <a:extLst>
              <a:ext uri="{FF2B5EF4-FFF2-40B4-BE49-F238E27FC236}">
                <a16:creationId xmlns:a16="http://schemas.microsoft.com/office/drawing/2014/main" id="{2C807020-BE88-417D-9D92-1EA515BE56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841F9CB-8AC1-4FDD-8E82-C4A754E52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0" y="1403132"/>
            <a:ext cx="5715000" cy="4510252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22C8708-30B8-4098-BE53-EE9BDFDC6B62}"/>
              </a:ext>
            </a:extLst>
          </p:cNvPr>
          <p:cNvSpPr/>
          <p:nvPr/>
        </p:nvSpPr>
        <p:spPr>
          <a:xfrm>
            <a:off x="4141076" y="157655"/>
            <a:ext cx="3899338" cy="8933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Ev ödevleri </a:t>
            </a:r>
            <a:endParaRPr lang="el-CY" sz="3200" dirty="0"/>
          </a:p>
        </p:txBody>
      </p:sp>
    </p:spTree>
    <p:extLst>
      <p:ext uri="{BB962C8B-B14F-4D97-AF65-F5344CB8AC3E}">
        <p14:creationId xmlns:p14="http://schemas.microsoft.com/office/powerpoint/2010/main" val="993684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>
            <a:extLst>
              <a:ext uri="{FF2B5EF4-FFF2-40B4-BE49-F238E27FC236}">
                <a16:creationId xmlns:a16="http://schemas.microsoft.com/office/drawing/2014/main" id="{CD6405CE-3035-4047-85BA-5CE7CCB49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528" y="6246101"/>
            <a:ext cx="3587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l-GR" dirty="0"/>
              <a:t>8</a:t>
            </a:r>
            <a:endParaRPr lang="en-US" altLang="el-GR" dirty="0"/>
          </a:p>
        </p:txBody>
      </p:sp>
      <p:sp>
        <p:nvSpPr>
          <p:cNvPr id="8195" name="2 - Ορθογώνιο">
            <a:extLst>
              <a:ext uri="{FF2B5EF4-FFF2-40B4-BE49-F238E27FC236}">
                <a16:creationId xmlns:a16="http://schemas.microsoft.com/office/drawing/2014/main" id="{CB2F8E75-4BF2-4F51-93E8-E1F38E49B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5553" y="151597"/>
            <a:ext cx="828675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CY"/>
              <a:t>Sporları beğenir misiniz? Hayatımızda sporun rolü nedir? </a:t>
            </a:r>
          </a:p>
        </p:txBody>
      </p:sp>
      <p:sp>
        <p:nvSpPr>
          <p:cNvPr id="8196" name="3 - TextBox">
            <a:extLst>
              <a:ext uri="{FF2B5EF4-FFF2-40B4-BE49-F238E27FC236}">
                <a16:creationId xmlns:a16="http://schemas.microsoft.com/office/drawing/2014/main" id="{30BEAEE0-BFB9-47A4-962B-A217C40FB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096" y="1074509"/>
            <a:ext cx="7830207" cy="4708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el-CY" sz="2000" dirty="0"/>
              <a:t>Sportlar beni  dinlen..........................</a:t>
            </a:r>
          </a:p>
          <a:p>
            <a:r>
              <a:rPr lang="tr-TR" altLang="el-CY" sz="2000" dirty="0"/>
              <a:t>Sportlar y</a:t>
            </a:r>
            <a:r>
              <a:rPr lang="en-US" altLang="el-CY" sz="2000" dirty="0" err="1"/>
              <a:t>aşam</a:t>
            </a:r>
            <a:r>
              <a:rPr lang="en-US" altLang="el-CY" sz="2000" dirty="0"/>
              <a:t> </a:t>
            </a:r>
            <a:r>
              <a:rPr lang="en-US" altLang="el-CY" sz="2000" dirty="0" err="1"/>
              <a:t>kalitesini</a:t>
            </a:r>
            <a:r>
              <a:rPr lang="en-US" altLang="el-CY" sz="2000" dirty="0"/>
              <a:t> art</a:t>
            </a:r>
            <a:r>
              <a:rPr lang="tr-TR" altLang="el-CY" sz="2000" dirty="0"/>
              <a:t>.............................</a:t>
            </a:r>
          </a:p>
          <a:p>
            <a:r>
              <a:rPr lang="tr-TR" altLang="el-CY" sz="2000" dirty="0"/>
              <a:t>H</a:t>
            </a:r>
            <a:r>
              <a:rPr lang="en-US" altLang="el-CY" sz="2000" dirty="0" err="1"/>
              <a:t>astalığın</a:t>
            </a:r>
            <a:r>
              <a:rPr lang="en-US" altLang="el-CY" sz="2000" dirty="0"/>
              <a:t> </a:t>
            </a:r>
            <a:r>
              <a:rPr lang="en-US" altLang="el-CY" sz="2000" dirty="0" err="1"/>
              <a:t>risklerini</a:t>
            </a:r>
            <a:r>
              <a:rPr lang="en-US" altLang="el-CY" sz="2000" dirty="0"/>
              <a:t> </a:t>
            </a:r>
            <a:r>
              <a:rPr lang="en-US" altLang="el-CY" sz="2000" dirty="0" err="1"/>
              <a:t>azal</a:t>
            </a:r>
            <a:r>
              <a:rPr lang="tr-TR" altLang="el-CY" sz="2000" dirty="0"/>
              <a:t>............................</a:t>
            </a:r>
          </a:p>
          <a:p>
            <a:r>
              <a:rPr lang="en-US" altLang="el-CY" sz="2000" dirty="0" err="1"/>
              <a:t>Spor</a:t>
            </a:r>
            <a:r>
              <a:rPr lang="tr-TR" altLang="el-CY" sz="2000" dirty="0"/>
              <a:t>lar </a:t>
            </a:r>
            <a:r>
              <a:rPr lang="en-US" altLang="el-CY" sz="2000" dirty="0"/>
              <a:t> </a:t>
            </a:r>
            <a:r>
              <a:rPr lang="en-US" altLang="el-CY" sz="2000" dirty="0" err="1"/>
              <a:t>organlarını</a:t>
            </a:r>
            <a:r>
              <a:rPr lang="en-US" altLang="el-CY" sz="2000" dirty="0"/>
              <a:t> </a:t>
            </a:r>
            <a:r>
              <a:rPr lang="en-US" altLang="el-CY" sz="2000" dirty="0" err="1"/>
              <a:t>ve</a:t>
            </a:r>
            <a:r>
              <a:rPr lang="en-US" altLang="el-CY" sz="2000" dirty="0"/>
              <a:t> </a:t>
            </a:r>
            <a:r>
              <a:rPr lang="en-US" altLang="el-CY" sz="2000" dirty="0" err="1"/>
              <a:t>kasları</a:t>
            </a:r>
            <a:r>
              <a:rPr lang="en-US" altLang="el-CY" sz="2000" dirty="0"/>
              <a:t> </a:t>
            </a:r>
            <a:r>
              <a:rPr lang="en-US" altLang="el-CY" sz="2000" dirty="0" err="1"/>
              <a:t>kuvvetlen</a:t>
            </a:r>
            <a:r>
              <a:rPr lang="tr-TR" altLang="el-CY" sz="2000" dirty="0"/>
              <a:t>...........</a:t>
            </a:r>
          </a:p>
          <a:p>
            <a:r>
              <a:rPr lang="tr-TR" altLang="el-CY" sz="2000" dirty="0"/>
              <a:t>İ</a:t>
            </a:r>
            <a:r>
              <a:rPr lang="en-US" altLang="el-CY" sz="2000" dirty="0" err="1"/>
              <a:t>yi</a:t>
            </a:r>
            <a:r>
              <a:rPr lang="en-US" altLang="el-CY" sz="2000" dirty="0"/>
              <a:t> </a:t>
            </a:r>
            <a:r>
              <a:rPr lang="en-US" altLang="el-CY" sz="2000" dirty="0" err="1"/>
              <a:t>bir</a:t>
            </a:r>
            <a:r>
              <a:rPr lang="en-US" altLang="el-CY" sz="2000" dirty="0"/>
              <a:t> </a:t>
            </a:r>
            <a:r>
              <a:rPr lang="en-US" altLang="el-CY" sz="2000" dirty="0" err="1"/>
              <a:t>duruş</a:t>
            </a:r>
            <a:r>
              <a:rPr lang="el-GR" altLang="el-CY" sz="2000" dirty="0"/>
              <a:t> </a:t>
            </a:r>
            <a:r>
              <a:rPr lang="en-US" altLang="el-CY" sz="2000" dirty="0" err="1"/>
              <a:t>alışkanlıkları</a:t>
            </a:r>
            <a:r>
              <a:rPr lang="en-US" altLang="el-CY" sz="2000" dirty="0"/>
              <a:t> </a:t>
            </a:r>
            <a:r>
              <a:rPr lang="en-US" altLang="el-CY" sz="2000" dirty="0" err="1"/>
              <a:t>kazan</a:t>
            </a:r>
            <a:r>
              <a:rPr lang="tr-TR" altLang="el-CY" sz="2000" dirty="0"/>
              <a:t>...........................</a:t>
            </a:r>
          </a:p>
          <a:p>
            <a:r>
              <a:rPr lang="en-US" altLang="el-CY" sz="2000" dirty="0" err="1"/>
              <a:t>Toplumsal</a:t>
            </a:r>
            <a:r>
              <a:rPr lang="en-US" altLang="el-CY" sz="2000" dirty="0"/>
              <a:t> </a:t>
            </a:r>
            <a:r>
              <a:rPr lang="en-US" altLang="el-CY" sz="2000" dirty="0" err="1"/>
              <a:t>sorumluluğu</a:t>
            </a:r>
            <a:r>
              <a:rPr lang="en-US" altLang="el-CY" sz="2000" dirty="0"/>
              <a:t> </a:t>
            </a:r>
            <a:r>
              <a:rPr lang="en-US" altLang="el-CY" sz="2000" dirty="0" err="1"/>
              <a:t>geliş</a:t>
            </a:r>
            <a:r>
              <a:rPr lang="tr-TR" altLang="el-CY" sz="2000" dirty="0"/>
              <a:t>..........................</a:t>
            </a:r>
          </a:p>
          <a:p>
            <a:r>
              <a:rPr lang="en-US" altLang="el-CY" sz="2000" dirty="0" err="1"/>
              <a:t>Kendini</a:t>
            </a:r>
            <a:r>
              <a:rPr lang="en-US" altLang="el-CY" sz="2000" dirty="0"/>
              <a:t> </a:t>
            </a:r>
            <a:r>
              <a:rPr lang="en-US" altLang="el-CY" sz="2000" dirty="0" err="1"/>
              <a:t>kontrol</a:t>
            </a:r>
            <a:r>
              <a:rPr lang="en-US" altLang="el-CY" sz="2000" dirty="0"/>
              <a:t> </a:t>
            </a:r>
            <a:r>
              <a:rPr lang="en-US" altLang="el-CY" sz="2000" dirty="0" err="1"/>
              <a:t>etmeyi</a:t>
            </a:r>
            <a:r>
              <a:rPr lang="en-US" altLang="el-CY" sz="2000" dirty="0"/>
              <a:t>, </a:t>
            </a:r>
            <a:r>
              <a:rPr lang="en-US" altLang="el-CY" sz="2000" dirty="0" err="1"/>
              <a:t>başkalarına</a:t>
            </a:r>
            <a:r>
              <a:rPr lang="en-US" altLang="el-CY" sz="2000" dirty="0"/>
              <a:t> </a:t>
            </a:r>
            <a:r>
              <a:rPr lang="en-US" altLang="el-CY" sz="2000" dirty="0" err="1"/>
              <a:t>kurallara</a:t>
            </a:r>
            <a:r>
              <a:rPr lang="en-US" altLang="el-CY" sz="2000" dirty="0"/>
              <a:t> </a:t>
            </a:r>
            <a:r>
              <a:rPr lang="en-US" altLang="el-CY" sz="2000" dirty="0" err="1"/>
              <a:t>saygıyı</a:t>
            </a:r>
            <a:r>
              <a:rPr lang="en-US" altLang="el-CY" sz="2000" dirty="0"/>
              <a:t> </a:t>
            </a:r>
            <a:r>
              <a:rPr lang="en-US" altLang="el-CY" sz="2000" dirty="0" err="1"/>
              <a:t>öğre</a:t>
            </a:r>
            <a:r>
              <a:rPr lang="tr-TR" altLang="el-CY" sz="2000" dirty="0"/>
              <a:t>......................</a:t>
            </a:r>
            <a:br>
              <a:rPr lang="en-US" altLang="el-CY" sz="2000" dirty="0"/>
            </a:br>
            <a:r>
              <a:rPr lang="en-US" altLang="el-CY" sz="2000" dirty="0" err="1"/>
              <a:t>Ölçülü</a:t>
            </a:r>
            <a:r>
              <a:rPr lang="en-US" altLang="el-CY" sz="2000" dirty="0"/>
              <a:t> </a:t>
            </a:r>
            <a:r>
              <a:rPr lang="en-US" altLang="el-CY" sz="2000" dirty="0" err="1"/>
              <a:t>ve</a:t>
            </a:r>
            <a:r>
              <a:rPr lang="en-US" altLang="el-CY" sz="2000" dirty="0"/>
              <a:t> </a:t>
            </a:r>
            <a:r>
              <a:rPr lang="en-US" altLang="el-CY" sz="2000" dirty="0" err="1"/>
              <a:t>planlı</a:t>
            </a:r>
            <a:r>
              <a:rPr lang="en-US" altLang="el-CY" sz="2000" dirty="0"/>
              <a:t> </a:t>
            </a:r>
            <a:r>
              <a:rPr lang="en-US" altLang="el-CY" sz="2000" dirty="0" err="1"/>
              <a:t>bir</a:t>
            </a:r>
            <a:r>
              <a:rPr lang="en-US" altLang="el-CY" sz="2000" dirty="0"/>
              <a:t> </a:t>
            </a:r>
            <a:r>
              <a:rPr lang="en-US" altLang="el-CY" sz="2000" dirty="0" err="1"/>
              <a:t>şekilde</a:t>
            </a:r>
            <a:r>
              <a:rPr lang="en-US" altLang="el-CY" sz="2000" dirty="0"/>
              <a:t> </a:t>
            </a:r>
            <a:r>
              <a:rPr lang="en-US" altLang="el-CY" sz="2000" dirty="0" err="1"/>
              <a:t>çalışmayı</a:t>
            </a:r>
            <a:r>
              <a:rPr lang="en-US" altLang="el-CY" sz="2000" dirty="0"/>
              <a:t> </a:t>
            </a:r>
            <a:r>
              <a:rPr lang="en-US" altLang="el-CY" sz="2000" dirty="0" err="1"/>
              <a:t>ve</a:t>
            </a:r>
            <a:r>
              <a:rPr lang="en-US" altLang="el-CY" sz="2000" dirty="0"/>
              <a:t> </a:t>
            </a:r>
            <a:r>
              <a:rPr lang="en-US" altLang="el-CY" sz="2000" dirty="0" err="1"/>
              <a:t>dinlenmeyi</a:t>
            </a:r>
            <a:r>
              <a:rPr lang="en-US" altLang="el-CY" sz="2000" dirty="0"/>
              <a:t> </a:t>
            </a:r>
            <a:r>
              <a:rPr lang="en-US" altLang="el-CY" sz="2000" dirty="0" err="1"/>
              <a:t>öğre</a:t>
            </a:r>
            <a:r>
              <a:rPr lang="tr-TR" altLang="el-CY" sz="2000" dirty="0"/>
              <a:t>........................</a:t>
            </a:r>
          </a:p>
          <a:p>
            <a:r>
              <a:rPr lang="en-US" altLang="el-CY" sz="2000" dirty="0" err="1"/>
              <a:t>Toplumların</a:t>
            </a:r>
            <a:r>
              <a:rPr lang="en-US" altLang="el-CY" sz="2000" dirty="0"/>
              <a:t> </a:t>
            </a:r>
            <a:r>
              <a:rPr lang="en-US" altLang="el-CY" sz="2000" dirty="0" err="1"/>
              <a:t>eğitim</a:t>
            </a:r>
            <a:r>
              <a:rPr lang="en-US" altLang="el-CY" sz="2000" dirty="0"/>
              <a:t> </a:t>
            </a:r>
            <a:r>
              <a:rPr lang="en-US" altLang="el-CY" sz="2000" dirty="0" err="1"/>
              <a:t>ve</a:t>
            </a:r>
            <a:r>
              <a:rPr lang="en-US" altLang="el-CY" sz="2000" dirty="0"/>
              <a:t> </a:t>
            </a:r>
            <a:r>
              <a:rPr lang="en-US" altLang="el-CY" sz="2000" dirty="0" err="1"/>
              <a:t>kültür</a:t>
            </a:r>
            <a:r>
              <a:rPr lang="en-US" altLang="el-CY" sz="2000" dirty="0"/>
              <a:t> </a:t>
            </a:r>
            <a:r>
              <a:rPr lang="en-US" altLang="el-CY" sz="2000" dirty="0" err="1"/>
              <a:t>düzeylerini</a:t>
            </a:r>
            <a:r>
              <a:rPr lang="en-US" altLang="el-CY" sz="2000" dirty="0"/>
              <a:t> art</a:t>
            </a:r>
            <a:r>
              <a:rPr lang="tr-TR" altLang="el-CY" sz="2000" dirty="0"/>
              <a:t>..............................</a:t>
            </a:r>
          </a:p>
          <a:p>
            <a:r>
              <a:rPr lang="en-US" altLang="el-CY" sz="2000" dirty="0" err="1"/>
              <a:t>Fiziksel</a:t>
            </a:r>
            <a:r>
              <a:rPr lang="en-US" altLang="el-CY" sz="2000" dirty="0"/>
              <a:t> </a:t>
            </a:r>
            <a:r>
              <a:rPr lang="en-US" altLang="el-CY" sz="2000" dirty="0" err="1"/>
              <a:t>performansınızı</a:t>
            </a:r>
            <a:r>
              <a:rPr lang="en-US" altLang="el-CY" sz="2000" dirty="0"/>
              <a:t> </a:t>
            </a:r>
            <a:r>
              <a:rPr lang="en-US" altLang="el-CY" sz="2000" dirty="0" err="1"/>
              <a:t>geliş</a:t>
            </a:r>
            <a:r>
              <a:rPr lang="tr-TR" altLang="el-CY" sz="2000" dirty="0"/>
              <a:t>..........................</a:t>
            </a:r>
            <a:br>
              <a:rPr lang="en-US" altLang="el-CY" sz="2000" dirty="0"/>
            </a:br>
            <a:r>
              <a:rPr lang="en-US" altLang="el-CY" sz="2000" dirty="0" err="1"/>
              <a:t>Kalp</a:t>
            </a:r>
            <a:r>
              <a:rPr lang="en-US" altLang="el-CY" sz="2000" dirty="0"/>
              <a:t> </a:t>
            </a:r>
            <a:r>
              <a:rPr lang="en-US" altLang="el-CY" sz="2000" dirty="0" err="1"/>
              <a:t>rahatsızlığı</a:t>
            </a:r>
            <a:r>
              <a:rPr lang="en-US" altLang="el-CY" sz="2000" dirty="0"/>
              <a:t> </a:t>
            </a:r>
            <a:r>
              <a:rPr lang="en-US" altLang="el-CY" sz="2000" dirty="0" err="1"/>
              <a:t>riskini</a:t>
            </a:r>
            <a:r>
              <a:rPr lang="en-US" altLang="el-CY" sz="2000" dirty="0"/>
              <a:t> </a:t>
            </a:r>
            <a:r>
              <a:rPr lang="en-US" altLang="el-CY" sz="2000" dirty="0" err="1"/>
              <a:t>azal</a:t>
            </a:r>
            <a:r>
              <a:rPr lang="tr-TR" altLang="el-CY" sz="2000" dirty="0"/>
              <a:t>..........................</a:t>
            </a:r>
            <a:br>
              <a:rPr lang="en-US" altLang="el-CY" sz="2000" dirty="0"/>
            </a:br>
            <a:r>
              <a:rPr lang="en-US" altLang="el-CY" sz="2000" dirty="0" err="1"/>
              <a:t>Soğuk</a:t>
            </a:r>
            <a:r>
              <a:rPr lang="en-US" altLang="el-CY" sz="2000" dirty="0"/>
              <a:t> </a:t>
            </a:r>
            <a:r>
              <a:rPr lang="en-US" altLang="el-CY" sz="2000" dirty="0" err="1"/>
              <a:t>ortamlara</a:t>
            </a:r>
            <a:r>
              <a:rPr lang="en-US" altLang="el-CY" sz="2000" dirty="0"/>
              <a:t> </a:t>
            </a:r>
            <a:r>
              <a:rPr lang="en-US" altLang="el-CY" sz="2000" dirty="0" err="1"/>
              <a:t>çabuk</a:t>
            </a:r>
            <a:r>
              <a:rPr lang="en-US" altLang="el-CY" sz="2000" dirty="0"/>
              <a:t> </a:t>
            </a:r>
            <a:r>
              <a:rPr lang="en-US" altLang="el-CY" sz="2000" dirty="0" err="1"/>
              <a:t>adapte</a:t>
            </a:r>
            <a:r>
              <a:rPr lang="en-US" altLang="el-CY" sz="2000" dirty="0"/>
              <a:t> </a:t>
            </a:r>
            <a:r>
              <a:rPr lang="en-US" altLang="el-CY" sz="2000" dirty="0" err="1"/>
              <a:t>olma</a:t>
            </a:r>
            <a:r>
              <a:rPr lang="en-US" altLang="el-CY" sz="2000" dirty="0"/>
              <a:t> </a:t>
            </a:r>
            <a:r>
              <a:rPr lang="en-US" altLang="el-CY" sz="2000" dirty="0" err="1"/>
              <a:t>kabiliyetimizi</a:t>
            </a:r>
            <a:r>
              <a:rPr lang="en-US" altLang="el-CY" sz="2000" dirty="0"/>
              <a:t> art</a:t>
            </a:r>
            <a:r>
              <a:rPr lang="tr-TR" altLang="el-CY" sz="2000" dirty="0"/>
              <a:t>...................</a:t>
            </a:r>
          </a:p>
          <a:p>
            <a:r>
              <a:rPr lang="en-US" altLang="el-CY" sz="2000" dirty="0" err="1"/>
              <a:t>Kendinize</a:t>
            </a:r>
            <a:r>
              <a:rPr lang="en-US" altLang="el-CY" sz="2000" dirty="0"/>
              <a:t> </a:t>
            </a:r>
            <a:r>
              <a:rPr lang="en-US" altLang="el-CY" sz="2000" dirty="0" err="1"/>
              <a:t>olan</a:t>
            </a:r>
            <a:r>
              <a:rPr lang="en-US" altLang="el-CY" sz="2000" dirty="0"/>
              <a:t> </a:t>
            </a:r>
            <a:r>
              <a:rPr lang="en-US" altLang="el-CY" sz="2000" dirty="0" err="1"/>
              <a:t>güven</a:t>
            </a:r>
            <a:r>
              <a:rPr lang="en-US" altLang="el-CY" sz="2000" dirty="0"/>
              <a:t> </a:t>
            </a:r>
            <a:r>
              <a:rPr lang="en-US" altLang="el-CY" sz="2000" dirty="0" err="1"/>
              <a:t>duygunuzu</a:t>
            </a:r>
            <a:r>
              <a:rPr lang="en-US" altLang="el-CY" sz="2000" dirty="0"/>
              <a:t> art</a:t>
            </a:r>
            <a:r>
              <a:rPr lang="tr-TR" altLang="el-CY" sz="2000" dirty="0"/>
              <a:t>......................</a:t>
            </a:r>
          </a:p>
        </p:txBody>
      </p:sp>
      <p:pic>
        <p:nvPicPr>
          <p:cNvPr id="5122" name="Picture 2" descr="95,100+ Cartoon Kids Sports Stock Illustrations, Royalty-Free Vector  Graphics &amp; Clip Art - iStock">
            <a:extLst>
              <a:ext uri="{FF2B5EF4-FFF2-40B4-BE49-F238E27FC236}">
                <a16:creationId xmlns:a16="http://schemas.microsoft.com/office/drawing/2014/main" id="{47700C97-CB75-4A96-9E75-EA73812BE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7" y="890789"/>
            <a:ext cx="3678621" cy="544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il Çaldı Zır Zır Zır | Okula Dönüş Şarkısı - YouTube">
            <a:extLst>
              <a:ext uri="{FF2B5EF4-FFF2-40B4-BE49-F238E27FC236}">
                <a16:creationId xmlns:a16="http://schemas.microsoft.com/office/drawing/2014/main" id="{33A1C1BB-B59D-4DCE-A950-5341B1D85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97" y="1114097"/>
            <a:ext cx="7935309" cy="441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66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33,981,086 Düşün Stok İlüstrasyon | DepositPhotos">
            <a:extLst>
              <a:ext uri="{FF2B5EF4-FFF2-40B4-BE49-F238E27FC236}">
                <a16:creationId xmlns:a16="http://schemas.microsoft.com/office/drawing/2014/main" id="{A80EF2A3-78AF-4916-85AF-DBA3B26AE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0" y="493986"/>
            <a:ext cx="11403723" cy="573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804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36028D97-276B-4F20-A794-0B8A1B73F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90501"/>
            <a:ext cx="6046787" cy="1046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2">
            <a:extLst>
              <a:ext uri="{FF2B5EF4-FFF2-40B4-BE49-F238E27FC236}">
                <a16:creationId xmlns:a16="http://schemas.microsoft.com/office/drawing/2014/main" id="{DA0C3B75-1A85-4C8A-9455-65EC9656B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2765426"/>
            <a:ext cx="6056312" cy="97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3">
            <a:extLst>
              <a:ext uri="{FF2B5EF4-FFF2-40B4-BE49-F238E27FC236}">
                <a16:creationId xmlns:a16="http://schemas.microsoft.com/office/drawing/2014/main" id="{BBF60346-9E9C-4E12-B004-567888876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5153025"/>
            <a:ext cx="6046787" cy="947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Box 2">
            <a:extLst>
              <a:ext uri="{FF2B5EF4-FFF2-40B4-BE49-F238E27FC236}">
                <a16:creationId xmlns:a16="http://schemas.microsoft.com/office/drawing/2014/main" id="{184CDDFE-F725-4E40-8E49-E3F1B7995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9445" y="6361058"/>
            <a:ext cx="3587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dirty="0"/>
              <a:t>2</a:t>
            </a:r>
            <a:endParaRPr lang="en-US" altLang="el-GR" dirty="0"/>
          </a:p>
        </p:txBody>
      </p:sp>
      <p:sp>
        <p:nvSpPr>
          <p:cNvPr id="4102" name="TextBox 1">
            <a:extLst>
              <a:ext uri="{FF2B5EF4-FFF2-40B4-BE49-F238E27FC236}">
                <a16:creationId xmlns:a16="http://schemas.microsoft.com/office/drawing/2014/main" id="{983483D9-AB18-45E8-89A1-F7820B13A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813" y="1385888"/>
            <a:ext cx="6075362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tr-TR" altLang="en-US"/>
              <a:t>………………………………………………………………..</a:t>
            </a:r>
          </a:p>
          <a:p>
            <a:pPr>
              <a:lnSpc>
                <a:spcPct val="150000"/>
              </a:lnSpc>
            </a:pPr>
            <a:r>
              <a:rPr lang="tr-TR" altLang="en-US"/>
              <a:t>………………………………………………………………..</a:t>
            </a:r>
          </a:p>
          <a:p>
            <a:endParaRPr lang="en-US" altLang="en-US"/>
          </a:p>
        </p:txBody>
      </p:sp>
      <p:sp>
        <p:nvSpPr>
          <p:cNvPr id="4103" name="TextBox 6">
            <a:extLst>
              <a:ext uri="{FF2B5EF4-FFF2-40B4-BE49-F238E27FC236}">
                <a16:creationId xmlns:a16="http://schemas.microsoft.com/office/drawing/2014/main" id="{258E9681-D9DD-478E-8BFE-B2CF64CA4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813" y="3808413"/>
            <a:ext cx="6075362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tr-TR" altLang="en-US"/>
              <a:t>………………………………………………………………..</a:t>
            </a:r>
          </a:p>
          <a:p>
            <a:pPr>
              <a:lnSpc>
                <a:spcPct val="150000"/>
              </a:lnSpc>
            </a:pPr>
            <a:r>
              <a:rPr lang="tr-TR" altLang="en-US"/>
              <a:t>………………………………………………………………..</a:t>
            </a:r>
          </a:p>
          <a:p>
            <a:endParaRPr lang="en-US" altLang="en-US"/>
          </a:p>
        </p:txBody>
      </p:sp>
      <p:sp>
        <p:nvSpPr>
          <p:cNvPr id="4104" name="TextBox 7">
            <a:extLst>
              <a:ext uri="{FF2B5EF4-FFF2-40B4-BE49-F238E27FC236}">
                <a16:creationId xmlns:a16="http://schemas.microsoft.com/office/drawing/2014/main" id="{71FC657F-C8A9-405B-A2EC-B6D431461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813" y="6276976"/>
            <a:ext cx="6075362" cy="456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tr-TR" altLang="en-US"/>
              <a:t>………………………………………………………………..</a:t>
            </a:r>
          </a:p>
        </p:txBody>
      </p:sp>
      <p:pic>
        <p:nvPicPr>
          <p:cNvPr id="1026" name="Picture 2" descr="Cute boy making stop gesture with traffic sign stop sign | Premium Vector">
            <a:extLst>
              <a:ext uri="{FF2B5EF4-FFF2-40B4-BE49-F238E27FC236}">
                <a16:creationId xmlns:a16="http://schemas.microsoft.com/office/drawing/2014/main" id="{AB9A899B-2750-4B29-8976-CE1256D7E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7" y="261992"/>
            <a:ext cx="3287494" cy="565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B33251D2-BDCC-4EF6-B31D-C37F461C5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9" y="207963"/>
            <a:ext cx="7985125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2">
            <a:extLst>
              <a:ext uri="{FF2B5EF4-FFF2-40B4-BE49-F238E27FC236}">
                <a16:creationId xmlns:a16="http://schemas.microsoft.com/office/drawing/2014/main" id="{676620EE-0ACF-4FD6-8CCC-BE6BF2220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9" y="2754314"/>
            <a:ext cx="7985125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3">
            <a:extLst>
              <a:ext uri="{FF2B5EF4-FFF2-40B4-BE49-F238E27FC236}">
                <a16:creationId xmlns:a16="http://schemas.microsoft.com/office/drawing/2014/main" id="{91A58FBF-E78A-4C00-8061-DC39E58D6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4733925"/>
            <a:ext cx="7962900" cy="110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Box 4">
            <a:extLst>
              <a:ext uri="{FF2B5EF4-FFF2-40B4-BE49-F238E27FC236}">
                <a16:creationId xmlns:a16="http://schemas.microsoft.com/office/drawing/2014/main" id="{C7FEBCD3-1CBB-4065-A184-EF4E14F9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939" y="1412875"/>
            <a:ext cx="798512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tr-TR" altLang="en-US"/>
              <a:t>………………………………………………………………..</a:t>
            </a:r>
          </a:p>
          <a:p>
            <a:pPr>
              <a:lnSpc>
                <a:spcPct val="150000"/>
              </a:lnSpc>
            </a:pPr>
            <a:r>
              <a:rPr lang="tr-TR" altLang="en-US"/>
              <a:t>………………………………………………………………..</a:t>
            </a:r>
          </a:p>
          <a:p>
            <a:endParaRPr lang="en-US" altLang="en-US"/>
          </a:p>
        </p:txBody>
      </p:sp>
      <p:sp>
        <p:nvSpPr>
          <p:cNvPr id="5126" name="TextBox 5">
            <a:extLst>
              <a:ext uri="{FF2B5EF4-FFF2-40B4-BE49-F238E27FC236}">
                <a16:creationId xmlns:a16="http://schemas.microsoft.com/office/drawing/2014/main" id="{99B724C3-165D-4196-9E4E-FB7CB0134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9" y="3386138"/>
            <a:ext cx="798512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tr-TR" altLang="en-US"/>
              <a:t>………………………………………………………………..</a:t>
            </a:r>
          </a:p>
          <a:p>
            <a:pPr>
              <a:lnSpc>
                <a:spcPct val="150000"/>
              </a:lnSpc>
            </a:pPr>
            <a:r>
              <a:rPr lang="tr-TR" altLang="en-US"/>
              <a:t>………………………………………………………………..</a:t>
            </a:r>
          </a:p>
          <a:p>
            <a:endParaRPr lang="en-US" altLang="en-US"/>
          </a:p>
        </p:txBody>
      </p:sp>
      <p:sp>
        <p:nvSpPr>
          <p:cNvPr id="5127" name="TextBox 6">
            <a:extLst>
              <a:ext uri="{FF2B5EF4-FFF2-40B4-BE49-F238E27FC236}">
                <a16:creationId xmlns:a16="http://schemas.microsoft.com/office/drawing/2014/main" id="{3FFE7A6E-433D-48E3-B8A4-1CF9F8A18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101" y="5976938"/>
            <a:ext cx="7985125" cy="785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tr-TR" altLang="en-US"/>
              <a:t>………………………………………………………………..</a:t>
            </a:r>
          </a:p>
          <a:p>
            <a:endParaRPr lang="en-US" altLang="en-US"/>
          </a:p>
        </p:txBody>
      </p:sp>
      <p:sp>
        <p:nvSpPr>
          <p:cNvPr id="5128" name="TextBox 2">
            <a:extLst>
              <a:ext uri="{FF2B5EF4-FFF2-40B4-BE49-F238E27FC236}">
                <a16:creationId xmlns:a16="http://schemas.microsoft.com/office/drawing/2014/main" id="{18010130-EC80-4825-A684-CE0C3807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9956" y="6361714"/>
            <a:ext cx="3587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dirty="0"/>
              <a:t>3</a:t>
            </a:r>
            <a:endParaRPr lang="en-US" altLang="el-GR" dirty="0"/>
          </a:p>
        </p:txBody>
      </p:sp>
      <p:pic>
        <p:nvPicPr>
          <p:cNvPr id="9" name="Picture 2" descr="Cute boy making stop gesture with traffic sign stop sign | Premium Vector">
            <a:extLst>
              <a:ext uri="{FF2B5EF4-FFF2-40B4-BE49-F238E27FC236}">
                <a16:creationId xmlns:a16="http://schemas.microsoft.com/office/drawing/2014/main" id="{3A01E7FB-2925-4FB4-9FFE-6760B27BD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714" y="488623"/>
            <a:ext cx="1900017" cy="565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>
            <a:extLst>
              <a:ext uri="{FF2B5EF4-FFF2-40B4-BE49-F238E27FC236}">
                <a16:creationId xmlns:a16="http://schemas.microsoft.com/office/drawing/2014/main" id="{9031E696-DE7A-4705-8E74-619BFCC04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6280" y="6157035"/>
            <a:ext cx="3587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dirty="0"/>
              <a:t>4</a:t>
            </a:r>
            <a:endParaRPr lang="en-US" altLang="el-GR" dirty="0"/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BD851553-A87B-49D1-95A0-1A158D82CD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24446" y="176509"/>
            <a:ext cx="7276226" cy="63546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13167ED-D31F-4C4D-8C68-77383CDB5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2" y="172268"/>
            <a:ext cx="3745625" cy="63546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>
            <a:extLst>
              <a:ext uri="{FF2B5EF4-FFF2-40B4-BE49-F238E27FC236}">
                <a16:creationId xmlns:a16="http://schemas.microsoft.com/office/drawing/2014/main" id="{712A6C5B-A3B8-4977-93A6-D4DD46CE9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0672" y="6319673"/>
            <a:ext cx="3587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dirty="0"/>
              <a:t>5</a:t>
            </a:r>
            <a:endParaRPr lang="en-US" altLang="el-GR" dirty="0"/>
          </a:p>
        </p:txBody>
      </p:sp>
      <p:pic>
        <p:nvPicPr>
          <p:cNvPr id="11267" name="Picture 5" descr="Αποτέλεσμα εικόνας για fillerde  cati">
            <a:hlinkClick r:id="rId2"/>
            <a:extLst>
              <a:ext uri="{FF2B5EF4-FFF2-40B4-BE49-F238E27FC236}">
                <a16:creationId xmlns:a16="http://schemas.microsoft.com/office/drawing/2014/main" id="{5EC349E6-C1C8-4230-913A-A4A4F2A0C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1" t="68459" r="26016" b="10448"/>
          <a:stretch>
            <a:fillRect/>
          </a:stretch>
        </p:blipFill>
        <p:spPr bwMode="auto">
          <a:xfrm>
            <a:off x="4810125" y="2786063"/>
            <a:ext cx="2000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Αποτέλεσμα εικόνας για fillerde  cati">
            <a:hlinkClick r:id="rId2"/>
            <a:extLst>
              <a:ext uri="{FF2B5EF4-FFF2-40B4-BE49-F238E27FC236}">
                <a16:creationId xmlns:a16="http://schemas.microsoft.com/office/drawing/2014/main" id="{CAB9D77F-45D7-4C68-B0CA-69988A4C8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1" t="54395" r="24390" b="31541"/>
          <a:stretch>
            <a:fillRect/>
          </a:stretch>
        </p:blipFill>
        <p:spPr bwMode="auto">
          <a:xfrm>
            <a:off x="2881314" y="1000125"/>
            <a:ext cx="2143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Αποτέλεσμα εικόνας για fillerde  cati">
            <a:hlinkClick r:id="rId2"/>
            <a:extLst>
              <a:ext uri="{FF2B5EF4-FFF2-40B4-BE49-F238E27FC236}">
                <a16:creationId xmlns:a16="http://schemas.microsoft.com/office/drawing/2014/main" id="{7B6D5D65-F6CF-46C8-97C1-4E17DBD40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49" t="68459" b="20995"/>
          <a:stretch>
            <a:fillRect/>
          </a:stretch>
        </p:blipFill>
        <p:spPr bwMode="auto">
          <a:xfrm>
            <a:off x="5953126" y="1714501"/>
            <a:ext cx="19288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Αποτέλεσμα εικόνας για fillerde  cati">
            <a:hlinkClick r:id="rId2"/>
            <a:extLst>
              <a:ext uri="{FF2B5EF4-FFF2-40B4-BE49-F238E27FC236}">
                <a16:creationId xmlns:a16="http://schemas.microsoft.com/office/drawing/2014/main" id="{B8345376-0E88-4C86-A33F-BACF0BB32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10" t="54395" b="29784"/>
          <a:stretch>
            <a:fillRect/>
          </a:stretch>
        </p:blipFill>
        <p:spPr bwMode="auto">
          <a:xfrm>
            <a:off x="5953126" y="928689"/>
            <a:ext cx="21431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 descr="Αποτέλεσμα εικόνας για fillerde  cati">
            <a:hlinkClick r:id="rId2"/>
            <a:extLst>
              <a:ext uri="{FF2B5EF4-FFF2-40B4-BE49-F238E27FC236}">
                <a16:creationId xmlns:a16="http://schemas.microsoft.com/office/drawing/2014/main" id="{0E13D0AD-58D4-4A6A-A7AD-E02804D74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1" t="68459" r="30081" b="20995"/>
          <a:stretch>
            <a:fillRect/>
          </a:stretch>
        </p:blipFill>
        <p:spPr bwMode="auto">
          <a:xfrm>
            <a:off x="3238501" y="1714501"/>
            <a:ext cx="16430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- Ευθεία γραμμή σύνδεσης">
            <a:extLst>
              <a:ext uri="{FF2B5EF4-FFF2-40B4-BE49-F238E27FC236}">
                <a16:creationId xmlns:a16="http://schemas.microsoft.com/office/drawing/2014/main" id="{47E6CE42-BA6A-46BB-A9C7-1F80AE37A96B}"/>
              </a:ext>
            </a:extLst>
          </p:cNvPr>
          <p:cNvCxnSpPr/>
          <p:nvPr/>
        </p:nvCxnSpPr>
        <p:spPr>
          <a:xfrm rot="5400000" flipH="1" flipV="1">
            <a:off x="3632201" y="820738"/>
            <a:ext cx="357187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10 - TextBox">
            <a:extLst>
              <a:ext uri="{FF2B5EF4-FFF2-40B4-BE49-F238E27FC236}">
                <a16:creationId xmlns:a16="http://schemas.microsoft.com/office/drawing/2014/main" id="{DD47577C-4B45-43AB-83E9-CFE85788D4C1}"/>
              </a:ext>
            </a:extLst>
          </p:cNvPr>
          <p:cNvSpPr txBox="1"/>
          <p:nvPr/>
        </p:nvSpPr>
        <p:spPr>
          <a:xfrm>
            <a:off x="3167063" y="1"/>
            <a:ext cx="142875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-</a:t>
            </a:r>
            <a:r>
              <a:rPr lang="el-GR" dirty="0"/>
              <a:t>(</a:t>
            </a:r>
            <a:r>
              <a:rPr lang="tr-TR" dirty="0"/>
              <a:t>y</a:t>
            </a:r>
            <a:r>
              <a:rPr lang="el-GR" dirty="0"/>
              <a:t>)</a:t>
            </a:r>
            <a:r>
              <a:rPr lang="tr-TR" dirty="0"/>
              <a:t>ı / -</a:t>
            </a:r>
            <a:r>
              <a:rPr lang="el-GR" dirty="0"/>
              <a:t>(</a:t>
            </a:r>
            <a:r>
              <a:rPr lang="tr-TR" dirty="0"/>
              <a:t>y</a:t>
            </a:r>
            <a:r>
              <a:rPr lang="el-GR" dirty="0"/>
              <a:t>)</a:t>
            </a:r>
            <a:r>
              <a:rPr lang="tr-TR" dirty="0"/>
              <a:t>i </a:t>
            </a:r>
            <a:endParaRPr lang="en-US" dirty="0"/>
          </a:p>
          <a:p>
            <a:pPr>
              <a:defRPr/>
            </a:pPr>
            <a:r>
              <a:rPr lang="tr-TR" dirty="0"/>
              <a:t>-</a:t>
            </a:r>
            <a:r>
              <a:rPr lang="el-GR" dirty="0"/>
              <a:t>(</a:t>
            </a:r>
            <a:r>
              <a:rPr lang="tr-TR" dirty="0"/>
              <a:t>y</a:t>
            </a:r>
            <a:r>
              <a:rPr lang="el-GR" dirty="0"/>
              <a:t>)</a:t>
            </a:r>
            <a:r>
              <a:rPr lang="tr-TR" dirty="0"/>
              <a:t>u  / -</a:t>
            </a:r>
            <a:r>
              <a:rPr lang="el-GR" dirty="0"/>
              <a:t>(</a:t>
            </a:r>
            <a:r>
              <a:rPr lang="tr-TR" dirty="0"/>
              <a:t>y</a:t>
            </a:r>
            <a:r>
              <a:rPr lang="el-GR" dirty="0"/>
              <a:t>)</a:t>
            </a:r>
            <a:r>
              <a:rPr lang="tr-TR" dirty="0"/>
              <a:t>ü  </a:t>
            </a:r>
            <a:endParaRPr lang="en-US" dirty="0"/>
          </a:p>
        </p:txBody>
      </p:sp>
      <p:cxnSp>
        <p:nvCxnSpPr>
          <p:cNvPr id="13" name="12 - Ευθεία γραμμή σύνδεσης">
            <a:extLst>
              <a:ext uri="{FF2B5EF4-FFF2-40B4-BE49-F238E27FC236}">
                <a16:creationId xmlns:a16="http://schemas.microsoft.com/office/drawing/2014/main" id="{F6739BB7-181F-4A6B-8FA0-EC71DA87DE51}"/>
              </a:ext>
            </a:extLst>
          </p:cNvPr>
          <p:cNvCxnSpPr/>
          <p:nvPr/>
        </p:nvCxnSpPr>
        <p:spPr>
          <a:xfrm>
            <a:off x="4381501" y="2071689"/>
            <a:ext cx="785813" cy="7143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14 - Ευθεία γραμμή σύνδεσης">
            <a:extLst>
              <a:ext uri="{FF2B5EF4-FFF2-40B4-BE49-F238E27FC236}">
                <a16:creationId xmlns:a16="http://schemas.microsoft.com/office/drawing/2014/main" id="{D044AC7A-977D-49E4-B7EE-6041BAA3CE7E}"/>
              </a:ext>
            </a:extLst>
          </p:cNvPr>
          <p:cNvCxnSpPr/>
          <p:nvPr/>
        </p:nvCxnSpPr>
        <p:spPr>
          <a:xfrm rot="10800000" flipV="1">
            <a:off x="6667500" y="2143126"/>
            <a:ext cx="928688" cy="7143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>
            <a:extLst>
              <a:ext uri="{FF2B5EF4-FFF2-40B4-BE49-F238E27FC236}">
                <a16:creationId xmlns:a16="http://schemas.microsoft.com/office/drawing/2014/main" id="{ED5D627C-6F53-4BEC-B673-AAC79B61F714}"/>
              </a:ext>
            </a:extLst>
          </p:cNvPr>
          <p:cNvCxnSpPr/>
          <p:nvPr/>
        </p:nvCxnSpPr>
        <p:spPr>
          <a:xfrm rot="5400000">
            <a:off x="2810670" y="1785145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>
            <a:extLst>
              <a:ext uri="{FF2B5EF4-FFF2-40B4-BE49-F238E27FC236}">
                <a16:creationId xmlns:a16="http://schemas.microsoft.com/office/drawing/2014/main" id="{48798FDE-8B61-4EE6-BCBE-513F4E9F1BF6}"/>
              </a:ext>
            </a:extLst>
          </p:cNvPr>
          <p:cNvCxnSpPr/>
          <p:nvPr/>
        </p:nvCxnSpPr>
        <p:spPr>
          <a:xfrm rot="5400000">
            <a:off x="7596982" y="1642269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19 - Ευθεία γραμμή σύνδεσης">
            <a:extLst>
              <a:ext uri="{FF2B5EF4-FFF2-40B4-BE49-F238E27FC236}">
                <a16:creationId xmlns:a16="http://schemas.microsoft.com/office/drawing/2014/main" id="{BB518B09-3228-4134-A370-084E61A69F48}"/>
              </a:ext>
            </a:extLst>
          </p:cNvPr>
          <p:cNvCxnSpPr/>
          <p:nvPr/>
        </p:nvCxnSpPr>
        <p:spPr>
          <a:xfrm flipV="1">
            <a:off x="2095501" y="3571875"/>
            <a:ext cx="7858125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>
            <a:extLst>
              <a:ext uri="{FF2B5EF4-FFF2-40B4-BE49-F238E27FC236}">
                <a16:creationId xmlns:a16="http://schemas.microsoft.com/office/drawing/2014/main" id="{AF46DD17-C7C0-4262-8138-009E46293302}"/>
              </a:ext>
            </a:extLst>
          </p:cNvPr>
          <p:cNvCxnSpPr/>
          <p:nvPr/>
        </p:nvCxnSpPr>
        <p:spPr>
          <a:xfrm rot="5400000">
            <a:off x="1810544" y="3928269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23 - Ευθύγραμμο βέλος σύνδεσης">
            <a:extLst>
              <a:ext uri="{FF2B5EF4-FFF2-40B4-BE49-F238E27FC236}">
                <a16:creationId xmlns:a16="http://schemas.microsoft.com/office/drawing/2014/main" id="{6406939B-2E69-4658-8896-FB16FD94D30A}"/>
              </a:ext>
            </a:extLst>
          </p:cNvPr>
          <p:cNvCxnSpPr/>
          <p:nvPr/>
        </p:nvCxnSpPr>
        <p:spPr>
          <a:xfrm rot="5400000">
            <a:off x="5739607" y="3928270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>
            <a:extLst>
              <a:ext uri="{FF2B5EF4-FFF2-40B4-BE49-F238E27FC236}">
                <a16:creationId xmlns:a16="http://schemas.microsoft.com/office/drawing/2014/main" id="{BA083789-4B43-4FAF-A8C5-012581071EB0}"/>
              </a:ext>
            </a:extLst>
          </p:cNvPr>
          <p:cNvCxnSpPr/>
          <p:nvPr/>
        </p:nvCxnSpPr>
        <p:spPr>
          <a:xfrm rot="5400000">
            <a:off x="3810794" y="3928269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25 - Ευθύγραμμο βέλος σύνδεσης">
            <a:extLst>
              <a:ext uri="{FF2B5EF4-FFF2-40B4-BE49-F238E27FC236}">
                <a16:creationId xmlns:a16="http://schemas.microsoft.com/office/drawing/2014/main" id="{59706A2D-A99F-4919-B5DB-504361CBFE11}"/>
              </a:ext>
            </a:extLst>
          </p:cNvPr>
          <p:cNvCxnSpPr/>
          <p:nvPr/>
        </p:nvCxnSpPr>
        <p:spPr>
          <a:xfrm rot="5400000">
            <a:off x="7167561" y="3892551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26 - Ευθύγραμμο βέλος σύνδεσης">
            <a:extLst>
              <a:ext uri="{FF2B5EF4-FFF2-40B4-BE49-F238E27FC236}">
                <a16:creationId xmlns:a16="http://schemas.microsoft.com/office/drawing/2014/main" id="{AAA29328-A9D2-432C-98E1-CC1587DD2E87}"/>
              </a:ext>
            </a:extLst>
          </p:cNvPr>
          <p:cNvCxnSpPr/>
          <p:nvPr/>
        </p:nvCxnSpPr>
        <p:spPr>
          <a:xfrm rot="5400000">
            <a:off x="9668669" y="3856831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30 - TextBox">
            <a:extLst>
              <a:ext uri="{FF2B5EF4-FFF2-40B4-BE49-F238E27FC236}">
                <a16:creationId xmlns:a16="http://schemas.microsoft.com/office/drawing/2014/main" id="{C83D58DA-6BDD-419B-BBB8-A9F482550033}"/>
              </a:ext>
            </a:extLst>
          </p:cNvPr>
          <p:cNvSpPr txBox="1"/>
          <p:nvPr/>
        </p:nvSpPr>
        <p:spPr>
          <a:xfrm>
            <a:off x="1738313" y="4572001"/>
            <a:ext cx="1928812" cy="1477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 err="1"/>
              <a:t>Bas</a:t>
            </a:r>
            <a:r>
              <a:rPr lang="en-GB" b="1" dirty="0" err="1"/>
              <a:t>t</a:t>
            </a:r>
            <a:r>
              <a:rPr lang="tr-TR" b="1" dirty="0"/>
              <a:t>ır</a:t>
            </a:r>
            <a:r>
              <a:rPr lang="tr-TR" dirty="0"/>
              <a:t>mak </a:t>
            </a:r>
            <a:r>
              <a:rPr lang="el-GR" dirty="0"/>
              <a:t>πιέζω</a:t>
            </a:r>
          </a:p>
          <a:p>
            <a:pPr>
              <a:defRPr/>
            </a:pPr>
            <a:r>
              <a:rPr lang="tr-TR" dirty="0"/>
              <a:t>Gez</a:t>
            </a:r>
            <a:r>
              <a:rPr lang="tr-TR" b="1" dirty="0"/>
              <a:t>dir</a:t>
            </a:r>
            <a:r>
              <a:rPr lang="tr-TR" dirty="0"/>
              <a:t>mek </a:t>
            </a:r>
            <a:r>
              <a:rPr lang="el-GR" dirty="0"/>
              <a:t>ξεναγώ</a:t>
            </a:r>
            <a:endParaRPr lang="tr-TR" dirty="0"/>
          </a:p>
          <a:p>
            <a:pPr>
              <a:defRPr/>
            </a:pPr>
            <a:r>
              <a:rPr lang="tr-TR" dirty="0"/>
              <a:t>Boz</a:t>
            </a:r>
            <a:r>
              <a:rPr lang="tr-TR" b="1" dirty="0"/>
              <a:t>dur</a:t>
            </a:r>
            <a:r>
              <a:rPr lang="tr-TR" dirty="0"/>
              <a:t>mak </a:t>
            </a:r>
            <a:r>
              <a:rPr lang="el-GR" dirty="0"/>
              <a:t>κάνω συνάλλαγμα</a:t>
            </a:r>
            <a:r>
              <a:rPr lang="tr-TR" dirty="0"/>
              <a:t> </a:t>
            </a:r>
          </a:p>
          <a:p>
            <a:pPr>
              <a:defRPr/>
            </a:pPr>
            <a:r>
              <a:rPr lang="tr-TR" dirty="0"/>
              <a:t>Ye</a:t>
            </a:r>
            <a:r>
              <a:rPr lang="tr-TR" b="1" dirty="0"/>
              <a:t>dir</a:t>
            </a:r>
            <a:r>
              <a:rPr lang="tr-TR" dirty="0"/>
              <a:t>mek </a:t>
            </a:r>
            <a:r>
              <a:rPr lang="el-GR" dirty="0"/>
              <a:t>ταΐζω</a:t>
            </a:r>
            <a:endParaRPr lang="tr-TR" dirty="0"/>
          </a:p>
        </p:txBody>
      </p:sp>
      <p:sp>
        <p:nvSpPr>
          <p:cNvPr id="32" name="31 - TextBox">
            <a:extLst>
              <a:ext uri="{FF2B5EF4-FFF2-40B4-BE49-F238E27FC236}">
                <a16:creationId xmlns:a16="http://schemas.microsoft.com/office/drawing/2014/main" id="{054F5FC4-D5BB-4190-9743-DADB0A4EDAFD}"/>
              </a:ext>
            </a:extLst>
          </p:cNvPr>
          <p:cNvSpPr txBox="1"/>
          <p:nvPr/>
        </p:nvSpPr>
        <p:spPr>
          <a:xfrm>
            <a:off x="3810000" y="4500564"/>
            <a:ext cx="1785938" cy="2308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 err="1"/>
              <a:t>Bekle</a:t>
            </a:r>
            <a:r>
              <a:rPr lang="en-GB" b="1" dirty="0" err="1"/>
              <a:t>t</a:t>
            </a:r>
            <a:r>
              <a:rPr lang="en-GB" dirty="0" err="1"/>
              <a:t>mek</a:t>
            </a:r>
            <a:r>
              <a:rPr lang="en-GB" dirty="0"/>
              <a:t> </a:t>
            </a:r>
            <a:r>
              <a:rPr lang="el-GR" dirty="0"/>
              <a:t>καθυστερώ</a:t>
            </a:r>
          </a:p>
          <a:p>
            <a:pPr>
              <a:defRPr/>
            </a:pPr>
            <a:r>
              <a:rPr lang="it-IT" dirty="0"/>
              <a:t>Azal</a:t>
            </a:r>
            <a:r>
              <a:rPr lang="it-IT" b="1" dirty="0"/>
              <a:t>t</a:t>
            </a:r>
            <a:r>
              <a:rPr lang="tr-TR" dirty="0"/>
              <a:t>mak</a:t>
            </a:r>
            <a:r>
              <a:rPr lang="el-GR" dirty="0"/>
              <a:t> μειώνω</a:t>
            </a:r>
            <a:endParaRPr lang="en-GB" dirty="0"/>
          </a:p>
          <a:p>
            <a:pPr>
              <a:defRPr/>
            </a:pPr>
            <a:r>
              <a:rPr lang="en-GB" dirty="0" err="1"/>
              <a:t>Benze</a:t>
            </a:r>
            <a:r>
              <a:rPr lang="en-GB" b="1" dirty="0" err="1"/>
              <a:t>t</a:t>
            </a:r>
            <a:r>
              <a:rPr lang="en-GB" dirty="0" err="1"/>
              <a:t>mek</a:t>
            </a:r>
            <a:r>
              <a:rPr lang="en-GB" dirty="0"/>
              <a:t> </a:t>
            </a:r>
            <a:r>
              <a:rPr lang="el-GR" dirty="0"/>
              <a:t>παρομοιάζω </a:t>
            </a:r>
            <a:endParaRPr lang="tr-TR" dirty="0"/>
          </a:p>
          <a:p>
            <a:pPr>
              <a:defRPr/>
            </a:pPr>
            <a:r>
              <a:rPr lang="tr-TR" dirty="0"/>
              <a:t>Uyu</a:t>
            </a:r>
            <a:r>
              <a:rPr lang="tr-TR" b="1" dirty="0"/>
              <a:t>t</a:t>
            </a:r>
            <a:r>
              <a:rPr lang="tr-TR" dirty="0"/>
              <a:t>mak </a:t>
            </a:r>
            <a:r>
              <a:rPr lang="el-GR" dirty="0"/>
              <a:t> κοιμίζω</a:t>
            </a:r>
          </a:p>
        </p:txBody>
      </p:sp>
      <p:sp>
        <p:nvSpPr>
          <p:cNvPr id="33" name="32 - TextBox">
            <a:extLst>
              <a:ext uri="{FF2B5EF4-FFF2-40B4-BE49-F238E27FC236}">
                <a16:creationId xmlns:a16="http://schemas.microsoft.com/office/drawing/2014/main" id="{E702E327-AB3B-4507-B6A7-91190CA1C1B9}"/>
              </a:ext>
            </a:extLst>
          </p:cNvPr>
          <p:cNvSpPr txBox="1"/>
          <p:nvPr/>
        </p:nvSpPr>
        <p:spPr>
          <a:xfrm>
            <a:off x="5667375" y="4365626"/>
            <a:ext cx="1714500" cy="249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200" dirty="0"/>
              <a:t>Art</a:t>
            </a:r>
            <a:r>
              <a:rPr lang="tr-TR" sz="1200" b="1" dirty="0"/>
              <a:t>ır</a:t>
            </a:r>
            <a:r>
              <a:rPr lang="tr-TR" sz="1200" dirty="0"/>
              <a:t>mak</a:t>
            </a:r>
            <a:r>
              <a:rPr lang="el-GR" sz="1200" dirty="0"/>
              <a:t> αυξάνω</a:t>
            </a:r>
            <a:endParaRPr lang="en-GB" sz="1200" dirty="0"/>
          </a:p>
          <a:p>
            <a:pPr>
              <a:defRPr/>
            </a:pPr>
            <a:r>
              <a:rPr lang="en-GB" sz="1200" dirty="0"/>
              <a:t>Bat</a:t>
            </a:r>
            <a:r>
              <a:rPr lang="tr-TR" sz="1200" b="1" dirty="0"/>
              <a:t>ır</a:t>
            </a:r>
            <a:r>
              <a:rPr lang="tr-TR" sz="1200" dirty="0"/>
              <a:t>mak</a:t>
            </a:r>
            <a:r>
              <a:rPr lang="el-GR" sz="1200" dirty="0"/>
              <a:t> βυθίζω </a:t>
            </a:r>
            <a:endParaRPr lang="en-GB" sz="1200" dirty="0"/>
          </a:p>
          <a:p>
            <a:pPr>
              <a:defRPr/>
            </a:pPr>
            <a:r>
              <a:rPr lang="en-GB" sz="1200" dirty="0"/>
              <a:t>B</a:t>
            </a:r>
            <a:r>
              <a:rPr lang="tr-TR" sz="1200" dirty="0"/>
              <a:t>it</a:t>
            </a:r>
            <a:r>
              <a:rPr lang="tr-TR" sz="1200" b="1" dirty="0"/>
              <a:t>ir</a:t>
            </a:r>
            <a:r>
              <a:rPr lang="tr-TR" sz="1200" dirty="0"/>
              <a:t>mek</a:t>
            </a:r>
            <a:r>
              <a:rPr lang="el-GR" sz="1200" dirty="0"/>
              <a:t> τελειώνω κάτι </a:t>
            </a:r>
            <a:endParaRPr lang="tr-TR" sz="1200" dirty="0"/>
          </a:p>
          <a:p>
            <a:pPr>
              <a:defRPr/>
            </a:pPr>
            <a:r>
              <a:rPr lang="tr-TR" sz="1200" dirty="0"/>
              <a:t>Doğ</a:t>
            </a:r>
            <a:r>
              <a:rPr lang="tr-TR" sz="1200" b="1" dirty="0"/>
              <a:t>ur</a:t>
            </a:r>
            <a:r>
              <a:rPr lang="tr-TR" sz="1200" dirty="0"/>
              <a:t>mak</a:t>
            </a:r>
            <a:r>
              <a:rPr lang="el-GR" sz="1200" dirty="0"/>
              <a:t> γεννώ </a:t>
            </a:r>
            <a:endParaRPr lang="tr-TR" sz="1200" dirty="0"/>
          </a:p>
          <a:p>
            <a:pPr>
              <a:defRPr/>
            </a:pPr>
            <a:r>
              <a:rPr lang="tr-TR" sz="1200" dirty="0"/>
              <a:t>Duy</a:t>
            </a:r>
            <a:r>
              <a:rPr lang="tr-TR" sz="1200" b="1" dirty="0"/>
              <a:t>ur</a:t>
            </a:r>
            <a:r>
              <a:rPr lang="tr-TR" sz="1200" dirty="0"/>
              <a:t>mak</a:t>
            </a:r>
            <a:r>
              <a:rPr lang="el-GR" sz="1200" dirty="0"/>
              <a:t>  ανακοινώνω</a:t>
            </a:r>
            <a:endParaRPr lang="tr-TR" sz="1200" dirty="0"/>
          </a:p>
          <a:p>
            <a:pPr>
              <a:defRPr/>
            </a:pPr>
            <a:r>
              <a:rPr lang="tr-TR" sz="1200" dirty="0"/>
              <a:t>Düş</a:t>
            </a:r>
            <a:r>
              <a:rPr lang="tr-TR" sz="1200" b="1" dirty="0"/>
              <a:t>ür</a:t>
            </a:r>
            <a:r>
              <a:rPr lang="tr-TR" sz="1200" dirty="0"/>
              <a:t>mek</a:t>
            </a:r>
            <a:r>
              <a:rPr lang="el-GR" sz="1200" dirty="0"/>
              <a:t> ρίχνω</a:t>
            </a:r>
            <a:endParaRPr lang="tr-TR" sz="1200" dirty="0"/>
          </a:p>
          <a:p>
            <a:pPr>
              <a:defRPr/>
            </a:pPr>
            <a:r>
              <a:rPr lang="tr-TR" sz="1200" dirty="0"/>
              <a:t>Geç</a:t>
            </a:r>
            <a:r>
              <a:rPr lang="tr-TR" sz="1200" b="1" dirty="0"/>
              <a:t>ir</a:t>
            </a:r>
            <a:r>
              <a:rPr lang="tr-TR" sz="1200" dirty="0"/>
              <a:t>mek</a:t>
            </a:r>
            <a:r>
              <a:rPr lang="el-GR" sz="1200" dirty="0"/>
              <a:t> περνώ </a:t>
            </a:r>
            <a:endParaRPr lang="tr-TR" sz="1200" dirty="0"/>
          </a:p>
          <a:p>
            <a:pPr>
              <a:defRPr/>
            </a:pPr>
            <a:r>
              <a:rPr lang="tr-TR" sz="1200" dirty="0"/>
              <a:t>İç</a:t>
            </a:r>
            <a:r>
              <a:rPr lang="tr-TR" sz="1200" b="1" dirty="0"/>
              <a:t>ir</a:t>
            </a:r>
            <a:r>
              <a:rPr lang="tr-TR" sz="1200" dirty="0"/>
              <a:t>mek</a:t>
            </a:r>
            <a:r>
              <a:rPr lang="el-GR" sz="1200" dirty="0"/>
              <a:t> ποτίζω</a:t>
            </a:r>
            <a:endParaRPr lang="tr-TR" sz="1200" dirty="0"/>
          </a:p>
          <a:p>
            <a:pPr>
              <a:defRPr/>
            </a:pPr>
            <a:r>
              <a:rPr lang="tr-TR" sz="1200" dirty="0"/>
              <a:t>Kaç</a:t>
            </a:r>
            <a:r>
              <a:rPr lang="tr-TR" sz="1200" b="1" dirty="0"/>
              <a:t>ır</a:t>
            </a:r>
            <a:r>
              <a:rPr lang="tr-TR" sz="1200" dirty="0"/>
              <a:t>mak</a:t>
            </a:r>
            <a:r>
              <a:rPr lang="el-GR" sz="1200" dirty="0"/>
              <a:t> χάνω </a:t>
            </a:r>
            <a:endParaRPr lang="tr-TR" sz="1200" dirty="0"/>
          </a:p>
          <a:p>
            <a:pPr>
              <a:defRPr/>
            </a:pPr>
            <a:r>
              <a:rPr lang="tr-TR" sz="1200" dirty="0"/>
              <a:t>Piş</a:t>
            </a:r>
            <a:r>
              <a:rPr lang="tr-TR" sz="1200" b="1" dirty="0"/>
              <a:t>ir</a:t>
            </a:r>
            <a:r>
              <a:rPr lang="tr-TR" sz="1200" dirty="0"/>
              <a:t>mek</a:t>
            </a:r>
            <a:r>
              <a:rPr lang="el-GR" sz="1200" dirty="0"/>
              <a:t> μαγειρεύω</a:t>
            </a:r>
            <a:endParaRPr lang="en-GB" sz="1200" dirty="0"/>
          </a:p>
          <a:p>
            <a:pPr>
              <a:defRPr/>
            </a:pPr>
            <a:r>
              <a:rPr lang="tr-TR" sz="1200" dirty="0"/>
              <a:t>Yat</a:t>
            </a:r>
            <a:r>
              <a:rPr lang="tr-TR" sz="1200" b="1" dirty="0"/>
              <a:t>ır</a:t>
            </a:r>
            <a:r>
              <a:rPr lang="tr-TR" sz="1200" dirty="0"/>
              <a:t>mak</a:t>
            </a:r>
            <a:r>
              <a:rPr lang="el-GR" sz="1200" dirty="0"/>
              <a:t> καταθέτω/ κοιμίζω</a:t>
            </a:r>
            <a:endParaRPr lang="tr-TR" sz="1200" dirty="0"/>
          </a:p>
          <a:p>
            <a:pPr>
              <a:defRPr/>
            </a:pPr>
            <a:r>
              <a:rPr lang="tr-TR" sz="1200" dirty="0"/>
              <a:t>Uç</a:t>
            </a:r>
            <a:r>
              <a:rPr lang="tr-TR" sz="1200" b="1" dirty="0"/>
              <a:t>ur</a:t>
            </a:r>
            <a:r>
              <a:rPr lang="tr-TR" sz="1200" dirty="0"/>
              <a:t>mak</a:t>
            </a:r>
            <a:r>
              <a:rPr lang="el-GR" sz="1200" dirty="0"/>
              <a:t>  πετώ κάτι</a:t>
            </a:r>
            <a:endParaRPr lang="en-US" sz="1200" dirty="0"/>
          </a:p>
        </p:txBody>
      </p:sp>
      <p:sp>
        <p:nvSpPr>
          <p:cNvPr id="34" name="33 - TextBox">
            <a:extLst>
              <a:ext uri="{FF2B5EF4-FFF2-40B4-BE49-F238E27FC236}">
                <a16:creationId xmlns:a16="http://schemas.microsoft.com/office/drawing/2014/main" id="{15BFC2E2-AEFD-46A6-BC79-43BA696B3509}"/>
              </a:ext>
            </a:extLst>
          </p:cNvPr>
          <p:cNvSpPr txBox="1"/>
          <p:nvPr/>
        </p:nvSpPr>
        <p:spPr>
          <a:xfrm>
            <a:off x="7524751" y="4500563"/>
            <a:ext cx="1357313" cy="1477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Kok</a:t>
            </a:r>
            <a:r>
              <a:rPr lang="en-GB" b="1" dirty="0" err="1"/>
              <a:t>ut</a:t>
            </a:r>
            <a:r>
              <a:rPr lang="en-GB" dirty="0" err="1"/>
              <a:t>mak</a:t>
            </a:r>
            <a:r>
              <a:rPr lang="en-GB" dirty="0"/>
              <a:t> </a:t>
            </a:r>
            <a:r>
              <a:rPr lang="el-GR" dirty="0"/>
              <a:t>κάνω κάτι να μυρίσει</a:t>
            </a:r>
            <a:endParaRPr lang="tr-TR" dirty="0"/>
          </a:p>
          <a:p>
            <a:pPr>
              <a:defRPr/>
            </a:pPr>
            <a:r>
              <a:rPr lang="tr-TR" dirty="0"/>
              <a:t>Kork</a:t>
            </a:r>
            <a:r>
              <a:rPr lang="en-GB" b="1" dirty="0" err="1"/>
              <a:t>ut</a:t>
            </a:r>
            <a:r>
              <a:rPr lang="en-GB" dirty="0" err="1"/>
              <a:t>mak</a:t>
            </a:r>
            <a:r>
              <a:rPr lang="el-GR" dirty="0"/>
              <a:t> φοβίζω</a:t>
            </a:r>
            <a:endParaRPr lang="tr-TR" dirty="0"/>
          </a:p>
        </p:txBody>
      </p:sp>
      <p:sp>
        <p:nvSpPr>
          <p:cNvPr id="35" name="34 - TextBox">
            <a:extLst>
              <a:ext uri="{FF2B5EF4-FFF2-40B4-BE49-F238E27FC236}">
                <a16:creationId xmlns:a16="http://schemas.microsoft.com/office/drawing/2014/main" id="{796AB1ED-C99E-4EB0-A3B9-5E63F1411519}"/>
              </a:ext>
            </a:extLst>
          </p:cNvPr>
          <p:cNvSpPr txBox="1"/>
          <p:nvPr/>
        </p:nvSpPr>
        <p:spPr>
          <a:xfrm>
            <a:off x="9024938" y="4500563"/>
            <a:ext cx="1357312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Çık</a:t>
            </a:r>
            <a:r>
              <a:rPr lang="tr-TR" b="1" dirty="0"/>
              <a:t>ar</a:t>
            </a:r>
            <a:r>
              <a:rPr lang="tr-TR" dirty="0"/>
              <a:t>mak</a:t>
            </a:r>
            <a:r>
              <a:rPr lang="el-GR" dirty="0"/>
              <a:t> βγάζω </a:t>
            </a:r>
            <a:endParaRPr lang="tr-TR" dirty="0"/>
          </a:p>
          <a:p>
            <a:pPr>
              <a:defRPr/>
            </a:pPr>
            <a:r>
              <a:rPr lang="tr-TR" dirty="0"/>
              <a:t>Kop</a:t>
            </a:r>
            <a:r>
              <a:rPr lang="tr-TR" b="1" dirty="0"/>
              <a:t>ar</a:t>
            </a:r>
            <a:r>
              <a:rPr lang="tr-TR" dirty="0"/>
              <a:t>mak</a:t>
            </a:r>
            <a:r>
              <a:rPr lang="el-GR" dirty="0"/>
              <a:t>  κόβω</a:t>
            </a:r>
            <a:endParaRPr lang="en-US" dirty="0"/>
          </a:p>
        </p:txBody>
      </p:sp>
      <p:sp>
        <p:nvSpPr>
          <p:cNvPr id="36" name="35 - TextBox">
            <a:extLst>
              <a:ext uri="{FF2B5EF4-FFF2-40B4-BE49-F238E27FC236}">
                <a16:creationId xmlns:a16="http://schemas.microsoft.com/office/drawing/2014/main" id="{69B543B4-27FA-47DE-AE3B-2E588504CECD}"/>
              </a:ext>
            </a:extLst>
          </p:cNvPr>
          <p:cNvSpPr txBox="1"/>
          <p:nvPr/>
        </p:nvSpPr>
        <p:spPr>
          <a:xfrm>
            <a:off x="2453482" y="3696468"/>
            <a:ext cx="107156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sz="3600" dirty="0">
                <a:solidFill>
                  <a:srgbClr val="FF0000"/>
                </a:solidFill>
              </a:rPr>
              <a:t>-DIr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7" name="36 - TextBox">
            <a:extLst>
              <a:ext uri="{FF2B5EF4-FFF2-40B4-BE49-F238E27FC236}">
                <a16:creationId xmlns:a16="http://schemas.microsoft.com/office/drawing/2014/main" id="{774A2D0A-250B-46E2-B41A-C0A410CEBEBA}"/>
              </a:ext>
            </a:extLst>
          </p:cNvPr>
          <p:cNvSpPr txBox="1"/>
          <p:nvPr/>
        </p:nvSpPr>
        <p:spPr>
          <a:xfrm>
            <a:off x="6240464" y="3696468"/>
            <a:ext cx="107156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sz="3600" dirty="0">
                <a:solidFill>
                  <a:srgbClr val="FF0000"/>
                </a:solidFill>
              </a:rPr>
              <a:t>-Ir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8" name="37 - TextBox">
            <a:extLst>
              <a:ext uri="{FF2B5EF4-FFF2-40B4-BE49-F238E27FC236}">
                <a16:creationId xmlns:a16="http://schemas.microsoft.com/office/drawing/2014/main" id="{4FF98E5E-9871-4798-A8FD-FD5FA7A73611}"/>
              </a:ext>
            </a:extLst>
          </p:cNvPr>
          <p:cNvSpPr txBox="1"/>
          <p:nvPr/>
        </p:nvSpPr>
        <p:spPr>
          <a:xfrm>
            <a:off x="4310062" y="3696468"/>
            <a:ext cx="107156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sz="3600" dirty="0">
                <a:solidFill>
                  <a:srgbClr val="FF0000"/>
                </a:solidFill>
              </a:rPr>
              <a:t>-t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9" name="38 - TextBox">
            <a:extLst>
              <a:ext uri="{FF2B5EF4-FFF2-40B4-BE49-F238E27FC236}">
                <a16:creationId xmlns:a16="http://schemas.microsoft.com/office/drawing/2014/main" id="{CD680A65-39A1-4E73-9058-325AE27EC122}"/>
              </a:ext>
            </a:extLst>
          </p:cNvPr>
          <p:cNvSpPr txBox="1"/>
          <p:nvPr/>
        </p:nvSpPr>
        <p:spPr>
          <a:xfrm>
            <a:off x="7581380" y="3714750"/>
            <a:ext cx="92789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r-TR" sz="3600" dirty="0">
                <a:solidFill>
                  <a:srgbClr val="FF0000"/>
                </a:solidFill>
              </a:rPr>
              <a:t>-It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0" name="39 - TextBox">
            <a:extLst>
              <a:ext uri="{FF2B5EF4-FFF2-40B4-BE49-F238E27FC236}">
                <a16:creationId xmlns:a16="http://schemas.microsoft.com/office/drawing/2014/main" id="{A78D8D9F-E092-4281-8EE7-8B963A140F57}"/>
              </a:ext>
            </a:extLst>
          </p:cNvPr>
          <p:cNvSpPr txBox="1"/>
          <p:nvPr/>
        </p:nvSpPr>
        <p:spPr>
          <a:xfrm>
            <a:off x="8738393" y="3720443"/>
            <a:ext cx="107156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sz="3600" dirty="0">
                <a:solidFill>
                  <a:srgbClr val="FF0000"/>
                </a:solidFill>
              </a:rPr>
              <a:t>-ar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42" name="41 - Ευθύγραμμο βέλος σύνδεσης">
            <a:extLst>
              <a:ext uri="{FF2B5EF4-FFF2-40B4-BE49-F238E27FC236}">
                <a16:creationId xmlns:a16="http://schemas.microsoft.com/office/drawing/2014/main" id="{5DAB97FF-1850-4953-AB4A-E64E4FB41A1C}"/>
              </a:ext>
            </a:extLst>
          </p:cNvPr>
          <p:cNvCxnSpPr/>
          <p:nvPr/>
        </p:nvCxnSpPr>
        <p:spPr>
          <a:xfrm flipV="1">
            <a:off x="6524625" y="2857500"/>
            <a:ext cx="1214438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42 - TextBox">
            <a:extLst>
              <a:ext uri="{FF2B5EF4-FFF2-40B4-BE49-F238E27FC236}">
                <a16:creationId xmlns:a16="http://schemas.microsoft.com/office/drawing/2014/main" id="{8318E88B-72B4-4FA7-AB42-E20216960972}"/>
              </a:ext>
            </a:extLst>
          </p:cNvPr>
          <p:cNvSpPr txBox="1"/>
          <p:nvPr/>
        </p:nvSpPr>
        <p:spPr>
          <a:xfrm>
            <a:off x="8382001" y="2428875"/>
            <a:ext cx="1928813" cy="101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200" b="1" dirty="0" err="1"/>
              <a:t>Kurallara</a:t>
            </a:r>
            <a:r>
              <a:rPr lang="en-GB" sz="1200" b="1" dirty="0"/>
              <a:t> </a:t>
            </a:r>
            <a:r>
              <a:rPr lang="en-GB" sz="1200" b="1" dirty="0" err="1"/>
              <a:t>uymaz</a:t>
            </a:r>
            <a:r>
              <a:rPr lang="en-GB" sz="1200" b="1" dirty="0"/>
              <a:t> </a:t>
            </a:r>
            <a:endParaRPr lang="el-GR" sz="1200" b="1" dirty="0"/>
          </a:p>
          <a:p>
            <a:pPr>
              <a:defRPr/>
            </a:pPr>
            <a:r>
              <a:rPr lang="tr-TR" sz="1200" dirty="0"/>
              <a:t>Getirmek </a:t>
            </a:r>
            <a:r>
              <a:rPr lang="el-GR" sz="1200" dirty="0"/>
              <a:t>φέρνω</a:t>
            </a:r>
            <a:endParaRPr lang="tr-TR" sz="1200" dirty="0"/>
          </a:p>
          <a:p>
            <a:pPr>
              <a:defRPr/>
            </a:pPr>
            <a:r>
              <a:rPr lang="tr-TR" sz="1200" dirty="0"/>
              <a:t>Götürmek</a:t>
            </a:r>
            <a:r>
              <a:rPr lang="el-GR" sz="1200" dirty="0"/>
              <a:t>  παίρνω</a:t>
            </a:r>
            <a:endParaRPr lang="tr-TR" sz="1200" dirty="0"/>
          </a:p>
          <a:p>
            <a:pPr>
              <a:defRPr/>
            </a:pPr>
            <a:r>
              <a:rPr lang="tr-TR" sz="1200" dirty="0"/>
              <a:t>Kaldırmak</a:t>
            </a:r>
            <a:r>
              <a:rPr lang="el-GR" sz="1200" dirty="0"/>
              <a:t>  σηκώνω</a:t>
            </a:r>
            <a:endParaRPr lang="tr-TR" sz="1200" dirty="0"/>
          </a:p>
          <a:p>
            <a:pPr>
              <a:defRPr/>
            </a:pPr>
            <a:r>
              <a:rPr lang="tr-TR" sz="1200" dirty="0"/>
              <a:t>Göstermek</a:t>
            </a:r>
            <a:r>
              <a:rPr lang="el-GR" sz="1200" dirty="0"/>
              <a:t>  δείχνω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VAMSIZLIK VE GEÇ KALMA - Kanarya Ortaokulu">
            <a:extLst>
              <a:ext uri="{FF2B5EF4-FFF2-40B4-BE49-F238E27FC236}">
                <a16:creationId xmlns:a16="http://schemas.microsoft.com/office/drawing/2014/main" id="{FB59A413-1A57-4AFB-8F72-6C3C72299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71" y="281645"/>
            <a:ext cx="11012870" cy="609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745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E357BD0E-E87B-496D-B464-A2501605F5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03"/>
          <a:stretch/>
        </p:blipFill>
        <p:spPr bwMode="auto">
          <a:xfrm>
            <a:off x="280274" y="220719"/>
            <a:ext cx="9992491" cy="38467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Box 2">
            <a:extLst>
              <a:ext uri="{FF2B5EF4-FFF2-40B4-BE49-F238E27FC236}">
                <a16:creationId xmlns:a16="http://schemas.microsoft.com/office/drawing/2014/main" id="{B19126DD-5263-48D2-85C6-82A4DC546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0805" y="220719"/>
            <a:ext cx="358775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l-GR"/>
              <a:t>6</a:t>
            </a:r>
            <a:endParaRPr lang="en-US" altLang="el-GR"/>
          </a:p>
        </p:txBody>
      </p:sp>
      <p:pic>
        <p:nvPicPr>
          <p:cNvPr id="2052" name="Picture 4" descr="B1.1- Ettirgen Fiiller/ İlknur Öner | Quizlet">
            <a:extLst>
              <a:ext uri="{FF2B5EF4-FFF2-40B4-BE49-F238E27FC236}">
                <a16:creationId xmlns:a16="http://schemas.microsoft.com/office/drawing/2014/main" id="{4C855D25-A05F-4046-9D98-CF6CCADA6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4" y="4204138"/>
            <a:ext cx="1958429" cy="223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rtoon Photographer Images – Browse 41,475 Stock Photos, Vectors, and  Video | Adobe Stock">
            <a:extLst>
              <a:ext uri="{FF2B5EF4-FFF2-40B4-BE49-F238E27FC236}">
                <a16:creationId xmlns:a16="http://schemas.microsoft.com/office/drawing/2014/main" id="{27B036B1-3667-4429-8777-1A96F0F45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89" y="4251599"/>
            <a:ext cx="1958429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otel reception cartoon background | Free Vector">
            <a:extLst>
              <a:ext uri="{FF2B5EF4-FFF2-40B4-BE49-F238E27FC236}">
                <a16:creationId xmlns:a16="http://schemas.microsoft.com/office/drawing/2014/main" id="{CA751DD7-D219-48EB-9378-173709A87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704" y="4298566"/>
            <a:ext cx="2724150" cy="209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tya &quot;Портниха&quot; - Derzi">
            <a:extLst>
              <a:ext uri="{FF2B5EF4-FFF2-40B4-BE49-F238E27FC236}">
                <a16:creationId xmlns:a16="http://schemas.microsoft.com/office/drawing/2014/main" id="{24DD7A2B-E783-4990-ACC8-A9271B116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538" y="42515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nnesinin yanında yemek yemeyen çocuk çizgi filmi | Premium vektör">
            <a:extLst>
              <a:ext uri="{FF2B5EF4-FFF2-40B4-BE49-F238E27FC236}">
                <a16:creationId xmlns:a16="http://schemas.microsoft.com/office/drawing/2014/main" id="{FC724C0B-28BB-47C8-82EA-33DC6B9C0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011" y="42515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BE7694D-EE99-4DC5-B9E0-73CD30E9357F}"/>
              </a:ext>
            </a:extLst>
          </p:cNvPr>
          <p:cNvSpPr/>
          <p:nvPr/>
        </p:nvSpPr>
        <p:spPr>
          <a:xfrm>
            <a:off x="923541" y="6045254"/>
            <a:ext cx="683173" cy="69893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1</a:t>
            </a:r>
            <a:endParaRPr lang="el-CY" dirty="0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D5BCCDCE-FBEB-4A1B-AAFF-EC15DDDCCA2F}"/>
              </a:ext>
            </a:extLst>
          </p:cNvPr>
          <p:cNvSpPr/>
          <p:nvPr/>
        </p:nvSpPr>
        <p:spPr>
          <a:xfrm>
            <a:off x="5557619" y="6071530"/>
            <a:ext cx="683173" cy="69893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3</a:t>
            </a:r>
            <a:endParaRPr lang="el-CY" dirty="0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F673E0A6-CBCD-423F-A89A-0533B9F4B7FB}"/>
              </a:ext>
            </a:extLst>
          </p:cNvPr>
          <p:cNvSpPr/>
          <p:nvPr/>
        </p:nvSpPr>
        <p:spPr>
          <a:xfrm>
            <a:off x="3032616" y="6071530"/>
            <a:ext cx="683173" cy="69893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2</a:t>
            </a:r>
            <a:endParaRPr lang="el-CY" dirty="0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2FA293FA-2EC5-4A5A-A294-371D787C16C1}"/>
              </a:ext>
            </a:extLst>
          </p:cNvPr>
          <p:cNvSpPr/>
          <p:nvPr/>
        </p:nvSpPr>
        <p:spPr>
          <a:xfrm>
            <a:off x="8242410" y="6071530"/>
            <a:ext cx="683173" cy="69893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4</a:t>
            </a:r>
            <a:endParaRPr lang="el-CY" dirty="0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C5503093-2B94-444E-B06D-6CF0035A730E}"/>
              </a:ext>
            </a:extLst>
          </p:cNvPr>
          <p:cNvSpPr/>
          <p:nvPr/>
        </p:nvSpPr>
        <p:spPr>
          <a:xfrm>
            <a:off x="10526986" y="6045254"/>
            <a:ext cx="683173" cy="69893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5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2584058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E357BD0E-E87B-496D-B464-A2501605F5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61"/>
          <a:stretch/>
        </p:blipFill>
        <p:spPr bwMode="auto">
          <a:xfrm>
            <a:off x="307646" y="241740"/>
            <a:ext cx="10955504" cy="38678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Box 2">
            <a:extLst>
              <a:ext uri="{FF2B5EF4-FFF2-40B4-BE49-F238E27FC236}">
                <a16:creationId xmlns:a16="http://schemas.microsoft.com/office/drawing/2014/main" id="{B19126DD-5263-48D2-85C6-82A4DC546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579" y="325822"/>
            <a:ext cx="358775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l-GR" dirty="0"/>
              <a:t>7</a:t>
            </a:r>
            <a:endParaRPr lang="en-US" altLang="el-GR" dirty="0"/>
          </a:p>
        </p:txBody>
      </p:sp>
      <p:pic>
        <p:nvPicPr>
          <p:cNvPr id="2058" name="Picture 10" descr="Sticker Vector illustration of Angry Dog - PIXERS.CO.NZ">
            <a:extLst>
              <a:ext uri="{FF2B5EF4-FFF2-40B4-BE49-F238E27FC236}">
                <a16:creationId xmlns:a16="http://schemas.microsoft.com/office/drawing/2014/main" id="{E782601B-6819-4368-836B-E9BB1BF1B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46" y="4461476"/>
            <a:ext cx="1437071" cy="215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ozuk Para Ile Kumbara Karikatür | Telifsiz vektör | FreeImages">
            <a:extLst>
              <a:ext uri="{FF2B5EF4-FFF2-40B4-BE49-F238E27FC236}">
                <a16:creationId xmlns:a16="http://schemas.microsoft.com/office/drawing/2014/main" id="{0E35B3A3-809F-4639-99EA-7CEF8379F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540" y="4550977"/>
            <a:ext cx="1629268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omputer Cartoon Kids Stock Illustrations – 11,081 Computer Cartoon Kids  Stock Illustrations, Vectors &amp; Clipart - Dreamstime">
            <a:extLst>
              <a:ext uri="{FF2B5EF4-FFF2-40B4-BE49-F238E27FC236}">
                <a16:creationId xmlns:a16="http://schemas.microsoft.com/office/drawing/2014/main" id="{08ED8D73-82F7-410D-B886-16BCA6BD0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521" y="4465251"/>
            <a:ext cx="1629268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ownload Doctor dentist cartoon checking boy teeth for free">
            <a:extLst>
              <a:ext uri="{FF2B5EF4-FFF2-40B4-BE49-F238E27FC236}">
                <a16:creationId xmlns:a16="http://schemas.microsoft.com/office/drawing/2014/main" id="{1AA5ADA2-EB84-48EB-AA8D-CF386D2FE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232" y="4677102"/>
            <a:ext cx="1943100" cy="16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Gülmek Vector Images | Depositphotos">
            <a:extLst>
              <a:ext uri="{FF2B5EF4-FFF2-40B4-BE49-F238E27FC236}">
                <a16:creationId xmlns:a16="http://schemas.microsoft.com/office/drawing/2014/main" id="{EEA0C372-0C91-4F31-9C22-92C3BB8AE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661" y="4599752"/>
            <a:ext cx="1830799" cy="17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Bbq · pişirme · vektör · adam · pişirmek · ızgara - vektör ilüstrasyonu ©  pikepicture (#8450832) | Stockfresh">
            <a:extLst>
              <a:ext uri="{FF2B5EF4-FFF2-40B4-BE49-F238E27FC236}">
                <a16:creationId xmlns:a16="http://schemas.microsoft.com/office/drawing/2014/main" id="{B7DB7A22-2ACC-43AF-BE39-E6CCEC2FB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141" y="4677101"/>
            <a:ext cx="1728214" cy="176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Οβάλ 17">
            <a:extLst>
              <a:ext uri="{FF2B5EF4-FFF2-40B4-BE49-F238E27FC236}">
                <a16:creationId xmlns:a16="http://schemas.microsoft.com/office/drawing/2014/main" id="{2285A83A-3FFC-4462-BAC1-2F55C1E6AAE7}"/>
              </a:ext>
            </a:extLst>
          </p:cNvPr>
          <p:cNvSpPr/>
          <p:nvPr/>
        </p:nvSpPr>
        <p:spPr>
          <a:xfrm>
            <a:off x="923541" y="6045254"/>
            <a:ext cx="683173" cy="69893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6</a:t>
            </a:r>
            <a:endParaRPr lang="el-CY" dirty="0"/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00EA1290-79B9-4DC7-B61D-552CC73D1B1B}"/>
              </a:ext>
            </a:extLst>
          </p:cNvPr>
          <p:cNvSpPr/>
          <p:nvPr/>
        </p:nvSpPr>
        <p:spPr>
          <a:xfrm>
            <a:off x="4586591" y="6019633"/>
            <a:ext cx="683173" cy="69893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8</a:t>
            </a:r>
            <a:endParaRPr lang="el-CY" dirty="0"/>
          </a:p>
        </p:txBody>
      </p:sp>
      <p:sp>
        <p:nvSpPr>
          <p:cNvPr id="20" name="Οβάλ 19">
            <a:extLst>
              <a:ext uri="{FF2B5EF4-FFF2-40B4-BE49-F238E27FC236}">
                <a16:creationId xmlns:a16="http://schemas.microsoft.com/office/drawing/2014/main" id="{39BF1CED-5C81-4484-83DB-7CE6A0081FDB}"/>
              </a:ext>
            </a:extLst>
          </p:cNvPr>
          <p:cNvSpPr/>
          <p:nvPr/>
        </p:nvSpPr>
        <p:spPr>
          <a:xfrm>
            <a:off x="6796814" y="6019633"/>
            <a:ext cx="683173" cy="69893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9</a:t>
            </a:r>
            <a:endParaRPr lang="el-CY" dirty="0"/>
          </a:p>
        </p:txBody>
      </p:sp>
      <p:sp>
        <p:nvSpPr>
          <p:cNvPr id="21" name="Οβάλ 20">
            <a:extLst>
              <a:ext uri="{FF2B5EF4-FFF2-40B4-BE49-F238E27FC236}">
                <a16:creationId xmlns:a16="http://schemas.microsoft.com/office/drawing/2014/main" id="{2B4751AA-DCD8-462A-AAD3-8183A9D6B8EB}"/>
              </a:ext>
            </a:extLst>
          </p:cNvPr>
          <p:cNvSpPr/>
          <p:nvPr/>
        </p:nvSpPr>
        <p:spPr>
          <a:xfrm>
            <a:off x="8709443" y="5999761"/>
            <a:ext cx="683173" cy="69893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10</a:t>
            </a:r>
            <a:endParaRPr lang="el-CY" dirty="0"/>
          </a:p>
        </p:txBody>
      </p:sp>
      <p:sp>
        <p:nvSpPr>
          <p:cNvPr id="22" name="Οβάλ 21">
            <a:extLst>
              <a:ext uri="{FF2B5EF4-FFF2-40B4-BE49-F238E27FC236}">
                <a16:creationId xmlns:a16="http://schemas.microsoft.com/office/drawing/2014/main" id="{BBD3664B-1806-42D9-A333-C2E644181C20}"/>
              </a:ext>
            </a:extLst>
          </p:cNvPr>
          <p:cNvSpPr/>
          <p:nvPr/>
        </p:nvSpPr>
        <p:spPr>
          <a:xfrm>
            <a:off x="10596134" y="5970036"/>
            <a:ext cx="683173" cy="69893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11</a:t>
            </a:r>
            <a:endParaRPr lang="el-CY" dirty="0"/>
          </a:p>
        </p:txBody>
      </p:sp>
      <p:sp>
        <p:nvSpPr>
          <p:cNvPr id="23" name="Οβάλ 22">
            <a:extLst>
              <a:ext uri="{FF2B5EF4-FFF2-40B4-BE49-F238E27FC236}">
                <a16:creationId xmlns:a16="http://schemas.microsoft.com/office/drawing/2014/main" id="{91AD06EA-F7F8-4991-8A76-6138052D33A8}"/>
              </a:ext>
            </a:extLst>
          </p:cNvPr>
          <p:cNvSpPr/>
          <p:nvPr/>
        </p:nvSpPr>
        <p:spPr>
          <a:xfrm>
            <a:off x="2874310" y="6019633"/>
            <a:ext cx="683173" cy="69893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7</a:t>
            </a:r>
            <a:endParaRPr lang="el-CY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258</Words>
  <Application>Microsoft Office PowerPoint</Application>
  <PresentationFormat>Ευρεία οθόνη</PresentationFormat>
  <Paragraphs>89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ΕΛΕΝΗ ΧΑΡΑΛΑΜΠΟΥΣ</cp:lastModifiedBy>
  <cp:revision>15</cp:revision>
  <dcterms:created xsi:type="dcterms:W3CDTF">2025-10-04T08:16:57Z</dcterms:created>
  <dcterms:modified xsi:type="dcterms:W3CDTF">2025-10-04T09:20:36Z</dcterms:modified>
</cp:coreProperties>
</file>