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375" r:id="rId3"/>
    <p:sldId id="376" r:id="rId4"/>
    <p:sldId id="268" r:id="rId5"/>
    <p:sldId id="384" r:id="rId6"/>
    <p:sldId id="372" r:id="rId7"/>
    <p:sldId id="307" r:id="rId8"/>
    <p:sldId id="377" r:id="rId9"/>
    <p:sldId id="374" r:id="rId10"/>
    <p:sldId id="380" r:id="rId11"/>
    <p:sldId id="381" r:id="rId12"/>
    <p:sldId id="382" r:id="rId13"/>
    <p:sldId id="383" r:id="rId14"/>
    <p:sldId id="373" r:id="rId15"/>
    <p:sldId id="379" r:id="rId16"/>
    <p:sldId id="308" r:id="rId17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61" d="100"/>
          <a:sy n="61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DE51B6-7D6A-4371-8B9A-9BD9EC18C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D061B4B-8C9D-44D9-A857-ADDB3D337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3F4267-8FF5-47AA-ACDC-B50D959B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8D52-13E7-4BAB-87A7-907A15674398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7FA1C6-5727-4212-9200-1CD6294D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107430-180A-43CF-91F5-E3386B17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13AD-456F-4EA6-93EF-65D429FC5CC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6063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9D2F8B-973D-4627-8F1D-5F6219BF4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F3A9EFF-CC40-49F4-BB21-3E11FB4E9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54BC389-1051-40C2-AF8C-1C4D7A6C5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8D52-13E7-4BAB-87A7-907A15674398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6E6B66A-000E-4D4F-89E3-9CDF2A7F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1187E1-A217-41BF-BE81-0946085B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13AD-456F-4EA6-93EF-65D429FC5CC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4294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5C1CD7F-9F5E-4FA2-95A4-BF4689A07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D35A7A1-9F5F-4991-A185-629B44309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4D950D0-A716-4440-899E-05813958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8D52-13E7-4BAB-87A7-907A15674398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D679CA-C374-4E6B-8470-755379BF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E18ED47-04F6-46C2-B587-A2E9F032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13AD-456F-4EA6-93EF-65D429FC5CC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58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A3B6A7-A302-4BD6-A48A-87F5E2D1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ECD95F-8ECB-445C-A467-5D8C5B4DF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4E7E3EC-ABA5-4409-8032-8D39552CA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8D52-13E7-4BAB-87A7-907A15674398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EB30904-19E0-4F7D-8EFE-67B5A1DA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99BD504-48E4-4125-92D0-EB9A174F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13AD-456F-4EA6-93EF-65D429FC5CC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9203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61224A-1211-4907-A640-9EBDEFAAE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4EE61E0-623D-451B-BE9C-CE4755798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FE01F0B-97DB-41C4-8C9A-32C1054E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8D52-13E7-4BAB-87A7-907A15674398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30F9C7D-75A3-4DA9-9F4C-FC832D5F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B69F15B-FE1F-4BC1-B2AE-4C986F27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13AD-456F-4EA6-93EF-65D429FC5CC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1585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343D17-CB0C-4CC7-AA52-BD032542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C6E1F7-3EC5-4C88-8E1D-3050866E8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9C5EC0E-0F79-43E3-A9B4-D751A83AD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0D5E473-0554-41EC-892D-EE4239CD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8D52-13E7-4BAB-87A7-907A15674398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6CE0E92-9F9E-4EF7-8C6D-098E752E4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DD559E0-EACF-44D6-9BBA-8A28D8E6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13AD-456F-4EA6-93EF-65D429FC5CC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1051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419DBB-C765-4D83-888F-9B660725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65823FB-53BB-426F-8403-C9761BE37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F6D6A33-9C31-4824-93B8-ABC05BEC6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98E0D77-4B97-4B1E-8107-FFDEC0933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18298E8-CFFB-454B-A76D-A68845567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BE1E57B-57F8-44A8-8297-AFEEA27F5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8D52-13E7-4BAB-87A7-907A15674398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0ECEB0C-7AE8-4C76-8228-08D67ED4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62AAD76-6979-412B-AE24-ED258DD1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13AD-456F-4EA6-93EF-65D429FC5CC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68962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C874E1-79DD-493C-97D8-0ED7CD63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532FBB7-E676-4877-B848-F9310ED0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8D52-13E7-4BAB-87A7-907A15674398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E8D6AB5-916C-4AB9-9F77-4EE5356F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89C3401-8E5E-47AF-9699-1BAAF273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13AD-456F-4EA6-93EF-65D429FC5CC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42043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1942238-56BD-4CA5-88E9-A117C88C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8D52-13E7-4BAB-87A7-907A15674398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11A157F-21D8-43AC-A789-B96B5421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46F296E-D347-4606-B3F5-1A78E747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13AD-456F-4EA6-93EF-65D429FC5CC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01893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77EF36-C5B3-444D-858A-108B34D4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3CFF00-8BE4-4AF6-AEB2-7806F0428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DCC34FD-9967-4119-88BD-FED59036E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8F12FDE-FFAF-4F6F-8460-7715923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8D52-13E7-4BAB-87A7-907A15674398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2406725-0DF7-4561-9926-AA561883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629E9F8-4648-4A01-9ACE-53F136DB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13AD-456F-4EA6-93EF-65D429FC5CC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64885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0B1379-5214-41B4-85E9-CC1F9BD2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B1309FB-7A8E-4EEE-8979-51C8176AB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7BA4239-ADED-464E-AD24-9DD8C9E40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E41336C-EBED-4553-9E3C-37F0C48B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8D52-13E7-4BAB-87A7-907A15674398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DD8D80F-A9F4-4DC3-8CE2-326C662A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F32E4F6-AB28-429C-B177-8FA1FA8C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13AD-456F-4EA6-93EF-65D429FC5CC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3894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F114AF0-D7CD-434D-8107-BF168C64A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68501C9-F089-4610-B65D-1A36BB302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2788267-DDB4-4E22-8615-9B7D810CD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18D52-13E7-4BAB-87A7-907A15674398}" type="datetimeFigureOut">
              <a:rPr lang="el-CY" smtClean="0"/>
              <a:t>5/10/2025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D14FC2-6BC1-4C1B-AD10-F675A03A4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95656F4-C39F-460C-BA7D-4D5892D9F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13AD-456F-4EA6-93EF-65D429FC5CC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1925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s://www.google.com.cy/url?sa=i&amp;rct=j&amp;q=&amp;esrc=s&amp;source=images&amp;cd=&amp;cad=rja&amp;uact=8&amp;ved=2ahUKEwjH25m-m47eAhWF-aQKHRTlC_gQjRx6BAgBEAU&amp;url=https%3A%2F%2Fwww.sernac.cl%2Frecuerden-los-regalos-de-los-ninos-tienen-garantia%2F&amp;psig=AOvVaw0GzD33ad_k9dKOIgBVkFiv&amp;ust=1539891063274009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efcd8d53741a0bb1&amp;cs=0&amp;sxsrf=AE3TifM8aI45aijkCX7UKVgfrB3-NEFHEQ%3A1759637301638&amp;q=Bulunma+H%C3%A2l%C3%AE&amp;sa=X&amp;ved=2ahUKEwj3w4Lil4yQAxVYVKQEHRXcHgUQxccNegQIIhAB&amp;mstk=AUtExfBIfHBHf7v0cV7lNfyxpF08tydkQwfSaYHmyNuZTAhc8auqAahhyNJCOvSk9ZVofhWhLM7ji0UDTShqHvQ02wJJ3_owxsamltwpSGGkGPs-5-MywO58bLDmALZGPm8j1SQP6x3Kpp7zdOV124O9ZTSCkJsugxhkbksUJ4u3Vuy-eJKuCo8Dq_nX73WB_xKVHAcR4iz8WGJ7r_rkFUl43nZgBDWVncvhGvmhAjPcj6wTOC3xON2AxIUlmvHVdQWI9Ch6azfTo6nnMEYEFk3VB63DT38HwG7aD9Ey4A4bKX2UDQ&amp;csui=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search?sca_esv=efcd8d53741a0bb1&amp;cs=0&amp;sxsrf=AE3TifM8aI45aijkCX7UKVgfrB3-NEFHEQ%3A1759637301638&amp;q=Y%C3%B6nelme+H%C3%A2l%C3%AE&amp;sa=X&amp;ved=2ahUKEwj3w4Lil4yQAxVYVKQEHRXcHgUQxccNegQIGxAB&amp;mstk=AUtExfBIfHBHf7v0cV7lNfyxpF08tydkQwfSaYHmyNuZTAhc8auqAahhyNJCOvSk9ZVofhWhLM7ji0UDTShqHvQ02wJJ3_owxsamltwpSGGkGPs-5-MywO58bLDmALZGPm8j1SQP6x3Kpp7zdOV124O9ZTSCkJsugxhkbksUJ4u3Vuy-eJKuCo8Dq_nX73WB_xKVHAcR4iz8WGJ7r_rkFUl43nZgBDWVncvhGvmhAjPcj6wTOC3xON2AxIUlmvHVdQWI9Ch6azfTo6nnMEYEFk3VB63DT38HwG7aD9Ey4A4bKX2UDQ&amp;csui=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cy/url?sa=i&amp;rct=j&amp;q=&amp;esrc=s&amp;source=images&amp;cd=&amp;cad=rja&amp;uact=8&amp;ved=&amp;url=https%3A%2F%2Fdepositphotos.com%2F43929491%2Fstock-photo-police-station.html&amp;psig=AOvVaw3hpIFky2M9L-aVIuKoKXTZ&amp;ust=1539761977002867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s://www.google.com.cy/url?sa=i&amp;rct=j&amp;q=&amp;esrc=s&amp;source=images&amp;cd=&amp;cad=rja&amp;uact=8&amp;ved=2ahUKEwjomOHCtYreAhURDuwKHT6GCBYQjRx6BAgBEAU&amp;url=https%3A%2F%2Ftr.depositphotos.com%2F73609951%2Fstock-photo-miniature-post-office.html&amp;psig=AOvVaw1UcdisXzriFKpCZBGbrmbz&amp;ust=153976055858588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cy/url?sa=i&amp;rct=j&amp;q=&amp;esrc=s&amp;source=images&amp;cd=&amp;cad=rja&amp;uact=8&amp;ved=2ahUKEwjt-OKet4reAhWB-qQKHdcRBbkQjRx6BAgBEAU&amp;url=https%3A%2F%2Fwww.freepik.es%2Fvector-gratis%2Fentrada-de-panaderia_895397.htm&amp;psig=AOvVaw2Jed5p2Sp45nvbMdK9iJP0&amp;ust=1539761097064608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google.com.cy/url?sa=i&amp;rct=j&amp;q=&amp;esrc=s&amp;source=images&amp;cd=&amp;cad=rja&amp;uact=8&amp;ved=2ahUKEwi2lobqtoreAhXNzaQKHU63CIoQjRx6BAgBEAU&amp;url=https%3A%2F%2Ftr.123rf.com%2Fphoto_48134556_hastane-d%25C3%25BCz-simgesi.html&amp;psig=AOvVaw1kh3hJFBOpq47UiEfJiunr&amp;ust=1539760934981456" TargetMode="Externa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.cy/url?sa=i&amp;rct=j&amp;q=&amp;esrc=s&amp;source=images&amp;cd=&amp;cad=rja&amp;uact=8&amp;ved=2ahUKEwjLsJGKrODeAhUHblAKHYgpAV4QjRx6BAgBEAU&amp;url=https%3A%2F%2Fwww.pinterest.com%2Fpin%2F563372234615857855%2F&amp;psig=AOvVaw3uiiZCbKVf22l8o1i3ooO8&amp;ust=154271300072108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s://www.google.com.cy/url?sa=i&amp;rct=j&amp;q=&amp;esrc=s&amp;source=images&amp;cd=&amp;cad=rja&amp;uact=8&amp;ved=2ahUKEwjqh9DLrODeAhVIZ1AKHdsWDjkQjRx6BAgBEAU&amp;url=https%3A%2F%2Favopix.com%2Fpremium-photo%2F216624208-shutterstock&amp;psig=AOvVaw0nOpe7xKzDicbQ23MbqGym&amp;ust=1542713148178781" TargetMode="External"/><Relationship Id="rId4" Type="http://schemas.openxmlformats.org/officeDocument/2006/relationships/hyperlink" Target="http://www.google.com.cy/url?sa=i&amp;rct=j&amp;q=&amp;esrc=s&amp;source=images&amp;cd=&amp;cad=rja&amp;uact=8&amp;ved=2ahUKEwjqh9DLrODeAhVIZ1AKHdsWDjkQjRx6BAgBEAU&amp;url=%2Furl%3Fsa%3Di%26rct%3Dj%26q%3D%26esrc%3Ds%26source%3Dimages%26cd%3D%26cad%3Drja%26uact%3D8%26ved%3D%26url%3Dhttps%253A%252F%252Favopix.com%252Fpremium-photo%252F216624208-shutterstock%26psig%3DAOvVaw0nOpe7xKzDicbQ23MbqGym%26ust%3D1542713148178781&amp;psig=AOvVaw0nOpe7xKzDicbQ23MbqGym&amp;ust=15427131481787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Επεξήγηση με σύννεφο">
            <a:extLst>
              <a:ext uri="{FF2B5EF4-FFF2-40B4-BE49-F238E27FC236}">
                <a16:creationId xmlns:a16="http://schemas.microsoft.com/office/drawing/2014/main" id="{EDE66392-6699-43F0-BEC1-92F27235C2E1}"/>
              </a:ext>
            </a:extLst>
          </p:cNvPr>
          <p:cNvSpPr/>
          <p:nvPr/>
        </p:nvSpPr>
        <p:spPr>
          <a:xfrm>
            <a:off x="5738814" y="1714501"/>
            <a:ext cx="4929187" cy="263842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+mj-lt"/>
              </a:rPr>
              <a:t>NERE</a:t>
            </a:r>
            <a:r>
              <a:rPr lang="el-GR" sz="4000" b="1" dirty="0">
                <a:solidFill>
                  <a:schemeClr val="bg1"/>
                </a:solidFill>
                <a:latin typeface="+mj-lt"/>
              </a:rPr>
              <a:t>ΥΕ</a:t>
            </a:r>
            <a:r>
              <a:rPr lang="tr-TR" sz="4000" b="1" dirty="0">
                <a:solidFill>
                  <a:schemeClr val="bg1"/>
                </a:solidFill>
                <a:latin typeface="+mj-lt"/>
              </a:rPr>
              <a:t>  </a:t>
            </a:r>
            <a:r>
              <a:rPr lang="tr-TR" sz="4000" b="1" dirty="0">
                <a:solidFill>
                  <a:schemeClr val="bg1"/>
                </a:solidFill>
                <a:latin typeface="+mj-lt"/>
                <a:cs typeface="Times New Roman"/>
              </a:rPr>
              <a:t>?</a:t>
            </a:r>
          </a:p>
          <a:p>
            <a:pPr algn="ctr">
              <a:defRPr/>
            </a:pPr>
            <a:r>
              <a:rPr lang="el-GR" sz="4000" b="1" dirty="0">
                <a:solidFill>
                  <a:schemeClr val="bg1"/>
                </a:solidFill>
                <a:latin typeface="+mj-lt"/>
                <a:cs typeface="Times New Roman"/>
              </a:rPr>
              <a:t> Προς τα πού ; Για πού ; Πού</a:t>
            </a:r>
            <a:r>
              <a:rPr lang="el-GR" sz="4000" b="1" dirty="0">
                <a:solidFill>
                  <a:schemeClr val="bg1"/>
                </a:solidFill>
                <a:cs typeface="Times New Roman"/>
              </a:rPr>
              <a:t>;</a:t>
            </a:r>
            <a:r>
              <a:rPr lang="el-GR" sz="4000" b="1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endParaRPr lang="tr-TR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- Στρογγυλεμένο ορθογώνιο">
            <a:extLst>
              <a:ext uri="{FF2B5EF4-FFF2-40B4-BE49-F238E27FC236}">
                <a16:creationId xmlns:a16="http://schemas.microsoft.com/office/drawing/2014/main" id="{6069C26C-1991-47B5-BEA2-CC9E5945B94C}"/>
              </a:ext>
            </a:extLst>
          </p:cNvPr>
          <p:cNvSpPr/>
          <p:nvPr/>
        </p:nvSpPr>
        <p:spPr>
          <a:xfrm>
            <a:off x="4260851" y="250826"/>
            <a:ext cx="1928813" cy="1071563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6000" dirty="0"/>
              <a:t>-</a:t>
            </a:r>
            <a:r>
              <a:rPr lang="en-GB" sz="6000" dirty="0"/>
              <a:t>(y)a</a:t>
            </a:r>
            <a:endParaRPr lang="en-US" sz="6000" dirty="0"/>
          </a:p>
        </p:txBody>
      </p:sp>
      <p:sp>
        <p:nvSpPr>
          <p:cNvPr id="6" name="5 - Στρογγυλεμένο ορθογώνιο">
            <a:extLst>
              <a:ext uri="{FF2B5EF4-FFF2-40B4-BE49-F238E27FC236}">
                <a16:creationId xmlns:a16="http://schemas.microsoft.com/office/drawing/2014/main" id="{A1989A63-9EA2-4F2B-A36B-B88CAD63FF4C}"/>
              </a:ext>
            </a:extLst>
          </p:cNvPr>
          <p:cNvSpPr/>
          <p:nvPr/>
        </p:nvSpPr>
        <p:spPr>
          <a:xfrm>
            <a:off x="6667501" y="214313"/>
            <a:ext cx="1928813" cy="107156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6000" dirty="0"/>
              <a:t>-</a:t>
            </a:r>
            <a:r>
              <a:rPr lang="en-GB" sz="6000" dirty="0"/>
              <a:t>(y)e</a:t>
            </a:r>
            <a:endParaRPr lang="en-US" sz="6000" dirty="0"/>
          </a:p>
        </p:txBody>
      </p:sp>
      <p:cxnSp>
        <p:nvCxnSpPr>
          <p:cNvPr id="15" name="14 - Ευθύγραμμο βέλος σύνδεσης">
            <a:extLst>
              <a:ext uri="{FF2B5EF4-FFF2-40B4-BE49-F238E27FC236}">
                <a16:creationId xmlns:a16="http://schemas.microsoft.com/office/drawing/2014/main" id="{6372EFF4-8B16-46C9-A554-1939606597F8}"/>
              </a:ext>
            </a:extLst>
          </p:cNvPr>
          <p:cNvCxnSpPr/>
          <p:nvPr/>
        </p:nvCxnSpPr>
        <p:spPr>
          <a:xfrm rot="5400000">
            <a:off x="7131845" y="1678782"/>
            <a:ext cx="500062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6 - Στρογγυλεμένο ορθογώνιο">
            <a:extLst>
              <a:ext uri="{FF2B5EF4-FFF2-40B4-BE49-F238E27FC236}">
                <a16:creationId xmlns:a16="http://schemas.microsoft.com/office/drawing/2014/main" id="{82FD072B-6A37-4FAD-A00E-621D7E8F86A1}"/>
              </a:ext>
            </a:extLst>
          </p:cNvPr>
          <p:cNvSpPr/>
          <p:nvPr/>
        </p:nvSpPr>
        <p:spPr>
          <a:xfrm>
            <a:off x="855444" y="5036343"/>
            <a:ext cx="2286000" cy="10715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4000" dirty="0"/>
              <a:t>b</a:t>
            </a:r>
            <a:r>
              <a:rPr lang="tr-TR" sz="4000" dirty="0"/>
              <a:t>ana</a:t>
            </a:r>
          </a:p>
          <a:p>
            <a:pPr algn="ctr">
              <a:defRPr/>
            </a:pPr>
            <a:r>
              <a:rPr lang="el-GR" sz="4000" dirty="0"/>
              <a:t>σε μένα</a:t>
            </a:r>
            <a:endParaRPr lang="en-GB" sz="4000" dirty="0"/>
          </a:p>
        </p:txBody>
      </p:sp>
      <p:sp>
        <p:nvSpPr>
          <p:cNvPr id="8" name="7 - Στρογγυλεμένο ορθογώνιο">
            <a:extLst>
              <a:ext uri="{FF2B5EF4-FFF2-40B4-BE49-F238E27FC236}">
                <a16:creationId xmlns:a16="http://schemas.microsoft.com/office/drawing/2014/main" id="{9CDB1034-399C-451E-B44A-4D27E36E9984}"/>
              </a:ext>
            </a:extLst>
          </p:cNvPr>
          <p:cNvSpPr/>
          <p:nvPr/>
        </p:nvSpPr>
        <p:spPr>
          <a:xfrm>
            <a:off x="3561941" y="4743450"/>
            <a:ext cx="2500313" cy="10715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4000" dirty="0"/>
              <a:t>s</a:t>
            </a:r>
            <a:r>
              <a:rPr lang="tr-TR" sz="4000" dirty="0"/>
              <a:t>ana</a:t>
            </a:r>
          </a:p>
          <a:p>
            <a:pPr algn="ctr">
              <a:defRPr/>
            </a:pPr>
            <a:r>
              <a:rPr lang="el-GR" sz="4000" dirty="0"/>
              <a:t>σε σένα</a:t>
            </a:r>
            <a:endParaRPr lang="en-GB" sz="4000" dirty="0"/>
          </a:p>
        </p:txBody>
      </p:sp>
      <p:sp>
        <p:nvSpPr>
          <p:cNvPr id="10" name="9 - Επεξήγηση με σύννεφο">
            <a:extLst>
              <a:ext uri="{FF2B5EF4-FFF2-40B4-BE49-F238E27FC236}">
                <a16:creationId xmlns:a16="http://schemas.microsoft.com/office/drawing/2014/main" id="{225F05E3-BA30-4DEE-B3D5-A5B1FB5BA6F3}"/>
              </a:ext>
            </a:extLst>
          </p:cNvPr>
          <p:cNvSpPr/>
          <p:nvPr/>
        </p:nvSpPr>
        <p:spPr>
          <a:xfrm>
            <a:off x="1738313" y="1857375"/>
            <a:ext cx="4286250" cy="2281238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800" b="1" dirty="0">
                <a:solidFill>
                  <a:schemeClr val="bg1"/>
                </a:solidFill>
                <a:latin typeface="+mj-lt"/>
              </a:rPr>
              <a:t>KİM</a:t>
            </a:r>
            <a:r>
              <a:rPr lang="el-GR" sz="4800" b="1" dirty="0">
                <a:solidFill>
                  <a:schemeClr val="bg1"/>
                </a:solidFill>
                <a:latin typeface="+mj-lt"/>
              </a:rPr>
              <a:t>Ε</a:t>
            </a:r>
            <a:r>
              <a:rPr lang="tr-TR" sz="4800" b="1" dirty="0">
                <a:solidFill>
                  <a:schemeClr val="bg1"/>
                </a:solidFill>
                <a:latin typeface="+mj-lt"/>
              </a:rPr>
              <a:t>  </a:t>
            </a:r>
            <a:r>
              <a:rPr lang="tr-TR" sz="4800" b="1" dirty="0">
                <a:solidFill>
                  <a:schemeClr val="bg1"/>
                </a:solidFill>
                <a:latin typeface="+mj-lt"/>
                <a:cs typeface="Times New Roman"/>
              </a:rPr>
              <a:t>?</a:t>
            </a:r>
          </a:p>
          <a:p>
            <a:pPr algn="ctr">
              <a:defRPr/>
            </a:pPr>
            <a:r>
              <a:rPr lang="el-GR" sz="4800" b="1" dirty="0">
                <a:solidFill>
                  <a:schemeClr val="bg1"/>
                </a:solidFill>
                <a:latin typeface="+mj-lt"/>
                <a:cs typeface="Times New Roman"/>
              </a:rPr>
              <a:t> Σε ποιον ; </a:t>
            </a:r>
            <a:endParaRPr lang="tr-TR" sz="48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10 - Ευθύγραμμο βέλος σύνδεσης">
            <a:extLst>
              <a:ext uri="{FF2B5EF4-FFF2-40B4-BE49-F238E27FC236}">
                <a16:creationId xmlns:a16="http://schemas.microsoft.com/office/drawing/2014/main" id="{D8F15745-246A-4C7C-ADC3-451C1593A0E2}"/>
              </a:ext>
            </a:extLst>
          </p:cNvPr>
          <p:cNvCxnSpPr/>
          <p:nvPr/>
        </p:nvCxnSpPr>
        <p:spPr>
          <a:xfrm rot="5400000">
            <a:off x="3845720" y="1964532"/>
            <a:ext cx="500062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11 - Στρογγυλεμένο ορθογώνιο">
            <a:extLst>
              <a:ext uri="{FF2B5EF4-FFF2-40B4-BE49-F238E27FC236}">
                <a16:creationId xmlns:a16="http://schemas.microsoft.com/office/drawing/2014/main" id="{7A3D3A19-BA74-4FB1-B8C3-C3C6A4BDA951}"/>
              </a:ext>
            </a:extLst>
          </p:cNvPr>
          <p:cNvSpPr/>
          <p:nvPr/>
        </p:nvSpPr>
        <p:spPr>
          <a:xfrm>
            <a:off x="6209537" y="5357812"/>
            <a:ext cx="3071812" cy="10715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4000" dirty="0" err="1"/>
              <a:t>bana</a:t>
            </a:r>
            <a:r>
              <a:rPr lang="en-GB" sz="4000" dirty="0"/>
              <a:t> ne !</a:t>
            </a:r>
            <a:endParaRPr lang="tr-TR" sz="4000" dirty="0"/>
          </a:p>
          <a:p>
            <a:pPr algn="ctr">
              <a:defRPr/>
            </a:pPr>
            <a:r>
              <a:rPr lang="el-GR" sz="4000" dirty="0" err="1"/>
              <a:t>σκασίλα</a:t>
            </a:r>
            <a:r>
              <a:rPr lang="el-GR" sz="4000" dirty="0"/>
              <a:t> μου</a:t>
            </a:r>
            <a:endParaRPr lang="en-GB" sz="4000" dirty="0"/>
          </a:p>
        </p:txBody>
      </p:sp>
      <p:sp>
        <p:nvSpPr>
          <p:cNvPr id="13" name="12 - Στρογγυλεμένο ορθογώνιο">
            <a:extLst>
              <a:ext uri="{FF2B5EF4-FFF2-40B4-BE49-F238E27FC236}">
                <a16:creationId xmlns:a16="http://schemas.microsoft.com/office/drawing/2014/main" id="{2117C846-1C10-4404-B566-62C18100160B}"/>
              </a:ext>
            </a:extLst>
          </p:cNvPr>
          <p:cNvSpPr/>
          <p:nvPr/>
        </p:nvSpPr>
        <p:spPr>
          <a:xfrm>
            <a:off x="8989219" y="4138613"/>
            <a:ext cx="3357563" cy="10715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4000" dirty="0" err="1"/>
              <a:t>bana</a:t>
            </a:r>
            <a:r>
              <a:rPr lang="en-GB" sz="4000" dirty="0"/>
              <a:t> </a:t>
            </a:r>
            <a:r>
              <a:rPr lang="tr-TR" sz="4000" dirty="0"/>
              <a:t>bak</a:t>
            </a:r>
            <a:r>
              <a:rPr lang="en-GB" sz="4000" dirty="0"/>
              <a:t> !</a:t>
            </a:r>
            <a:endParaRPr lang="tr-TR" sz="4000" dirty="0"/>
          </a:p>
          <a:p>
            <a:pPr algn="ctr">
              <a:defRPr/>
            </a:pPr>
            <a:r>
              <a:rPr lang="el-GR" sz="4000" dirty="0"/>
              <a:t>κοίτα να δεις!</a:t>
            </a:r>
            <a:endParaRPr lang="en-GB" sz="4000" dirty="0"/>
          </a:p>
        </p:txBody>
      </p:sp>
      <p:sp>
        <p:nvSpPr>
          <p:cNvPr id="14" name="13 - Ορθογώνιο">
            <a:extLst>
              <a:ext uri="{FF2B5EF4-FFF2-40B4-BE49-F238E27FC236}">
                <a16:creationId xmlns:a16="http://schemas.microsoft.com/office/drawing/2014/main" id="{1C16FE77-F374-40D1-A9DD-F56A5059AC48}"/>
              </a:ext>
            </a:extLst>
          </p:cNvPr>
          <p:cNvSpPr/>
          <p:nvPr/>
        </p:nvSpPr>
        <p:spPr>
          <a:xfrm>
            <a:off x="5381626" y="1500188"/>
            <a:ext cx="1357313" cy="57150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/>
              <a:t>ΔΟΤΙΚΗ</a:t>
            </a:r>
            <a:endParaRPr lang="en-US" b="1" dirty="0"/>
          </a:p>
        </p:txBody>
      </p:sp>
      <p:sp>
        <p:nvSpPr>
          <p:cNvPr id="17" name="21 - Έλλειψη">
            <a:extLst>
              <a:ext uri="{FF2B5EF4-FFF2-40B4-BE49-F238E27FC236}">
                <a16:creationId xmlns:a16="http://schemas.microsoft.com/office/drawing/2014/main" id="{B8B98130-C893-43D5-AA38-ACC9C25BC99A}"/>
              </a:ext>
            </a:extLst>
          </p:cNvPr>
          <p:cNvSpPr/>
          <p:nvPr/>
        </p:nvSpPr>
        <p:spPr>
          <a:xfrm>
            <a:off x="10527917" y="285751"/>
            <a:ext cx="1357312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dirty="0"/>
              <a:t>14</a:t>
            </a:r>
            <a:endParaRPr lang="en-US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4223D4F-D969-4184-A456-95FC5D4A6E16}"/>
              </a:ext>
            </a:extLst>
          </p:cNvPr>
          <p:cNvSpPr/>
          <p:nvPr/>
        </p:nvSpPr>
        <p:spPr>
          <a:xfrm>
            <a:off x="869628" y="6272806"/>
            <a:ext cx="3391223" cy="334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err="1"/>
              <a:t>Δρ</a:t>
            </a:r>
            <a:r>
              <a:rPr lang="el-GR" dirty="0"/>
              <a:t> Ελένη Χαραλάμπους </a:t>
            </a:r>
            <a:endParaRPr lang="el-CY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33,981,086 Düşün Stok İlüstrasyon | DepositPhotos">
            <a:extLst>
              <a:ext uri="{FF2B5EF4-FFF2-40B4-BE49-F238E27FC236}">
                <a16:creationId xmlns:a16="http://schemas.microsoft.com/office/drawing/2014/main" id="{A80EF2A3-78AF-4916-85AF-DBA3B26AE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0" y="493986"/>
            <a:ext cx="11403723" cy="573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51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 A4 Şeker Tutan Çocuk">
            <a:extLst>
              <a:ext uri="{FF2B5EF4-FFF2-40B4-BE49-F238E27FC236}">
                <a16:creationId xmlns:a16="http://schemas.microsoft.com/office/drawing/2014/main" id="{BD275CB7-C1A1-4214-ADCC-FB441610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6167" y="-1549698"/>
            <a:ext cx="3283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B20C4D0-948B-44EA-BFE0-0210557CC60C}"/>
              </a:ext>
            </a:extLst>
          </p:cNvPr>
          <p:cNvSpPr/>
          <p:nvPr/>
        </p:nvSpPr>
        <p:spPr>
          <a:xfrm>
            <a:off x="1524000" y="4214648"/>
            <a:ext cx="10100441" cy="1797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Ayşe  Ali</a:t>
            </a:r>
            <a:r>
              <a:rPr lang="en-US" sz="4800" dirty="0"/>
              <a:t>’</a:t>
            </a:r>
            <a:r>
              <a:rPr lang="tr-TR" sz="4800" dirty="0"/>
              <a:t> ye  şeker veriyor.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81934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33,981,086 Düşün Stok İlüstrasyon | DepositPhotos">
            <a:extLst>
              <a:ext uri="{FF2B5EF4-FFF2-40B4-BE49-F238E27FC236}">
                <a16:creationId xmlns:a16="http://schemas.microsoft.com/office/drawing/2014/main" id="{A80EF2A3-78AF-4916-85AF-DBA3B26AE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0" y="493986"/>
            <a:ext cx="11403723" cy="573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6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usinessman having his &quot;Eureka!&quot; moment with a brilliant money making idea.  Vector cartoon character. Stock Vector | Adobe Stock">
            <a:extLst>
              <a:ext uri="{FF2B5EF4-FFF2-40B4-BE49-F238E27FC236}">
                <a16:creationId xmlns:a16="http://schemas.microsoft.com/office/drawing/2014/main" id="{BCE368C3-36DF-4CFB-A1A4-E08BA50F5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4" y="3300247"/>
            <a:ext cx="2396359" cy="287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0E9E843-AD6C-4CF9-835D-F9A7FE96F21D}"/>
              </a:ext>
            </a:extLst>
          </p:cNvPr>
          <p:cNvSpPr/>
          <p:nvPr/>
        </p:nvSpPr>
        <p:spPr>
          <a:xfrm>
            <a:off x="3483248" y="630618"/>
            <a:ext cx="2522483" cy="19549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>
                <a:ln w="57150">
                  <a:solidFill>
                    <a:schemeClr val="tx1"/>
                  </a:solidFill>
                </a:ln>
              </a:rPr>
              <a:t>Σε ποιον ;</a:t>
            </a:r>
            <a:endParaRPr lang="tr-TR" sz="4000" dirty="0">
              <a:ln w="57150">
                <a:solidFill>
                  <a:schemeClr val="tx1"/>
                </a:solidFill>
              </a:ln>
            </a:endParaRPr>
          </a:p>
          <a:p>
            <a:pPr algn="ctr"/>
            <a:r>
              <a:rPr lang="tr-TR" sz="4000" dirty="0">
                <a:ln w="57150">
                  <a:solidFill>
                    <a:schemeClr val="tx1"/>
                  </a:solidFill>
                </a:ln>
              </a:rPr>
              <a:t>kime</a:t>
            </a:r>
            <a:endParaRPr lang="el-CY" sz="4000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408C40F-D8FE-4F96-91F0-740271DBCA96}"/>
              </a:ext>
            </a:extLst>
          </p:cNvPr>
          <p:cNvSpPr/>
          <p:nvPr/>
        </p:nvSpPr>
        <p:spPr>
          <a:xfrm>
            <a:off x="6186270" y="651641"/>
            <a:ext cx="2522483" cy="19549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>
                <a:ln w="57150">
                  <a:solidFill>
                    <a:schemeClr val="tx1"/>
                  </a:solidFill>
                </a:ln>
              </a:rPr>
              <a:t>Τι;</a:t>
            </a:r>
            <a:endParaRPr lang="tr-TR" sz="4400" dirty="0">
              <a:ln w="57150">
                <a:solidFill>
                  <a:schemeClr val="tx1"/>
                </a:solidFill>
              </a:ln>
            </a:endParaRPr>
          </a:p>
          <a:p>
            <a:pPr algn="ctr"/>
            <a:r>
              <a:rPr lang="tr-TR" sz="4400" dirty="0">
                <a:ln w="57150">
                  <a:solidFill>
                    <a:schemeClr val="tx1"/>
                  </a:solidFill>
                </a:ln>
              </a:rPr>
              <a:t>Ne </a:t>
            </a:r>
            <a:endParaRPr lang="el-CY" sz="4400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BAF7B1F-A426-4EAE-8CA0-17F5B76E60D9}"/>
              </a:ext>
            </a:extLst>
          </p:cNvPr>
          <p:cNvSpPr/>
          <p:nvPr/>
        </p:nvSpPr>
        <p:spPr>
          <a:xfrm>
            <a:off x="8968419" y="662150"/>
            <a:ext cx="2522483" cy="19549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>
                <a:ln w="57150">
                  <a:solidFill>
                    <a:schemeClr val="tx1"/>
                  </a:solidFill>
                </a:ln>
              </a:rPr>
              <a:t>Ρήμα</a:t>
            </a:r>
            <a:endParaRPr lang="tr-TR" sz="4400" dirty="0">
              <a:ln w="57150">
                <a:solidFill>
                  <a:schemeClr val="tx1"/>
                </a:solidFill>
              </a:ln>
            </a:endParaRPr>
          </a:p>
          <a:p>
            <a:pPr algn="ctr"/>
            <a:r>
              <a:rPr lang="tr-TR" sz="4400" dirty="0">
                <a:ln w="57150">
                  <a:solidFill>
                    <a:schemeClr val="tx1"/>
                  </a:solidFill>
                </a:ln>
              </a:rPr>
              <a:t>eylem </a:t>
            </a:r>
            <a:r>
              <a:rPr lang="en-US" sz="4400" dirty="0">
                <a:ln w="57150">
                  <a:solidFill>
                    <a:schemeClr val="tx1"/>
                  </a:solidFill>
                </a:ln>
              </a:rPr>
              <a:t>/ </a:t>
            </a:r>
            <a:r>
              <a:rPr lang="tr-TR" sz="4400" dirty="0">
                <a:ln w="57150">
                  <a:solidFill>
                    <a:schemeClr val="tx1"/>
                  </a:solidFill>
                </a:ln>
              </a:rPr>
              <a:t>fiil</a:t>
            </a:r>
            <a:endParaRPr lang="el-CY" sz="4400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5A53192D-E8B7-4A96-A45C-9AEAD2A44199}"/>
              </a:ext>
            </a:extLst>
          </p:cNvPr>
          <p:cNvSpPr/>
          <p:nvPr/>
        </p:nvSpPr>
        <p:spPr>
          <a:xfrm>
            <a:off x="701099" y="651640"/>
            <a:ext cx="2522483" cy="19549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>
                <a:ln w="57150">
                  <a:solidFill>
                    <a:schemeClr val="tx1"/>
                  </a:solidFill>
                </a:ln>
              </a:rPr>
              <a:t>Ποιος;</a:t>
            </a:r>
            <a:endParaRPr lang="tr-TR" sz="4800" dirty="0">
              <a:ln w="57150">
                <a:solidFill>
                  <a:schemeClr val="tx1"/>
                </a:solidFill>
              </a:ln>
            </a:endParaRPr>
          </a:p>
          <a:p>
            <a:pPr algn="ctr"/>
            <a:r>
              <a:rPr lang="tr-TR" sz="4800" dirty="0">
                <a:ln w="57150">
                  <a:solidFill>
                    <a:schemeClr val="tx1"/>
                  </a:solidFill>
                </a:ln>
              </a:rPr>
              <a:t>Kim</a:t>
            </a:r>
            <a:r>
              <a:rPr lang="el-GR" sz="4800" dirty="0">
                <a:ln w="57150">
                  <a:solidFill>
                    <a:schemeClr val="tx1"/>
                  </a:solidFill>
                </a:ln>
              </a:rPr>
              <a:t> </a:t>
            </a:r>
            <a:endParaRPr lang="el-CY" sz="4800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21 - Έλλειψη">
            <a:extLst>
              <a:ext uri="{FF2B5EF4-FFF2-40B4-BE49-F238E27FC236}">
                <a16:creationId xmlns:a16="http://schemas.microsoft.com/office/drawing/2014/main" id="{87C4D3FE-ADA9-4EDB-B85C-02B68655EE60}"/>
              </a:ext>
            </a:extLst>
          </p:cNvPr>
          <p:cNvSpPr/>
          <p:nvPr/>
        </p:nvSpPr>
        <p:spPr>
          <a:xfrm>
            <a:off x="10253775" y="5810470"/>
            <a:ext cx="1357312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dirty="0"/>
              <a:t>1</a:t>
            </a:r>
            <a:r>
              <a:rPr lang="tr-TR" dirty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58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B1CDBD35-AF6D-468D-946F-42ED3B044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8914"/>
            <a:ext cx="3168650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Box 2">
            <a:extLst>
              <a:ext uri="{FF2B5EF4-FFF2-40B4-BE49-F238E27FC236}">
                <a16:creationId xmlns:a16="http://schemas.microsoft.com/office/drawing/2014/main" id="{A5DFDDC9-44E5-4D83-A9EF-6922BDC08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2349500"/>
            <a:ext cx="3240087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1600">
                <a:latin typeface="Arial" panose="020B0604020202020204" pitchFamily="34" charset="0"/>
              </a:rPr>
              <a:t>Çocuk ……  şeker veriyorum.</a:t>
            </a:r>
            <a:endParaRPr lang="el-GR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1600">
                <a:latin typeface="Arial" panose="020B0604020202020204" pitchFamily="34" charset="0"/>
              </a:rPr>
              <a:t>Στα παιδιά     γλυκά δίνω</a:t>
            </a:r>
            <a:r>
              <a:rPr lang="tr-TR" altLang="en-US" sz="1600">
                <a:latin typeface="Arial" panose="020B0604020202020204" pitchFamily="34" charset="0"/>
              </a:rPr>
              <a:t>.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3B660AE8-C74C-4B50-B68B-55685D4D0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188914"/>
            <a:ext cx="35845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6">
            <a:extLst>
              <a:ext uri="{FF2B5EF4-FFF2-40B4-BE49-F238E27FC236}">
                <a16:creationId xmlns:a16="http://schemas.microsoft.com/office/drawing/2014/main" id="{53B6B966-F306-4DB5-93D2-E29C98F05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2344739"/>
            <a:ext cx="3729037" cy="58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1600">
                <a:latin typeface="Arial" panose="020B0604020202020204" pitchFamily="34" charset="0"/>
              </a:rPr>
              <a:t>Öğrenci …… ……  kitap veriyorum.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1600">
                <a:latin typeface="Arial" panose="020B0604020202020204" pitchFamily="34" charset="0"/>
              </a:rPr>
              <a:t>Στους μαθητές   βιβλία δίνω.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pic>
        <p:nvPicPr>
          <p:cNvPr id="7174" name="Picture 9" descr="Σχετική εικόνα">
            <a:hlinkClick r:id="rId4"/>
            <a:extLst>
              <a:ext uri="{FF2B5EF4-FFF2-40B4-BE49-F238E27FC236}">
                <a16:creationId xmlns:a16="http://schemas.microsoft.com/office/drawing/2014/main" id="{FBD19DCE-D100-4D8D-8752-24038427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3071814"/>
            <a:ext cx="3071813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2">
            <a:extLst>
              <a:ext uri="{FF2B5EF4-FFF2-40B4-BE49-F238E27FC236}">
                <a16:creationId xmlns:a16="http://schemas.microsoft.com/office/drawing/2014/main" id="{442443BD-1D00-4CA3-8D2F-6FDEAE2A3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26" y="5500688"/>
            <a:ext cx="4240213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1600" dirty="0">
                <a:latin typeface="Arial" panose="020B0604020202020204" pitchFamily="34" charset="0"/>
              </a:rPr>
              <a:t>Ahmet : Günaydın  (</a:t>
            </a:r>
            <a:r>
              <a:rPr lang="en-US" altLang="en-US" sz="1600" dirty="0">
                <a:latin typeface="Arial" panose="020B0604020202020204" pitchFamily="34" charset="0"/>
              </a:rPr>
              <a:t>K</a:t>
            </a:r>
            <a:r>
              <a:rPr lang="el-GR" altLang="en-US" sz="1600" dirty="0" err="1">
                <a:latin typeface="Arial" panose="020B0604020202020204" pitchFamily="34" charset="0"/>
              </a:rPr>
              <a:t>αλημέρα</a:t>
            </a:r>
            <a:r>
              <a:rPr lang="tr-TR" altLang="en-US" sz="1600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en-US" sz="1600" dirty="0">
                <a:latin typeface="Arial" panose="020B0604020202020204" pitchFamily="34" charset="0"/>
              </a:rPr>
              <a:t>Ayşe : Sana da günaydın</a:t>
            </a:r>
            <a:r>
              <a:rPr lang="el-GR" altLang="en-US" sz="1600" dirty="0">
                <a:latin typeface="Arial" panose="020B0604020202020204" pitchFamily="34" charset="0"/>
              </a:rPr>
              <a:t> (Και σε σένα  ....)</a:t>
            </a:r>
            <a:endParaRPr lang="tr-TR" altLang="en-US" sz="1600" dirty="0">
              <a:latin typeface="Arial" panose="020B0604020202020204" pitchFamily="34" charset="0"/>
            </a:endParaRPr>
          </a:p>
        </p:txBody>
      </p:sp>
      <p:graphicFrame>
        <p:nvGraphicFramePr>
          <p:cNvPr id="11" name="10 - Πίνακας">
            <a:extLst>
              <a:ext uri="{FF2B5EF4-FFF2-40B4-BE49-F238E27FC236}">
                <a16:creationId xmlns:a16="http://schemas.microsoft.com/office/drawing/2014/main" id="{36FA67D6-ABB7-4FEE-ADD0-B7CD0E3AB308}"/>
              </a:ext>
            </a:extLst>
          </p:cNvPr>
          <p:cNvGraphicFramePr>
            <a:graphicFrameLocks noGrp="1"/>
          </p:cNvGraphicFramePr>
          <p:nvPr/>
        </p:nvGraphicFramePr>
        <p:xfrm>
          <a:off x="6310313" y="3286125"/>
          <a:ext cx="4000500" cy="3413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691">
                <a:tc>
                  <a:txBody>
                    <a:bodyPr/>
                    <a:lstStyle/>
                    <a:p>
                      <a:r>
                        <a:rPr lang="el-GR" sz="1800" dirty="0"/>
                        <a:t>Προσωπική Αντωνυμία</a:t>
                      </a:r>
                      <a:endParaRPr lang="en-US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Προσωπική Αντωνυμία </a:t>
                      </a:r>
                      <a:r>
                        <a:rPr lang="el-GR" sz="1800" baseline="0" dirty="0"/>
                        <a:t> στη δοτική</a:t>
                      </a:r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r>
                        <a:rPr lang="tr-TR" sz="1800" dirty="0"/>
                        <a:t>Ben</a:t>
                      </a:r>
                      <a:r>
                        <a:rPr lang="el-GR" sz="1800" dirty="0"/>
                        <a:t>  εγώ</a:t>
                      </a:r>
                      <a:endParaRPr lang="en-US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Bana</a:t>
                      </a:r>
                      <a:endParaRPr lang="en-US" sz="1800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r>
                        <a:rPr lang="tr-TR" sz="1800" dirty="0"/>
                        <a:t>Sen</a:t>
                      </a:r>
                      <a:r>
                        <a:rPr lang="el-GR" sz="1800" dirty="0"/>
                        <a:t> εσύ</a:t>
                      </a:r>
                      <a:endParaRPr lang="en-US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Sana</a:t>
                      </a:r>
                      <a:endParaRPr lang="en-US" sz="1800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r>
                        <a:rPr lang="tr-TR" sz="1800" dirty="0"/>
                        <a:t>O</a:t>
                      </a:r>
                      <a:r>
                        <a:rPr lang="el-GR" sz="1800" dirty="0"/>
                        <a:t> αυτός, -ή, -ό</a:t>
                      </a:r>
                      <a:endParaRPr lang="en-US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Ona</a:t>
                      </a:r>
                      <a:endParaRPr lang="en-US" sz="1800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r>
                        <a:rPr lang="tr-TR" sz="1800" dirty="0"/>
                        <a:t>Biz</a:t>
                      </a:r>
                      <a:r>
                        <a:rPr lang="el-GR" sz="1800" dirty="0"/>
                        <a:t> εμείς</a:t>
                      </a:r>
                      <a:endParaRPr lang="en-US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Bize</a:t>
                      </a:r>
                      <a:endParaRPr lang="en-US" sz="1800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r>
                        <a:rPr lang="tr-TR" sz="1800" dirty="0"/>
                        <a:t>Siz</a:t>
                      </a:r>
                      <a:r>
                        <a:rPr lang="el-GR" sz="1800" dirty="0"/>
                        <a:t> εσείς</a:t>
                      </a:r>
                      <a:endParaRPr lang="en-US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Size</a:t>
                      </a:r>
                      <a:endParaRPr lang="en-US" sz="1800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39">
                <a:tc>
                  <a:txBody>
                    <a:bodyPr/>
                    <a:lstStyle/>
                    <a:p>
                      <a:r>
                        <a:rPr lang="tr-TR" sz="1800" dirty="0"/>
                        <a:t>Onlar</a:t>
                      </a:r>
                      <a:r>
                        <a:rPr lang="el-GR" sz="1800" dirty="0"/>
                        <a:t> αυτοί, -</a:t>
                      </a:r>
                      <a:r>
                        <a:rPr lang="el-GR" sz="1800" dirty="0" err="1"/>
                        <a:t>ές</a:t>
                      </a:r>
                      <a:r>
                        <a:rPr lang="el-GR" sz="1800" dirty="0"/>
                        <a:t>, -α</a:t>
                      </a:r>
                      <a:endParaRPr lang="en-US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Onlara</a:t>
                      </a:r>
                      <a:endParaRPr lang="en-US" sz="1800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21 - Έλλειψη">
            <a:extLst>
              <a:ext uri="{FF2B5EF4-FFF2-40B4-BE49-F238E27FC236}">
                <a16:creationId xmlns:a16="http://schemas.microsoft.com/office/drawing/2014/main" id="{3BB06BC6-969B-424A-A0A6-846BBBDF93DC}"/>
              </a:ext>
            </a:extLst>
          </p:cNvPr>
          <p:cNvSpPr/>
          <p:nvPr/>
        </p:nvSpPr>
        <p:spPr>
          <a:xfrm>
            <a:off x="9632156" y="188914"/>
            <a:ext cx="1357313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dirty="0"/>
              <a:t>1</a:t>
            </a:r>
            <a:r>
              <a:rPr lang="tr-TR" dirty="0"/>
              <a:t>9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v ödevleri” kim için? / Okullar / Milliyet Blog">
            <a:extLst>
              <a:ext uri="{FF2B5EF4-FFF2-40B4-BE49-F238E27FC236}">
                <a16:creationId xmlns:a16="http://schemas.microsoft.com/office/drawing/2014/main" id="{E555A33E-24B7-4ABA-A41F-F19B0484B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3" b="25000"/>
          <a:stretch/>
        </p:blipFill>
        <p:spPr bwMode="auto">
          <a:xfrm>
            <a:off x="481616" y="198763"/>
            <a:ext cx="1903193" cy="264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1 - Έλλειψη">
            <a:extLst>
              <a:ext uri="{FF2B5EF4-FFF2-40B4-BE49-F238E27FC236}">
                <a16:creationId xmlns:a16="http://schemas.microsoft.com/office/drawing/2014/main" id="{88174ED2-41E1-418B-B491-0484BDEFB1D2}"/>
              </a:ext>
            </a:extLst>
          </p:cNvPr>
          <p:cNvSpPr/>
          <p:nvPr/>
        </p:nvSpPr>
        <p:spPr>
          <a:xfrm>
            <a:off x="10353072" y="385763"/>
            <a:ext cx="1357312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r-TR" dirty="0"/>
              <a:t>20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8B6FA-3F9E-437C-BE8A-5CCFB39CD5CE}"/>
              </a:ext>
            </a:extLst>
          </p:cNvPr>
          <p:cNvSpPr txBox="1"/>
          <p:nvPr/>
        </p:nvSpPr>
        <p:spPr>
          <a:xfrm>
            <a:off x="2942897" y="385763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dirty="0" err="1">
                <a:solidFill>
                  <a:srgbClr val="1A0DAB"/>
                </a:solidFill>
                <a:latin typeface="Google Sans"/>
              </a:rPr>
              <a:t>İngilizce</a:t>
            </a:r>
            <a:r>
              <a:rPr lang="en-US" sz="4400" dirty="0">
                <a:solidFill>
                  <a:srgbClr val="1A0DAB"/>
                </a:solidFill>
                <a:latin typeface="Google Sans"/>
              </a:rPr>
              <a:t> </a:t>
            </a:r>
            <a:r>
              <a:rPr lang="en-US" sz="4400" dirty="0" err="1">
                <a:solidFill>
                  <a:srgbClr val="1A0DAB"/>
                </a:solidFill>
                <a:latin typeface="Google Sans"/>
              </a:rPr>
              <a:t>Diyalog</a:t>
            </a:r>
            <a:r>
              <a:rPr lang="en-US" sz="4400" dirty="0">
                <a:solidFill>
                  <a:srgbClr val="1A0DAB"/>
                </a:solidFill>
                <a:latin typeface="Google Sans"/>
              </a:rPr>
              <a:t> </a:t>
            </a:r>
            <a:r>
              <a:rPr lang="en-US" sz="4400" dirty="0" err="1">
                <a:solidFill>
                  <a:srgbClr val="1A0DAB"/>
                </a:solidFill>
                <a:latin typeface="Google Sans"/>
              </a:rPr>
              <a:t>Örnekleri</a:t>
            </a:r>
            <a:endParaRPr lang="el-CY" dirty="0"/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5944CDF5-BC2B-411A-8D2A-63A8519AA25A}"/>
              </a:ext>
            </a:extLst>
          </p:cNvPr>
          <p:cNvSpPr/>
          <p:nvPr/>
        </p:nvSpPr>
        <p:spPr>
          <a:xfrm>
            <a:off x="4750347" y="1313182"/>
            <a:ext cx="3237186" cy="1681655"/>
          </a:xfrm>
          <a:prstGeom prst="wedgeEllipse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Φυσαλίδα ομιλίας: Έλλειψη 7">
            <a:extLst>
              <a:ext uri="{FF2B5EF4-FFF2-40B4-BE49-F238E27FC236}">
                <a16:creationId xmlns:a16="http://schemas.microsoft.com/office/drawing/2014/main" id="{CF40BE07-6B0B-4854-BD52-5C399B70FAA9}"/>
              </a:ext>
            </a:extLst>
          </p:cNvPr>
          <p:cNvSpPr/>
          <p:nvPr/>
        </p:nvSpPr>
        <p:spPr>
          <a:xfrm>
            <a:off x="8297917" y="1795110"/>
            <a:ext cx="3237186" cy="1681655"/>
          </a:xfrm>
          <a:prstGeom prst="wedgeEllipse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07DD9E00-7CB5-4314-AB6C-0901A41F655F}"/>
              </a:ext>
            </a:extLst>
          </p:cNvPr>
          <p:cNvSpPr/>
          <p:nvPr/>
        </p:nvSpPr>
        <p:spPr>
          <a:xfrm>
            <a:off x="4934607" y="4194563"/>
            <a:ext cx="3363310" cy="1944414"/>
          </a:xfrm>
          <a:prstGeom prst="cloud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Φυσαλίδα σκέψης: Σύννεφο 9">
            <a:extLst>
              <a:ext uri="{FF2B5EF4-FFF2-40B4-BE49-F238E27FC236}">
                <a16:creationId xmlns:a16="http://schemas.microsoft.com/office/drawing/2014/main" id="{E3135C12-0FFD-45A6-B9C8-790405324486}"/>
              </a:ext>
            </a:extLst>
          </p:cNvPr>
          <p:cNvSpPr/>
          <p:nvPr/>
        </p:nvSpPr>
        <p:spPr>
          <a:xfrm>
            <a:off x="8577263" y="4272456"/>
            <a:ext cx="3363310" cy="1944414"/>
          </a:xfrm>
          <a:prstGeom prst="cloud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1" name="Φυσαλίδα ομιλίας: Ορθογώνιο 10">
            <a:extLst>
              <a:ext uri="{FF2B5EF4-FFF2-40B4-BE49-F238E27FC236}">
                <a16:creationId xmlns:a16="http://schemas.microsoft.com/office/drawing/2014/main" id="{BBA47B60-71C4-4476-84ED-315CAAD5402B}"/>
              </a:ext>
            </a:extLst>
          </p:cNvPr>
          <p:cNvSpPr/>
          <p:nvPr/>
        </p:nvSpPr>
        <p:spPr>
          <a:xfrm>
            <a:off x="672662" y="4708634"/>
            <a:ext cx="3363310" cy="1508236"/>
          </a:xfrm>
          <a:prstGeom prst="wedge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Φυσαλίδα ομιλίας: Ορθογώνιο 13">
            <a:extLst>
              <a:ext uri="{FF2B5EF4-FFF2-40B4-BE49-F238E27FC236}">
                <a16:creationId xmlns:a16="http://schemas.microsoft.com/office/drawing/2014/main" id="{DDED5F36-D9FD-449E-8079-1525DE314C58}"/>
              </a:ext>
            </a:extLst>
          </p:cNvPr>
          <p:cNvSpPr/>
          <p:nvPr/>
        </p:nvSpPr>
        <p:spPr>
          <a:xfrm>
            <a:off x="1387037" y="2674882"/>
            <a:ext cx="3363310" cy="1508236"/>
          </a:xfrm>
          <a:prstGeom prst="wedgeRect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136026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il Çaldı Zır Zır Zır | Okula Dönüş Şarkısı - YouTube">
            <a:extLst>
              <a:ext uri="{FF2B5EF4-FFF2-40B4-BE49-F238E27FC236}">
                <a16:creationId xmlns:a16="http://schemas.microsoft.com/office/drawing/2014/main" id="{7B1609D2-9877-41B0-BF3F-7169D498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97" y="1114097"/>
            <a:ext cx="7935309" cy="441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5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4FFEA2DE-D13E-4D7F-8D8E-DCFBBFE0D4F3}"/>
              </a:ext>
            </a:extLst>
          </p:cNvPr>
          <p:cNvSpPr/>
          <p:nvPr/>
        </p:nvSpPr>
        <p:spPr>
          <a:xfrm>
            <a:off x="709785" y="0"/>
            <a:ext cx="5722545" cy="3972911"/>
          </a:xfrm>
          <a:prstGeom prst="cloud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/>
              <a:t>Nerede bulunuyorsun </a:t>
            </a:r>
            <a:r>
              <a:rPr lang="en-US" sz="4400" dirty="0"/>
              <a:t>?</a:t>
            </a:r>
            <a:endParaRPr lang="el-CY" sz="4400" dirty="0"/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4064B5B6-AC24-46A8-BBD3-80201D84B7A9}"/>
              </a:ext>
            </a:extLst>
          </p:cNvPr>
          <p:cNvSpPr/>
          <p:nvPr/>
        </p:nvSpPr>
        <p:spPr>
          <a:xfrm>
            <a:off x="6627449" y="388882"/>
            <a:ext cx="5233814" cy="3972911"/>
          </a:xfrm>
          <a:prstGeom prst="cloud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/>
              <a:t>Okulada</a:t>
            </a:r>
          </a:p>
          <a:p>
            <a:pPr algn="ctr"/>
            <a:r>
              <a:rPr lang="tr-TR" sz="4400" dirty="0"/>
              <a:t>bulunuyorum.</a:t>
            </a:r>
            <a:endParaRPr lang="el-CY" sz="4400" dirty="0"/>
          </a:p>
        </p:txBody>
      </p:sp>
      <p:sp>
        <p:nvSpPr>
          <p:cNvPr id="4" name="AutoShape 2" descr="Sırt çantalı çok Kültürlü öğrenciler Uluslararası Karakter öğrencileriyle  Konuşuyor Vektör, Karakter, öğrenciler, Uluslararası Pngtree'de  İllüstrasyon Görseli, Pngtree'de Ücretsiz İndirme">
            <a:extLst>
              <a:ext uri="{FF2B5EF4-FFF2-40B4-BE49-F238E27FC236}">
                <a16:creationId xmlns:a16="http://schemas.microsoft.com/office/drawing/2014/main" id="{34661A49-D4A8-4384-80A8-705A68CE44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1028" name="Picture 4" descr="Student Holding Phone Cartoon Stock Illustrations – 1,630 Student Holding  Phone Cartoon Stock Illustrations, Vectors &amp; Clipart - Dreamstime">
            <a:extLst>
              <a:ext uri="{FF2B5EF4-FFF2-40B4-BE49-F238E27FC236}">
                <a16:creationId xmlns:a16="http://schemas.microsoft.com/office/drawing/2014/main" id="{88616F32-8ABD-48B4-990F-9870F3995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745" y="4614368"/>
            <a:ext cx="2895600" cy="210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Teacher Talking on Phone Stock Illustration - Illustration of  doodle, discuss: 191444215">
            <a:extLst>
              <a:ext uri="{FF2B5EF4-FFF2-40B4-BE49-F238E27FC236}">
                <a16:creationId xmlns:a16="http://schemas.microsoft.com/office/drawing/2014/main" id="{050F42BB-033E-4A3C-B9AF-8188B9213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8" y="4784175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6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4FFEA2DE-D13E-4D7F-8D8E-DCFBBFE0D4F3}"/>
              </a:ext>
            </a:extLst>
          </p:cNvPr>
          <p:cNvSpPr/>
          <p:nvPr/>
        </p:nvSpPr>
        <p:spPr>
          <a:xfrm>
            <a:off x="709786" y="0"/>
            <a:ext cx="4750676" cy="3972911"/>
          </a:xfrm>
          <a:prstGeom prst="cloud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/>
              <a:t>Nereye gidiyorsun</a:t>
            </a:r>
            <a:r>
              <a:rPr lang="en-US" sz="4400" dirty="0"/>
              <a:t>?</a:t>
            </a:r>
            <a:endParaRPr lang="el-CY" sz="4400" dirty="0"/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4064B5B6-AC24-46A8-BBD3-80201D84B7A9}"/>
              </a:ext>
            </a:extLst>
          </p:cNvPr>
          <p:cNvSpPr/>
          <p:nvPr/>
        </p:nvSpPr>
        <p:spPr>
          <a:xfrm>
            <a:off x="7615083" y="388882"/>
            <a:ext cx="4246179" cy="3972911"/>
          </a:xfrm>
          <a:prstGeom prst="cloud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/>
              <a:t>Okula gidiyorum.</a:t>
            </a:r>
            <a:endParaRPr lang="el-CY" sz="4400" dirty="0"/>
          </a:p>
        </p:txBody>
      </p:sp>
      <p:sp>
        <p:nvSpPr>
          <p:cNvPr id="4" name="AutoShape 2" descr="Sırt çantalı çok Kültürlü öğrenciler Uluslararası Karakter öğrencileriyle  Konuşuyor Vektör, Karakter, öğrenciler, Uluslararası Pngtree'de  İllüstrasyon Görseli, Pngtree'de Ücretsiz İndirme">
            <a:extLst>
              <a:ext uri="{FF2B5EF4-FFF2-40B4-BE49-F238E27FC236}">
                <a16:creationId xmlns:a16="http://schemas.microsoft.com/office/drawing/2014/main" id="{34661A49-D4A8-4384-80A8-705A68CE44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DDD267A-7049-4A5F-9F54-AD9C8D15E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49" y="3513083"/>
            <a:ext cx="2552933" cy="30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7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33,981,086 Düşün Stok İlüstrasyon | DepositPhotos">
            <a:extLst>
              <a:ext uri="{FF2B5EF4-FFF2-40B4-BE49-F238E27FC236}">
                <a16:creationId xmlns:a16="http://schemas.microsoft.com/office/drawing/2014/main" id="{A80EF2A3-78AF-4916-85AF-DBA3B26AE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0" y="493986"/>
            <a:ext cx="11403723" cy="573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0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boy making stop gesture with traffic sign stop sign | Premium Vector">
            <a:extLst>
              <a:ext uri="{FF2B5EF4-FFF2-40B4-BE49-F238E27FC236}">
                <a16:creationId xmlns:a16="http://schemas.microsoft.com/office/drawing/2014/main" id="{E993E597-22F6-44D7-A651-7E595D46D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44" y="422659"/>
            <a:ext cx="3287494" cy="565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BE106E-F702-4348-BE4E-FB85D92CC2FE}"/>
              </a:ext>
            </a:extLst>
          </p:cNvPr>
          <p:cNvSpPr txBox="1"/>
          <p:nvPr/>
        </p:nvSpPr>
        <p:spPr>
          <a:xfrm>
            <a:off x="3930869" y="524782"/>
            <a:ext cx="6821214" cy="76944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solidFill>
                  <a:srgbClr val="FF0000"/>
                </a:solidFill>
              </a:rPr>
              <a:t>farklılıkkar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CA5257E-C5AB-4F07-9351-BBBDCBE0BC0F}"/>
              </a:ext>
            </a:extLst>
          </p:cNvPr>
          <p:cNvSpPr/>
          <p:nvPr/>
        </p:nvSpPr>
        <p:spPr>
          <a:xfrm>
            <a:off x="3930869" y="3069021"/>
            <a:ext cx="2701159" cy="32641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3441DB37-948B-4116-A336-8520B15F463E}"/>
              </a:ext>
            </a:extLst>
          </p:cNvPr>
          <p:cNvSpPr/>
          <p:nvPr/>
        </p:nvSpPr>
        <p:spPr>
          <a:xfrm>
            <a:off x="6968359" y="3069021"/>
            <a:ext cx="2701159" cy="3224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08A53570-7BA0-4F25-8A59-B3FB21F1307C}"/>
              </a:ext>
            </a:extLst>
          </p:cNvPr>
          <p:cNvSpPr/>
          <p:nvPr/>
        </p:nvSpPr>
        <p:spPr>
          <a:xfrm>
            <a:off x="3930869" y="1650849"/>
            <a:ext cx="2301766" cy="1061545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b="1" i="0" dirty="0" err="1">
                <a:solidFill>
                  <a:srgbClr val="001D35"/>
                </a:solidFill>
                <a:effectLst/>
                <a:latin typeface="Google Sans"/>
                <a:hlinkClick r:id="rId3"/>
              </a:rPr>
              <a:t>Bulunma</a:t>
            </a:r>
            <a:r>
              <a:rPr lang="en-US" b="1" i="0" dirty="0">
                <a:solidFill>
                  <a:srgbClr val="001D35"/>
                </a:solidFill>
                <a:effectLst/>
                <a:latin typeface="Google Sans"/>
                <a:hlinkClick r:id="rId3"/>
              </a:rPr>
              <a:t> </a:t>
            </a:r>
            <a:r>
              <a:rPr lang="en-US" b="1" i="0" dirty="0" err="1">
                <a:solidFill>
                  <a:srgbClr val="001D35"/>
                </a:solidFill>
                <a:effectLst/>
                <a:latin typeface="Google Sans"/>
                <a:hlinkClick r:id="rId3"/>
              </a:rPr>
              <a:t>Hâlî</a:t>
            </a:r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C0B2CB42-2511-4DB9-88E1-F6CF02028EA3}"/>
              </a:ext>
            </a:extLst>
          </p:cNvPr>
          <p:cNvSpPr/>
          <p:nvPr/>
        </p:nvSpPr>
        <p:spPr>
          <a:xfrm>
            <a:off x="6968359" y="1650849"/>
            <a:ext cx="2301766" cy="1061545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0">
                <a:solidFill>
                  <a:srgbClr val="001D35"/>
                </a:solidFill>
                <a:effectLst/>
                <a:latin typeface="Google Sans"/>
                <a:hlinkClick r:id="rId4"/>
              </a:rPr>
              <a:t>Yönelme Hâlî</a:t>
            </a:r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8665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Σχετική εικόνα">
            <a:hlinkClick r:id="rId2"/>
            <a:extLst>
              <a:ext uri="{FF2B5EF4-FFF2-40B4-BE49-F238E27FC236}">
                <a16:creationId xmlns:a16="http://schemas.microsoft.com/office/drawing/2014/main" id="{BFF87813-6F33-4534-AE77-29CBBD64C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0" r="13979"/>
          <a:stretch>
            <a:fillRect/>
          </a:stretch>
        </p:blipFill>
        <p:spPr bwMode="auto">
          <a:xfrm>
            <a:off x="1666875" y="214314"/>
            <a:ext cx="2571750" cy="4643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TextBox">
            <a:extLst>
              <a:ext uri="{FF2B5EF4-FFF2-40B4-BE49-F238E27FC236}">
                <a16:creationId xmlns:a16="http://schemas.microsoft.com/office/drawing/2014/main" id="{3105606B-9382-4A2F-A162-DB29FE9876E4}"/>
              </a:ext>
            </a:extLst>
          </p:cNvPr>
          <p:cNvSpPr txBox="1"/>
          <p:nvPr/>
        </p:nvSpPr>
        <p:spPr>
          <a:xfrm>
            <a:off x="2989264" y="3092450"/>
            <a:ext cx="7143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açık</a:t>
            </a:r>
            <a:endParaRPr lang="en-US" dirty="0"/>
          </a:p>
        </p:txBody>
      </p:sp>
      <p:sp>
        <p:nvSpPr>
          <p:cNvPr id="4" name="3 - TextBox">
            <a:extLst>
              <a:ext uri="{FF2B5EF4-FFF2-40B4-BE49-F238E27FC236}">
                <a16:creationId xmlns:a16="http://schemas.microsoft.com/office/drawing/2014/main" id="{E6F75947-CCBE-4978-A371-833DEF1D8673}"/>
              </a:ext>
            </a:extLst>
          </p:cNvPr>
          <p:cNvSpPr txBox="1"/>
          <p:nvPr/>
        </p:nvSpPr>
        <p:spPr>
          <a:xfrm>
            <a:off x="1524000" y="1285876"/>
            <a:ext cx="3214688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4800" dirty="0"/>
              <a:t>POSTANE</a:t>
            </a:r>
            <a:endParaRPr lang="en-US" sz="4800" dirty="0"/>
          </a:p>
        </p:txBody>
      </p:sp>
      <p:sp>
        <p:nvSpPr>
          <p:cNvPr id="5" name="4 - Ορθογώνιο">
            <a:extLst>
              <a:ext uri="{FF2B5EF4-FFF2-40B4-BE49-F238E27FC236}">
                <a16:creationId xmlns:a16="http://schemas.microsoft.com/office/drawing/2014/main" id="{198F33FE-C035-4DAA-A94C-6624D5FEA787}"/>
              </a:ext>
            </a:extLst>
          </p:cNvPr>
          <p:cNvSpPr/>
          <p:nvPr/>
        </p:nvSpPr>
        <p:spPr>
          <a:xfrm>
            <a:off x="1524000" y="4214814"/>
            <a:ext cx="29289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Postane</a:t>
            </a:r>
            <a:r>
              <a:rPr lang="en-GB" b="1" dirty="0"/>
              <a:t>ye</a:t>
            </a:r>
            <a:r>
              <a:rPr lang="en-US" dirty="0"/>
              <a:t>……… g</a:t>
            </a:r>
            <a:r>
              <a:rPr lang="tr-TR" dirty="0" err="1"/>
              <a:t>id</a:t>
            </a:r>
            <a:r>
              <a:rPr lang="en-US" dirty="0" err="1"/>
              <a:t>iyorum</a:t>
            </a:r>
            <a:r>
              <a:rPr lang="tr-TR" dirty="0"/>
              <a:t>.    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126" name="Picture 4" descr="Σχετική εικόνα">
            <a:hlinkClick r:id="rId4"/>
            <a:extLst>
              <a:ext uri="{FF2B5EF4-FFF2-40B4-BE49-F238E27FC236}">
                <a16:creationId xmlns:a16="http://schemas.microsoft.com/office/drawing/2014/main" id="{7B58CB23-D0CE-4561-82F8-CC2FBEC0B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r="17105"/>
          <a:stretch>
            <a:fillRect/>
          </a:stretch>
        </p:blipFill>
        <p:spPr bwMode="auto">
          <a:xfrm>
            <a:off x="4881563" y="214313"/>
            <a:ext cx="2286000" cy="361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Ορθογώνιο">
            <a:extLst>
              <a:ext uri="{FF2B5EF4-FFF2-40B4-BE49-F238E27FC236}">
                <a16:creationId xmlns:a16="http://schemas.microsoft.com/office/drawing/2014/main" id="{2EE8DF89-8827-4AFF-9B6B-43468844C384}"/>
              </a:ext>
            </a:extLst>
          </p:cNvPr>
          <p:cNvSpPr/>
          <p:nvPr/>
        </p:nvSpPr>
        <p:spPr>
          <a:xfrm>
            <a:off x="4667251" y="3286126"/>
            <a:ext cx="3000375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Hastane</a:t>
            </a:r>
            <a:r>
              <a:rPr lang="en-US" dirty="0"/>
              <a:t> ………</a:t>
            </a:r>
            <a:r>
              <a:rPr lang="tr-TR" dirty="0"/>
              <a:t> </a:t>
            </a:r>
            <a:r>
              <a:rPr lang="en-US" dirty="0"/>
              <a:t>g</a:t>
            </a:r>
            <a:r>
              <a:rPr lang="tr-TR" dirty="0" err="1"/>
              <a:t>id</a:t>
            </a:r>
            <a:r>
              <a:rPr lang="en-US" dirty="0" err="1"/>
              <a:t>iyorum</a:t>
            </a:r>
            <a:r>
              <a:rPr lang="tr-TR" dirty="0"/>
              <a:t>.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 </a:t>
            </a:r>
          </a:p>
        </p:txBody>
      </p:sp>
      <p:pic>
        <p:nvPicPr>
          <p:cNvPr id="5128" name="Picture 6" descr="Σχετική εικόνα">
            <a:hlinkClick r:id="rId6"/>
            <a:extLst>
              <a:ext uri="{FF2B5EF4-FFF2-40B4-BE49-F238E27FC236}">
                <a16:creationId xmlns:a16="http://schemas.microsoft.com/office/drawing/2014/main" id="{F1915ED8-2811-4DF9-88F4-30E091353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214314"/>
            <a:ext cx="2857500" cy="2714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- Ορθογώνιο">
            <a:extLst>
              <a:ext uri="{FF2B5EF4-FFF2-40B4-BE49-F238E27FC236}">
                <a16:creationId xmlns:a16="http://schemas.microsoft.com/office/drawing/2014/main" id="{12013255-E7B5-4E12-819F-24CDD9CF08BE}"/>
              </a:ext>
            </a:extLst>
          </p:cNvPr>
          <p:cNvSpPr/>
          <p:nvPr/>
        </p:nvSpPr>
        <p:spPr>
          <a:xfrm>
            <a:off x="7667626" y="2571751"/>
            <a:ext cx="30003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Fırın</a:t>
            </a:r>
            <a:r>
              <a:rPr lang="en-US" dirty="0"/>
              <a:t> ………</a:t>
            </a:r>
            <a:r>
              <a:rPr lang="tr-TR" dirty="0"/>
              <a:t> </a:t>
            </a:r>
            <a:r>
              <a:rPr lang="en-US" dirty="0"/>
              <a:t>g</a:t>
            </a:r>
            <a:r>
              <a:rPr lang="tr-TR" dirty="0" err="1"/>
              <a:t>id</a:t>
            </a:r>
            <a:r>
              <a:rPr lang="en-US" dirty="0" err="1"/>
              <a:t>iyorum</a:t>
            </a:r>
            <a:r>
              <a:rPr lang="tr-TR" dirty="0"/>
              <a:t>.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" name="9 - TextBox">
            <a:extLst>
              <a:ext uri="{FF2B5EF4-FFF2-40B4-BE49-F238E27FC236}">
                <a16:creationId xmlns:a16="http://schemas.microsoft.com/office/drawing/2014/main" id="{C9793C60-CD41-4EE3-9358-09EBC236A33B}"/>
              </a:ext>
            </a:extLst>
          </p:cNvPr>
          <p:cNvSpPr txBox="1"/>
          <p:nvPr/>
        </p:nvSpPr>
        <p:spPr>
          <a:xfrm>
            <a:off x="7667625" y="1357314"/>
            <a:ext cx="642938" cy="369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10 - TextBox">
            <a:extLst>
              <a:ext uri="{FF2B5EF4-FFF2-40B4-BE49-F238E27FC236}">
                <a16:creationId xmlns:a16="http://schemas.microsoft.com/office/drawing/2014/main" id="{B41A9EB0-5A0B-425A-ADE0-4705F6FA682F}"/>
              </a:ext>
            </a:extLst>
          </p:cNvPr>
          <p:cNvSpPr txBox="1"/>
          <p:nvPr/>
        </p:nvSpPr>
        <p:spPr>
          <a:xfrm>
            <a:off x="9453564" y="1428750"/>
            <a:ext cx="642937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132" name="Picture 12" descr="Σχετική εικόνα">
            <a:hlinkClick r:id="rId8"/>
            <a:extLst>
              <a:ext uri="{FF2B5EF4-FFF2-40B4-BE49-F238E27FC236}">
                <a16:creationId xmlns:a16="http://schemas.microsoft.com/office/drawing/2014/main" id="{DC8CFC2B-626D-4F8E-83AF-4BA180C2E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357563"/>
            <a:ext cx="26860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- Ορθογώνιο">
            <a:extLst>
              <a:ext uri="{FF2B5EF4-FFF2-40B4-BE49-F238E27FC236}">
                <a16:creationId xmlns:a16="http://schemas.microsoft.com/office/drawing/2014/main" id="{F08E4F67-EC53-4CCB-AC69-7AA93A0D81C2}"/>
              </a:ext>
            </a:extLst>
          </p:cNvPr>
          <p:cNvSpPr/>
          <p:nvPr/>
        </p:nvSpPr>
        <p:spPr>
          <a:xfrm>
            <a:off x="7453314" y="6000751"/>
            <a:ext cx="30003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Karakol</a:t>
            </a:r>
            <a:r>
              <a:rPr lang="en-US" dirty="0"/>
              <a:t>………</a:t>
            </a:r>
            <a:r>
              <a:rPr lang="tr-TR" dirty="0"/>
              <a:t> </a:t>
            </a:r>
            <a:r>
              <a:rPr lang="en-US" dirty="0"/>
              <a:t>g</a:t>
            </a:r>
            <a:r>
              <a:rPr lang="tr-TR" dirty="0" err="1"/>
              <a:t>id</a:t>
            </a:r>
            <a:r>
              <a:rPr lang="en-US" dirty="0" err="1"/>
              <a:t>iyorum</a:t>
            </a:r>
            <a:r>
              <a:rPr lang="tr-TR" dirty="0"/>
              <a:t>.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134" name="TextBox 1">
            <a:extLst>
              <a:ext uri="{FF2B5EF4-FFF2-40B4-BE49-F238E27FC236}">
                <a16:creationId xmlns:a16="http://schemas.microsoft.com/office/drawing/2014/main" id="{B872424F-E742-49E9-B0ED-7ECE38ACA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013326"/>
            <a:ext cx="5761038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1800" b="1">
                <a:latin typeface="Arial" panose="020B0604020202020204" pitchFamily="34" charset="0"/>
              </a:rPr>
              <a:t>Anne :  …………(y)a  gel !   / …………(y)e  gel ! (</a:t>
            </a:r>
            <a:r>
              <a:rPr lang="el-GR" altLang="en-US" sz="1800" b="1">
                <a:latin typeface="Arial" panose="020B0604020202020204" pitchFamily="34" charset="0"/>
              </a:rPr>
              <a:t>έλα</a:t>
            </a:r>
            <a:r>
              <a:rPr lang="tr-TR" altLang="en-US" sz="1800" b="1">
                <a:latin typeface="Arial" panose="020B0604020202020204" pitchFamily="34" charset="0"/>
              </a:rPr>
              <a:t>)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en-US" sz="1800" b="1">
                <a:latin typeface="Arial" panose="020B0604020202020204" pitchFamily="34" charset="0"/>
              </a:rPr>
              <a:t>Kız </a:t>
            </a:r>
            <a:r>
              <a:rPr lang="en-US" altLang="en-US" sz="1800" b="1">
                <a:latin typeface="Arial" panose="020B0604020202020204" pitchFamily="34" charset="0"/>
              </a:rPr>
              <a:t>   </a:t>
            </a:r>
            <a:r>
              <a:rPr lang="tr-TR" altLang="en-US" sz="1800" b="1">
                <a:latin typeface="Arial" panose="020B0604020202020204" pitchFamily="34" charset="0"/>
              </a:rPr>
              <a:t>:  </a:t>
            </a:r>
            <a:r>
              <a:rPr lang="en-US" altLang="en-US" sz="1800" b="1">
                <a:latin typeface="Arial" panose="020B0604020202020204" pitchFamily="34" charset="0"/>
              </a:rPr>
              <a:t>Hemen geliyorum! </a:t>
            </a:r>
            <a:r>
              <a:rPr lang="el-GR" altLang="en-US" sz="1800" b="1">
                <a:latin typeface="Arial" panose="020B0604020202020204" pitchFamily="34" charset="0"/>
              </a:rPr>
              <a:t> (Αμέσως, έρχομαι) 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16" name="21 - Έλλειψη">
            <a:extLst>
              <a:ext uri="{FF2B5EF4-FFF2-40B4-BE49-F238E27FC236}">
                <a16:creationId xmlns:a16="http://schemas.microsoft.com/office/drawing/2014/main" id="{097D0F9B-D75B-4BF8-9537-26C0A0734403}"/>
              </a:ext>
            </a:extLst>
          </p:cNvPr>
          <p:cNvSpPr/>
          <p:nvPr/>
        </p:nvSpPr>
        <p:spPr>
          <a:xfrm>
            <a:off x="10525125" y="214313"/>
            <a:ext cx="1357313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dirty="0"/>
              <a:t>15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boy making stop gesture with traffic sign stop sign | Premium Vector">
            <a:extLst>
              <a:ext uri="{FF2B5EF4-FFF2-40B4-BE49-F238E27FC236}">
                <a16:creationId xmlns:a16="http://schemas.microsoft.com/office/drawing/2014/main" id="{E993E597-22F6-44D7-A651-7E595D46D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44" y="422659"/>
            <a:ext cx="3287494" cy="565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BE106E-F702-4348-BE4E-FB85D92CC2FE}"/>
              </a:ext>
            </a:extLst>
          </p:cNvPr>
          <p:cNvSpPr txBox="1"/>
          <p:nvPr/>
        </p:nvSpPr>
        <p:spPr>
          <a:xfrm>
            <a:off x="3930869" y="524782"/>
            <a:ext cx="6821214" cy="76944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BUGÜN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NE 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ÖĞRENDİK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?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CA5257E-C5AB-4F07-9351-BBBDCBE0BC0F}"/>
              </a:ext>
            </a:extLst>
          </p:cNvPr>
          <p:cNvSpPr/>
          <p:nvPr/>
        </p:nvSpPr>
        <p:spPr>
          <a:xfrm>
            <a:off x="3930869" y="3069021"/>
            <a:ext cx="2701159" cy="32641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3441DB37-948B-4116-A336-8520B15F463E}"/>
              </a:ext>
            </a:extLst>
          </p:cNvPr>
          <p:cNvSpPr/>
          <p:nvPr/>
        </p:nvSpPr>
        <p:spPr>
          <a:xfrm>
            <a:off x="6968359" y="3069021"/>
            <a:ext cx="2701159" cy="3224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08A53570-7BA0-4F25-8A59-B3FB21F1307C}"/>
              </a:ext>
            </a:extLst>
          </p:cNvPr>
          <p:cNvSpPr/>
          <p:nvPr/>
        </p:nvSpPr>
        <p:spPr>
          <a:xfrm>
            <a:off x="5633544" y="1391737"/>
            <a:ext cx="2301766" cy="1061545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1EB79A8B-B217-4B2E-9CEC-1E45EE3EF5D2}"/>
              </a:ext>
            </a:extLst>
          </p:cNvPr>
          <p:cNvSpPr/>
          <p:nvPr/>
        </p:nvSpPr>
        <p:spPr>
          <a:xfrm>
            <a:off x="4130566" y="2381930"/>
            <a:ext cx="767255" cy="615739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7C06D399-0157-4279-835C-D1CB214277F2}"/>
              </a:ext>
            </a:extLst>
          </p:cNvPr>
          <p:cNvSpPr/>
          <p:nvPr/>
        </p:nvSpPr>
        <p:spPr>
          <a:xfrm>
            <a:off x="5407571" y="2381081"/>
            <a:ext cx="767255" cy="615739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EC2D04C8-50AD-4515-9563-4A8986841725}"/>
              </a:ext>
            </a:extLst>
          </p:cNvPr>
          <p:cNvSpPr/>
          <p:nvPr/>
        </p:nvSpPr>
        <p:spPr>
          <a:xfrm>
            <a:off x="8765628" y="2412612"/>
            <a:ext cx="767255" cy="615739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42F2AA87-C7DF-40C5-ACD2-9E67C9081CF4}"/>
              </a:ext>
            </a:extLst>
          </p:cNvPr>
          <p:cNvSpPr/>
          <p:nvPr/>
        </p:nvSpPr>
        <p:spPr>
          <a:xfrm>
            <a:off x="7394028" y="2381930"/>
            <a:ext cx="767255" cy="615739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21 - Έλλειψη">
            <a:extLst>
              <a:ext uri="{FF2B5EF4-FFF2-40B4-BE49-F238E27FC236}">
                <a16:creationId xmlns:a16="http://schemas.microsoft.com/office/drawing/2014/main" id="{97698184-600A-4FD3-B409-62ED1C98C889}"/>
              </a:ext>
            </a:extLst>
          </p:cNvPr>
          <p:cNvSpPr/>
          <p:nvPr/>
        </p:nvSpPr>
        <p:spPr>
          <a:xfrm>
            <a:off x="10527644" y="5792240"/>
            <a:ext cx="1357312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dirty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2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47D9F69-7373-48AB-AF6A-19F3CB396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79" y="588580"/>
            <a:ext cx="10573406" cy="50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6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Σχετική εικόνα">
            <a:hlinkClick r:id="rId2"/>
            <a:extLst>
              <a:ext uri="{FF2B5EF4-FFF2-40B4-BE49-F238E27FC236}">
                <a16:creationId xmlns:a16="http://schemas.microsoft.com/office/drawing/2014/main" id="{CF14E9C2-9592-45CC-8FC4-6FAE2D2AF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"/>
          <a:stretch>
            <a:fillRect/>
          </a:stretch>
        </p:blipFill>
        <p:spPr bwMode="auto">
          <a:xfrm>
            <a:off x="1524001" y="209550"/>
            <a:ext cx="5084763" cy="6491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AutoShape 6" descr="Αποτέλεσμα εικόνας για binalar türkçe 'ngilizce">
            <a:hlinkClick r:id="rId4"/>
            <a:extLst>
              <a:ext uri="{FF2B5EF4-FFF2-40B4-BE49-F238E27FC236}">
                <a16:creationId xmlns:a16="http://schemas.microsoft.com/office/drawing/2014/main" id="{734CB38E-2C09-49CE-9BB1-7AC3F3711E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17664" y="-1614488"/>
            <a:ext cx="2892425" cy="33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l-CY" sz="1800">
              <a:latin typeface="Arial" panose="020B0604020202020204" pitchFamily="34" charset="0"/>
            </a:endParaRPr>
          </a:p>
        </p:txBody>
      </p:sp>
      <p:sp>
        <p:nvSpPr>
          <p:cNvPr id="6148" name="AutoShape 8" descr="Αποτέλεσμα εικόνας για binalar türkçe 'ngilizce">
            <a:hlinkClick r:id="rId4"/>
            <a:extLst>
              <a:ext uri="{FF2B5EF4-FFF2-40B4-BE49-F238E27FC236}">
                <a16:creationId xmlns:a16="http://schemas.microsoft.com/office/drawing/2014/main" id="{174C5D68-A545-4E1A-B973-06D5AB5B43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17664" y="-1614488"/>
            <a:ext cx="2892425" cy="33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l-CY" sz="1800">
              <a:latin typeface="Arial" panose="020B0604020202020204" pitchFamily="34" charset="0"/>
            </a:endParaRPr>
          </a:p>
        </p:txBody>
      </p:sp>
      <p:sp>
        <p:nvSpPr>
          <p:cNvPr id="6149" name="AutoShape 10" descr="Αποτέλεσμα εικόνας για binalar türkçe 'ngilizce">
            <a:hlinkClick r:id="rId4"/>
            <a:extLst>
              <a:ext uri="{FF2B5EF4-FFF2-40B4-BE49-F238E27FC236}">
                <a16:creationId xmlns:a16="http://schemas.microsoft.com/office/drawing/2014/main" id="{D4821E37-4C7F-408D-9A4B-AF6F54E24D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17664" y="-1614488"/>
            <a:ext cx="2892425" cy="33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l-CY" sz="1800">
              <a:latin typeface="Arial" panose="020B0604020202020204" pitchFamily="34" charset="0"/>
            </a:endParaRPr>
          </a:p>
        </p:txBody>
      </p:sp>
      <p:pic>
        <p:nvPicPr>
          <p:cNvPr id="6150" name="Picture 12" descr="Σχετική εικόνα">
            <a:hlinkClick r:id="rId5"/>
            <a:extLst>
              <a:ext uri="{FF2B5EF4-FFF2-40B4-BE49-F238E27FC236}">
                <a16:creationId xmlns:a16="http://schemas.microsoft.com/office/drawing/2014/main" id="{FB6B6CE9-7653-4B1E-AFC6-B7B43F9E4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1"/>
          <a:stretch>
            <a:fillRect/>
          </a:stretch>
        </p:blipFill>
        <p:spPr bwMode="auto">
          <a:xfrm>
            <a:off x="6618288" y="0"/>
            <a:ext cx="4049712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- TextBox">
            <a:extLst>
              <a:ext uri="{FF2B5EF4-FFF2-40B4-BE49-F238E27FC236}">
                <a16:creationId xmlns:a16="http://schemas.microsoft.com/office/drawing/2014/main" id="{D3E6C8E2-3878-44C4-B411-2C927F9DA240}"/>
              </a:ext>
            </a:extLst>
          </p:cNvPr>
          <p:cNvSpPr txBox="1"/>
          <p:nvPr/>
        </p:nvSpPr>
        <p:spPr>
          <a:xfrm>
            <a:off x="3355976" y="6138864"/>
            <a:ext cx="1470025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 err="1"/>
              <a:t>l</a:t>
            </a:r>
            <a:r>
              <a:rPr lang="en-US" b="1" dirty="0" err="1"/>
              <a:t>unapark</a:t>
            </a:r>
            <a:endParaRPr lang="en-US" b="1" dirty="0"/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id="{A81119A6-E844-42F5-996A-994E632DB430}"/>
              </a:ext>
            </a:extLst>
          </p:cNvPr>
          <p:cNvSpPr txBox="1"/>
          <p:nvPr/>
        </p:nvSpPr>
        <p:spPr>
          <a:xfrm>
            <a:off x="4940300" y="4071938"/>
            <a:ext cx="1468438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park</a:t>
            </a:r>
            <a:endParaRPr lang="en-US" b="1" dirty="0"/>
          </a:p>
        </p:txBody>
      </p:sp>
      <p:sp>
        <p:nvSpPr>
          <p:cNvPr id="10" name="9 - TextBox">
            <a:extLst>
              <a:ext uri="{FF2B5EF4-FFF2-40B4-BE49-F238E27FC236}">
                <a16:creationId xmlns:a16="http://schemas.microsoft.com/office/drawing/2014/main" id="{BBA83162-1F6A-4A40-AB8D-F7DC23DDB51B}"/>
              </a:ext>
            </a:extLst>
          </p:cNvPr>
          <p:cNvSpPr txBox="1"/>
          <p:nvPr/>
        </p:nvSpPr>
        <p:spPr>
          <a:xfrm>
            <a:off x="5035550" y="1938338"/>
            <a:ext cx="1468438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market</a:t>
            </a:r>
            <a:endParaRPr lang="en-US" b="1" dirty="0"/>
          </a:p>
        </p:txBody>
      </p:sp>
      <p:sp>
        <p:nvSpPr>
          <p:cNvPr id="11" name="10 - TextBox">
            <a:extLst>
              <a:ext uri="{FF2B5EF4-FFF2-40B4-BE49-F238E27FC236}">
                <a16:creationId xmlns:a16="http://schemas.microsoft.com/office/drawing/2014/main" id="{748B3B57-820E-48A5-AFE9-B4BF38FC9076}"/>
              </a:ext>
            </a:extLst>
          </p:cNvPr>
          <p:cNvSpPr txBox="1"/>
          <p:nvPr/>
        </p:nvSpPr>
        <p:spPr>
          <a:xfrm>
            <a:off x="3381376" y="1928814"/>
            <a:ext cx="1470025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fırın</a:t>
            </a:r>
            <a:endParaRPr lang="en-US" b="1" dirty="0"/>
          </a:p>
        </p:txBody>
      </p:sp>
      <p:sp>
        <p:nvSpPr>
          <p:cNvPr id="12" name="11 - TextBox">
            <a:extLst>
              <a:ext uri="{FF2B5EF4-FFF2-40B4-BE49-F238E27FC236}">
                <a16:creationId xmlns:a16="http://schemas.microsoft.com/office/drawing/2014/main" id="{4DE9B930-5DD6-4FF5-BA4D-A3582B94784F}"/>
              </a:ext>
            </a:extLst>
          </p:cNvPr>
          <p:cNvSpPr txBox="1"/>
          <p:nvPr/>
        </p:nvSpPr>
        <p:spPr>
          <a:xfrm>
            <a:off x="1809750" y="1928814"/>
            <a:ext cx="1468438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lokanta</a:t>
            </a:r>
            <a:endParaRPr lang="en-US" b="1" dirty="0"/>
          </a:p>
        </p:txBody>
      </p:sp>
      <p:sp>
        <p:nvSpPr>
          <p:cNvPr id="13" name="12 - TextBox">
            <a:extLst>
              <a:ext uri="{FF2B5EF4-FFF2-40B4-BE49-F238E27FC236}">
                <a16:creationId xmlns:a16="http://schemas.microsoft.com/office/drawing/2014/main" id="{097EEECA-295F-4CFA-A911-9A4A9AEEBBE1}"/>
              </a:ext>
            </a:extLst>
          </p:cNvPr>
          <p:cNvSpPr txBox="1"/>
          <p:nvPr/>
        </p:nvSpPr>
        <p:spPr>
          <a:xfrm>
            <a:off x="1736726" y="6161088"/>
            <a:ext cx="1470025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hayvanat bahçesi </a:t>
            </a:r>
            <a:endParaRPr lang="en-US" b="1" dirty="0"/>
          </a:p>
        </p:txBody>
      </p:sp>
      <p:sp>
        <p:nvSpPr>
          <p:cNvPr id="14" name="13 - TextBox">
            <a:extLst>
              <a:ext uri="{FF2B5EF4-FFF2-40B4-BE49-F238E27FC236}">
                <a16:creationId xmlns:a16="http://schemas.microsoft.com/office/drawing/2014/main" id="{94D66E9F-4A7F-4653-9E30-D6EC51EC37E5}"/>
              </a:ext>
            </a:extLst>
          </p:cNvPr>
          <p:cNvSpPr txBox="1"/>
          <p:nvPr/>
        </p:nvSpPr>
        <p:spPr>
          <a:xfrm>
            <a:off x="1743076" y="4067175"/>
            <a:ext cx="147002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otel</a:t>
            </a:r>
            <a:endParaRPr lang="en-US" b="1" dirty="0"/>
          </a:p>
        </p:txBody>
      </p:sp>
      <p:sp>
        <p:nvSpPr>
          <p:cNvPr id="15" name="14 - TextBox">
            <a:extLst>
              <a:ext uri="{FF2B5EF4-FFF2-40B4-BE49-F238E27FC236}">
                <a16:creationId xmlns:a16="http://schemas.microsoft.com/office/drawing/2014/main" id="{4B001F6D-B4CA-4037-9A15-C26ECA9D972F}"/>
              </a:ext>
            </a:extLst>
          </p:cNvPr>
          <p:cNvSpPr txBox="1"/>
          <p:nvPr/>
        </p:nvSpPr>
        <p:spPr>
          <a:xfrm>
            <a:off x="3336926" y="4075114"/>
            <a:ext cx="1470025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havaalanı</a:t>
            </a:r>
            <a:endParaRPr lang="en-US" b="1" dirty="0"/>
          </a:p>
        </p:txBody>
      </p:sp>
      <p:sp>
        <p:nvSpPr>
          <p:cNvPr id="16" name="15 - TextBox">
            <a:extLst>
              <a:ext uri="{FF2B5EF4-FFF2-40B4-BE49-F238E27FC236}">
                <a16:creationId xmlns:a16="http://schemas.microsoft.com/office/drawing/2014/main" id="{21702342-DDD4-4CED-B220-90D72EDD432C}"/>
              </a:ext>
            </a:extLst>
          </p:cNvPr>
          <p:cNvSpPr txBox="1"/>
          <p:nvPr/>
        </p:nvSpPr>
        <p:spPr>
          <a:xfrm>
            <a:off x="4949826" y="6135689"/>
            <a:ext cx="1470025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mağaza</a:t>
            </a:r>
            <a:endParaRPr lang="en-US" b="1" dirty="0"/>
          </a:p>
        </p:txBody>
      </p:sp>
      <p:sp>
        <p:nvSpPr>
          <p:cNvPr id="17" name="16 - TextBox">
            <a:extLst>
              <a:ext uri="{FF2B5EF4-FFF2-40B4-BE49-F238E27FC236}">
                <a16:creationId xmlns:a16="http://schemas.microsoft.com/office/drawing/2014/main" id="{D2FD4A01-33F4-4D7C-B916-C3F86616E62B}"/>
              </a:ext>
            </a:extLst>
          </p:cNvPr>
          <p:cNvSpPr txBox="1"/>
          <p:nvPr/>
        </p:nvSpPr>
        <p:spPr>
          <a:xfrm>
            <a:off x="5586414" y="0"/>
            <a:ext cx="1470025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BİNALAR</a:t>
            </a:r>
            <a:endParaRPr lang="en-US" b="1" dirty="0"/>
          </a:p>
        </p:txBody>
      </p:sp>
      <p:sp>
        <p:nvSpPr>
          <p:cNvPr id="18" name="17 - TextBox">
            <a:extLst>
              <a:ext uri="{FF2B5EF4-FFF2-40B4-BE49-F238E27FC236}">
                <a16:creationId xmlns:a16="http://schemas.microsoft.com/office/drawing/2014/main" id="{49B08A34-8B94-42DC-90FA-6E4AA7AFD657}"/>
              </a:ext>
            </a:extLst>
          </p:cNvPr>
          <p:cNvSpPr txBox="1"/>
          <p:nvPr/>
        </p:nvSpPr>
        <p:spPr>
          <a:xfrm>
            <a:off x="6429375" y="3457575"/>
            <a:ext cx="138430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hapis</a:t>
            </a:r>
            <a:endParaRPr lang="en-US" b="1" dirty="0"/>
          </a:p>
        </p:txBody>
      </p:sp>
      <p:sp>
        <p:nvSpPr>
          <p:cNvPr id="19" name="18 - TextBox">
            <a:extLst>
              <a:ext uri="{FF2B5EF4-FFF2-40B4-BE49-F238E27FC236}">
                <a16:creationId xmlns:a16="http://schemas.microsoft.com/office/drawing/2014/main" id="{CBC7722A-5CD3-443B-A026-7DF3EFF5DA9D}"/>
              </a:ext>
            </a:extLst>
          </p:cNvPr>
          <p:cNvSpPr txBox="1"/>
          <p:nvPr/>
        </p:nvSpPr>
        <p:spPr>
          <a:xfrm>
            <a:off x="8777288" y="1911350"/>
            <a:ext cx="116205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hastane</a:t>
            </a:r>
            <a:endParaRPr lang="en-US" b="1" dirty="0"/>
          </a:p>
        </p:txBody>
      </p:sp>
      <p:sp>
        <p:nvSpPr>
          <p:cNvPr id="20" name="19 - TextBox">
            <a:extLst>
              <a:ext uri="{FF2B5EF4-FFF2-40B4-BE49-F238E27FC236}">
                <a16:creationId xmlns:a16="http://schemas.microsoft.com/office/drawing/2014/main" id="{7AF47CCE-8477-49D5-9253-AC80C3BAC845}"/>
              </a:ext>
            </a:extLst>
          </p:cNvPr>
          <p:cNvSpPr txBox="1"/>
          <p:nvPr/>
        </p:nvSpPr>
        <p:spPr>
          <a:xfrm>
            <a:off x="9920288" y="1920875"/>
            <a:ext cx="747712" cy="338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1600" b="1" dirty="0"/>
              <a:t>banka</a:t>
            </a:r>
            <a:endParaRPr lang="en-US" sz="1600" b="1" dirty="0"/>
          </a:p>
        </p:txBody>
      </p:sp>
      <p:sp>
        <p:nvSpPr>
          <p:cNvPr id="21" name="20 - TextBox">
            <a:extLst>
              <a:ext uri="{FF2B5EF4-FFF2-40B4-BE49-F238E27FC236}">
                <a16:creationId xmlns:a16="http://schemas.microsoft.com/office/drawing/2014/main" id="{24B18D21-B6FD-4FDA-A331-FD24958DEAB3}"/>
              </a:ext>
            </a:extLst>
          </p:cNvPr>
          <p:cNvSpPr txBox="1"/>
          <p:nvPr/>
        </p:nvSpPr>
        <p:spPr>
          <a:xfrm>
            <a:off x="7569201" y="1903413"/>
            <a:ext cx="1116013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hükümet konağı</a:t>
            </a:r>
            <a:endParaRPr lang="en-US" b="1" dirty="0"/>
          </a:p>
        </p:txBody>
      </p:sp>
      <p:sp>
        <p:nvSpPr>
          <p:cNvPr id="22" name="21 - TextBox">
            <a:extLst>
              <a:ext uri="{FF2B5EF4-FFF2-40B4-BE49-F238E27FC236}">
                <a16:creationId xmlns:a16="http://schemas.microsoft.com/office/drawing/2014/main" id="{2B4924B5-5447-4A17-88EE-F48279295FE2}"/>
              </a:ext>
            </a:extLst>
          </p:cNvPr>
          <p:cNvSpPr txBox="1"/>
          <p:nvPr/>
        </p:nvSpPr>
        <p:spPr>
          <a:xfrm>
            <a:off x="6670675" y="1924050"/>
            <a:ext cx="839788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okul </a:t>
            </a:r>
            <a:endParaRPr lang="en-US" b="1" dirty="0"/>
          </a:p>
        </p:txBody>
      </p:sp>
      <p:sp>
        <p:nvSpPr>
          <p:cNvPr id="23" name="22 - TextBox">
            <a:extLst>
              <a:ext uri="{FF2B5EF4-FFF2-40B4-BE49-F238E27FC236}">
                <a16:creationId xmlns:a16="http://schemas.microsoft.com/office/drawing/2014/main" id="{E1D9EB17-1577-485B-ABD4-14AB2F2AC812}"/>
              </a:ext>
            </a:extLst>
          </p:cNvPr>
          <p:cNvSpPr txBox="1"/>
          <p:nvPr/>
        </p:nvSpPr>
        <p:spPr>
          <a:xfrm>
            <a:off x="7532689" y="3452814"/>
            <a:ext cx="1385887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karakol</a:t>
            </a:r>
            <a:endParaRPr lang="en-US" b="1" dirty="0"/>
          </a:p>
        </p:txBody>
      </p:sp>
      <p:sp>
        <p:nvSpPr>
          <p:cNvPr id="24" name="23 - TextBox">
            <a:extLst>
              <a:ext uri="{FF2B5EF4-FFF2-40B4-BE49-F238E27FC236}">
                <a16:creationId xmlns:a16="http://schemas.microsoft.com/office/drawing/2014/main" id="{38ECCC86-4168-4A6A-8B6D-5F8B1126D6A0}"/>
              </a:ext>
            </a:extLst>
          </p:cNvPr>
          <p:cNvSpPr txBox="1"/>
          <p:nvPr/>
        </p:nvSpPr>
        <p:spPr>
          <a:xfrm>
            <a:off x="8804275" y="3448051"/>
            <a:ext cx="884238" cy="276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1200" b="1" dirty="0"/>
              <a:t>üniversite</a:t>
            </a:r>
            <a:endParaRPr lang="en-US" sz="1200" b="1" dirty="0"/>
          </a:p>
        </p:txBody>
      </p:sp>
      <p:sp>
        <p:nvSpPr>
          <p:cNvPr id="25" name="24 - TextBox">
            <a:extLst>
              <a:ext uri="{FF2B5EF4-FFF2-40B4-BE49-F238E27FC236}">
                <a16:creationId xmlns:a16="http://schemas.microsoft.com/office/drawing/2014/main" id="{1C4F7AD0-C784-4DE5-B335-4F2BAAF61537}"/>
              </a:ext>
            </a:extLst>
          </p:cNvPr>
          <p:cNvSpPr txBox="1"/>
          <p:nvPr/>
        </p:nvSpPr>
        <p:spPr>
          <a:xfrm>
            <a:off x="9685338" y="3417889"/>
            <a:ext cx="982662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tiyatro</a:t>
            </a:r>
            <a:endParaRPr lang="en-US" b="1" dirty="0"/>
          </a:p>
        </p:txBody>
      </p:sp>
      <p:sp>
        <p:nvSpPr>
          <p:cNvPr id="26" name="25 - TextBox">
            <a:extLst>
              <a:ext uri="{FF2B5EF4-FFF2-40B4-BE49-F238E27FC236}">
                <a16:creationId xmlns:a16="http://schemas.microsoft.com/office/drawing/2014/main" id="{7664557A-3207-4299-BF27-21CB9DF0690A}"/>
              </a:ext>
            </a:extLst>
          </p:cNvPr>
          <p:cNvSpPr txBox="1"/>
          <p:nvPr/>
        </p:nvSpPr>
        <p:spPr>
          <a:xfrm>
            <a:off x="6475413" y="4902200"/>
            <a:ext cx="13843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itfaiye</a:t>
            </a:r>
            <a:endParaRPr lang="en-US" b="1" dirty="0"/>
          </a:p>
        </p:txBody>
      </p:sp>
      <p:sp>
        <p:nvSpPr>
          <p:cNvPr id="27" name="26 - TextBox">
            <a:extLst>
              <a:ext uri="{FF2B5EF4-FFF2-40B4-BE49-F238E27FC236}">
                <a16:creationId xmlns:a16="http://schemas.microsoft.com/office/drawing/2014/main" id="{C063E2EB-22C4-47C2-9B0B-DD0288C10CB2}"/>
              </a:ext>
            </a:extLst>
          </p:cNvPr>
          <p:cNvSpPr txBox="1"/>
          <p:nvPr/>
        </p:nvSpPr>
        <p:spPr>
          <a:xfrm>
            <a:off x="7600950" y="4889500"/>
            <a:ext cx="13843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postane</a:t>
            </a:r>
            <a:endParaRPr lang="en-US" b="1" dirty="0"/>
          </a:p>
        </p:txBody>
      </p:sp>
      <p:sp>
        <p:nvSpPr>
          <p:cNvPr id="28" name="27 - TextBox">
            <a:extLst>
              <a:ext uri="{FF2B5EF4-FFF2-40B4-BE49-F238E27FC236}">
                <a16:creationId xmlns:a16="http://schemas.microsoft.com/office/drawing/2014/main" id="{E29B06A6-012D-4BE4-8C58-F449437DD0FC}"/>
              </a:ext>
            </a:extLst>
          </p:cNvPr>
          <p:cNvSpPr txBox="1"/>
          <p:nvPr/>
        </p:nvSpPr>
        <p:spPr>
          <a:xfrm>
            <a:off x="8940801" y="4876801"/>
            <a:ext cx="917575" cy="276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1200" b="1" dirty="0"/>
              <a:t>kütüphane</a:t>
            </a:r>
            <a:endParaRPr lang="en-US" sz="1200" b="1" dirty="0"/>
          </a:p>
        </p:txBody>
      </p:sp>
      <p:sp>
        <p:nvSpPr>
          <p:cNvPr id="29" name="28 - TextBox">
            <a:extLst>
              <a:ext uri="{FF2B5EF4-FFF2-40B4-BE49-F238E27FC236}">
                <a16:creationId xmlns:a16="http://schemas.microsoft.com/office/drawing/2014/main" id="{98C4E73B-853E-49F8-BEE6-00FAD2540A32}"/>
              </a:ext>
            </a:extLst>
          </p:cNvPr>
          <p:cNvSpPr txBox="1"/>
          <p:nvPr/>
        </p:nvSpPr>
        <p:spPr>
          <a:xfrm>
            <a:off x="9969500" y="4876800"/>
            <a:ext cx="6985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kilise</a:t>
            </a:r>
            <a:endParaRPr lang="en-US" b="1" dirty="0"/>
          </a:p>
        </p:txBody>
      </p:sp>
      <p:sp>
        <p:nvSpPr>
          <p:cNvPr id="30" name="29 - TextBox">
            <a:extLst>
              <a:ext uri="{FF2B5EF4-FFF2-40B4-BE49-F238E27FC236}">
                <a16:creationId xmlns:a16="http://schemas.microsoft.com/office/drawing/2014/main" id="{26F06DF3-6B65-430A-A815-2DB329A2DDFC}"/>
              </a:ext>
            </a:extLst>
          </p:cNvPr>
          <p:cNvSpPr txBox="1"/>
          <p:nvPr/>
        </p:nvSpPr>
        <p:spPr>
          <a:xfrm>
            <a:off x="6381750" y="6488114"/>
            <a:ext cx="1384300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mahkeme</a:t>
            </a:r>
            <a:endParaRPr lang="en-US" b="1" dirty="0"/>
          </a:p>
        </p:txBody>
      </p:sp>
      <p:sp>
        <p:nvSpPr>
          <p:cNvPr id="31" name="30 - TextBox">
            <a:extLst>
              <a:ext uri="{FF2B5EF4-FFF2-40B4-BE49-F238E27FC236}">
                <a16:creationId xmlns:a16="http://schemas.microsoft.com/office/drawing/2014/main" id="{F13206C4-23F3-4A3F-906F-DBB8DE5580AD}"/>
              </a:ext>
            </a:extLst>
          </p:cNvPr>
          <p:cNvSpPr txBox="1"/>
          <p:nvPr/>
        </p:nvSpPr>
        <p:spPr>
          <a:xfrm>
            <a:off x="7513638" y="6488114"/>
            <a:ext cx="1384300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ana okulu</a:t>
            </a:r>
          </a:p>
        </p:txBody>
      </p:sp>
      <p:sp>
        <p:nvSpPr>
          <p:cNvPr id="32" name="31 - TextBox">
            <a:extLst>
              <a:ext uri="{FF2B5EF4-FFF2-40B4-BE49-F238E27FC236}">
                <a16:creationId xmlns:a16="http://schemas.microsoft.com/office/drawing/2014/main" id="{8E883C80-448E-4CDF-B63C-09D08C7C79CA}"/>
              </a:ext>
            </a:extLst>
          </p:cNvPr>
          <p:cNvSpPr txBox="1"/>
          <p:nvPr/>
        </p:nvSpPr>
        <p:spPr>
          <a:xfrm>
            <a:off x="8764588" y="6488114"/>
            <a:ext cx="1122362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müze</a:t>
            </a:r>
            <a:endParaRPr lang="en-US" b="1" dirty="0"/>
          </a:p>
        </p:txBody>
      </p:sp>
      <p:sp>
        <p:nvSpPr>
          <p:cNvPr id="33" name="32 - TextBox">
            <a:extLst>
              <a:ext uri="{FF2B5EF4-FFF2-40B4-BE49-F238E27FC236}">
                <a16:creationId xmlns:a16="http://schemas.microsoft.com/office/drawing/2014/main" id="{7B57F787-305F-40F0-B78F-BE5C2E051D76}"/>
              </a:ext>
            </a:extLst>
          </p:cNvPr>
          <p:cNvSpPr txBox="1"/>
          <p:nvPr/>
        </p:nvSpPr>
        <p:spPr>
          <a:xfrm>
            <a:off x="9744076" y="6488114"/>
            <a:ext cx="923925" cy="338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600" b="1" dirty="0" err="1"/>
              <a:t>mezarl</a:t>
            </a:r>
            <a:r>
              <a:rPr lang="tr-TR" sz="1600" b="1" dirty="0"/>
              <a:t>ık</a:t>
            </a:r>
            <a:endParaRPr lang="en-US" sz="1600" b="1" dirty="0"/>
          </a:p>
        </p:txBody>
      </p:sp>
      <p:sp>
        <p:nvSpPr>
          <p:cNvPr id="35" name="21 - Έλλειψη">
            <a:extLst>
              <a:ext uri="{FF2B5EF4-FFF2-40B4-BE49-F238E27FC236}">
                <a16:creationId xmlns:a16="http://schemas.microsoft.com/office/drawing/2014/main" id="{1C2945BE-C6AA-47A6-B886-F78CB348C55D}"/>
              </a:ext>
            </a:extLst>
          </p:cNvPr>
          <p:cNvSpPr/>
          <p:nvPr/>
        </p:nvSpPr>
        <p:spPr>
          <a:xfrm>
            <a:off x="10342562" y="92842"/>
            <a:ext cx="1357312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dirty="0"/>
              <a:t>1</a:t>
            </a:r>
            <a:r>
              <a:rPr lang="tr-TR" dirty="0"/>
              <a:t>7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270</Words>
  <Application>Microsoft Office PowerPoint</Application>
  <PresentationFormat>Ευρεία οθόνη</PresentationFormat>
  <Paragraphs>97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Google Sans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15</cp:revision>
  <dcterms:created xsi:type="dcterms:W3CDTF">2025-10-05T02:59:03Z</dcterms:created>
  <dcterms:modified xsi:type="dcterms:W3CDTF">2025-10-05T04:10:03Z</dcterms:modified>
</cp:coreProperties>
</file>