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8" r:id="rId2"/>
    <p:sldId id="283" r:id="rId3"/>
    <p:sldId id="293" r:id="rId4"/>
    <p:sldId id="291" r:id="rId5"/>
    <p:sldId id="292" r:id="rId6"/>
    <p:sldId id="284" r:id="rId7"/>
    <p:sldId id="294" r:id="rId8"/>
    <p:sldId id="275" r:id="rId9"/>
    <p:sldId id="295" r:id="rId10"/>
    <p:sldId id="260" r:id="rId11"/>
    <p:sldId id="296" r:id="rId12"/>
    <p:sldId id="279" r:id="rId13"/>
    <p:sldId id="289" r:id="rId14"/>
    <p:sldId id="290" r:id="rId15"/>
    <p:sldId id="297" r:id="rId16"/>
    <p:sldId id="298" r:id="rId17"/>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6" d="100"/>
          <a:sy n="66" d="100"/>
        </p:scale>
        <p:origin x="668" y="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a:t>Στυλ κύριου τίτλου</a:t>
            </a: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p:cNvSpPr>
            <a:spLocks noGrp="1"/>
          </p:cNvSpPr>
          <p:nvPr>
            <p:ph type="dt" sz="half" idx="10"/>
          </p:nvPr>
        </p:nvSpPr>
        <p:spPr/>
        <p:txBody>
          <a:bodyPr/>
          <a:lstStyle/>
          <a:p>
            <a:fld id="{2879998B-3332-44F9-8AB4-6A5EC71DDDA2}" type="datetimeFigureOut">
              <a:rPr lang="el-GR" smtClean="0"/>
              <a:pPr/>
              <a:t>5/10/2025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756FB6B-7F9D-418C-8BCF-E3C85005D761}" type="slidenum">
              <a:rPr lang="el-GR" smtClean="0"/>
              <a:pPr/>
              <a:t>‹#›</a:t>
            </a:fld>
            <a:endParaRPr lang="el-GR"/>
          </a:p>
        </p:txBody>
      </p:sp>
    </p:spTree>
    <p:extLst>
      <p:ext uri="{BB962C8B-B14F-4D97-AF65-F5344CB8AC3E}">
        <p14:creationId xmlns:p14="http://schemas.microsoft.com/office/powerpoint/2010/main" val="4034357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2879998B-3332-44F9-8AB4-6A5EC71DDDA2}" type="datetimeFigureOut">
              <a:rPr lang="el-GR" smtClean="0"/>
              <a:pPr/>
              <a:t>5/10/2025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756FB6B-7F9D-418C-8BCF-E3C85005D761}" type="slidenum">
              <a:rPr lang="el-GR" smtClean="0"/>
              <a:pPr/>
              <a:t>‹#›</a:t>
            </a:fld>
            <a:endParaRPr lang="el-GR"/>
          </a:p>
        </p:txBody>
      </p:sp>
    </p:spTree>
    <p:extLst>
      <p:ext uri="{BB962C8B-B14F-4D97-AF65-F5344CB8AC3E}">
        <p14:creationId xmlns:p14="http://schemas.microsoft.com/office/powerpoint/2010/main" val="2977790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2879998B-3332-44F9-8AB4-6A5EC71DDDA2}" type="datetimeFigureOut">
              <a:rPr lang="el-GR" smtClean="0"/>
              <a:pPr/>
              <a:t>5/10/2025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756FB6B-7F9D-418C-8BCF-E3C85005D761}" type="slidenum">
              <a:rPr lang="el-GR" smtClean="0"/>
              <a:pPr/>
              <a:t>‹#›</a:t>
            </a:fld>
            <a:endParaRPr lang="el-GR"/>
          </a:p>
        </p:txBody>
      </p:sp>
    </p:spTree>
    <p:extLst>
      <p:ext uri="{BB962C8B-B14F-4D97-AF65-F5344CB8AC3E}">
        <p14:creationId xmlns:p14="http://schemas.microsoft.com/office/powerpoint/2010/main" val="1850899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2879998B-3332-44F9-8AB4-6A5EC71DDDA2}" type="datetimeFigureOut">
              <a:rPr lang="el-GR" smtClean="0"/>
              <a:pPr/>
              <a:t>5/10/2025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756FB6B-7F9D-418C-8BCF-E3C85005D761}" type="slidenum">
              <a:rPr lang="el-GR" smtClean="0"/>
              <a:pPr/>
              <a:t>‹#›</a:t>
            </a:fld>
            <a:endParaRPr lang="el-GR"/>
          </a:p>
        </p:txBody>
      </p:sp>
    </p:spTree>
    <p:extLst>
      <p:ext uri="{BB962C8B-B14F-4D97-AF65-F5344CB8AC3E}">
        <p14:creationId xmlns:p14="http://schemas.microsoft.com/office/powerpoint/2010/main" val="2840121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a:t>Στυλ κύριου τίτλου</a:t>
            </a: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Θέση ημερομηνίας 3"/>
          <p:cNvSpPr>
            <a:spLocks noGrp="1"/>
          </p:cNvSpPr>
          <p:nvPr>
            <p:ph type="dt" sz="half" idx="10"/>
          </p:nvPr>
        </p:nvSpPr>
        <p:spPr/>
        <p:txBody>
          <a:bodyPr/>
          <a:lstStyle/>
          <a:p>
            <a:fld id="{2879998B-3332-44F9-8AB4-6A5EC71DDDA2}" type="datetimeFigureOut">
              <a:rPr lang="el-GR" smtClean="0"/>
              <a:pPr/>
              <a:t>5/10/2025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756FB6B-7F9D-418C-8BCF-E3C85005D761}" type="slidenum">
              <a:rPr lang="el-GR" smtClean="0"/>
              <a:pPr/>
              <a:t>‹#›</a:t>
            </a:fld>
            <a:endParaRPr lang="el-GR"/>
          </a:p>
        </p:txBody>
      </p:sp>
    </p:spTree>
    <p:extLst>
      <p:ext uri="{BB962C8B-B14F-4D97-AF65-F5344CB8AC3E}">
        <p14:creationId xmlns:p14="http://schemas.microsoft.com/office/powerpoint/2010/main" val="3399268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838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6172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2879998B-3332-44F9-8AB4-6A5EC71DDDA2}" type="datetimeFigureOut">
              <a:rPr lang="el-GR" smtClean="0"/>
              <a:pPr/>
              <a:t>5/10/2025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B756FB6B-7F9D-418C-8BCF-E3C85005D761}" type="slidenum">
              <a:rPr lang="el-GR" smtClean="0"/>
              <a:pPr/>
              <a:t>‹#›</a:t>
            </a:fld>
            <a:endParaRPr lang="el-GR"/>
          </a:p>
        </p:txBody>
      </p:sp>
    </p:spTree>
    <p:extLst>
      <p:ext uri="{BB962C8B-B14F-4D97-AF65-F5344CB8AC3E}">
        <p14:creationId xmlns:p14="http://schemas.microsoft.com/office/powerpoint/2010/main" val="1392268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a:t>Στυλ κύριου τίτλου</a:t>
            </a: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2879998B-3332-44F9-8AB4-6A5EC71DDDA2}" type="datetimeFigureOut">
              <a:rPr lang="el-GR" smtClean="0"/>
              <a:pPr/>
              <a:t>5/10/2025</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B756FB6B-7F9D-418C-8BCF-E3C85005D761}" type="slidenum">
              <a:rPr lang="el-GR" smtClean="0"/>
              <a:pPr/>
              <a:t>‹#›</a:t>
            </a:fld>
            <a:endParaRPr lang="el-GR"/>
          </a:p>
        </p:txBody>
      </p:sp>
    </p:spTree>
    <p:extLst>
      <p:ext uri="{BB962C8B-B14F-4D97-AF65-F5344CB8AC3E}">
        <p14:creationId xmlns:p14="http://schemas.microsoft.com/office/powerpoint/2010/main" val="2423643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2879998B-3332-44F9-8AB4-6A5EC71DDDA2}" type="datetimeFigureOut">
              <a:rPr lang="el-GR" smtClean="0"/>
              <a:pPr/>
              <a:t>5/10/2025</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B756FB6B-7F9D-418C-8BCF-E3C85005D761}" type="slidenum">
              <a:rPr lang="el-GR" smtClean="0"/>
              <a:pPr/>
              <a:t>‹#›</a:t>
            </a:fld>
            <a:endParaRPr lang="el-GR"/>
          </a:p>
        </p:txBody>
      </p:sp>
    </p:spTree>
    <p:extLst>
      <p:ext uri="{BB962C8B-B14F-4D97-AF65-F5344CB8AC3E}">
        <p14:creationId xmlns:p14="http://schemas.microsoft.com/office/powerpoint/2010/main" val="3498735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2879998B-3332-44F9-8AB4-6A5EC71DDDA2}" type="datetimeFigureOut">
              <a:rPr lang="el-GR" smtClean="0"/>
              <a:pPr/>
              <a:t>5/10/2025</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B756FB6B-7F9D-418C-8BCF-E3C85005D761}" type="slidenum">
              <a:rPr lang="el-GR" smtClean="0"/>
              <a:pPr/>
              <a:t>‹#›</a:t>
            </a:fld>
            <a:endParaRPr lang="el-GR"/>
          </a:p>
        </p:txBody>
      </p:sp>
    </p:spTree>
    <p:extLst>
      <p:ext uri="{BB962C8B-B14F-4D97-AF65-F5344CB8AC3E}">
        <p14:creationId xmlns:p14="http://schemas.microsoft.com/office/powerpoint/2010/main" val="4102551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p:cNvSpPr>
            <a:spLocks noGrp="1"/>
          </p:cNvSpPr>
          <p:nvPr>
            <p:ph type="dt" sz="half" idx="10"/>
          </p:nvPr>
        </p:nvSpPr>
        <p:spPr/>
        <p:txBody>
          <a:bodyPr/>
          <a:lstStyle/>
          <a:p>
            <a:fld id="{2879998B-3332-44F9-8AB4-6A5EC71DDDA2}" type="datetimeFigureOut">
              <a:rPr lang="el-GR" smtClean="0"/>
              <a:pPr/>
              <a:t>5/10/2025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B756FB6B-7F9D-418C-8BCF-E3C85005D761}" type="slidenum">
              <a:rPr lang="el-GR" smtClean="0"/>
              <a:pPr/>
              <a:t>‹#›</a:t>
            </a:fld>
            <a:endParaRPr lang="el-GR"/>
          </a:p>
        </p:txBody>
      </p:sp>
    </p:spTree>
    <p:extLst>
      <p:ext uri="{BB962C8B-B14F-4D97-AF65-F5344CB8AC3E}">
        <p14:creationId xmlns:p14="http://schemas.microsoft.com/office/powerpoint/2010/main" val="1370817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p:cNvSpPr>
            <a:spLocks noGrp="1"/>
          </p:cNvSpPr>
          <p:nvPr>
            <p:ph type="dt" sz="half" idx="10"/>
          </p:nvPr>
        </p:nvSpPr>
        <p:spPr/>
        <p:txBody>
          <a:bodyPr/>
          <a:lstStyle/>
          <a:p>
            <a:fld id="{2879998B-3332-44F9-8AB4-6A5EC71DDDA2}" type="datetimeFigureOut">
              <a:rPr lang="el-GR" smtClean="0"/>
              <a:pPr/>
              <a:t>5/10/2025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B756FB6B-7F9D-418C-8BCF-E3C85005D761}" type="slidenum">
              <a:rPr lang="el-GR" smtClean="0"/>
              <a:pPr/>
              <a:t>‹#›</a:t>
            </a:fld>
            <a:endParaRPr lang="el-GR"/>
          </a:p>
        </p:txBody>
      </p:sp>
    </p:spTree>
    <p:extLst>
      <p:ext uri="{BB962C8B-B14F-4D97-AF65-F5344CB8AC3E}">
        <p14:creationId xmlns:p14="http://schemas.microsoft.com/office/powerpoint/2010/main" val="3926088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79998B-3332-44F9-8AB4-6A5EC71DDDA2}" type="datetimeFigureOut">
              <a:rPr lang="el-GR" smtClean="0"/>
              <a:pPr/>
              <a:t>5/10/2025</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56FB6B-7F9D-418C-8BCF-E3C85005D761}" type="slidenum">
              <a:rPr lang="el-GR" smtClean="0"/>
              <a:pPr/>
              <a:t>‹#›</a:t>
            </a:fld>
            <a:endParaRPr lang="el-GR"/>
          </a:p>
        </p:txBody>
      </p:sp>
    </p:spTree>
    <p:extLst>
      <p:ext uri="{BB962C8B-B14F-4D97-AF65-F5344CB8AC3E}">
        <p14:creationId xmlns:p14="http://schemas.microsoft.com/office/powerpoint/2010/main" val="10198784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hyperlink" Target="https://www.google.com.cy/url?sa=i&amp;rct=j&amp;q=&amp;esrc=s&amp;source=images&amp;cd=&amp;cad=rja&amp;uact=8&amp;ved=2ahUKEwiK-8PQg4zfAhVDJBoKHaO6D1cQjRx6BAgBEAU&amp;url=https://www.yenisafak.com/hayat/belgesel-izlemek-mutlu-ediyor-2630975&amp;psig=AOvVaw2D5rdRTH4tYj85yDRnb_nc&amp;ust=1544214004513374" TargetMode="External"/><Relationship Id="rId3" Type="http://schemas.openxmlformats.org/officeDocument/2006/relationships/image" Target="../media/image18.jpeg"/><Relationship Id="rId7" Type="http://schemas.openxmlformats.org/officeDocument/2006/relationships/image" Target="../media/image20.jpeg"/><Relationship Id="rId2" Type="http://schemas.openxmlformats.org/officeDocument/2006/relationships/hyperlink" Target="https://www.google.com.cy/url?sa=i&amp;rct=j&amp;q=&amp;esrc=s&amp;source=images&amp;cd=&amp;cad=rja&amp;uact=8&amp;ved=2ahUKEwj2pL6vgYzfAhUIHxoKHUskBVgQjRx6BAgBEAU&amp;url=https://tr.123rf.com/photo_41761341_%C3%A7apa-adam-haber-man%C5%9Fet-tv-medya-k%C4%B1rma.html&amp;psig=AOvVaw29L3UpGKM9rrtt3HCzKfWJ&amp;ust=1544213374637577" TargetMode="External"/><Relationship Id="rId1" Type="http://schemas.openxmlformats.org/officeDocument/2006/relationships/slideLayout" Target="../slideLayouts/slideLayout2.xml"/><Relationship Id="rId6" Type="http://schemas.openxmlformats.org/officeDocument/2006/relationships/hyperlink" Target="http://www.google.com.cy/url?sa=i&amp;rct=j&amp;q=&amp;esrc=s&amp;source=images&amp;cd=&amp;cad=rja&amp;uact=8&amp;ved=2ahUKEwjH04mug4zfAhVDxhoKHTt3DpwQjRx6BAgBEAU&amp;url=http://dizimagazin1.blogspot.com/2016/08/6-agustos-2016-carkifelek-finale-kim-kaldi.html&amp;psig=AOvVaw1ZlbPWAs8NiJ6GRbeg9hXJ&amp;ust=1544213932373804" TargetMode="External"/><Relationship Id="rId5" Type="http://schemas.openxmlformats.org/officeDocument/2006/relationships/image" Target="../media/image19.jpeg"/><Relationship Id="rId4" Type="http://schemas.openxmlformats.org/officeDocument/2006/relationships/hyperlink" Target="https://www.google.com.cy/url?sa=i&amp;rct=j&amp;q=&amp;esrc=s&amp;source=images&amp;cd=&amp;cad=rja&amp;uact=8&amp;ved=2ahUKEwj_uOj8gYzfAhVLzhoKHYeSBdEQjRx6BAgBEAU&amp;url=https://www.izlesene.com/video/pamuk-prenses-ve-yedi-cuceler-izle-cizgi-film-masal-adisebaba-tv-karne-hediyesi/9140321&amp;psig=AOvVaw3EZog1Kr8ZTX1Sc2kLfMgJ&amp;ust=1544213512307679" TargetMode="External"/><Relationship Id="rId9" Type="http://schemas.openxmlformats.org/officeDocument/2006/relationships/image" Target="../media/image21.jpeg"/></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hyperlink" Target="https://www.google.com.cy/url?sa=i&amp;rct=j&amp;q=&amp;esrc=s&amp;source=images&amp;cd=&amp;cad=rja&amp;uact=8&amp;ved=2ahUKEwjRmfX2i4zfAhWsy4UKHRNbBbMQjRx6BAgBEAU&amp;url=https://www.pinterest.es/josecostaros/call-me/&amp;psig=AOvVaw0gUx6kyiavqZItw3QD7PCT&amp;ust=1544216227945345" TargetMode="External"/><Relationship Id="rId13" Type="http://schemas.openxmlformats.org/officeDocument/2006/relationships/image" Target="../media/image16.png"/><Relationship Id="rId3" Type="http://schemas.openxmlformats.org/officeDocument/2006/relationships/image" Target="../media/image10.jpeg"/><Relationship Id="rId7" Type="http://schemas.openxmlformats.org/officeDocument/2006/relationships/image" Target="../media/image12.jpeg"/><Relationship Id="rId12" Type="http://schemas.openxmlformats.org/officeDocument/2006/relationships/image" Target="../media/image15.png"/><Relationship Id="rId2" Type="http://schemas.openxmlformats.org/officeDocument/2006/relationships/hyperlink" Target="https://www.google.com.cy/url?sa=i&amp;rct=j&amp;q=&amp;esrc=s&amp;source=images&amp;cd=&amp;cad=rja&amp;uact=8&amp;ved=2ahUKEwir0vPaiYzfAhVMxxoKHQzLA4MQjRx6BAgBEAU&amp;url=https://tr.depositphotos.com/132075472/stock-illustration-hand-drawing-email-receiving-diagonal.html&amp;psig=AOvVaw3xXeeCuMuq2YJwo8GNBk_S&amp;ust=1544215626606486" TargetMode="External"/><Relationship Id="rId1" Type="http://schemas.openxmlformats.org/officeDocument/2006/relationships/slideLayout" Target="../slideLayouts/slideLayout7.xml"/><Relationship Id="rId6" Type="http://schemas.openxmlformats.org/officeDocument/2006/relationships/hyperlink" Target="https://www.google.com.cy/url?sa=i&amp;rct=j&amp;q=&amp;esrc=s&amp;source=images&amp;cd=&amp;cad=rja&amp;uact=8&amp;ved=2ahUKEwjBz6njiozfAhWsxoUKHXdQAMQQjRx6BAgBEAU&amp;url=https://tr.depositphotos.com/130584244/stock-illustration-beautiful-graphic-design-illustration-of.html&amp;psig=AOvVaw1HfReDUWWVW26oukWQbAS5&amp;ust=1544215914190262" TargetMode="External"/><Relationship Id="rId11" Type="http://schemas.openxmlformats.org/officeDocument/2006/relationships/image" Target="../media/image14.jpeg"/><Relationship Id="rId5" Type="http://schemas.openxmlformats.org/officeDocument/2006/relationships/image" Target="../media/image11.jpeg"/><Relationship Id="rId10" Type="http://schemas.openxmlformats.org/officeDocument/2006/relationships/hyperlink" Target="https://www.google.com.cy/url?sa=i&amp;rct=j&amp;q=&amp;esrc=s&amp;source=images&amp;cd=&amp;cad=rja&amp;uact=8&amp;ved=2ahUKEwjA9tidjIzfAhUsxIUKHcmVBgoQjRx6BAgBEAU&amp;url=https://inciminci.wordpress.com/2008/03/13/dusunderen-karikaturler-2/&amp;psig=AOvVaw3KvDjqPkdOWUKluqqXghZp&amp;ust=1544216307243929" TargetMode="External"/><Relationship Id="rId4" Type="http://schemas.openxmlformats.org/officeDocument/2006/relationships/hyperlink" Target="https://www.google.com.cy/url?sa=i&amp;rct=j&amp;q=&amp;esrc=s&amp;source=images&amp;cd=&amp;cad=rja&amp;uact=8&amp;ved=2ahUKEwik8t2NiozfAhVGYxoKHZPKAEYQjRx6BAgBEAU&amp;url=https://tr.depositphotos.com/185701070/stock-illustration-chat-talk-concept-illustration-of.html&amp;psig=AOvVaw2R9wewVBKfgDljPsIia67x&amp;ust=1544215743962691" TargetMode="External"/><Relationship Id="rId9"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6874" y="733926"/>
            <a:ext cx="6525126" cy="6124074"/>
          </a:xfrm>
          <a:prstGeom prst="rect">
            <a:avLst/>
          </a:prstGeom>
        </p:spPr>
      </p:pic>
      <p:sp>
        <p:nvSpPr>
          <p:cNvPr id="4" name="3 - Ορθογώνιο"/>
          <p:cNvSpPr/>
          <p:nvPr/>
        </p:nvSpPr>
        <p:spPr>
          <a:xfrm>
            <a:off x="1155032" y="360948"/>
            <a:ext cx="3140242" cy="73392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a:t>GEÇEN DERSTE</a:t>
            </a:r>
            <a:endParaRPr lang="en-US" dirty="0"/>
          </a:p>
        </p:txBody>
      </p:sp>
      <p:sp>
        <p:nvSpPr>
          <p:cNvPr id="5" name="4 - TextBox"/>
          <p:cNvSpPr txBox="1"/>
          <p:nvPr/>
        </p:nvSpPr>
        <p:spPr>
          <a:xfrm>
            <a:off x="180474" y="1323475"/>
            <a:ext cx="5209673"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dirty="0"/>
              <a:t>Eğer Hasan bu mektubu  oku........................................</a:t>
            </a:r>
          </a:p>
          <a:p>
            <a:r>
              <a:rPr lang="tr-TR" dirty="0"/>
              <a:t>Eğer biz geç yat.............................................................</a:t>
            </a:r>
          </a:p>
          <a:p>
            <a:r>
              <a:rPr lang="tr-TR" dirty="0"/>
              <a:t>Eğer otobüse bin............................................................</a:t>
            </a:r>
          </a:p>
          <a:p>
            <a:r>
              <a:rPr lang="tr-TR" dirty="0"/>
              <a:t>Eğer param ol.................................................................</a:t>
            </a:r>
          </a:p>
          <a:p>
            <a:r>
              <a:rPr lang="tr-TR" dirty="0"/>
              <a:t>Eğer zayıf ol....................................................................</a:t>
            </a:r>
          </a:p>
        </p:txBody>
      </p:sp>
      <p:sp>
        <p:nvSpPr>
          <p:cNvPr id="11" name="10 - Έλλειψη"/>
          <p:cNvSpPr/>
          <p:nvPr/>
        </p:nvSpPr>
        <p:spPr>
          <a:xfrm>
            <a:off x="156410" y="4880810"/>
            <a:ext cx="1275348" cy="61361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a:t>-</a:t>
            </a:r>
            <a:r>
              <a:rPr lang="en-GB" dirty="0"/>
              <a:t>m </a:t>
            </a:r>
            <a:r>
              <a:rPr lang="en-GB" dirty="0" err="1"/>
              <a:t>olsa</a:t>
            </a:r>
            <a:r>
              <a:rPr lang="en-GB" dirty="0"/>
              <a:t> </a:t>
            </a:r>
            <a:endParaRPr lang="en-US" dirty="0"/>
          </a:p>
        </p:txBody>
      </p:sp>
      <p:sp>
        <p:nvSpPr>
          <p:cNvPr id="12" name="11 - Έλλειψη"/>
          <p:cNvSpPr/>
          <p:nvPr/>
        </p:nvSpPr>
        <p:spPr>
          <a:xfrm>
            <a:off x="1507958" y="5153527"/>
            <a:ext cx="1275348" cy="61361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err="1"/>
              <a:t>ol</a:t>
            </a:r>
            <a:r>
              <a:rPr lang="en-GB" dirty="0"/>
              <a:t>-</a:t>
            </a:r>
            <a:r>
              <a:rPr lang="en-GB" dirty="0" err="1"/>
              <a:t>sa</a:t>
            </a:r>
            <a:r>
              <a:rPr lang="en-GB" dirty="0"/>
              <a:t>-m</a:t>
            </a:r>
            <a:endParaRPr lang="en-US" dirty="0"/>
          </a:p>
        </p:txBody>
      </p:sp>
      <p:sp>
        <p:nvSpPr>
          <p:cNvPr id="13" name="12 - Έλλειψη"/>
          <p:cNvSpPr/>
          <p:nvPr/>
        </p:nvSpPr>
        <p:spPr>
          <a:xfrm>
            <a:off x="2695075" y="4680284"/>
            <a:ext cx="1275348" cy="61361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a:t>-</a:t>
            </a:r>
            <a:r>
              <a:rPr lang="en-GB" dirty="0" err="1"/>
              <a:t>rdI</a:t>
            </a:r>
            <a:endParaRPr lang="en-US" dirty="0"/>
          </a:p>
        </p:txBody>
      </p:sp>
      <p:sp>
        <p:nvSpPr>
          <p:cNvPr id="14" name="13 - Έλλειψη"/>
          <p:cNvSpPr/>
          <p:nvPr/>
        </p:nvSpPr>
        <p:spPr>
          <a:xfrm>
            <a:off x="3930316" y="5073315"/>
            <a:ext cx="1275348" cy="61361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a:t>eğer</a:t>
            </a:r>
            <a:endParaRPr lang="en-US" dirty="0"/>
          </a:p>
        </p:txBody>
      </p:sp>
      <p:sp>
        <p:nvSpPr>
          <p:cNvPr id="15" name="14 - Έλλειψη"/>
          <p:cNvSpPr/>
          <p:nvPr/>
        </p:nvSpPr>
        <p:spPr>
          <a:xfrm>
            <a:off x="228600" y="6172201"/>
            <a:ext cx="637674" cy="4692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-m</a:t>
            </a:r>
            <a:endParaRPr lang="en-US" dirty="0"/>
          </a:p>
        </p:txBody>
      </p:sp>
      <p:sp>
        <p:nvSpPr>
          <p:cNvPr id="16" name="15 - Έλλειψη"/>
          <p:cNvSpPr/>
          <p:nvPr/>
        </p:nvSpPr>
        <p:spPr>
          <a:xfrm>
            <a:off x="3416969" y="6156159"/>
            <a:ext cx="866272" cy="4692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-nIz</a:t>
            </a:r>
            <a:endParaRPr lang="en-US" dirty="0"/>
          </a:p>
        </p:txBody>
      </p:sp>
      <p:sp>
        <p:nvSpPr>
          <p:cNvPr id="17" name="16 - Έλλειψη"/>
          <p:cNvSpPr/>
          <p:nvPr/>
        </p:nvSpPr>
        <p:spPr>
          <a:xfrm>
            <a:off x="4455695" y="6140117"/>
            <a:ext cx="946484" cy="4692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-lAr</a:t>
            </a:r>
            <a:endParaRPr lang="en-US" dirty="0"/>
          </a:p>
        </p:txBody>
      </p:sp>
      <p:sp>
        <p:nvSpPr>
          <p:cNvPr id="18" name="17 - Έλλειψη"/>
          <p:cNvSpPr/>
          <p:nvPr/>
        </p:nvSpPr>
        <p:spPr>
          <a:xfrm>
            <a:off x="1006642" y="6228348"/>
            <a:ext cx="637674" cy="4692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-n</a:t>
            </a:r>
            <a:endParaRPr lang="en-US" dirty="0"/>
          </a:p>
        </p:txBody>
      </p:sp>
      <p:sp>
        <p:nvSpPr>
          <p:cNvPr id="19" name="18 - Έλλειψη"/>
          <p:cNvSpPr/>
          <p:nvPr/>
        </p:nvSpPr>
        <p:spPr>
          <a:xfrm>
            <a:off x="1760621" y="6104022"/>
            <a:ext cx="637674" cy="4692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a:t>
            </a:r>
            <a:endParaRPr lang="en-US" dirty="0"/>
          </a:p>
        </p:txBody>
      </p:sp>
      <p:sp>
        <p:nvSpPr>
          <p:cNvPr id="20" name="19 - Έλλειψη"/>
          <p:cNvSpPr/>
          <p:nvPr/>
        </p:nvSpPr>
        <p:spPr>
          <a:xfrm>
            <a:off x="2574758" y="6172202"/>
            <a:ext cx="637674" cy="4692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-k</a:t>
            </a:r>
            <a:endParaRPr lang="en-US" dirty="0"/>
          </a:p>
        </p:txBody>
      </p:sp>
      <p:sp>
        <p:nvSpPr>
          <p:cNvPr id="21" name="20 - TextBox"/>
          <p:cNvSpPr txBox="1"/>
          <p:nvPr/>
        </p:nvSpPr>
        <p:spPr>
          <a:xfrm>
            <a:off x="7471611" y="228600"/>
            <a:ext cx="2454442"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dirty="0"/>
              <a:t>Bugünkü derste</a:t>
            </a:r>
            <a:endParaRPr lang="en-US" dirty="0"/>
          </a:p>
        </p:txBody>
      </p:sp>
      <p:sp>
        <p:nvSpPr>
          <p:cNvPr id="22" name="21 - TextBox"/>
          <p:cNvSpPr txBox="1"/>
          <p:nvPr/>
        </p:nvSpPr>
        <p:spPr>
          <a:xfrm>
            <a:off x="8795084" y="1624263"/>
            <a:ext cx="1251284"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dirty="0"/>
          </a:p>
        </p:txBody>
      </p:sp>
      <p:sp>
        <p:nvSpPr>
          <p:cNvPr id="23" name="22 - TextBox"/>
          <p:cNvSpPr txBox="1"/>
          <p:nvPr/>
        </p:nvSpPr>
        <p:spPr>
          <a:xfrm>
            <a:off x="10499558" y="1957136"/>
            <a:ext cx="1251284"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dirty="0"/>
          </a:p>
        </p:txBody>
      </p:sp>
      <p:sp>
        <p:nvSpPr>
          <p:cNvPr id="24" name="23 - TextBox"/>
          <p:cNvSpPr txBox="1"/>
          <p:nvPr/>
        </p:nvSpPr>
        <p:spPr>
          <a:xfrm>
            <a:off x="8995610" y="2149642"/>
            <a:ext cx="1251284"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dirty="0"/>
          </a:p>
        </p:txBody>
      </p:sp>
      <p:sp>
        <p:nvSpPr>
          <p:cNvPr id="25" name="24 - TextBox"/>
          <p:cNvSpPr txBox="1"/>
          <p:nvPr/>
        </p:nvSpPr>
        <p:spPr>
          <a:xfrm>
            <a:off x="7046495" y="2510590"/>
            <a:ext cx="1251284"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dirty="0"/>
          </a:p>
        </p:txBody>
      </p:sp>
      <p:sp>
        <p:nvSpPr>
          <p:cNvPr id="26" name="25 - TextBox"/>
          <p:cNvSpPr txBox="1"/>
          <p:nvPr/>
        </p:nvSpPr>
        <p:spPr>
          <a:xfrm>
            <a:off x="7287126" y="3064042"/>
            <a:ext cx="1251284"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dirty="0"/>
          </a:p>
        </p:txBody>
      </p:sp>
      <p:sp>
        <p:nvSpPr>
          <p:cNvPr id="27" name="26 - TextBox"/>
          <p:cNvSpPr txBox="1"/>
          <p:nvPr/>
        </p:nvSpPr>
        <p:spPr>
          <a:xfrm>
            <a:off x="8610600" y="4002505"/>
            <a:ext cx="1251284"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dirty="0"/>
          </a:p>
        </p:txBody>
      </p:sp>
      <p:sp>
        <p:nvSpPr>
          <p:cNvPr id="28" name="27 - TextBox"/>
          <p:cNvSpPr txBox="1"/>
          <p:nvPr/>
        </p:nvSpPr>
        <p:spPr>
          <a:xfrm>
            <a:off x="10451432" y="3340768"/>
            <a:ext cx="1251284"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dirty="0"/>
          </a:p>
        </p:txBody>
      </p:sp>
      <p:sp>
        <p:nvSpPr>
          <p:cNvPr id="29" name="28 - TextBox"/>
          <p:cNvSpPr txBox="1"/>
          <p:nvPr/>
        </p:nvSpPr>
        <p:spPr>
          <a:xfrm>
            <a:off x="10940716" y="4519863"/>
            <a:ext cx="1251284"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dirty="0"/>
          </a:p>
        </p:txBody>
      </p:sp>
      <p:sp>
        <p:nvSpPr>
          <p:cNvPr id="30" name="29 - TextBox"/>
          <p:cNvSpPr txBox="1"/>
          <p:nvPr/>
        </p:nvSpPr>
        <p:spPr>
          <a:xfrm>
            <a:off x="10788315" y="5434263"/>
            <a:ext cx="1251284"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dirty="0"/>
          </a:p>
        </p:txBody>
      </p:sp>
      <p:sp>
        <p:nvSpPr>
          <p:cNvPr id="31" name="30 - TextBox"/>
          <p:cNvSpPr txBox="1"/>
          <p:nvPr/>
        </p:nvSpPr>
        <p:spPr>
          <a:xfrm>
            <a:off x="6781800" y="5987715"/>
            <a:ext cx="1251284"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dirty="0"/>
          </a:p>
        </p:txBody>
      </p:sp>
      <p:sp>
        <p:nvSpPr>
          <p:cNvPr id="32" name="31 - TextBox"/>
          <p:cNvSpPr txBox="1"/>
          <p:nvPr/>
        </p:nvSpPr>
        <p:spPr>
          <a:xfrm>
            <a:off x="8658726" y="6011779"/>
            <a:ext cx="1251284"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dirty="0"/>
          </a:p>
        </p:txBody>
      </p:sp>
      <p:sp>
        <p:nvSpPr>
          <p:cNvPr id="33" name="5 - TextBox"/>
          <p:cNvSpPr txBox="1"/>
          <p:nvPr/>
        </p:nvSpPr>
        <p:spPr>
          <a:xfrm>
            <a:off x="10259178" y="6103103"/>
            <a:ext cx="1697037" cy="646331"/>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eaLnBrk="1" fontAlgn="auto" hangingPunct="1">
              <a:spcBef>
                <a:spcPts val="0"/>
              </a:spcBef>
              <a:spcAft>
                <a:spcPts val="0"/>
              </a:spcAft>
              <a:defRPr/>
            </a:pPr>
            <a:r>
              <a:rPr lang="el-GR" dirty="0" err="1"/>
              <a:t>Δρ</a:t>
            </a:r>
            <a:r>
              <a:rPr lang="el-GR" dirty="0"/>
              <a:t> Ελένη  Χαραλάμπους </a:t>
            </a:r>
            <a:r>
              <a:rPr lang="tr-TR" dirty="0"/>
              <a:t> </a:t>
            </a:r>
            <a:endParaRPr lang="en-US" dirty="0"/>
          </a:p>
        </p:txBody>
      </p:sp>
      <p:sp>
        <p:nvSpPr>
          <p:cNvPr id="34" name="33 - Έλλειψη"/>
          <p:cNvSpPr/>
          <p:nvPr/>
        </p:nvSpPr>
        <p:spPr>
          <a:xfrm>
            <a:off x="4106779" y="4287252"/>
            <a:ext cx="1275348" cy="61361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a:t>keşke</a:t>
            </a:r>
            <a:endParaRPr lang="en-US" dirty="0"/>
          </a:p>
        </p:txBody>
      </p:sp>
      <p:sp>
        <p:nvSpPr>
          <p:cNvPr id="35" name="34 - TextBox"/>
          <p:cNvSpPr txBox="1"/>
          <p:nvPr/>
        </p:nvSpPr>
        <p:spPr>
          <a:xfrm>
            <a:off x="176463" y="2967791"/>
            <a:ext cx="5209673"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dirty="0"/>
              <a:t>Keşke Hasan bu mektubu  oku.......................................</a:t>
            </a:r>
          </a:p>
          <a:p>
            <a:r>
              <a:rPr lang="tr-TR" dirty="0"/>
              <a:t>Keşke biz geç yat............................................................</a:t>
            </a:r>
          </a:p>
          <a:p>
            <a:r>
              <a:rPr lang="tr-TR" dirty="0"/>
              <a:t>Keşke otobüse bin..........................................................</a:t>
            </a:r>
          </a:p>
          <a:p>
            <a:r>
              <a:rPr lang="tr-TR" dirty="0"/>
              <a:t>Keşke param ol...............................................................</a:t>
            </a:r>
          </a:p>
        </p:txBody>
      </p:sp>
    </p:spTree>
    <p:extLst>
      <p:ext uri="{BB962C8B-B14F-4D97-AF65-F5344CB8AC3E}">
        <p14:creationId xmlns:p14="http://schemas.microsoft.com/office/powerpoint/2010/main" val="3533432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637674"/>
            <a:ext cx="8109706" cy="649706"/>
          </a:xfrm>
        </p:spPr>
        <p:style>
          <a:lnRef idx="2">
            <a:schemeClr val="accent1"/>
          </a:lnRef>
          <a:fillRef idx="1">
            <a:schemeClr val="lt1"/>
          </a:fillRef>
          <a:effectRef idx="0">
            <a:schemeClr val="accent1"/>
          </a:effectRef>
          <a:fontRef idx="minor">
            <a:schemeClr val="dk1"/>
          </a:fontRef>
        </p:style>
        <p:txBody>
          <a:bodyPr>
            <a:noAutofit/>
          </a:bodyPr>
          <a:lstStyle/>
          <a:p>
            <a:r>
              <a:rPr lang="tr-TR" b="1" dirty="0">
                <a:solidFill>
                  <a:srgbClr val="FF0000"/>
                </a:solidFill>
              </a:rPr>
              <a:t>E</a:t>
            </a:r>
            <a:r>
              <a:rPr lang="en-US" b="1" dirty="0">
                <a:solidFill>
                  <a:srgbClr val="FF0000"/>
                </a:solidFill>
              </a:rPr>
              <a:t>n </a:t>
            </a:r>
            <a:r>
              <a:rPr lang="en-US" b="1" dirty="0" err="1">
                <a:solidFill>
                  <a:srgbClr val="FF0000"/>
                </a:solidFill>
              </a:rPr>
              <a:t>sevdiği</a:t>
            </a:r>
            <a:r>
              <a:rPr lang="tr-TR" b="1" dirty="0">
                <a:solidFill>
                  <a:srgbClr val="FF0000"/>
                </a:solidFill>
              </a:rPr>
              <a:t>m</a:t>
            </a:r>
            <a:r>
              <a:rPr lang="en-US" b="1" dirty="0">
                <a:solidFill>
                  <a:srgbClr val="FF0000"/>
                </a:solidFill>
              </a:rPr>
              <a:t> tv </a:t>
            </a:r>
            <a:r>
              <a:rPr lang="en-US" b="1" dirty="0" err="1">
                <a:solidFill>
                  <a:srgbClr val="FF0000"/>
                </a:solidFill>
              </a:rPr>
              <a:t>programı</a:t>
            </a:r>
            <a:r>
              <a:rPr lang="tr-TR" b="1" dirty="0">
                <a:solidFill>
                  <a:srgbClr val="FF0000"/>
                </a:solidFill>
              </a:rPr>
              <a:t>  </a:t>
            </a:r>
            <a:r>
              <a:rPr lang="en-US" b="1" dirty="0">
                <a:solidFill>
                  <a:srgbClr val="FF0000"/>
                </a:solidFill>
              </a:rPr>
              <a:t>______</a:t>
            </a:r>
            <a:endParaRPr lang="el-GR" b="1" dirty="0">
              <a:solidFill>
                <a:srgbClr val="FF0000"/>
              </a:solidFill>
            </a:endParaRPr>
          </a:p>
        </p:txBody>
      </p:sp>
      <p:sp>
        <p:nvSpPr>
          <p:cNvPr id="6" name="5 - Ορθογώνιο"/>
          <p:cNvSpPr/>
          <p:nvPr/>
        </p:nvSpPr>
        <p:spPr>
          <a:xfrm>
            <a:off x="1027302" y="4339208"/>
            <a:ext cx="1216359" cy="523220"/>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tr-TR" sz="2800" dirty="0">
                <a:solidFill>
                  <a:srgbClr val="FF0000"/>
                </a:solidFill>
              </a:rPr>
              <a:t>Bülten </a:t>
            </a:r>
          </a:p>
        </p:txBody>
      </p:sp>
      <p:sp>
        <p:nvSpPr>
          <p:cNvPr id="7" name="6 - Ορθογώνιο"/>
          <p:cNvSpPr/>
          <p:nvPr/>
        </p:nvSpPr>
        <p:spPr>
          <a:xfrm>
            <a:off x="7626016" y="4253318"/>
            <a:ext cx="1465722" cy="523220"/>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tr-TR" sz="2800" dirty="0">
                <a:solidFill>
                  <a:srgbClr val="FF0000"/>
                </a:solidFill>
              </a:rPr>
              <a:t>Belgesel </a:t>
            </a:r>
            <a:endParaRPr lang="en-US" sz="2800" dirty="0">
              <a:solidFill>
                <a:srgbClr val="FF0000"/>
              </a:solidFill>
            </a:endParaRPr>
          </a:p>
        </p:txBody>
      </p:sp>
      <p:sp>
        <p:nvSpPr>
          <p:cNvPr id="8" name="7 - Ορθογώνιο"/>
          <p:cNvSpPr/>
          <p:nvPr/>
        </p:nvSpPr>
        <p:spPr>
          <a:xfrm>
            <a:off x="4893053" y="4316815"/>
            <a:ext cx="1395510" cy="523220"/>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tr-TR" sz="2800" dirty="0">
                <a:solidFill>
                  <a:srgbClr val="FF0000"/>
                </a:solidFill>
              </a:rPr>
              <a:t>Yarışma </a:t>
            </a:r>
          </a:p>
        </p:txBody>
      </p:sp>
      <p:sp>
        <p:nvSpPr>
          <p:cNvPr id="9" name="8 - Ορθογώνιο"/>
          <p:cNvSpPr/>
          <p:nvPr/>
        </p:nvSpPr>
        <p:spPr>
          <a:xfrm>
            <a:off x="2683042" y="4330262"/>
            <a:ext cx="1568314" cy="523220"/>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tr-TR" sz="2800" dirty="0">
                <a:solidFill>
                  <a:srgbClr val="FF0000"/>
                </a:solidFill>
              </a:rPr>
              <a:t>Çizgi film </a:t>
            </a:r>
          </a:p>
        </p:txBody>
      </p:sp>
      <p:sp>
        <p:nvSpPr>
          <p:cNvPr id="10" name="9 - Ορθογώνιο"/>
          <p:cNvSpPr/>
          <p:nvPr/>
        </p:nvSpPr>
        <p:spPr>
          <a:xfrm>
            <a:off x="9869907" y="3252173"/>
            <a:ext cx="1752598"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tr-TR" dirty="0"/>
              <a:t>Bilimkurgu dizisi</a:t>
            </a:r>
          </a:p>
        </p:txBody>
      </p:sp>
      <p:pic>
        <p:nvPicPr>
          <p:cNvPr id="4098" name="Picture 2" descr="Σχετική εικόνα">
            <a:hlinkClick r:id="rId2"/>
          </p:cNvPr>
          <p:cNvPicPr>
            <a:picLocks noChangeAspect="1" noChangeArrowheads="1"/>
          </p:cNvPicPr>
          <p:nvPr/>
        </p:nvPicPr>
        <p:blipFill>
          <a:blip r:embed="rId3"/>
          <a:srcRect l="38007" t="4142" r="14202" b="13028"/>
          <a:stretch>
            <a:fillRect/>
          </a:stretch>
        </p:blipFill>
        <p:spPr bwMode="auto">
          <a:xfrm>
            <a:off x="433137" y="1768641"/>
            <a:ext cx="1961147" cy="22499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100" name="Picture 4" descr="Αποτέλεσμα εικόνας για Çizgi film  tv   cizimi">
            <a:hlinkClick r:id="rId4"/>
          </p:cNvPr>
          <p:cNvPicPr>
            <a:picLocks noChangeAspect="1" noChangeArrowheads="1"/>
          </p:cNvPicPr>
          <p:nvPr/>
        </p:nvPicPr>
        <p:blipFill>
          <a:blip r:embed="rId5" cstate="print"/>
          <a:srcRect/>
          <a:stretch>
            <a:fillRect/>
          </a:stretch>
        </p:blipFill>
        <p:spPr bwMode="auto">
          <a:xfrm>
            <a:off x="2683042" y="1732548"/>
            <a:ext cx="1744580" cy="23822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102" name="Picture 6" descr="Αποτέλεσμα εικόνας για felek çarkı">
            <a:hlinkClick r:id="rId6"/>
          </p:cNvPr>
          <p:cNvPicPr>
            <a:picLocks noChangeAspect="1" noChangeArrowheads="1"/>
          </p:cNvPicPr>
          <p:nvPr/>
        </p:nvPicPr>
        <p:blipFill>
          <a:blip r:embed="rId7"/>
          <a:srcRect l="17974" r="40973" b="22732"/>
          <a:stretch>
            <a:fillRect/>
          </a:stretch>
        </p:blipFill>
        <p:spPr bwMode="auto">
          <a:xfrm>
            <a:off x="4704348" y="1710573"/>
            <a:ext cx="2502568" cy="23440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104" name="Picture 8" descr="Αποτέλεσμα εικόνας για Belgesel">
            <a:hlinkClick r:id="rId8"/>
          </p:cNvPr>
          <p:cNvPicPr>
            <a:picLocks noChangeAspect="1" noChangeArrowheads="1"/>
          </p:cNvPicPr>
          <p:nvPr/>
        </p:nvPicPr>
        <p:blipFill>
          <a:blip r:embed="rId9"/>
          <a:srcRect/>
          <a:stretch>
            <a:fillRect/>
          </a:stretch>
        </p:blipFill>
        <p:spPr bwMode="auto">
          <a:xfrm>
            <a:off x="7383379" y="1672389"/>
            <a:ext cx="2338137" cy="24183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14 - Ορθογώνιο"/>
          <p:cNvSpPr/>
          <p:nvPr/>
        </p:nvSpPr>
        <p:spPr>
          <a:xfrm>
            <a:off x="9954126" y="218257"/>
            <a:ext cx="1163053"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dirty="0" err="1"/>
              <a:t>Komik</a:t>
            </a:r>
            <a:r>
              <a:rPr lang="en-GB" dirty="0"/>
              <a:t> d</a:t>
            </a:r>
            <a:r>
              <a:rPr lang="tr-TR" dirty="0"/>
              <a:t>izi</a:t>
            </a:r>
            <a:endParaRPr lang="en-US" dirty="0"/>
          </a:p>
        </p:txBody>
      </p:sp>
      <p:sp>
        <p:nvSpPr>
          <p:cNvPr id="16" name="15 - Ορθογώνιο"/>
          <p:cNvSpPr/>
          <p:nvPr/>
        </p:nvSpPr>
        <p:spPr>
          <a:xfrm>
            <a:off x="9958828" y="789892"/>
            <a:ext cx="1322093"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GB" dirty="0" err="1"/>
              <a:t>Yapanc</a:t>
            </a:r>
            <a:r>
              <a:rPr lang="tr-TR" dirty="0"/>
              <a:t>ı dizi </a:t>
            </a:r>
            <a:endParaRPr lang="en-US" dirty="0"/>
          </a:p>
        </p:txBody>
      </p:sp>
      <p:sp>
        <p:nvSpPr>
          <p:cNvPr id="17" name="16 - Ορθογώνιο"/>
          <p:cNvSpPr/>
          <p:nvPr/>
        </p:nvSpPr>
        <p:spPr>
          <a:xfrm>
            <a:off x="9918125" y="1355375"/>
            <a:ext cx="1186928"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tr-TR" dirty="0"/>
              <a:t>Sosyal dizi </a:t>
            </a:r>
            <a:endParaRPr lang="en-US" dirty="0"/>
          </a:p>
        </p:txBody>
      </p:sp>
      <p:sp>
        <p:nvSpPr>
          <p:cNvPr id="18" name="17 - Ορθογώνιο"/>
          <p:cNvSpPr/>
          <p:nvPr/>
        </p:nvSpPr>
        <p:spPr>
          <a:xfrm>
            <a:off x="9911430" y="1896797"/>
            <a:ext cx="1465016"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tr-TR" dirty="0"/>
              <a:t>Dramatik dizi </a:t>
            </a:r>
            <a:endParaRPr lang="en-US" dirty="0"/>
          </a:p>
        </p:txBody>
      </p:sp>
      <p:sp>
        <p:nvSpPr>
          <p:cNvPr id="19" name="18 - Ορθογώνιο"/>
          <p:cNvSpPr/>
          <p:nvPr/>
        </p:nvSpPr>
        <p:spPr>
          <a:xfrm>
            <a:off x="9896359" y="2546503"/>
            <a:ext cx="1257652"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tr-TR" dirty="0"/>
              <a:t>Polisiye dizi</a:t>
            </a:r>
            <a:endParaRPr lang="en-US" dirty="0"/>
          </a:p>
        </p:txBody>
      </p:sp>
      <p:sp>
        <p:nvSpPr>
          <p:cNvPr id="20" name="19 - Ορθογώνιο"/>
          <p:cNvSpPr/>
          <p:nvPr/>
        </p:nvSpPr>
        <p:spPr>
          <a:xfrm>
            <a:off x="9890439" y="5337830"/>
            <a:ext cx="1491434"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tr-TR" dirty="0"/>
              <a:t>Gizem dizisi </a:t>
            </a:r>
            <a:endParaRPr lang="en-US" dirty="0"/>
          </a:p>
        </p:txBody>
      </p:sp>
      <p:sp>
        <p:nvSpPr>
          <p:cNvPr id="21" name="20 - Ορθογώνιο"/>
          <p:cNvSpPr/>
          <p:nvPr/>
        </p:nvSpPr>
        <p:spPr>
          <a:xfrm>
            <a:off x="9890019" y="4591872"/>
            <a:ext cx="1464503"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tr-TR" dirty="0"/>
              <a:t>Komedi dizisi </a:t>
            </a:r>
            <a:endParaRPr lang="en-US" dirty="0"/>
          </a:p>
        </p:txBody>
      </p:sp>
      <p:sp>
        <p:nvSpPr>
          <p:cNvPr id="22" name="21 - Ορθογώνιο"/>
          <p:cNvSpPr/>
          <p:nvPr/>
        </p:nvSpPr>
        <p:spPr>
          <a:xfrm>
            <a:off x="9927682" y="3966229"/>
            <a:ext cx="1382002"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tr-TR" dirty="0"/>
              <a:t>Suç dizisi</a:t>
            </a:r>
            <a:endParaRPr lang="en-US" dirty="0"/>
          </a:p>
        </p:txBody>
      </p:sp>
    </p:spTree>
    <p:extLst>
      <p:ext uri="{BB962C8B-B14F-4D97-AF65-F5344CB8AC3E}">
        <p14:creationId xmlns:p14="http://schemas.microsoft.com/office/powerpoint/2010/main" val="1883974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3D07A138-C8C7-4C8E-B71C-659507E8A30F}"/>
              </a:ext>
            </a:extLst>
          </p:cNvPr>
          <p:cNvPicPr>
            <a:picLocks noChangeAspect="1"/>
          </p:cNvPicPr>
          <p:nvPr/>
        </p:nvPicPr>
        <p:blipFill>
          <a:blip r:embed="rId2"/>
          <a:stretch>
            <a:fillRect/>
          </a:stretch>
        </p:blipFill>
        <p:spPr>
          <a:xfrm>
            <a:off x="2868379" y="635267"/>
            <a:ext cx="6314123" cy="5796789"/>
          </a:xfrm>
          <a:prstGeom prst="rect">
            <a:avLst/>
          </a:prstGeom>
        </p:spPr>
      </p:pic>
    </p:spTree>
    <p:extLst>
      <p:ext uri="{BB962C8B-B14F-4D97-AF65-F5344CB8AC3E}">
        <p14:creationId xmlns:p14="http://schemas.microsoft.com/office/powerpoint/2010/main" val="3113017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321259" y="567889"/>
            <a:ext cx="6002539" cy="558460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lnSpc>
                <a:spcPct val="150000"/>
              </a:lnSpc>
            </a:pPr>
            <a:r>
              <a:rPr lang="tr-TR" sz="2000" dirty="0"/>
              <a:t>Televizyonda en çok Kıbrıs Radyo Televizyon Kurumu’nun “Futbol zamanı ” ve “Maça doğru” programlarını  seyrederim. “Maça doğru” her  </a:t>
            </a:r>
            <a:r>
              <a:rPr lang="en-US" sz="2000" dirty="0"/>
              <a:t>p</a:t>
            </a:r>
            <a:r>
              <a:rPr lang="tr-TR" sz="2000" dirty="0"/>
              <a:t>erşembe  günü  Kıbrıs Radyo Televizyon Kurumunda yayınlanır. “Futbol zamanı” hafta içi her gün canlı olarak  yayınlanır. Saat dokuzda  yayınlanır.Bu program Mehmet Yaşın tarafından hazırlanır. 2005 yılından beri  “Futbol zamanı” adlı programı yayınlanır.  İki yıldır  “Maça doğru” adlı programı  gösterilir. Bu programı neden seyrederim ?“Futbol zamanı ” ve “Maça doğru” programlarında  maç sonuçları, puan durumu, en ünlü futbolcu, Şampiyonlar ligi maçları ve Avrupa   ligi maçları var.</a:t>
            </a:r>
            <a:endParaRPr lang="en-US" sz="2000" dirty="0"/>
          </a:p>
        </p:txBody>
      </p:sp>
      <p:sp>
        <p:nvSpPr>
          <p:cNvPr id="12" name="11 - Επεξήγηση με σύννεφο"/>
          <p:cNvSpPr/>
          <p:nvPr/>
        </p:nvSpPr>
        <p:spPr>
          <a:xfrm>
            <a:off x="8803105" y="2330115"/>
            <a:ext cx="2502568" cy="1203158"/>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098" name="Picture 2" descr="Football tv program icon vektörler ...">
            <a:extLst>
              <a:ext uri="{FF2B5EF4-FFF2-40B4-BE49-F238E27FC236}">
                <a16:creationId xmlns:a16="http://schemas.microsoft.com/office/drawing/2014/main" id="{054DF014-FCC5-45DB-905D-FEA083B67F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2673" y="567889"/>
            <a:ext cx="4354881" cy="55152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 TextBox"/>
          <p:cNvSpPr txBox="1"/>
          <p:nvPr/>
        </p:nvSpPr>
        <p:spPr>
          <a:xfrm>
            <a:off x="362552" y="610227"/>
            <a:ext cx="5970336" cy="5584606"/>
          </a:xfrm>
          <a:prstGeom prst="rect">
            <a:avLst/>
          </a:prstGeom>
          <a:noFill/>
          <a:ln>
            <a:solidFill>
              <a:schemeClr val="accent2"/>
            </a:solidFill>
          </a:ln>
        </p:spPr>
        <p:txBody>
          <a:bodyPr wrap="square" rtlCol="0">
            <a:spAutoFit/>
          </a:bodyPr>
          <a:lstStyle/>
          <a:p>
            <a:pPr>
              <a:lnSpc>
                <a:spcPct val="150000"/>
              </a:lnSpc>
            </a:pPr>
            <a:r>
              <a:rPr lang="tr-TR" sz="2000" dirty="0"/>
              <a:t>Televizyonda en çok Kıbrıs Radyo Televizyon Kurumu’nun “Bugün Ne Pişirelim”</a:t>
            </a:r>
            <a:r>
              <a:rPr lang="el-GR" sz="2000" dirty="0"/>
              <a:t> </a:t>
            </a:r>
            <a:r>
              <a:rPr lang="tr-TR" sz="2000" dirty="0"/>
              <a:t>ve “Diyet Mutfağı” </a:t>
            </a:r>
            <a:r>
              <a:rPr lang="el-GR" sz="2000" dirty="0"/>
              <a:t>  </a:t>
            </a:r>
            <a:r>
              <a:rPr lang="tr-TR" sz="2000" dirty="0"/>
              <a:t>programlarını  seyrederim. “Diyet Mutfağı” her  </a:t>
            </a:r>
            <a:r>
              <a:rPr lang="en-US" sz="2000" dirty="0"/>
              <a:t>s</a:t>
            </a:r>
            <a:r>
              <a:rPr lang="tr-TR" sz="2000" dirty="0"/>
              <a:t>alı  günü  Kıbrıs Radyo Televizyon Kurumunda yayınlanır. “Bugün Ne Pişirelim” hafta içi her gün canlı olarak  yayınlanır. Sabah</a:t>
            </a:r>
            <a:r>
              <a:rPr lang="en-GB" sz="2000" dirty="0"/>
              <a:t> </a:t>
            </a:r>
            <a:r>
              <a:rPr lang="tr-TR" sz="2000" dirty="0"/>
              <a:t>saat dokuzda  yayınlanır.Bu program Ayşe Yaşın tarafından hazırlanır. 2005 yılından beri  “Bugün Ne Pişirelim” adlı programı yayınlanır. Beş yıldır “Diyet Mutfağı” adlı programı  gösterilir. Bu programı neden</a:t>
            </a:r>
            <a:r>
              <a:rPr lang="en-GB" sz="2000" dirty="0"/>
              <a:t> </a:t>
            </a:r>
            <a:r>
              <a:rPr lang="tr-TR" sz="2000" dirty="0"/>
              <a:t>seyrederim ? “Bugün Ne Pişirelim” ve “Diyet Mutfağı” programlarında yeni  lezzetli tarifleri</a:t>
            </a:r>
            <a:r>
              <a:rPr lang="el-GR" sz="2000" dirty="0"/>
              <a:t>  </a:t>
            </a:r>
            <a:r>
              <a:rPr lang="tr-TR" sz="2000" dirty="0"/>
              <a:t>ve  yeni malzemeleri </a:t>
            </a:r>
            <a:r>
              <a:rPr lang="el-GR" sz="2000" dirty="0"/>
              <a:t> </a:t>
            </a:r>
            <a:r>
              <a:rPr lang="tr-TR" sz="2000" dirty="0"/>
              <a:t> öğrenirim.</a:t>
            </a:r>
          </a:p>
        </p:txBody>
      </p:sp>
      <p:pic>
        <p:nvPicPr>
          <p:cNvPr id="2" name="Εικόνα 1">
            <a:extLst>
              <a:ext uri="{FF2B5EF4-FFF2-40B4-BE49-F238E27FC236}">
                <a16:creationId xmlns:a16="http://schemas.microsoft.com/office/drawing/2014/main" id="{E5D9FF0D-9644-4290-B77E-1A959A64D804}"/>
              </a:ext>
            </a:extLst>
          </p:cNvPr>
          <p:cNvPicPr>
            <a:picLocks noChangeAspect="1"/>
          </p:cNvPicPr>
          <p:nvPr/>
        </p:nvPicPr>
        <p:blipFill>
          <a:blip r:embed="rId2"/>
          <a:stretch>
            <a:fillRect/>
          </a:stretch>
        </p:blipFill>
        <p:spPr>
          <a:xfrm>
            <a:off x="6500210" y="610226"/>
            <a:ext cx="5329238" cy="558460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b="12431"/>
          <a:stretch>
            <a:fillRect/>
          </a:stretch>
        </p:blipFill>
        <p:spPr bwMode="auto">
          <a:xfrm>
            <a:off x="581527" y="333165"/>
            <a:ext cx="6553200" cy="5952132"/>
          </a:xfrm>
          <a:prstGeom prst="rect">
            <a:avLst/>
          </a:prstGeom>
          <a:noFill/>
          <a:ln w="9525">
            <a:noFill/>
            <a:miter lim="800000"/>
            <a:headEnd/>
            <a:tailEnd/>
          </a:ln>
          <a:effectLst/>
        </p:spPr>
      </p:pic>
      <p:sp>
        <p:nvSpPr>
          <p:cNvPr id="2" name="Ορθογώνιο 1">
            <a:extLst>
              <a:ext uri="{FF2B5EF4-FFF2-40B4-BE49-F238E27FC236}">
                <a16:creationId xmlns:a16="http://schemas.microsoft.com/office/drawing/2014/main" id="{03CEB5D2-8700-4546-80C2-1C529461AC9C}"/>
              </a:ext>
            </a:extLst>
          </p:cNvPr>
          <p:cNvSpPr/>
          <p:nvPr/>
        </p:nvSpPr>
        <p:spPr>
          <a:xfrm>
            <a:off x="3099335" y="6015789"/>
            <a:ext cx="3888606" cy="22138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pic>
        <p:nvPicPr>
          <p:cNvPr id="3" name="Εικόνα 2">
            <a:extLst>
              <a:ext uri="{FF2B5EF4-FFF2-40B4-BE49-F238E27FC236}">
                <a16:creationId xmlns:a16="http://schemas.microsoft.com/office/drawing/2014/main" id="{58068A46-234E-4219-9A10-632D5BCAC0A7}"/>
              </a:ext>
            </a:extLst>
          </p:cNvPr>
          <p:cNvPicPr>
            <a:picLocks noChangeAspect="1"/>
          </p:cNvPicPr>
          <p:nvPr/>
        </p:nvPicPr>
        <p:blipFill>
          <a:blip r:embed="rId3"/>
          <a:stretch>
            <a:fillRect/>
          </a:stretch>
        </p:blipFill>
        <p:spPr>
          <a:xfrm>
            <a:off x="7134727" y="498007"/>
            <a:ext cx="4475746" cy="573916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Ev ödevleri” kim için? / Okullar ...">
            <a:extLst>
              <a:ext uri="{FF2B5EF4-FFF2-40B4-BE49-F238E27FC236}">
                <a16:creationId xmlns:a16="http://schemas.microsoft.com/office/drawing/2014/main" id="{54D4BCA5-B73C-418C-851D-37D7ADA2E1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822" y="334428"/>
            <a:ext cx="4849077" cy="6018246"/>
          </a:xfrm>
          <a:prstGeom prst="rect">
            <a:avLst/>
          </a:prstGeom>
          <a:noFill/>
          <a:extLst>
            <a:ext uri="{909E8E84-426E-40DD-AFC4-6F175D3DCCD1}">
              <a14:hiddenFill xmlns:a14="http://schemas.microsoft.com/office/drawing/2010/main">
                <a:solidFill>
                  <a:srgbClr val="FFFFFF"/>
                </a:solidFill>
              </a14:hiddenFill>
            </a:ext>
          </a:extLst>
        </p:spPr>
      </p:pic>
      <p:pic>
        <p:nvPicPr>
          <p:cNvPr id="2" name="Εικόνα 1">
            <a:extLst>
              <a:ext uri="{FF2B5EF4-FFF2-40B4-BE49-F238E27FC236}">
                <a16:creationId xmlns:a16="http://schemas.microsoft.com/office/drawing/2014/main" id="{BF7D9F72-01DF-40EE-8B71-042850C01C01}"/>
              </a:ext>
            </a:extLst>
          </p:cNvPr>
          <p:cNvPicPr>
            <a:picLocks noChangeAspect="1"/>
          </p:cNvPicPr>
          <p:nvPr/>
        </p:nvPicPr>
        <p:blipFill rotWithShape="1">
          <a:blip r:embed="rId3"/>
          <a:srcRect b="71231"/>
          <a:stretch/>
        </p:blipFill>
        <p:spPr>
          <a:xfrm>
            <a:off x="4753794" y="505326"/>
            <a:ext cx="6553768" cy="1711790"/>
          </a:xfrm>
          <a:prstGeom prst="rect">
            <a:avLst/>
          </a:prstGeom>
        </p:spPr>
      </p:pic>
    </p:spTree>
    <p:extLst>
      <p:ext uri="{BB962C8B-B14F-4D97-AF65-F5344CB8AC3E}">
        <p14:creationId xmlns:p14="http://schemas.microsoft.com/office/powerpoint/2010/main" val="3280094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Zil çalıyor vektörler, vektör çizimler, vektörel grafik | DepositPhotos">
            <a:extLst>
              <a:ext uri="{FF2B5EF4-FFF2-40B4-BE49-F238E27FC236}">
                <a16:creationId xmlns:a16="http://schemas.microsoft.com/office/drawing/2014/main" id="{7ECBC09D-8DA5-4FA9-A57B-6ACA5FE20FA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CY"/>
          </a:p>
        </p:txBody>
      </p:sp>
      <p:pic>
        <p:nvPicPr>
          <p:cNvPr id="3" name="Εικόνα 2">
            <a:extLst>
              <a:ext uri="{FF2B5EF4-FFF2-40B4-BE49-F238E27FC236}">
                <a16:creationId xmlns:a16="http://schemas.microsoft.com/office/drawing/2014/main" id="{B97E1D41-566D-4C87-B865-257CAD12CB8B}"/>
              </a:ext>
            </a:extLst>
          </p:cNvPr>
          <p:cNvPicPr>
            <a:picLocks noChangeAspect="1"/>
          </p:cNvPicPr>
          <p:nvPr/>
        </p:nvPicPr>
        <p:blipFill>
          <a:blip r:embed="rId2"/>
          <a:stretch>
            <a:fillRect/>
          </a:stretch>
        </p:blipFill>
        <p:spPr>
          <a:xfrm>
            <a:off x="339690" y="224989"/>
            <a:ext cx="11152873" cy="6320189"/>
          </a:xfrm>
          <a:prstGeom prst="rect">
            <a:avLst/>
          </a:prstGeom>
        </p:spPr>
      </p:pic>
    </p:spTree>
    <p:extLst>
      <p:ext uri="{BB962C8B-B14F-4D97-AF65-F5344CB8AC3E}">
        <p14:creationId xmlns:p14="http://schemas.microsoft.com/office/powerpoint/2010/main" val="2812961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4599" y="558517"/>
            <a:ext cx="5670884" cy="6124074"/>
          </a:xfrm>
          <a:prstGeom prst="rect">
            <a:avLst/>
          </a:prstGeom>
        </p:spPr>
      </p:pic>
      <p:sp>
        <p:nvSpPr>
          <p:cNvPr id="4" name="3 - Ορθογώνιο"/>
          <p:cNvSpPr/>
          <p:nvPr/>
        </p:nvSpPr>
        <p:spPr>
          <a:xfrm>
            <a:off x="1188119" y="220979"/>
            <a:ext cx="3140242" cy="369332"/>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a:t>GEÇEN DERSTE</a:t>
            </a:r>
            <a:endParaRPr lang="en-US" dirty="0"/>
          </a:p>
        </p:txBody>
      </p:sp>
      <p:sp>
        <p:nvSpPr>
          <p:cNvPr id="5" name="4 - TextBox"/>
          <p:cNvSpPr txBox="1"/>
          <p:nvPr/>
        </p:nvSpPr>
        <p:spPr>
          <a:xfrm>
            <a:off x="238125" y="679733"/>
            <a:ext cx="6208294" cy="313932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dirty="0"/>
              <a:t>Eğer Hasan bu mektubu  oku</a:t>
            </a:r>
            <a:r>
              <a:rPr lang="el-GR" dirty="0"/>
              <a:t>-</a:t>
            </a:r>
            <a:r>
              <a:rPr lang="en-GB" dirty="0" err="1"/>
              <a:t>sa</a:t>
            </a:r>
            <a:r>
              <a:rPr lang="en-GB" dirty="0"/>
              <a:t>  gel-</a:t>
            </a:r>
            <a:r>
              <a:rPr lang="tr-TR" dirty="0"/>
              <a:t>ir-di. </a:t>
            </a:r>
            <a:r>
              <a:rPr lang="el-GR" dirty="0"/>
              <a:t>(Αν διάβαζε αυτό το γράμμα,  θα ερχόταν. )</a:t>
            </a:r>
            <a:endParaRPr lang="tr-TR" dirty="0"/>
          </a:p>
          <a:p>
            <a:r>
              <a:rPr lang="tr-TR" dirty="0"/>
              <a:t>Eğer biz geç yat-ma-sa-k  kalk-ar-dı-k</a:t>
            </a:r>
            <a:r>
              <a:rPr lang="el-GR" dirty="0"/>
              <a:t>. (α=Αν δεν ξαπλώναμε αργά, θα σηκωνόμασταν.)</a:t>
            </a:r>
            <a:endParaRPr lang="tr-TR" dirty="0"/>
          </a:p>
          <a:p>
            <a:r>
              <a:rPr lang="tr-TR" dirty="0"/>
              <a:t>Eğer otobüse bin-se-m  zamanımda okula var-ır-dım.</a:t>
            </a:r>
            <a:r>
              <a:rPr lang="el-GR" dirty="0"/>
              <a:t> (Αν επιβιβαζόμουν στο λεωφορείο,  θα έφτανα στην  ώρα μου  στη δουλειά.)</a:t>
            </a:r>
            <a:endParaRPr lang="tr-TR" dirty="0"/>
          </a:p>
          <a:p>
            <a:r>
              <a:rPr lang="tr-TR" dirty="0"/>
              <a:t>Eğer param olsa ev al-ır-dı-m.</a:t>
            </a:r>
            <a:r>
              <a:rPr lang="el-GR" dirty="0"/>
              <a:t>  (Αν είχα λεφτά, θα έπαιρνα σπίτι.)</a:t>
            </a:r>
            <a:endParaRPr lang="tr-TR" dirty="0"/>
          </a:p>
          <a:p>
            <a:r>
              <a:rPr lang="tr-TR" dirty="0"/>
              <a:t>Eğer zayıf ol-sa-m  futbolcu  ol-ur-dum. </a:t>
            </a:r>
            <a:r>
              <a:rPr lang="el-GR" dirty="0"/>
              <a:t> (Αν ήμουν αδύνατος, θα  γινόμουν  ποδοσφαιριστής.)</a:t>
            </a:r>
            <a:endParaRPr lang="tr-TR" dirty="0"/>
          </a:p>
        </p:txBody>
      </p:sp>
      <p:sp>
        <p:nvSpPr>
          <p:cNvPr id="11" name="10 - Έλλειψη"/>
          <p:cNvSpPr/>
          <p:nvPr/>
        </p:nvSpPr>
        <p:spPr>
          <a:xfrm>
            <a:off x="5352250" y="5921543"/>
            <a:ext cx="1275348" cy="61361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a:t>-</a:t>
            </a:r>
            <a:r>
              <a:rPr lang="en-GB" dirty="0"/>
              <a:t>m </a:t>
            </a:r>
            <a:r>
              <a:rPr lang="en-GB" dirty="0" err="1"/>
              <a:t>olsa</a:t>
            </a:r>
            <a:r>
              <a:rPr lang="en-GB" dirty="0"/>
              <a:t> </a:t>
            </a:r>
            <a:endParaRPr lang="en-US" dirty="0"/>
          </a:p>
        </p:txBody>
      </p:sp>
      <p:sp>
        <p:nvSpPr>
          <p:cNvPr id="12" name="11 - Έλλειψη"/>
          <p:cNvSpPr/>
          <p:nvPr/>
        </p:nvSpPr>
        <p:spPr>
          <a:xfrm>
            <a:off x="5306430" y="5218511"/>
            <a:ext cx="1275348" cy="61361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err="1"/>
              <a:t>ol</a:t>
            </a:r>
            <a:r>
              <a:rPr lang="en-GB" dirty="0"/>
              <a:t>-</a:t>
            </a:r>
            <a:r>
              <a:rPr lang="en-GB" dirty="0" err="1"/>
              <a:t>sa</a:t>
            </a:r>
            <a:r>
              <a:rPr lang="en-GB" dirty="0"/>
              <a:t>-m</a:t>
            </a:r>
            <a:endParaRPr lang="en-US" dirty="0"/>
          </a:p>
        </p:txBody>
      </p:sp>
      <p:sp>
        <p:nvSpPr>
          <p:cNvPr id="13" name="12 - Έλλειψη"/>
          <p:cNvSpPr/>
          <p:nvPr/>
        </p:nvSpPr>
        <p:spPr>
          <a:xfrm>
            <a:off x="1540594" y="5366914"/>
            <a:ext cx="1275348" cy="61361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a:t>-</a:t>
            </a:r>
            <a:r>
              <a:rPr lang="en-GB" dirty="0" err="1"/>
              <a:t>rdI</a:t>
            </a:r>
            <a:endParaRPr lang="en-US" dirty="0"/>
          </a:p>
        </p:txBody>
      </p:sp>
      <p:sp>
        <p:nvSpPr>
          <p:cNvPr id="14" name="13 - Έλλειψη"/>
          <p:cNvSpPr/>
          <p:nvPr/>
        </p:nvSpPr>
        <p:spPr>
          <a:xfrm>
            <a:off x="51034" y="5338841"/>
            <a:ext cx="1275348" cy="61361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a:t>eğer</a:t>
            </a:r>
            <a:endParaRPr lang="en-US" dirty="0"/>
          </a:p>
        </p:txBody>
      </p:sp>
      <p:sp>
        <p:nvSpPr>
          <p:cNvPr id="15" name="14 - Έλλειψη"/>
          <p:cNvSpPr/>
          <p:nvPr/>
        </p:nvSpPr>
        <p:spPr>
          <a:xfrm>
            <a:off x="228600" y="6172201"/>
            <a:ext cx="637674" cy="4692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-m</a:t>
            </a:r>
            <a:endParaRPr lang="en-US" dirty="0"/>
          </a:p>
        </p:txBody>
      </p:sp>
      <p:sp>
        <p:nvSpPr>
          <p:cNvPr id="16" name="15 - Έλλειψη"/>
          <p:cNvSpPr/>
          <p:nvPr/>
        </p:nvSpPr>
        <p:spPr>
          <a:xfrm>
            <a:off x="3118185" y="6104022"/>
            <a:ext cx="866272" cy="4692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-nIz</a:t>
            </a:r>
            <a:endParaRPr lang="en-US" dirty="0"/>
          </a:p>
        </p:txBody>
      </p:sp>
      <p:sp>
        <p:nvSpPr>
          <p:cNvPr id="17" name="16 - Έλλειψη"/>
          <p:cNvSpPr/>
          <p:nvPr/>
        </p:nvSpPr>
        <p:spPr>
          <a:xfrm>
            <a:off x="4094947" y="6109637"/>
            <a:ext cx="946484" cy="4692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-lAr</a:t>
            </a:r>
            <a:endParaRPr lang="en-US" dirty="0"/>
          </a:p>
        </p:txBody>
      </p:sp>
      <p:sp>
        <p:nvSpPr>
          <p:cNvPr id="18" name="17 - Έλλειψη"/>
          <p:cNvSpPr/>
          <p:nvPr/>
        </p:nvSpPr>
        <p:spPr>
          <a:xfrm>
            <a:off x="1006642" y="6228348"/>
            <a:ext cx="637674" cy="4692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-n</a:t>
            </a:r>
            <a:endParaRPr lang="en-US" dirty="0"/>
          </a:p>
        </p:txBody>
      </p:sp>
      <p:sp>
        <p:nvSpPr>
          <p:cNvPr id="19" name="18 - Έλλειψη"/>
          <p:cNvSpPr/>
          <p:nvPr/>
        </p:nvSpPr>
        <p:spPr>
          <a:xfrm>
            <a:off x="1760621" y="6104022"/>
            <a:ext cx="637674" cy="4692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a:t>
            </a:r>
            <a:endParaRPr lang="en-US" dirty="0"/>
          </a:p>
        </p:txBody>
      </p:sp>
      <p:sp>
        <p:nvSpPr>
          <p:cNvPr id="20" name="19 - Έλλειψη"/>
          <p:cNvSpPr/>
          <p:nvPr/>
        </p:nvSpPr>
        <p:spPr>
          <a:xfrm>
            <a:off x="2439403" y="6167790"/>
            <a:ext cx="637674" cy="4692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-k</a:t>
            </a:r>
            <a:endParaRPr lang="en-US" dirty="0"/>
          </a:p>
        </p:txBody>
      </p:sp>
      <p:sp>
        <p:nvSpPr>
          <p:cNvPr id="21" name="20 - TextBox"/>
          <p:cNvSpPr txBox="1"/>
          <p:nvPr/>
        </p:nvSpPr>
        <p:spPr>
          <a:xfrm>
            <a:off x="7471611" y="228600"/>
            <a:ext cx="2454442" cy="369332"/>
          </a:xfrm>
          <a:prstGeom prst="rect">
            <a:avLst/>
          </a:prstGeom>
          <a:ln w="57150"/>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dirty="0"/>
              <a:t>Bugünkü derste</a:t>
            </a:r>
            <a:endParaRPr lang="en-US" dirty="0"/>
          </a:p>
        </p:txBody>
      </p:sp>
      <p:sp>
        <p:nvSpPr>
          <p:cNvPr id="34" name="33 - Έλλειψη"/>
          <p:cNvSpPr/>
          <p:nvPr/>
        </p:nvSpPr>
        <p:spPr>
          <a:xfrm>
            <a:off x="2968793" y="5332849"/>
            <a:ext cx="1275348" cy="61361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a:t>keşke</a:t>
            </a:r>
            <a:endParaRPr lang="en-US" dirty="0"/>
          </a:p>
        </p:txBody>
      </p:sp>
      <p:sp>
        <p:nvSpPr>
          <p:cNvPr id="35" name="34 - TextBox"/>
          <p:cNvSpPr txBox="1"/>
          <p:nvPr/>
        </p:nvSpPr>
        <p:spPr>
          <a:xfrm>
            <a:off x="169946" y="3974908"/>
            <a:ext cx="6344653"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dirty="0"/>
              <a:t>Keşke Hasan bu mektubu  oku</a:t>
            </a:r>
            <a:r>
              <a:rPr lang="el-GR" dirty="0"/>
              <a:t>-</a:t>
            </a:r>
            <a:r>
              <a:rPr lang="tr-TR" dirty="0"/>
              <a:t>sa</a:t>
            </a:r>
            <a:r>
              <a:rPr lang="el-GR" dirty="0"/>
              <a:t>. (μακάρι  να διάβαζε….)</a:t>
            </a:r>
            <a:r>
              <a:rPr lang="tr-TR" dirty="0"/>
              <a:t> </a:t>
            </a:r>
          </a:p>
          <a:p>
            <a:r>
              <a:rPr lang="tr-TR" dirty="0"/>
              <a:t>Keşke biz geç yat-ma-sa-k</a:t>
            </a:r>
            <a:r>
              <a:rPr lang="el-GR" dirty="0"/>
              <a:t>.</a:t>
            </a:r>
            <a:r>
              <a:rPr lang="tr-TR" dirty="0"/>
              <a:t> </a:t>
            </a:r>
            <a:r>
              <a:rPr lang="el-GR" dirty="0"/>
              <a:t> (μακάρι  να μην  ξαπλώναμε αργά…..) </a:t>
            </a:r>
            <a:endParaRPr lang="tr-TR" dirty="0"/>
          </a:p>
          <a:p>
            <a:r>
              <a:rPr lang="tr-TR" dirty="0"/>
              <a:t>Keşke otobüse bin-sa-m</a:t>
            </a:r>
            <a:r>
              <a:rPr lang="el-GR" dirty="0"/>
              <a:t>. (μακάρι  να  ανέβαινα….) </a:t>
            </a:r>
            <a:endParaRPr lang="tr-TR" dirty="0"/>
          </a:p>
          <a:p>
            <a:r>
              <a:rPr lang="tr-TR" dirty="0"/>
              <a:t>Keşke param ol-sa</a:t>
            </a:r>
            <a:r>
              <a:rPr lang="el-GR" dirty="0"/>
              <a:t>.</a:t>
            </a:r>
            <a:r>
              <a:rPr lang="tr-TR" dirty="0"/>
              <a:t> </a:t>
            </a:r>
            <a:r>
              <a:rPr lang="el-GR" dirty="0"/>
              <a:t> (μακάρι να είχα χρήματα ….)</a:t>
            </a:r>
            <a:endParaRPr lang="tr-TR" dirty="0"/>
          </a:p>
        </p:txBody>
      </p:sp>
    </p:spTree>
    <p:extLst>
      <p:ext uri="{BB962C8B-B14F-4D97-AF65-F5344CB8AC3E}">
        <p14:creationId xmlns:p14="http://schemas.microsoft.com/office/powerpoint/2010/main" val="3533432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artoon Little Kids A Study In The Classroom Stok Vektör Sanatı &amp;  Eğitim'nin Daha Fazla Görseli - Eğitim, Okul Binası, 2015 - iStock">
            <a:extLst>
              <a:ext uri="{FF2B5EF4-FFF2-40B4-BE49-F238E27FC236}">
                <a16:creationId xmlns:a16="http://schemas.microsoft.com/office/drawing/2014/main" id="{01DA6EA8-D6EA-4185-BA33-90CC466135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311" y="292969"/>
            <a:ext cx="11330139" cy="582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58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p:cNvSpPr>
          <p:nvPr/>
        </p:nvSpPr>
        <p:spPr>
          <a:xfrm>
            <a:off x="538997" y="288758"/>
            <a:ext cx="7907171" cy="457200"/>
          </a:xfrm>
          <a:prstGeom prst="rect">
            <a:avLst/>
          </a:prstGeom>
        </p:spPr>
        <p:style>
          <a:lnRef idx="2">
            <a:schemeClr val="dk1"/>
          </a:lnRef>
          <a:fillRef idx="1">
            <a:schemeClr val="lt1"/>
          </a:fillRef>
          <a:effectRef idx="0">
            <a:schemeClr val="dk1"/>
          </a:effectRef>
          <a:fontRef idx="minor">
            <a:schemeClr val="dk1"/>
          </a:fontRef>
        </p:style>
        <p:txBody>
          <a:bodyP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0" i="0" u="none" strike="noStrike" kern="1200" cap="none" spc="0" normalizeH="0" baseline="0" noProof="0" dirty="0">
                <a:ln>
                  <a:noFill/>
                </a:ln>
                <a:solidFill>
                  <a:srgbClr val="FF0000"/>
                </a:solidFill>
                <a:effectLst/>
                <a:uLnTx/>
                <a:uFillTx/>
                <a:latin typeface="+mj-lt"/>
                <a:ea typeface="+mj-ea"/>
                <a:cs typeface="+mj-cs"/>
              </a:rPr>
              <a:t>KONU</a:t>
            </a:r>
            <a:r>
              <a:rPr kumimoji="0" lang="el-GR" sz="2800" b="0" i="0" u="none" strike="noStrike" kern="1200" cap="none" spc="0" normalizeH="0" baseline="0" noProof="0" dirty="0">
                <a:ln>
                  <a:noFill/>
                </a:ln>
                <a:solidFill>
                  <a:srgbClr val="FF0000"/>
                </a:solidFill>
                <a:effectLst/>
                <a:uLnTx/>
                <a:uFillTx/>
                <a:latin typeface="+mj-lt"/>
                <a:ea typeface="+mj-ea"/>
                <a:cs typeface="+mj-cs"/>
              </a:rPr>
              <a:t> 10</a:t>
            </a:r>
            <a:r>
              <a:rPr kumimoji="0" lang="en-GB" sz="2800" b="0" i="0" u="none" strike="noStrike" kern="1200" cap="none" spc="0" normalizeH="0" noProof="0" dirty="0">
                <a:ln>
                  <a:noFill/>
                </a:ln>
                <a:solidFill>
                  <a:srgbClr val="FF0000"/>
                </a:solidFill>
                <a:effectLst/>
                <a:uLnTx/>
                <a:uFillTx/>
                <a:latin typeface="+mj-lt"/>
                <a:ea typeface="+mj-ea"/>
                <a:cs typeface="+mj-cs"/>
              </a:rPr>
              <a:t> </a:t>
            </a:r>
            <a:r>
              <a:rPr kumimoji="0" lang="el-GR" sz="2800" b="0" i="0" u="none" strike="noStrike" kern="1200" cap="none" spc="0" normalizeH="0" noProof="0" dirty="0">
                <a:ln>
                  <a:noFill/>
                </a:ln>
                <a:solidFill>
                  <a:srgbClr val="FF0000"/>
                </a:solidFill>
                <a:effectLst/>
                <a:uLnTx/>
                <a:uFillTx/>
                <a:latin typeface="+mj-lt"/>
                <a:ea typeface="+mj-ea"/>
                <a:cs typeface="+mj-cs"/>
              </a:rPr>
              <a:t>: </a:t>
            </a:r>
            <a:r>
              <a:rPr kumimoji="0" lang="tr-TR" sz="2800" b="0" i="0" u="none" strike="noStrike" kern="1200" cap="none" spc="0" normalizeH="0" baseline="0" noProof="0" dirty="0">
                <a:ln>
                  <a:noFill/>
                </a:ln>
                <a:solidFill>
                  <a:srgbClr val="FF0000"/>
                </a:solidFill>
                <a:effectLst/>
                <a:uLnTx/>
                <a:uFillTx/>
                <a:latin typeface="+mj-lt"/>
                <a:ea typeface="+mj-ea"/>
                <a:cs typeface="+mj-cs"/>
              </a:rPr>
              <a:t>Sence en etkili iletişim  aracı hangisidir?</a:t>
            </a:r>
            <a:endParaRPr kumimoji="0" lang="el-GR" sz="2800" b="0" i="0" u="none" strike="noStrike" kern="1200" cap="none" spc="0" normalizeH="0" baseline="0" noProof="0" dirty="0">
              <a:ln>
                <a:noFill/>
              </a:ln>
              <a:solidFill>
                <a:srgbClr val="FF0000"/>
              </a:solidFill>
              <a:effectLst/>
              <a:uLnTx/>
              <a:uFillTx/>
              <a:latin typeface="+mj-lt"/>
              <a:ea typeface="+mj-ea"/>
              <a:cs typeface="+mj-cs"/>
            </a:endParaRPr>
          </a:p>
        </p:txBody>
      </p:sp>
      <p:sp>
        <p:nvSpPr>
          <p:cNvPr id="3" name="2 - Ορθογώνιο"/>
          <p:cNvSpPr/>
          <p:nvPr/>
        </p:nvSpPr>
        <p:spPr>
          <a:xfrm>
            <a:off x="403893" y="3629344"/>
            <a:ext cx="2546338"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tr-TR" dirty="0"/>
              <a:t>işitsel / sesli  iletişim</a:t>
            </a:r>
            <a:r>
              <a:rPr lang="el-GR" dirty="0"/>
              <a:t> </a:t>
            </a:r>
            <a:r>
              <a:rPr lang="tr-TR" dirty="0"/>
              <a:t>araç</a:t>
            </a:r>
          </a:p>
        </p:txBody>
      </p:sp>
      <p:sp>
        <p:nvSpPr>
          <p:cNvPr id="4" name="3 - Ορθογώνιο"/>
          <p:cNvSpPr/>
          <p:nvPr/>
        </p:nvSpPr>
        <p:spPr>
          <a:xfrm>
            <a:off x="3387725" y="3629345"/>
            <a:ext cx="3256789"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tr-TR" dirty="0"/>
              <a:t>görsel /</a:t>
            </a:r>
            <a:r>
              <a:rPr lang="en-US" b="1" dirty="0"/>
              <a:t> </a:t>
            </a:r>
            <a:r>
              <a:rPr lang="en-US" dirty="0" err="1"/>
              <a:t>görüntülü</a:t>
            </a:r>
            <a:r>
              <a:rPr lang="tr-TR" dirty="0"/>
              <a:t>   iletişim  araç</a:t>
            </a:r>
          </a:p>
        </p:txBody>
      </p:sp>
      <p:cxnSp>
        <p:nvCxnSpPr>
          <p:cNvPr id="6" name="5 - Ευθεία γραμμή σύνδεσης"/>
          <p:cNvCxnSpPr/>
          <p:nvPr/>
        </p:nvCxnSpPr>
        <p:spPr>
          <a:xfrm rot="5400000">
            <a:off x="1907007" y="4987093"/>
            <a:ext cx="2261937" cy="517358"/>
          </a:xfrm>
          <a:prstGeom prst="line">
            <a:avLst/>
          </a:prstGeom>
        </p:spPr>
        <p:style>
          <a:lnRef idx="3">
            <a:schemeClr val="dk1"/>
          </a:lnRef>
          <a:fillRef idx="0">
            <a:schemeClr val="dk1"/>
          </a:fillRef>
          <a:effectRef idx="2">
            <a:schemeClr val="dk1"/>
          </a:effectRef>
          <a:fontRef idx="minor">
            <a:schemeClr val="tx1"/>
          </a:fontRef>
        </p:style>
      </p:cxnSp>
      <p:sp>
        <p:nvSpPr>
          <p:cNvPr id="7" name="6 - Ορθογώνιο"/>
          <p:cNvSpPr/>
          <p:nvPr/>
        </p:nvSpPr>
        <p:spPr>
          <a:xfrm>
            <a:off x="7161631" y="3589240"/>
            <a:ext cx="1823128"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tr-TR" dirty="0"/>
              <a:t>yazlı  iletişim</a:t>
            </a:r>
            <a:r>
              <a:rPr lang="el-GR" dirty="0"/>
              <a:t> </a:t>
            </a:r>
            <a:r>
              <a:rPr lang="tr-TR" dirty="0"/>
              <a:t>araç</a:t>
            </a:r>
          </a:p>
        </p:txBody>
      </p:sp>
      <p:cxnSp>
        <p:nvCxnSpPr>
          <p:cNvPr id="8" name="7 - Ευθεία γραμμή σύνδεσης"/>
          <p:cNvCxnSpPr/>
          <p:nvPr/>
        </p:nvCxnSpPr>
        <p:spPr>
          <a:xfrm rot="5400000">
            <a:off x="5476376" y="4995116"/>
            <a:ext cx="2261937" cy="517358"/>
          </a:xfrm>
          <a:prstGeom prst="line">
            <a:avLst/>
          </a:prstGeom>
        </p:spPr>
        <p:style>
          <a:lnRef idx="3">
            <a:schemeClr val="dk1"/>
          </a:lnRef>
          <a:fillRef idx="0">
            <a:schemeClr val="dk1"/>
          </a:fillRef>
          <a:effectRef idx="2">
            <a:schemeClr val="dk1"/>
          </a:effectRef>
          <a:fontRef idx="minor">
            <a:schemeClr val="tx1"/>
          </a:fontRef>
        </p:style>
      </p:cxnSp>
      <p:sp>
        <p:nvSpPr>
          <p:cNvPr id="9" name="Τίτλος 1"/>
          <p:cNvSpPr txBox="1">
            <a:spLocks/>
          </p:cNvSpPr>
          <p:nvPr/>
        </p:nvSpPr>
        <p:spPr>
          <a:xfrm>
            <a:off x="429126" y="1190081"/>
            <a:ext cx="4034590" cy="470277"/>
          </a:xfrm>
          <a:prstGeom prst="rect">
            <a:avLst/>
          </a:prstGeom>
        </p:spPr>
        <p:style>
          <a:lnRef idx="2">
            <a:schemeClr val="accent2"/>
          </a:lnRef>
          <a:fillRef idx="1">
            <a:schemeClr val="lt1"/>
          </a:fillRef>
          <a:effectRef idx="0">
            <a:schemeClr val="accent2"/>
          </a:effectRef>
          <a:fontRef idx="minor">
            <a:schemeClr val="dk1"/>
          </a:fontRef>
        </p:style>
        <p:txBody>
          <a:bodyPr>
            <a:normAutofit fontScale="97500"/>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err="1">
                <a:ln>
                  <a:noFill/>
                </a:ln>
                <a:solidFill>
                  <a:srgbClr val="FF0000"/>
                </a:solidFill>
                <a:effectLst/>
                <a:uLnTx/>
                <a:uFillTx/>
                <a:latin typeface="+mj-lt"/>
                <a:ea typeface="+mj-ea"/>
                <a:cs typeface="+mj-cs"/>
              </a:rPr>
              <a:t>Geçmişten</a:t>
            </a:r>
            <a:r>
              <a:rPr kumimoji="0" lang="en-US" sz="2000" b="0" i="0" u="none" strike="noStrike" kern="1200" cap="none" spc="0" normalizeH="0" baseline="0" noProof="0" dirty="0">
                <a:ln>
                  <a:noFill/>
                </a:ln>
                <a:solidFill>
                  <a:srgbClr val="FF0000"/>
                </a:solidFill>
                <a:effectLst/>
                <a:uLnTx/>
                <a:uFillTx/>
                <a:latin typeface="+mj-lt"/>
                <a:ea typeface="+mj-ea"/>
                <a:cs typeface="+mj-cs"/>
              </a:rPr>
              <a:t> </a:t>
            </a:r>
            <a:r>
              <a:rPr kumimoji="0" lang="en-US" sz="2000" b="0" i="0" u="none" strike="noStrike" kern="1200" cap="none" spc="0" normalizeH="0" baseline="0" noProof="0" dirty="0" err="1">
                <a:ln>
                  <a:noFill/>
                </a:ln>
                <a:solidFill>
                  <a:srgbClr val="FF0000"/>
                </a:solidFill>
                <a:effectLst/>
                <a:uLnTx/>
                <a:uFillTx/>
                <a:latin typeface="+mj-lt"/>
                <a:ea typeface="+mj-ea"/>
                <a:cs typeface="+mj-cs"/>
              </a:rPr>
              <a:t>günümüze</a:t>
            </a:r>
            <a:r>
              <a:rPr kumimoji="0" lang="en-US" sz="2000" b="0" i="0" u="none" strike="noStrike" kern="1200" cap="none" spc="0" normalizeH="0" baseline="0" noProof="0" dirty="0">
                <a:ln>
                  <a:noFill/>
                </a:ln>
                <a:solidFill>
                  <a:srgbClr val="FF0000"/>
                </a:solidFill>
                <a:effectLst/>
                <a:uLnTx/>
                <a:uFillTx/>
                <a:latin typeface="+mj-lt"/>
                <a:ea typeface="+mj-ea"/>
                <a:cs typeface="+mj-cs"/>
              </a:rPr>
              <a:t> </a:t>
            </a:r>
            <a:r>
              <a:rPr kumimoji="0" lang="tr-TR" sz="2000" b="0" i="0" u="none" strike="noStrike" kern="1200" cap="none" spc="0" normalizeH="0" baseline="0" noProof="0" dirty="0">
                <a:ln>
                  <a:noFill/>
                </a:ln>
                <a:solidFill>
                  <a:srgbClr val="FF0000"/>
                </a:solidFill>
                <a:effectLst/>
                <a:uLnTx/>
                <a:uFillTx/>
                <a:latin typeface="+mj-lt"/>
                <a:ea typeface="+mj-ea"/>
                <a:cs typeface="+mj-cs"/>
              </a:rPr>
              <a:t>iletişim</a:t>
            </a:r>
            <a:r>
              <a:rPr kumimoji="0" lang="en-US" sz="2000" b="0" i="0" u="none" strike="noStrike" kern="1200" cap="none" spc="0" normalizeH="0" baseline="0" noProof="0" dirty="0">
                <a:ln>
                  <a:noFill/>
                </a:ln>
                <a:solidFill>
                  <a:srgbClr val="FF0000"/>
                </a:solidFill>
                <a:effectLst/>
                <a:uLnTx/>
                <a:uFillTx/>
                <a:latin typeface="+mj-lt"/>
                <a:ea typeface="+mj-ea"/>
                <a:cs typeface="+mj-cs"/>
              </a:rPr>
              <a:t> </a:t>
            </a:r>
            <a:r>
              <a:rPr kumimoji="0" lang="en-US" sz="2000" b="0" i="0" u="none" strike="noStrike" kern="1200" cap="none" spc="0" normalizeH="0" baseline="0" noProof="0" dirty="0" err="1">
                <a:ln>
                  <a:noFill/>
                </a:ln>
                <a:solidFill>
                  <a:srgbClr val="FF0000"/>
                </a:solidFill>
                <a:effectLst/>
                <a:uLnTx/>
                <a:uFillTx/>
                <a:latin typeface="+mj-lt"/>
                <a:ea typeface="+mj-ea"/>
                <a:cs typeface="+mj-cs"/>
              </a:rPr>
              <a:t>araçlar</a:t>
            </a:r>
            <a:r>
              <a:rPr kumimoji="0" lang="tr-TR" sz="2000" b="0" i="0" u="none" strike="noStrike" kern="1200" cap="none" spc="0" normalizeH="0" baseline="0" noProof="0" dirty="0">
                <a:ln>
                  <a:noFill/>
                </a:ln>
                <a:solidFill>
                  <a:srgbClr val="FF0000"/>
                </a:solidFill>
                <a:effectLst/>
                <a:uLnTx/>
                <a:uFillTx/>
                <a:latin typeface="+mj-lt"/>
                <a:ea typeface="+mj-ea"/>
                <a:cs typeface="+mj-cs"/>
              </a:rPr>
              <a:t>ı</a:t>
            </a:r>
            <a:r>
              <a:rPr kumimoji="0" lang="en-US" sz="2000" b="0" i="0" u="none" strike="noStrike" kern="1200" cap="none" spc="0" normalizeH="0" baseline="0" noProof="0" dirty="0">
                <a:ln>
                  <a:noFill/>
                </a:ln>
                <a:solidFill>
                  <a:srgbClr val="FF0000"/>
                </a:solidFill>
                <a:effectLst/>
                <a:uLnTx/>
                <a:uFillTx/>
                <a:latin typeface="+mj-lt"/>
                <a:ea typeface="+mj-ea"/>
                <a:cs typeface="+mj-cs"/>
              </a:rPr>
              <a:t> </a:t>
            </a:r>
            <a:endParaRPr kumimoji="0" lang="el-GR" sz="2000" b="0" i="0" u="none" strike="noStrike" kern="1200" cap="none" spc="0" normalizeH="0" baseline="0" noProof="0" dirty="0">
              <a:ln>
                <a:noFill/>
              </a:ln>
              <a:solidFill>
                <a:srgbClr val="FF0000"/>
              </a:solidFill>
              <a:effectLst/>
              <a:uLnTx/>
              <a:uFillTx/>
              <a:latin typeface="+mj-lt"/>
              <a:ea typeface="+mj-ea"/>
              <a:cs typeface="+mj-cs"/>
            </a:endParaRPr>
          </a:p>
        </p:txBody>
      </p:sp>
      <p:cxnSp>
        <p:nvCxnSpPr>
          <p:cNvPr id="11" name="10 - Ευθεία γραμμή σύνδεσης"/>
          <p:cNvCxnSpPr/>
          <p:nvPr/>
        </p:nvCxnSpPr>
        <p:spPr>
          <a:xfrm rot="5400000">
            <a:off x="4156912" y="2689059"/>
            <a:ext cx="1600202" cy="3"/>
          </a:xfrm>
          <a:prstGeom prst="line">
            <a:avLst/>
          </a:prstGeom>
        </p:spPr>
        <p:style>
          <a:lnRef idx="3">
            <a:schemeClr val="dk1"/>
          </a:lnRef>
          <a:fillRef idx="0">
            <a:schemeClr val="dk1"/>
          </a:fillRef>
          <a:effectRef idx="2">
            <a:schemeClr val="dk1"/>
          </a:effectRef>
          <a:fontRef idx="minor">
            <a:schemeClr val="tx1"/>
          </a:fontRef>
        </p:style>
      </p:cxnSp>
      <p:sp>
        <p:nvSpPr>
          <p:cNvPr id="15" name="14 - Ορθογώνιο"/>
          <p:cNvSpPr/>
          <p:nvPr/>
        </p:nvSpPr>
        <p:spPr>
          <a:xfrm>
            <a:off x="1641539" y="1836639"/>
            <a:ext cx="1121846"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US" b="1" dirty="0" err="1"/>
              <a:t>Geçmiş</a:t>
            </a:r>
            <a:r>
              <a:rPr lang="tr-TR" b="1" dirty="0"/>
              <a:t>te</a:t>
            </a:r>
            <a:r>
              <a:rPr lang="en-US" b="1" dirty="0"/>
              <a:t> </a:t>
            </a:r>
          </a:p>
        </p:txBody>
      </p:sp>
      <p:sp>
        <p:nvSpPr>
          <p:cNvPr id="16" name="15 - Ορθογώνιο"/>
          <p:cNvSpPr/>
          <p:nvPr/>
        </p:nvSpPr>
        <p:spPr>
          <a:xfrm>
            <a:off x="7844065" y="1850233"/>
            <a:ext cx="1392241"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US" b="1" dirty="0"/>
              <a:t>G</a:t>
            </a:r>
            <a:r>
              <a:rPr lang="tr-TR" b="1" dirty="0"/>
              <a:t>ünümüzde</a:t>
            </a:r>
            <a:r>
              <a:rPr lang="en-US" b="1" dirty="0"/>
              <a:t> </a:t>
            </a:r>
          </a:p>
        </p:txBody>
      </p:sp>
      <p:sp>
        <p:nvSpPr>
          <p:cNvPr id="17" name="16 - TextBox"/>
          <p:cNvSpPr txBox="1"/>
          <p:nvPr/>
        </p:nvSpPr>
        <p:spPr>
          <a:xfrm>
            <a:off x="421105" y="2514600"/>
            <a:ext cx="962527"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dirty="0"/>
          </a:p>
        </p:txBody>
      </p:sp>
      <p:sp>
        <p:nvSpPr>
          <p:cNvPr id="18" name="17 - TextBox"/>
          <p:cNvSpPr txBox="1"/>
          <p:nvPr/>
        </p:nvSpPr>
        <p:spPr>
          <a:xfrm>
            <a:off x="2943726" y="2522621"/>
            <a:ext cx="962527"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dirty="0"/>
          </a:p>
        </p:txBody>
      </p:sp>
      <p:sp>
        <p:nvSpPr>
          <p:cNvPr id="19" name="18 - TextBox"/>
          <p:cNvSpPr txBox="1"/>
          <p:nvPr/>
        </p:nvSpPr>
        <p:spPr>
          <a:xfrm>
            <a:off x="1688431" y="2530642"/>
            <a:ext cx="962527"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dirty="0"/>
          </a:p>
        </p:txBody>
      </p:sp>
      <p:sp>
        <p:nvSpPr>
          <p:cNvPr id="22" name="21 - TextBox"/>
          <p:cNvSpPr txBox="1"/>
          <p:nvPr/>
        </p:nvSpPr>
        <p:spPr>
          <a:xfrm>
            <a:off x="5257211" y="2420134"/>
            <a:ext cx="1873657" cy="38759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dirty="0"/>
          </a:p>
        </p:txBody>
      </p:sp>
      <p:sp>
        <p:nvSpPr>
          <p:cNvPr id="24" name="23 - TextBox"/>
          <p:cNvSpPr txBox="1"/>
          <p:nvPr/>
        </p:nvSpPr>
        <p:spPr>
          <a:xfrm>
            <a:off x="7431506" y="2420134"/>
            <a:ext cx="1553254" cy="38759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dirty="0"/>
          </a:p>
        </p:txBody>
      </p:sp>
      <p:pic>
        <p:nvPicPr>
          <p:cNvPr id="1026" name="Picture 2" descr="30+ Duman Işareti Illüstrasyonlar Stok ...">
            <a:extLst>
              <a:ext uri="{FF2B5EF4-FFF2-40B4-BE49-F238E27FC236}">
                <a16:creationId xmlns:a16="http://schemas.microsoft.com/office/drawing/2014/main" id="{811BE3A0-578E-4300-B9D1-92FC87EA21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341" y="3435602"/>
            <a:ext cx="1177998" cy="29491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350+ Posta Güvercini Stock ...">
            <a:extLst>
              <a:ext uri="{FF2B5EF4-FFF2-40B4-BE49-F238E27FC236}">
                <a16:creationId xmlns:a16="http://schemas.microsoft.com/office/drawing/2014/main" id="{DFD7E8D4-ACEE-46EF-853E-2377BC4931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9100" y="3422398"/>
            <a:ext cx="1348188" cy="294113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rafik ve Clip Art - iStock">
            <a:extLst>
              <a:ext uri="{FF2B5EF4-FFF2-40B4-BE49-F238E27FC236}">
                <a16:creationId xmlns:a16="http://schemas.microsoft.com/office/drawing/2014/main" id="{8E1F8D64-0B38-4537-9959-A846E0F430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2521" y="3447266"/>
            <a:ext cx="2474483" cy="31219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Uydu televizyonu png | PNGWing">
            <a:extLst>
              <a:ext uri="{FF2B5EF4-FFF2-40B4-BE49-F238E27FC236}">
                <a16:creationId xmlns:a16="http://schemas.microsoft.com/office/drawing/2014/main" id="{D6ECA646-E746-4AB5-901B-474800E3D7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7755" y="3447266"/>
            <a:ext cx="2143125" cy="3061647"/>
          </a:xfrm>
          <a:prstGeom prst="rect">
            <a:avLst/>
          </a:prstGeom>
          <a:noFill/>
          <a:extLst>
            <a:ext uri="{909E8E84-426E-40DD-AFC4-6F175D3DCCD1}">
              <a14:hiddenFill xmlns:a14="http://schemas.microsoft.com/office/drawing/2010/main">
                <a:solidFill>
                  <a:srgbClr val="FFFFFF"/>
                </a:solidFill>
              </a14:hiddenFill>
            </a:ext>
          </a:extLst>
        </p:spPr>
      </p:pic>
      <p:pic>
        <p:nvPicPr>
          <p:cNvPr id="5" name="Εικόνα 4">
            <a:extLst>
              <a:ext uri="{FF2B5EF4-FFF2-40B4-BE49-F238E27FC236}">
                <a16:creationId xmlns:a16="http://schemas.microsoft.com/office/drawing/2014/main" id="{D78010CC-6BE6-4D7C-BF7F-8D63121DAEE0}"/>
              </a:ext>
            </a:extLst>
          </p:cNvPr>
          <p:cNvPicPr>
            <a:picLocks noChangeAspect="1"/>
          </p:cNvPicPr>
          <p:nvPr/>
        </p:nvPicPr>
        <p:blipFill>
          <a:blip r:embed="rId6"/>
          <a:stretch>
            <a:fillRect/>
          </a:stretch>
        </p:blipFill>
        <p:spPr>
          <a:xfrm>
            <a:off x="7093181" y="3365915"/>
            <a:ext cx="2143125" cy="3203326"/>
          </a:xfrm>
          <a:prstGeom prst="rect">
            <a:avLst/>
          </a:prstGeom>
        </p:spPr>
      </p:pic>
      <p:pic>
        <p:nvPicPr>
          <p:cNvPr id="1034" name="Picture 10" descr="28,200+ Email Cartoon Stock Photos ...">
            <a:extLst>
              <a:ext uri="{FF2B5EF4-FFF2-40B4-BE49-F238E27FC236}">
                <a16:creationId xmlns:a16="http://schemas.microsoft.com/office/drawing/2014/main" id="{BB7E92F9-D8EB-4F11-B901-156DBBA6186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67046" y="4198022"/>
            <a:ext cx="2181225" cy="2095500"/>
          </a:xfrm>
          <a:prstGeom prst="rect">
            <a:avLst/>
          </a:prstGeom>
          <a:noFill/>
          <a:extLst>
            <a:ext uri="{909E8E84-426E-40DD-AFC4-6F175D3DCCD1}">
              <a14:hiddenFill xmlns:a14="http://schemas.microsoft.com/office/drawing/2010/main">
                <a:solidFill>
                  <a:srgbClr val="FFFFFF"/>
                </a:solidFill>
              </a14:hiddenFill>
            </a:ext>
          </a:extLst>
        </p:spPr>
      </p:pic>
      <p:sp>
        <p:nvSpPr>
          <p:cNvPr id="26" name="23 - TextBox">
            <a:extLst>
              <a:ext uri="{FF2B5EF4-FFF2-40B4-BE49-F238E27FC236}">
                <a16:creationId xmlns:a16="http://schemas.microsoft.com/office/drawing/2014/main" id="{5751C6D7-FA09-40AD-9BAD-3B15FBDDBE38}"/>
              </a:ext>
            </a:extLst>
          </p:cNvPr>
          <p:cNvSpPr txBox="1"/>
          <p:nvPr/>
        </p:nvSpPr>
        <p:spPr>
          <a:xfrm>
            <a:off x="9137182" y="2420134"/>
            <a:ext cx="2732773"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dirty="0"/>
          </a:p>
        </p:txBody>
      </p:sp>
    </p:spTree>
    <p:extLst>
      <p:ext uri="{BB962C8B-B14F-4D97-AF65-F5344CB8AC3E}">
        <p14:creationId xmlns:p14="http://schemas.microsoft.com/office/powerpoint/2010/main" val="2687587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p:cNvSpPr>
          <p:nvPr/>
        </p:nvSpPr>
        <p:spPr>
          <a:xfrm>
            <a:off x="538997" y="288758"/>
            <a:ext cx="7907171" cy="457200"/>
          </a:xfrm>
          <a:prstGeom prst="rect">
            <a:avLst/>
          </a:prstGeom>
        </p:spPr>
        <p:style>
          <a:lnRef idx="2">
            <a:schemeClr val="dk1"/>
          </a:lnRef>
          <a:fillRef idx="1">
            <a:schemeClr val="lt1"/>
          </a:fillRef>
          <a:effectRef idx="0">
            <a:schemeClr val="dk1"/>
          </a:effectRef>
          <a:fontRef idx="minor">
            <a:schemeClr val="dk1"/>
          </a:fontRef>
        </p:style>
        <p:txBody>
          <a:bodyP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0" i="0" u="none" strike="noStrike" kern="1200" cap="none" spc="0" normalizeH="0" baseline="0" noProof="0" dirty="0">
                <a:ln>
                  <a:noFill/>
                </a:ln>
                <a:solidFill>
                  <a:srgbClr val="FF0000"/>
                </a:solidFill>
                <a:effectLst/>
                <a:uLnTx/>
                <a:uFillTx/>
                <a:latin typeface="+mj-lt"/>
                <a:ea typeface="+mj-ea"/>
                <a:cs typeface="+mj-cs"/>
              </a:rPr>
              <a:t>KONU</a:t>
            </a:r>
            <a:r>
              <a:rPr kumimoji="0" lang="el-GR" sz="2800" b="0" i="0" u="none" strike="noStrike" kern="1200" cap="none" spc="0" normalizeH="0" baseline="0" noProof="0" dirty="0">
                <a:ln>
                  <a:noFill/>
                </a:ln>
                <a:solidFill>
                  <a:srgbClr val="FF0000"/>
                </a:solidFill>
                <a:effectLst/>
                <a:uLnTx/>
                <a:uFillTx/>
                <a:latin typeface="+mj-lt"/>
                <a:ea typeface="+mj-ea"/>
                <a:cs typeface="+mj-cs"/>
              </a:rPr>
              <a:t> 10</a:t>
            </a:r>
            <a:r>
              <a:rPr kumimoji="0" lang="en-GB" sz="2800" b="0" i="0" u="none" strike="noStrike" kern="1200" cap="none" spc="0" normalizeH="0" noProof="0" dirty="0">
                <a:ln>
                  <a:noFill/>
                </a:ln>
                <a:solidFill>
                  <a:srgbClr val="FF0000"/>
                </a:solidFill>
                <a:effectLst/>
                <a:uLnTx/>
                <a:uFillTx/>
                <a:latin typeface="+mj-lt"/>
                <a:ea typeface="+mj-ea"/>
                <a:cs typeface="+mj-cs"/>
              </a:rPr>
              <a:t> </a:t>
            </a:r>
            <a:r>
              <a:rPr kumimoji="0" lang="el-GR" sz="2800" b="0" i="0" u="none" strike="noStrike" kern="1200" cap="none" spc="0" normalizeH="0" noProof="0" dirty="0">
                <a:ln>
                  <a:noFill/>
                </a:ln>
                <a:solidFill>
                  <a:srgbClr val="FF0000"/>
                </a:solidFill>
                <a:effectLst/>
                <a:uLnTx/>
                <a:uFillTx/>
                <a:latin typeface="+mj-lt"/>
                <a:ea typeface="+mj-ea"/>
                <a:cs typeface="+mj-cs"/>
              </a:rPr>
              <a:t>: </a:t>
            </a:r>
            <a:r>
              <a:rPr kumimoji="0" lang="tr-TR" sz="2800" b="0" i="0" u="none" strike="noStrike" kern="1200" cap="none" spc="0" normalizeH="0" baseline="0" noProof="0" dirty="0">
                <a:ln>
                  <a:noFill/>
                </a:ln>
                <a:solidFill>
                  <a:srgbClr val="FF0000"/>
                </a:solidFill>
                <a:effectLst/>
                <a:uLnTx/>
                <a:uFillTx/>
                <a:latin typeface="+mj-lt"/>
                <a:ea typeface="+mj-ea"/>
                <a:cs typeface="+mj-cs"/>
              </a:rPr>
              <a:t>Sence en etkili iletişim  aracı hangisidir?</a:t>
            </a:r>
            <a:endParaRPr kumimoji="0" lang="el-GR" sz="2800" b="0" i="0" u="none" strike="noStrike" kern="1200" cap="none" spc="0" normalizeH="0" baseline="0" noProof="0" dirty="0">
              <a:ln>
                <a:noFill/>
              </a:ln>
              <a:solidFill>
                <a:srgbClr val="FF0000"/>
              </a:solidFill>
              <a:effectLst/>
              <a:uLnTx/>
              <a:uFillTx/>
              <a:latin typeface="+mj-lt"/>
              <a:ea typeface="+mj-ea"/>
              <a:cs typeface="+mj-cs"/>
            </a:endParaRPr>
          </a:p>
        </p:txBody>
      </p:sp>
      <p:sp>
        <p:nvSpPr>
          <p:cNvPr id="3" name="2 - Ορθογώνιο"/>
          <p:cNvSpPr/>
          <p:nvPr/>
        </p:nvSpPr>
        <p:spPr>
          <a:xfrm>
            <a:off x="403893" y="3629344"/>
            <a:ext cx="2546338"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tr-TR" dirty="0"/>
              <a:t>işitsel / sesli  iletişim</a:t>
            </a:r>
            <a:r>
              <a:rPr lang="el-GR" dirty="0"/>
              <a:t> </a:t>
            </a:r>
            <a:r>
              <a:rPr lang="tr-TR" dirty="0"/>
              <a:t>araç</a:t>
            </a:r>
          </a:p>
        </p:txBody>
      </p:sp>
      <p:sp>
        <p:nvSpPr>
          <p:cNvPr id="4" name="3 - Ορθογώνιο"/>
          <p:cNvSpPr/>
          <p:nvPr/>
        </p:nvSpPr>
        <p:spPr>
          <a:xfrm>
            <a:off x="3387725" y="3629345"/>
            <a:ext cx="3256789"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tr-TR" dirty="0"/>
              <a:t>görsel /</a:t>
            </a:r>
            <a:r>
              <a:rPr lang="en-US" b="1" dirty="0"/>
              <a:t> </a:t>
            </a:r>
            <a:r>
              <a:rPr lang="en-US" dirty="0" err="1"/>
              <a:t>görüntülü</a:t>
            </a:r>
            <a:r>
              <a:rPr lang="tr-TR" dirty="0"/>
              <a:t>   iletişim  araç</a:t>
            </a:r>
          </a:p>
        </p:txBody>
      </p:sp>
      <p:cxnSp>
        <p:nvCxnSpPr>
          <p:cNvPr id="6" name="5 - Ευθεία γραμμή σύνδεσης"/>
          <p:cNvCxnSpPr/>
          <p:nvPr/>
        </p:nvCxnSpPr>
        <p:spPr>
          <a:xfrm rot="5400000">
            <a:off x="1907007" y="4987093"/>
            <a:ext cx="2261937" cy="517358"/>
          </a:xfrm>
          <a:prstGeom prst="line">
            <a:avLst/>
          </a:prstGeom>
        </p:spPr>
        <p:style>
          <a:lnRef idx="3">
            <a:schemeClr val="dk1"/>
          </a:lnRef>
          <a:fillRef idx="0">
            <a:schemeClr val="dk1"/>
          </a:fillRef>
          <a:effectRef idx="2">
            <a:schemeClr val="dk1"/>
          </a:effectRef>
          <a:fontRef idx="minor">
            <a:schemeClr val="tx1"/>
          </a:fontRef>
        </p:style>
      </p:cxnSp>
      <p:sp>
        <p:nvSpPr>
          <p:cNvPr id="7" name="6 - Ορθογώνιο"/>
          <p:cNvSpPr/>
          <p:nvPr/>
        </p:nvSpPr>
        <p:spPr>
          <a:xfrm>
            <a:off x="7161631" y="3589240"/>
            <a:ext cx="1823128"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tr-TR" dirty="0"/>
              <a:t>yazlı  iletişim</a:t>
            </a:r>
            <a:r>
              <a:rPr lang="el-GR" dirty="0"/>
              <a:t> </a:t>
            </a:r>
            <a:r>
              <a:rPr lang="tr-TR" dirty="0"/>
              <a:t>araç</a:t>
            </a:r>
          </a:p>
        </p:txBody>
      </p:sp>
      <p:cxnSp>
        <p:nvCxnSpPr>
          <p:cNvPr id="8" name="7 - Ευθεία γραμμή σύνδεσης"/>
          <p:cNvCxnSpPr/>
          <p:nvPr/>
        </p:nvCxnSpPr>
        <p:spPr>
          <a:xfrm rot="5400000">
            <a:off x="5476376" y="4995116"/>
            <a:ext cx="2261937" cy="517358"/>
          </a:xfrm>
          <a:prstGeom prst="line">
            <a:avLst/>
          </a:prstGeom>
        </p:spPr>
        <p:style>
          <a:lnRef idx="3">
            <a:schemeClr val="dk1"/>
          </a:lnRef>
          <a:fillRef idx="0">
            <a:schemeClr val="dk1"/>
          </a:fillRef>
          <a:effectRef idx="2">
            <a:schemeClr val="dk1"/>
          </a:effectRef>
          <a:fontRef idx="minor">
            <a:schemeClr val="tx1"/>
          </a:fontRef>
        </p:style>
      </p:cxnSp>
      <p:sp>
        <p:nvSpPr>
          <p:cNvPr id="9" name="Τίτλος 1"/>
          <p:cNvSpPr txBox="1">
            <a:spLocks/>
          </p:cNvSpPr>
          <p:nvPr/>
        </p:nvSpPr>
        <p:spPr>
          <a:xfrm>
            <a:off x="429126" y="1190081"/>
            <a:ext cx="4034590" cy="470277"/>
          </a:xfrm>
          <a:prstGeom prst="rect">
            <a:avLst/>
          </a:prstGeom>
        </p:spPr>
        <p:style>
          <a:lnRef idx="2">
            <a:schemeClr val="accent2"/>
          </a:lnRef>
          <a:fillRef idx="1">
            <a:schemeClr val="lt1"/>
          </a:fillRef>
          <a:effectRef idx="0">
            <a:schemeClr val="accent2"/>
          </a:effectRef>
          <a:fontRef idx="minor">
            <a:schemeClr val="dk1"/>
          </a:fontRef>
        </p:style>
        <p:txBody>
          <a:bodyPr>
            <a:normAutofit fontScale="97500"/>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err="1">
                <a:ln>
                  <a:noFill/>
                </a:ln>
                <a:solidFill>
                  <a:srgbClr val="FF0000"/>
                </a:solidFill>
                <a:effectLst/>
                <a:uLnTx/>
                <a:uFillTx/>
                <a:latin typeface="+mj-lt"/>
                <a:ea typeface="+mj-ea"/>
                <a:cs typeface="+mj-cs"/>
              </a:rPr>
              <a:t>Geçmişten</a:t>
            </a:r>
            <a:r>
              <a:rPr kumimoji="0" lang="en-US" sz="2000" b="0" i="0" u="none" strike="noStrike" kern="1200" cap="none" spc="0" normalizeH="0" baseline="0" noProof="0" dirty="0">
                <a:ln>
                  <a:noFill/>
                </a:ln>
                <a:solidFill>
                  <a:srgbClr val="FF0000"/>
                </a:solidFill>
                <a:effectLst/>
                <a:uLnTx/>
                <a:uFillTx/>
                <a:latin typeface="+mj-lt"/>
                <a:ea typeface="+mj-ea"/>
                <a:cs typeface="+mj-cs"/>
              </a:rPr>
              <a:t> </a:t>
            </a:r>
            <a:r>
              <a:rPr kumimoji="0" lang="en-US" sz="2000" b="0" i="0" u="none" strike="noStrike" kern="1200" cap="none" spc="0" normalizeH="0" baseline="0" noProof="0" dirty="0" err="1">
                <a:ln>
                  <a:noFill/>
                </a:ln>
                <a:solidFill>
                  <a:srgbClr val="FF0000"/>
                </a:solidFill>
                <a:effectLst/>
                <a:uLnTx/>
                <a:uFillTx/>
                <a:latin typeface="+mj-lt"/>
                <a:ea typeface="+mj-ea"/>
                <a:cs typeface="+mj-cs"/>
              </a:rPr>
              <a:t>günümüze</a:t>
            </a:r>
            <a:r>
              <a:rPr kumimoji="0" lang="en-US" sz="2000" b="0" i="0" u="none" strike="noStrike" kern="1200" cap="none" spc="0" normalizeH="0" baseline="0" noProof="0" dirty="0">
                <a:ln>
                  <a:noFill/>
                </a:ln>
                <a:solidFill>
                  <a:srgbClr val="FF0000"/>
                </a:solidFill>
                <a:effectLst/>
                <a:uLnTx/>
                <a:uFillTx/>
                <a:latin typeface="+mj-lt"/>
                <a:ea typeface="+mj-ea"/>
                <a:cs typeface="+mj-cs"/>
              </a:rPr>
              <a:t> </a:t>
            </a:r>
            <a:r>
              <a:rPr kumimoji="0" lang="tr-TR" sz="2000" b="0" i="0" u="none" strike="noStrike" kern="1200" cap="none" spc="0" normalizeH="0" baseline="0" noProof="0" dirty="0">
                <a:ln>
                  <a:noFill/>
                </a:ln>
                <a:solidFill>
                  <a:srgbClr val="FF0000"/>
                </a:solidFill>
                <a:effectLst/>
                <a:uLnTx/>
                <a:uFillTx/>
                <a:latin typeface="+mj-lt"/>
                <a:ea typeface="+mj-ea"/>
                <a:cs typeface="+mj-cs"/>
              </a:rPr>
              <a:t>iletişim</a:t>
            </a:r>
            <a:r>
              <a:rPr kumimoji="0" lang="en-US" sz="2000" b="0" i="0" u="none" strike="noStrike" kern="1200" cap="none" spc="0" normalizeH="0" baseline="0" noProof="0" dirty="0">
                <a:ln>
                  <a:noFill/>
                </a:ln>
                <a:solidFill>
                  <a:srgbClr val="FF0000"/>
                </a:solidFill>
                <a:effectLst/>
                <a:uLnTx/>
                <a:uFillTx/>
                <a:latin typeface="+mj-lt"/>
                <a:ea typeface="+mj-ea"/>
                <a:cs typeface="+mj-cs"/>
              </a:rPr>
              <a:t> </a:t>
            </a:r>
            <a:r>
              <a:rPr kumimoji="0" lang="en-US" sz="2000" b="0" i="0" u="none" strike="noStrike" kern="1200" cap="none" spc="0" normalizeH="0" baseline="0" noProof="0" dirty="0" err="1">
                <a:ln>
                  <a:noFill/>
                </a:ln>
                <a:solidFill>
                  <a:srgbClr val="FF0000"/>
                </a:solidFill>
                <a:effectLst/>
                <a:uLnTx/>
                <a:uFillTx/>
                <a:latin typeface="+mj-lt"/>
                <a:ea typeface="+mj-ea"/>
                <a:cs typeface="+mj-cs"/>
              </a:rPr>
              <a:t>araçlar</a:t>
            </a:r>
            <a:r>
              <a:rPr kumimoji="0" lang="tr-TR" sz="2000" b="0" i="0" u="none" strike="noStrike" kern="1200" cap="none" spc="0" normalizeH="0" baseline="0" noProof="0" dirty="0">
                <a:ln>
                  <a:noFill/>
                </a:ln>
                <a:solidFill>
                  <a:srgbClr val="FF0000"/>
                </a:solidFill>
                <a:effectLst/>
                <a:uLnTx/>
                <a:uFillTx/>
                <a:latin typeface="+mj-lt"/>
                <a:ea typeface="+mj-ea"/>
                <a:cs typeface="+mj-cs"/>
              </a:rPr>
              <a:t>ı</a:t>
            </a:r>
            <a:r>
              <a:rPr kumimoji="0" lang="en-US" sz="2000" b="0" i="0" u="none" strike="noStrike" kern="1200" cap="none" spc="0" normalizeH="0" baseline="0" noProof="0" dirty="0">
                <a:ln>
                  <a:noFill/>
                </a:ln>
                <a:solidFill>
                  <a:srgbClr val="FF0000"/>
                </a:solidFill>
                <a:effectLst/>
                <a:uLnTx/>
                <a:uFillTx/>
                <a:latin typeface="+mj-lt"/>
                <a:ea typeface="+mj-ea"/>
                <a:cs typeface="+mj-cs"/>
              </a:rPr>
              <a:t> </a:t>
            </a:r>
            <a:endParaRPr kumimoji="0" lang="el-GR" sz="2000" b="0" i="0" u="none" strike="noStrike" kern="1200" cap="none" spc="0" normalizeH="0" baseline="0" noProof="0" dirty="0">
              <a:ln>
                <a:noFill/>
              </a:ln>
              <a:solidFill>
                <a:srgbClr val="FF0000"/>
              </a:solidFill>
              <a:effectLst/>
              <a:uLnTx/>
              <a:uFillTx/>
              <a:latin typeface="+mj-lt"/>
              <a:ea typeface="+mj-ea"/>
              <a:cs typeface="+mj-cs"/>
            </a:endParaRPr>
          </a:p>
        </p:txBody>
      </p:sp>
      <p:cxnSp>
        <p:nvCxnSpPr>
          <p:cNvPr id="11" name="10 - Ευθεία γραμμή σύνδεσης"/>
          <p:cNvCxnSpPr/>
          <p:nvPr/>
        </p:nvCxnSpPr>
        <p:spPr>
          <a:xfrm rot="5400000">
            <a:off x="4156912" y="2689059"/>
            <a:ext cx="1600202" cy="3"/>
          </a:xfrm>
          <a:prstGeom prst="line">
            <a:avLst/>
          </a:prstGeom>
        </p:spPr>
        <p:style>
          <a:lnRef idx="3">
            <a:schemeClr val="dk1"/>
          </a:lnRef>
          <a:fillRef idx="0">
            <a:schemeClr val="dk1"/>
          </a:fillRef>
          <a:effectRef idx="2">
            <a:schemeClr val="dk1"/>
          </a:effectRef>
          <a:fontRef idx="minor">
            <a:schemeClr val="tx1"/>
          </a:fontRef>
        </p:style>
      </p:cxnSp>
      <p:sp>
        <p:nvSpPr>
          <p:cNvPr id="15" name="14 - Ορθογώνιο"/>
          <p:cNvSpPr/>
          <p:nvPr/>
        </p:nvSpPr>
        <p:spPr>
          <a:xfrm>
            <a:off x="1641539" y="1836639"/>
            <a:ext cx="1121846"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US" b="1" dirty="0" err="1"/>
              <a:t>Geçmiş</a:t>
            </a:r>
            <a:r>
              <a:rPr lang="tr-TR" b="1" dirty="0"/>
              <a:t>te</a:t>
            </a:r>
            <a:r>
              <a:rPr lang="en-US" b="1" dirty="0"/>
              <a:t> </a:t>
            </a:r>
          </a:p>
        </p:txBody>
      </p:sp>
      <p:sp>
        <p:nvSpPr>
          <p:cNvPr id="16" name="15 - Ορθογώνιο"/>
          <p:cNvSpPr/>
          <p:nvPr/>
        </p:nvSpPr>
        <p:spPr>
          <a:xfrm>
            <a:off x="7844065" y="1850233"/>
            <a:ext cx="1392241"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US" b="1" dirty="0"/>
              <a:t>G</a:t>
            </a:r>
            <a:r>
              <a:rPr lang="tr-TR" b="1" dirty="0"/>
              <a:t>ünümüzde</a:t>
            </a:r>
            <a:r>
              <a:rPr lang="en-US" b="1" dirty="0"/>
              <a:t> </a:t>
            </a:r>
          </a:p>
        </p:txBody>
      </p:sp>
      <p:sp>
        <p:nvSpPr>
          <p:cNvPr id="17" name="16 - TextBox"/>
          <p:cNvSpPr txBox="1"/>
          <p:nvPr/>
        </p:nvSpPr>
        <p:spPr>
          <a:xfrm>
            <a:off x="421105" y="2514600"/>
            <a:ext cx="962527"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dirty="0"/>
          </a:p>
        </p:txBody>
      </p:sp>
      <p:sp>
        <p:nvSpPr>
          <p:cNvPr id="18" name="17 - TextBox"/>
          <p:cNvSpPr txBox="1"/>
          <p:nvPr/>
        </p:nvSpPr>
        <p:spPr>
          <a:xfrm>
            <a:off x="2943726" y="2522621"/>
            <a:ext cx="962527"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dirty="0"/>
          </a:p>
        </p:txBody>
      </p:sp>
      <p:sp>
        <p:nvSpPr>
          <p:cNvPr id="19" name="18 - TextBox"/>
          <p:cNvSpPr txBox="1"/>
          <p:nvPr/>
        </p:nvSpPr>
        <p:spPr>
          <a:xfrm>
            <a:off x="1688431" y="2530642"/>
            <a:ext cx="962527"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dirty="0"/>
          </a:p>
        </p:txBody>
      </p:sp>
      <p:sp>
        <p:nvSpPr>
          <p:cNvPr id="22" name="21 - TextBox"/>
          <p:cNvSpPr txBox="1"/>
          <p:nvPr/>
        </p:nvSpPr>
        <p:spPr>
          <a:xfrm>
            <a:off x="5257211" y="2420134"/>
            <a:ext cx="1873657" cy="38759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dirty="0"/>
          </a:p>
        </p:txBody>
      </p:sp>
      <p:sp>
        <p:nvSpPr>
          <p:cNvPr id="24" name="23 - TextBox"/>
          <p:cNvSpPr txBox="1"/>
          <p:nvPr/>
        </p:nvSpPr>
        <p:spPr>
          <a:xfrm>
            <a:off x="7431506" y="2420134"/>
            <a:ext cx="1553254" cy="38759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dirty="0"/>
          </a:p>
        </p:txBody>
      </p:sp>
      <p:pic>
        <p:nvPicPr>
          <p:cNvPr id="1026" name="Picture 2" descr="30+ Duman Işareti Illüstrasyonlar Stok ...">
            <a:extLst>
              <a:ext uri="{FF2B5EF4-FFF2-40B4-BE49-F238E27FC236}">
                <a16:creationId xmlns:a16="http://schemas.microsoft.com/office/drawing/2014/main" id="{811BE3A0-578E-4300-B9D1-92FC87EA21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385" y="1190081"/>
            <a:ext cx="1177998" cy="22764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350+ Posta Güvercini Stock ...">
            <a:extLst>
              <a:ext uri="{FF2B5EF4-FFF2-40B4-BE49-F238E27FC236}">
                <a16:creationId xmlns:a16="http://schemas.microsoft.com/office/drawing/2014/main" id="{DFD7E8D4-ACEE-46EF-853E-2377BC4931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8368" y="1017433"/>
            <a:ext cx="1348188" cy="257180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rafik ve Clip Art - iStock">
            <a:extLst>
              <a:ext uri="{FF2B5EF4-FFF2-40B4-BE49-F238E27FC236}">
                <a16:creationId xmlns:a16="http://schemas.microsoft.com/office/drawing/2014/main" id="{8E1F8D64-0B38-4537-9959-A846E0F430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4964" y="890961"/>
            <a:ext cx="2474483" cy="269828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Uydu televizyonu png | PNGWing">
            <a:extLst>
              <a:ext uri="{FF2B5EF4-FFF2-40B4-BE49-F238E27FC236}">
                <a16:creationId xmlns:a16="http://schemas.microsoft.com/office/drawing/2014/main" id="{D6ECA646-E746-4AB5-901B-474800E3D7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6416" y="937029"/>
            <a:ext cx="2143125" cy="2652211"/>
          </a:xfrm>
          <a:prstGeom prst="rect">
            <a:avLst/>
          </a:prstGeom>
          <a:noFill/>
          <a:extLst>
            <a:ext uri="{909E8E84-426E-40DD-AFC4-6F175D3DCCD1}">
              <a14:hiddenFill xmlns:a14="http://schemas.microsoft.com/office/drawing/2010/main">
                <a:solidFill>
                  <a:srgbClr val="FFFFFF"/>
                </a:solidFill>
              </a14:hiddenFill>
            </a:ext>
          </a:extLst>
        </p:spPr>
      </p:pic>
      <p:pic>
        <p:nvPicPr>
          <p:cNvPr id="5" name="Εικόνα 4">
            <a:extLst>
              <a:ext uri="{FF2B5EF4-FFF2-40B4-BE49-F238E27FC236}">
                <a16:creationId xmlns:a16="http://schemas.microsoft.com/office/drawing/2014/main" id="{D78010CC-6BE6-4D7C-BF7F-8D63121DAEE0}"/>
              </a:ext>
            </a:extLst>
          </p:cNvPr>
          <p:cNvPicPr>
            <a:picLocks noChangeAspect="1"/>
          </p:cNvPicPr>
          <p:nvPr/>
        </p:nvPicPr>
        <p:blipFill>
          <a:blip r:embed="rId6"/>
          <a:stretch>
            <a:fillRect/>
          </a:stretch>
        </p:blipFill>
        <p:spPr>
          <a:xfrm>
            <a:off x="7796510" y="911477"/>
            <a:ext cx="2143125" cy="2577685"/>
          </a:xfrm>
          <a:prstGeom prst="rect">
            <a:avLst/>
          </a:prstGeom>
        </p:spPr>
      </p:pic>
      <p:pic>
        <p:nvPicPr>
          <p:cNvPr id="1034" name="Picture 10" descr="28,200+ Email Cartoon Stock Photos ...">
            <a:extLst>
              <a:ext uri="{FF2B5EF4-FFF2-40B4-BE49-F238E27FC236}">
                <a16:creationId xmlns:a16="http://schemas.microsoft.com/office/drawing/2014/main" id="{BB7E92F9-D8EB-4F11-B901-156DBBA6186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39635" y="937028"/>
            <a:ext cx="1831260" cy="2200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8969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p:cNvSpPr>
          <p:nvPr/>
        </p:nvSpPr>
        <p:spPr>
          <a:xfrm>
            <a:off x="538997" y="288758"/>
            <a:ext cx="7907171" cy="457200"/>
          </a:xfrm>
          <a:prstGeom prst="rect">
            <a:avLst/>
          </a:prstGeom>
        </p:spPr>
        <p:style>
          <a:lnRef idx="2">
            <a:schemeClr val="dk1"/>
          </a:lnRef>
          <a:fillRef idx="1">
            <a:schemeClr val="lt1"/>
          </a:fillRef>
          <a:effectRef idx="0">
            <a:schemeClr val="dk1"/>
          </a:effectRef>
          <a:fontRef idx="minor">
            <a:schemeClr val="dk1"/>
          </a:fontRef>
        </p:style>
        <p:txBody>
          <a:bodyP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0" i="0" u="none" strike="noStrike" kern="1200" cap="none" spc="0" normalizeH="0" baseline="0" noProof="0" dirty="0">
                <a:ln>
                  <a:noFill/>
                </a:ln>
                <a:solidFill>
                  <a:srgbClr val="FF0000"/>
                </a:solidFill>
                <a:effectLst/>
                <a:uLnTx/>
                <a:uFillTx/>
                <a:latin typeface="+mj-lt"/>
                <a:ea typeface="+mj-ea"/>
                <a:cs typeface="+mj-cs"/>
              </a:rPr>
              <a:t>KONU</a:t>
            </a:r>
            <a:r>
              <a:rPr kumimoji="0" lang="el-GR" sz="2800" b="0" i="0" u="none" strike="noStrike" kern="1200" cap="none" spc="0" normalizeH="0" baseline="0" noProof="0" dirty="0">
                <a:ln>
                  <a:noFill/>
                </a:ln>
                <a:solidFill>
                  <a:srgbClr val="FF0000"/>
                </a:solidFill>
                <a:effectLst/>
                <a:uLnTx/>
                <a:uFillTx/>
                <a:latin typeface="+mj-lt"/>
                <a:ea typeface="+mj-ea"/>
                <a:cs typeface="+mj-cs"/>
              </a:rPr>
              <a:t> 10</a:t>
            </a:r>
            <a:r>
              <a:rPr kumimoji="0" lang="en-GB" sz="2800" b="0" i="0" u="none" strike="noStrike" kern="1200" cap="none" spc="0" normalizeH="0" noProof="0" dirty="0">
                <a:ln>
                  <a:noFill/>
                </a:ln>
                <a:solidFill>
                  <a:srgbClr val="FF0000"/>
                </a:solidFill>
                <a:effectLst/>
                <a:uLnTx/>
                <a:uFillTx/>
                <a:latin typeface="+mj-lt"/>
                <a:ea typeface="+mj-ea"/>
                <a:cs typeface="+mj-cs"/>
              </a:rPr>
              <a:t> </a:t>
            </a:r>
            <a:r>
              <a:rPr kumimoji="0" lang="el-GR" sz="2800" b="0" i="0" u="none" strike="noStrike" kern="1200" cap="none" spc="0" normalizeH="0" noProof="0" dirty="0">
                <a:ln>
                  <a:noFill/>
                </a:ln>
                <a:solidFill>
                  <a:srgbClr val="FF0000"/>
                </a:solidFill>
                <a:effectLst/>
                <a:uLnTx/>
                <a:uFillTx/>
                <a:latin typeface="+mj-lt"/>
                <a:ea typeface="+mj-ea"/>
                <a:cs typeface="+mj-cs"/>
              </a:rPr>
              <a:t>: </a:t>
            </a:r>
            <a:r>
              <a:rPr kumimoji="0" lang="tr-TR" sz="2800" b="0" i="0" u="none" strike="noStrike" kern="1200" cap="none" spc="0" normalizeH="0" baseline="0" noProof="0" dirty="0">
                <a:ln>
                  <a:noFill/>
                </a:ln>
                <a:solidFill>
                  <a:srgbClr val="FF0000"/>
                </a:solidFill>
                <a:effectLst/>
                <a:uLnTx/>
                <a:uFillTx/>
                <a:latin typeface="+mj-lt"/>
                <a:ea typeface="+mj-ea"/>
                <a:cs typeface="+mj-cs"/>
              </a:rPr>
              <a:t>Sence en etkili iletişim  aracı hangisidir?</a:t>
            </a:r>
            <a:endParaRPr kumimoji="0" lang="el-GR" sz="2800" b="0" i="0" u="none" strike="noStrike" kern="1200" cap="none" spc="0" normalizeH="0" baseline="0" noProof="0" dirty="0">
              <a:ln>
                <a:noFill/>
              </a:ln>
              <a:solidFill>
                <a:srgbClr val="FF0000"/>
              </a:solidFill>
              <a:effectLst/>
              <a:uLnTx/>
              <a:uFillTx/>
              <a:latin typeface="+mj-lt"/>
              <a:ea typeface="+mj-ea"/>
              <a:cs typeface="+mj-cs"/>
            </a:endParaRPr>
          </a:p>
        </p:txBody>
      </p:sp>
      <p:sp>
        <p:nvSpPr>
          <p:cNvPr id="3" name="2 - Ορθογώνιο"/>
          <p:cNvSpPr/>
          <p:nvPr/>
        </p:nvSpPr>
        <p:spPr>
          <a:xfrm>
            <a:off x="403893" y="3629344"/>
            <a:ext cx="2546338"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tr-TR" dirty="0"/>
              <a:t>işitsel / sesli  iletişim</a:t>
            </a:r>
            <a:r>
              <a:rPr lang="el-GR" dirty="0"/>
              <a:t> </a:t>
            </a:r>
            <a:r>
              <a:rPr lang="tr-TR" dirty="0"/>
              <a:t>araç</a:t>
            </a:r>
          </a:p>
        </p:txBody>
      </p:sp>
      <p:sp>
        <p:nvSpPr>
          <p:cNvPr id="4" name="3 - Ορθογώνιο"/>
          <p:cNvSpPr/>
          <p:nvPr/>
        </p:nvSpPr>
        <p:spPr>
          <a:xfrm>
            <a:off x="3387725" y="3629345"/>
            <a:ext cx="3256789"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tr-TR" dirty="0"/>
              <a:t>görsel /</a:t>
            </a:r>
            <a:r>
              <a:rPr lang="en-US" b="1" dirty="0"/>
              <a:t> </a:t>
            </a:r>
            <a:r>
              <a:rPr lang="en-US" dirty="0" err="1"/>
              <a:t>görüntülü</a:t>
            </a:r>
            <a:r>
              <a:rPr lang="tr-TR" dirty="0"/>
              <a:t>   iletişim  araç</a:t>
            </a:r>
          </a:p>
        </p:txBody>
      </p:sp>
      <p:cxnSp>
        <p:nvCxnSpPr>
          <p:cNvPr id="6" name="5 - Ευθεία γραμμή σύνδεσης"/>
          <p:cNvCxnSpPr/>
          <p:nvPr/>
        </p:nvCxnSpPr>
        <p:spPr>
          <a:xfrm rot="5400000">
            <a:off x="1907007" y="4987093"/>
            <a:ext cx="2261937" cy="517358"/>
          </a:xfrm>
          <a:prstGeom prst="line">
            <a:avLst/>
          </a:prstGeom>
        </p:spPr>
        <p:style>
          <a:lnRef idx="3">
            <a:schemeClr val="dk1"/>
          </a:lnRef>
          <a:fillRef idx="0">
            <a:schemeClr val="dk1"/>
          </a:fillRef>
          <a:effectRef idx="2">
            <a:schemeClr val="dk1"/>
          </a:effectRef>
          <a:fontRef idx="minor">
            <a:schemeClr val="tx1"/>
          </a:fontRef>
        </p:style>
      </p:cxnSp>
      <p:sp>
        <p:nvSpPr>
          <p:cNvPr id="7" name="6 - Ορθογώνιο"/>
          <p:cNvSpPr/>
          <p:nvPr/>
        </p:nvSpPr>
        <p:spPr>
          <a:xfrm>
            <a:off x="7161631" y="3589240"/>
            <a:ext cx="1823128"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tr-TR" dirty="0"/>
              <a:t>yazlı  iletişim</a:t>
            </a:r>
            <a:r>
              <a:rPr lang="el-GR" dirty="0"/>
              <a:t> </a:t>
            </a:r>
            <a:r>
              <a:rPr lang="tr-TR" dirty="0"/>
              <a:t>araç</a:t>
            </a:r>
          </a:p>
        </p:txBody>
      </p:sp>
      <p:cxnSp>
        <p:nvCxnSpPr>
          <p:cNvPr id="8" name="7 - Ευθεία γραμμή σύνδεσης"/>
          <p:cNvCxnSpPr/>
          <p:nvPr/>
        </p:nvCxnSpPr>
        <p:spPr>
          <a:xfrm rot="5400000">
            <a:off x="5476376" y="4995115"/>
            <a:ext cx="2261937" cy="517358"/>
          </a:xfrm>
          <a:prstGeom prst="line">
            <a:avLst/>
          </a:prstGeom>
        </p:spPr>
        <p:style>
          <a:lnRef idx="3">
            <a:schemeClr val="dk1"/>
          </a:lnRef>
          <a:fillRef idx="0">
            <a:schemeClr val="dk1"/>
          </a:fillRef>
          <a:effectRef idx="2">
            <a:schemeClr val="dk1"/>
          </a:effectRef>
          <a:fontRef idx="minor">
            <a:schemeClr val="tx1"/>
          </a:fontRef>
        </p:style>
      </p:cxnSp>
      <p:sp>
        <p:nvSpPr>
          <p:cNvPr id="9" name="Τίτλος 1"/>
          <p:cNvSpPr txBox="1">
            <a:spLocks/>
          </p:cNvSpPr>
          <p:nvPr/>
        </p:nvSpPr>
        <p:spPr>
          <a:xfrm>
            <a:off x="429126" y="1190081"/>
            <a:ext cx="4034590" cy="470277"/>
          </a:xfrm>
          <a:prstGeom prst="rect">
            <a:avLst/>
          </a:prstGeom>
        </p:spPr>
        <p:style>
          <a:lnRef idx="2">
            <a:schemeClr val="accent2"/>
          </a:lnRef>
          <a:fillRef idx="1">
            <a:schemeClr val="lt1"/>
          </a:fillRef>
          <a:effectRef idx="0">
            <a:schemeClr val="accent2"/>
          </a:effectRef>
          <a:fontRef idx="minor">
            <a:schemeClr val="dk1"/>
          </a:fontRef>
        </p:style>
        <p:txBody>
          <a:bodyPr>
            <a:normAutofit fontScale="97500"/>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err="1">
                <a:ln>
                  <a:noFill/>
                </a:ln>
                <a:solidFill>
                  <a:srgbClr val="FF0000"/>
                </a:solidFill>
                <a:effectLst/>
                <a:uLnTx/>
                <a:uFillTx/>
                <a:latin typeface="+mj-lt"/>
                <a:ea typeface="+mj-ea"/>
                <a:cs typeface="+mj-cs"/>
              </a:rPr>
              <a:t>Geçmişten</a:t>
            </a:r>
            <a:r>
              <a:rPr kumimoji="0" lang="en-US" sz="2000" b="0" i="0" u="none" strike="noStrike" kern="1200" cap="none" spc="0" normalizeH="0" baseline="0" noProof="0" dirty="0">
                <a:ln>
                  <a:noFill/>
                </a:ln>
                <a:solidFill>
                  <a:srgbClr val="FF0000"/>
                </a:solidFill>
                <a:effectLst/>
                <a:uLnTx/>
                <a:uFillTx/>
                <a:latin typeface="+mj-lt"/>
                <a:ea typeface="+mj-ea"/>
                <a:cs typeface="+mj-cs"/>
              </a:rPr>
              <a:t> </a:t>
            </a:r>
            <a:r>
              <a:rPr kumimoji="0" lang="en-US" sz="2000" b="0" i="0" u="none" strike="noStrike" kern="1200" cap="none" spc="0" normalizeH="0" baseline="0" noProof="0" dirty="0" err="1">
                <a:ln>
                  <a:noFill/>
                </a:ln>
                <a:solidFill>
                  <a:srgbClr val="FF0000"/>
                </a:solidFill>
                <a:effectLst/>
                <a:uLnTx/>
                <a:uFillTx/>
                <a:latin typeface="+mj-lt"/>
                <a:ea typeface="+mj-ea"/>
                <a:cs typeface="+mj-cs"/>
              </a:rPr>
              <a:t>günümüze</a:t>
            </a:r>
            <a:r>
              <a:rPr kumimoji="0" lang="en-US" sz="2000" b="0" i="0" u="none" strike="noStrike" kern="1200" cap="none" spc="0" normalizeH="0" baseline="0" noProof="0" dirty="0">
                <a:ln>
                  <a:noFill/>
                </a:ln>
                <a:solidFill>
                  <a:srgbClr val="FF0000"/>
                </a:solidFill>
                <a:effectLst/>
                <a:uLnTx/>
                <a:uFillTx/>
                <a:latin typeface="+mj-lt"/>
                <a:ea typeface="+mj-ea"/>
                <a:cs typeface="+mj-cs"/>
              </a:rPr>
              <a:t> </a:t>
            </a:r>
            <a:r>
              <a:rPr kumimoji="0" lang="tr-TR" sz="2000" b="0" i="0" u="none" strike="noStrike" kern="1200" cap="none" spc="0" normalizeH="0" baseline="0" noProof="0" dirty="0">
                <a:ln>
                  <a:noFill/>
                </a:ln>
                <a:solidFill>
                  <a:srgbClr val="FF0000"/>
                </a:solidFill>
                <a:effectLst/>
                <a:uLnTx/>
                <a:uFillTx/>
                <a:latin typeface="+mj-lt"/>
                <a:ea typeface="+mj-ea"/>
                <a:cs typeface="+mj-cs"/>
              </a:rPr>
              <a:t>iletişim</a:t>
            </a:r>
            <a:r>
              <a:rPr kumimoji="0" lang="en-US" sz="2000" b="0" i="0" u="none" strike="noStrike" kern="1200" cap="none" spc="0" normalizeH="0" baseline="0" noProof="0" dirty="0">
                <a:ln>
                  <a:noFill/>
                </a:ln>
                <a:solidFill>
                  <a:srgbClr val="FF0000"/>
                </a:solidFill>
                <a:effectLst/>
                <a:uLnTx/>
                <a:uFillTx/>
                <a:latin typeface="+mj-lt"/>
                <a:ea typeface="+mj-ea"/>
                <a:cs typeface="+mj-cs"/>
              </a:rPr>
              <a:t> </a:t>
            </a:r>
            <a:r>
              <a:rPr kumimoji="0" lang="en-US" sz="2000" b="0" i="0" u="none" strike="noStrike" kern="1200" cap="none" spc="0" normalizeH="0" baseline="0" noProof="0" dirty="0" err="1">
                <a:ln>
                  <a:noFill/>
                </a:ln>
                <a:solidFill>
                  <a:srgbClr val="FF0000"/>
                </a:solidFill>
                <a:effectLst/>
                <a:uLnTx/>
                <a:uFillTx/>
                <a:latin typeface="+mj-lt"/>
                <a:ea typeface="+mj-ea"/>
                <a:cs typeface="+mj-cs"/>
              </a:rPr>
              <a:t>araçlar</a:t>
            </a:r>
            <a:r>
              <a:rPr kumimoji="0" lang="tr-TR" sz="2000" b="0" i="0" u="none" strike="noStrike" kern="1200" cap="none" spc="0" normalizeH="0" baseline="0" noProof="0" dirty="0">
                <a:ln>
                  <a:noFill/>
                </a:ln>
                <a:solidFill>
                  <a:srgbClr val="FF0000"/>
                </a:solidFill>
                <a:effectLst/>
                <a:uLnTx/>
                <a:uFillTx/>
                <a:latin typeface="+mj-lt"/>
                <a:ea typeface="+mj-ea"/>
                <a:cs typeface="+mj-cs"/>
              </a:rPr>
              <a:t>ı</a:t>
            </a:r>
            <a:r>
              <a:rPr kumimoji="0" lang="en-US" sz="2000" b="0" i="0" u="none" strike="noStrike" kern="1200" cap="none" spc="0" normalizeH="0" baseline="0" noProof="0" dirty="0">
                <a:ln>
                  <a:noFill/>
                </a:ln>
                <a:solidFill>
                  <a:srgbClr val="FF0000"/>
                </a:solidFill>
                <a:effectLst/>
                <a:uLnTx/>
                <a:uFillTx/>
                <a:latin typeface="+mj-lt"/>
                <a:ea typeface="+mj-ea"/>
                <a:cs typeface="+mj-cs"/>
              </a:rPr>
              <a:t> </a:t>
            </a:r>
            <a:endParaRPr kumimoji="0" lang="el-GR" sz="2000" b="0" i="0" u="none" strike="noStrike" kern="1200" cap="none" spc="0" normalizeH="0" baseline="0" noProof="0" dirty="0">
              <a:ln>
                <a:noFill/>
              </a:ln>
              <a:solidFill>
                <a:srgbClr val="FF0000"/>
              </a:solidFill>
              <a:effectLst/>
              <a:uLnTx/>
              <a:uFillTx/>
              <a:latin typeface="+mj-lt"/>
              <a:ea typeface="+mj-ea"/>
              <a:cs typeface="+mj-cs"/>
            </a:endParaRPr>
          </a:p>
        </p:txBody>
      </p:sp>
      <p:cxnSp>
        <p:nvCxnSpPr>
          <p:cNvPr id="11" name="10 - Ευθεία γραμμή σύνδεσης"/>
          <p:cNvCxnSpPr/>
          <p:nvPr/>
        </p:nvCxnSpPr>
        <p:spPr>
          <a:xfrm rot="5400000">
            <a:off x="4156912" y="2689059"/>
            <a:ext cx="1600202" cy="3"/>
          </a:xfrm>
          <a:prstGeom prst="line">
            <a:avLst/>
          </a:prstGeom>
        </p:spPr>
        <p:style>
          <a:lnRef idx="3">
            <a:schemeClr val="dk1"/>
          </a:lnRef>
          <a:fillRef idx="0">
            <a:schemeClr val="dk1"/>
          </a:fillRef>
          <a:effectRef idx="2">
            <a:schemeClr val="dk1"/>
          </a:effectRef>
          <a:fontRef idx="minor">
            <a:schemeClr val="tx1"/>
          </a:fontRef>
        </p:style>
      </p:cxnSp>
      <p:sp>
        <p:nvSpPr>
          <p:cNvPr id="15" name="14 - Ορθογώνιο"/>
          <p:cNvSpPr/>
          <p:nvPr/>
        </p:nvSpPr>
        <p:spPr>
          <a:xfrm>
            <a:off x="1641539" y="1836639"/>
            <a:ext cx="3640324"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dirty="0" err="1"/>
              <a:t>Geçmiş</a:t>
            </a:r>
            <a:r>
              <a:rPr lang="tr-TR" dirty="0"/>
              <a:t>te</a:t>
            </a:r>
            <a:endParaRPr lang="en-US" dirty="0"/>
          </a:p>
        </p:txBody>
      </p:sp>
      <p:sp>
        <p:nvSpPr>
          <p:cNvPr id="16" name="15 - Ορθογώνιο"/>
          <p:cNvSpPr/>
          <p:nvPr/>
        </p:nvSpPr>
        <p:spPr>
          <a:xfrm>
            <a:off x="5547792" y="1868723"/>
            <a:ext cx="1378519"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US" dirty="0"/>
              <a:t>G</a:t>
            </a:r>
            <a:r>
              <a:rPr lang="tr-TR" dirty="0"/>
              <a:t>ünümüzde</a:t>
            </a:r>
            <a:r>
              <a:rPr lang="en-US" dirty="0"/>
              <a:t> </a:t>
            </a:r>
          </a:p>
        </p:txBody>
      </p:sp>
      <p:sp>
        <p:nvSpPr>
          <p:cNvPr id="17" name="16 - TextBox"/>
          <p:cNvSpPr txBox="1"/>
          <p:nvPr/>
        </p:nvSpPr>
        <p:spPr>
          <a:xfrm>
            <a:off x="204537" y="2490537"/>
            <a:ext cx="962527"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tr-TR" dirty="0"/>
              <a:t>d</a:t>
            </a:r>
            <a:r>
              <a:rPr lang="en-GB" dirty="0" err="1"/>
              <a:t>uman</a:t>
            </a:r>
            <a:endParaRPr lang="el-GR" dirty="0"/>
          </a:p>
        </p:txBody>
      </p:sp>
      <p:sp>
        <p:nvSpPr>
          <p:cNvPr id="18" name="17 - TextBox"/>
          <p:cNvSpPr txBox="1"/>
          <p:nvPr/>
        </p:nvSpPr>
        <p:spPr>
          <a:xfrm>
            <a:off x="3424989" y="2438399"/>
            <a:ext cx="151999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tr-TR" dirty="0"/>
              <a:t>mağara</a:t>
            </a:r>
          </a:p>
          <a:p>
            <a:r>
              <a:rPr lang="tr-TR" dirty="0"/>
              <a:t>resimleri</a:t>
            </a:r>
          </a:p>
        </p:txBody>
      </p:sp>
      <p:sp>
        <p:nvSpPr>
          <p:cNvPr id="19" name="18 - TextBox"/>
          <p:cNvSpPr txBox="1"/>
          <p:nvPr/>
        </p:nvSpPr>
        <p:spPr>
          <a:xfrm>
            <a:off x="1291389" y="2482515"/>
            <a:ext cx="1993232"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tr-TR" dirty="0"/>
              <a:t>p</a:t>
            </a:r>
            <a:r>
              <a:rPr lang="en-GB" dirty="0" err="1"/>
              <a:t>osta</a:t>
            </a:r>
            <a:r>
              <a:rPr lang="en-GB" dirty="0"/>
              <a:t> g</a:t>
            </a:r>
            <a:r>
              <a:rPr lang="tr-TR" dirty="0"/>
              <a:t>üvercini</a:t>
            </a:r>
            <a:endParaRPr lang="el-GR" dirty="0"/>
          </a:p>
        </p:txBody>
      </p:sp>
      <p:sp>
        <p:nvSpPr>
          <p:cNvPr id="22" name="21 - TextBox"/>
          <p:cNvSpPr txBox="1"/>
          <p:nvPr/>
        </p:nvSpPr>
        <p:spPr>
          <a:xfrm>
            <a:off x="5169568" y="2426369"/>
            <a:ext cx="2013285"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tr-TR" dirty="0"/>
              <a:t>u</a:t>
            </a:r>
            <a:r>
              <a:rPr lang="en-GB" dirty="0" err="1"/>
              <a:t>ydu</a:t>
            </a:r>
            <a:r>
              <a:rPr lang="en-GB" dirty="0"/>
              <a:t> </a:t>
            </a:r>
            <a:r>
              <a:rPr lang="en-GB" dirty="0" err="1"/>
              <a:t>televizyon</a:t>
            </a:r>
            <a:r>
              <a:rPr lang="en-GB" dirty="0"/>
              <a:t> </a:t>
            </a:r>
            <a:endParaRPr lang="en-US" dirty="0"/>
          </a:p>
        </p:txBody>
      </p:sp>
      <p:sp>
        <p:nvSpPr>
          <p:cNvPr id="23" name="22 - TextBox"/>
          <p:cNvSpPr txBox="1"/>
          <p:nvPr/>
        </p:nvSpPr>
        <p:spPr>
          <a:xfrm>
            <a:off x="7804484" y="2474495"/>
            <a:ext cx="962527"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err="1"/>
              <a:t>radyo</a:t>
            </a:r>
            <a:endParaRPr lang="en-US" dirty="0"/>
          </a:p>
        </p:txBody>
      </p:sp>
      <p:cxnSp>
        <p:nvCxnSpPr>
          <p:cNvPr id="26" name="25 - Ευθύγραμμο βέλος σύνδεσης"/>
          <p:cNvCxnSpPr/>
          <p:nvPr/>
        </p:nvCxnSpPr>
        <p:spPr>
          <a:xfrm rot="5400000">
            <a:off x="24063" y="4403558"/>
            <a:ext cx="1094874" cy="2045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27 - Ευθύγραμμο βέλος σύνδεσης"/>
          <p:cNvCxnSpPr>
            <a:cxnSpLocks/>
          </p:cNvCxnSpPr>
          <p:nvPr/>
        </p:nvCxnSpPr>
        <p:spPr>
          <a:xfrm flipH="1">
            <a:off x="1844846" y="3966501"/>
            <a:ext cx="202528" cy="6816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29 - Ευθύγραμμο βέλος σύνδεσης"/>
          <p:cNvCxnSpPr/>
          <p:nvPr/>
        </p:nvCxnSpPr>
        <p:spPr>
          <a:xfrm rot="5400000">
            <a:off x="3471112" y="4180974"/>
            <a:ext cx="589547" cy="240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31 - Ευθύγραμμο βέλος σύνδεσης"/>
          <p:cNvCxnSpPr/>
          <p:nvPr/>
        </p:nvCxnSpPr>
        <p:spPr>
          <a:xfrm rot="16200000" flipH="1">
            <a:off x="4565984" y="4096753"/>
            <a:ext cx="589548" cy="2646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33 - Ευθύγραμμο βέλος σύνδεσης"/>
          <p:cNvCxnSpPr/>
          <p:nvPr/>
        </p:nvCxnSpPr>
        <p:spPr>
          <a:xfrm>
            <a:off x="7555832" y="3874168"/>
            <a:ext cx="649705" cy="5895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34 - Έλλειψη"/>
          <p:cNvSpPr/>
          <p:nvPr/>
        </p:nvSpPr>
        <p:spPr>
          <a:xfrm>
            <a:off x="0" y="5209673"/>
            <a:ext cx="1407695" cy="63767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a:t>işitmek</a:t>
            </a:r>
            <a:endParaRPr lang="en-US" dirty="0"/>
          </a:p>
        </p:txBody>
      </p:sp>
      <p:sp>
        <p:nvSpPr>
          <p:cNvPr id="36" name="35 - Έλλειψη"/>
          <p:cNvSpPr/>
          <p:nvPr/>
        </p:nvSpPr>
        <p:spPr>
          <a:xfrm>
            <a:off x="1319463" y="4652210"/>
            <a:ext cx="1407695" cy="63767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1600" dirty="0"/>
              <a:t>iletişmek</a:t>
            </a:r>
            <a:endParaRPr lang="en-US" sz="1600" dirty="0"/>
          </a:p>
        </p:txBody>
      </p:sp>
      <p:sp>
        <p:nvSpPr>
          <p:cNvPr id="37" name="36 - Έλλειψη"/>
          <p:cNvSpPr/>
          <p:nvPr/>
        </p:nvSpPr>
        <p:spPr>
          <a:xfrm>
            <a:off x="3244516" y="4856747"/>
            <a:ext cx="1407695" cy="63767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a:t>görmek</a:t>
            </a:r>
            <a:endParaRPr lang="en-US" dirty="0"/>
          </a:p>
        </p:txBody>
      </p:sp>
      <p:sp>
        <p:nvSpPr>
          <p:cNvPr id="38" name="37 - Έλλειψη"/>
          <p:cNvSpPr/>
          <p:nvPr/>
        </p:nvSpPr>
        <p:spPr>
          <a:xfrm>
            <a:off x="4924927" y="4503821"/>
            <a:ext cx="1407695" cy="63767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1400" dirty="0"/>
              <a:t>görünmek</a:t>
            </a:r>
            <a:endParaRPr lang="en-US" sz="1400" dirty="0"/>
          </a:p>
        </p:txBody>
      </p:sp>
      <p:sp>
        <p:nvSpPr>
          <p:cNvPr id="39" name="38 - Έλλειψη"/>
          <p:cNvSpPr/>
          <p:nvPr/>
        </p:nvSpPr>
        <p:spPr>
          <a:xfrm>
            <a:off x="7668126" y="4648199"/>
            <a:ext cx="1407695" cy="63767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a:t>yazmak</a:t>
            </a:r>
            <a:endParaRPr lang="en-US"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artoon Writing Text In The Book ...">
            <a:extLst>
              <a:ext uri="{FF2B5EF4-FFF2-40B4-BE49-F238E27FC236}">
                <a16:creationId xmlns:a16="http://schemas.microsoft.com/office/drawing/2014/main" id="{E7ED9CFA-DFDB-4A46-AD5F-446A03ADDF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4031" y="448779"/>
            <a:ext cx="8038748" cy="5817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429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168442" y="2261937"/>
            <a:ext cx="2225170"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tr-TR" dirty="0"/>
              <a:t>E –posta  </a:t>
            </a:r>
            <a:r>
              <a:rPr lang="en-GB" b="1" dirty="0"/>
              <a:t>g</a:t>
            </a:r>
            <a:r>
              <a:rPr lang="tr-TR" b="1" dirty="0"/>
              <a:t>önder</a:t>
            </a:r>
            <a:r>
              <a:rPr lang="tr-TR" dirty="0"/>
              <a:t>irim.</a:t>
            </a:r>
          </a:p>
        </p:txBody>
      </p:sp>
      <p:sp>
        <p:nvSpPr>
          <p:cNvPr id="4" name="3 - Ορθογώνιο"/>
          <p:cNvSpPr/>
          <p:nvPr/>
        </p:nvSpPr>
        <p:spPr>
          <a:xfrm>
            <a:off x="2781442" y="2269775"/>
            <a:ext cx="3902607"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tr-TR" dirty="0"/>
              <a:t>En uzak arkadaşlarımla   </a:t>
            </a:r>
            <a:r>
              <a:rPr lang="tr-TR" b="1" dirty="0"/>
              <a:t>sohbet ed</a:t>
            </a:r>
            <a:r>
              <a:rPr lang="tr-TR" dirty="0"/>
              <a:t>erim.</a:t>
            </a:r>
          </a:p>
        </p:txBody>
      </p:sp>
      <p:sp>
        <p:nvSpPr>
          <p:cNvPr id="5" name="4 - Ορθογώνιο"/>
          <p:cNvSpPr/>
          <p:nvPr/>
        </p:nvSpPr>
        <p:spPr>
          <a:xfrm>
            <a:off x="3011907" y="5030889"/>
            <a:ext cx="1776662"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tr-TR" dirty="0" err="1"/>
              <a:t>B</a:t>
            </a:r>
            <a:r>
              <a:rPr lang="en-US" dirty="0" err="1"/>
              <a:t>ilgiler</a:t>
            </a:r>
            <a:r>
              <a:rPr lang="en-US" dirty="0"/>
              <a:t> </a:t>
            </a:r>
            <a:r>
              <a:rPr lang="en-US" b="1" dirty="0" err="1"/>
              <a:t>edin</a:t>
            </a:r>
            <a:r>
              <a:rPr lang="tr-TR" dirty="0"/>
              <a:t>irim.</a:t>
            </a:r>
            <a:r>
              <a:rPr lang="en-US" dirty="0"/>
              <a:t> </a:t>
            </a:r>
          </a:p>
        </p:txBody>
      </p:sp>
      <p:sp>
        <p:nvSpPr>
          <p:cNvPr id="6" name="5 - Ορθογώνιο"/>
          <p:cNvSpPr/>
          <p:nvPr/>
        </p:nvSpPr>
        <p:spPr>
          <a:xfrm>
            <a:off x="3221099" y="5662682"/>
            <a:ext cx="4292714"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tr-TR" dirty="0"/>
              <a:t>Ç</a:t>
            </a:r>
            <a:r>
              <a:rPr lang="en-US" dirty="0" err="1"/>
              <a:t>evrelerindeki</a:t>
            </a:r>
            <a:r>
              <a:rPr lang="en-US" dirty="0"/>
              <a:t> </a:t>
            </a:r>
            <a:r>
              <a:rPr lang="en-US" dirty="0" err="1"/>
              <a:t>olayları</a:t>
            </a:r>
            <a:r>
              <a:rPr lang="en-US" dirty="0"/>
              <a:t> </a:t>
            </a:r>
            <a:r>
              <a:rPr lang="en-US" dirty="0" err="1"/>
              <a:t>ve</a:t>
            </a:r>
            <a:r>
              <a:rPr lang="en-US" dirty="0"/>
              <a:t> </a:t>
            </a:r>
            <a:r>
              <a:rPr lang="en-US" dirty="0" err="1"/>
              <a:t>haberleri</a:t>
            </a:r>
            <a:r>
              <a:rPr lang="en-US" dirty="0"/>
              <a:t> </a:t>
            </a:r>
            <a:r>
              <a:rPr lang="en-US" b="1" dirty="0" err="1"/>
              <a:t>öğre</a:t>
            </a:r>
            <a:r>
              <a:rPr lang="tr-TR" b="1" dirty="0"/>
              <a:t>n</a:t>
            </a:r>
            <a:r>
              <a:rPr lang="tr-TR" dirty="0"/>
              <a:t>ir.</a:t>
            </a:r>
            <a:endParaRPr lang="en-US" dirty="0"/>
          </a:p>
        </p:txBody>
      </p:sp>
      <p:sp>
        <p:nvSpPr>
          <p:cNvPr id="7" name="6 - Ορθογώνιο"/>
          <p:cNvSpPr/>
          <p:nvPr/>
        </p:nvSpPr>
        <p:spPr>
          <a:xfrm>
            <a:off x="477536" y="5025006"/>
            <a:ext cx="2029723"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tr-TR" dirty="0"/>
              <a:t>İnsanlar </a:t>
            </a:r>
            <a:r>
              <a:rPr lang="tr-TR" b="1" dirty="0"/>
              <a:t>h</a:t>
            </a:r>
            <a:r>
              <a:rPr lang="en-US" b="1" dirty="0" err="1"/>
              <a:t>aberleş</a:t>
            </a:r>
            <a:r>
              <a:rPr lang="tr-TR" dirty="0"/>
              <a:t>ir. </a:t>
            </a:r>
            <a:endParaRPr lang="en-US" dirty="0"/>
          </a:p>
        </p:txBody>
      </p:sp>
      <p:pic>
        <p:nvPicPr>
          <p:cNvPr id="1026" name="Picture 2" descr="Σχετική εικόνα">
            <a:hlinkClick r:id="rId2"/>
          </p:cNvPr>
          <p:cNvPicPr>
            <a:picLocks noChangeAspect="1" noChangeArrowheads="1"/>
          </p:cNvPicPr>
          <p:nvPr/>
        </p:nvPicPr>
        <p:blipFill>
          <a:blip r:embed="rId3" cstate="print"/>
          <a:srcRect l="7877" t="13063" r="9169" b="11502"/>
          <a:stretch>
            <a:fillRect/>
          </a:stretch>
        </p:blipFill>
        <p:spPr bwMode="auto">
          <a:xfrm>
            <a:off x="180473" y="240632"/>
            <a:ext cx="2141621" cy="16603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8" name="Picture 4" descr="Αποτέλεσμα εικόνας για sohbet ınternet cizimi">
            <a:hlinkClick r:id="rId4"/>
          </p:cNvPr>
          <p:cNvPicPr>
            <a:picLocks noChangeAspect="1" noChangeArrowheads="1"/>
          </p:cNvPicPr>
          <p:nvPr/>
        </p:nvPicPr>
        <p:blipFill>
          <a:blip r:embed="rId5"/>
          <a:srcRect l="15665" t="11584" r="10781" b="25406"/>
          <a:stretch>
            <a:fillRect/>
          </a:stretch>
        </p:blipFill>
        <p:spPr bwMode="auto">
          <a:xfrm>
            <a:off x="2803358" y="216569"/>
            <a:ext cx="3958390" cy="17927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30" name="Picture 6" descr="Σχετική εικόνα">
            <a:hlinkClick r:id="rId6"/>
          </p:cNvPr>
          <p:cNvPicPr>
            <a:picLocks noChangeAspect="1" noChangeArrowheads="1"/>
          </p:cNvPicPr>
          <p:nvPr/>
        </p:nvPicPr>
        <p:blipFill>
          <a:blip r:embed="rId7" cstate="print"/>
          <a:srcRect l="7249" t="10952" r="5398" b="12884"/>
          <a:stretch>
            <a:fillRect/>
          </a:stretch>
        </p:blipFill>
        <p:spPr bwMode="auto">
          <a:xfrm>
            <a:off x="4993106" y="2767263"/>
            <a:ext cx="2069431" cy="20694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32" name="Picture 8" descr="Σχετική εικόνα">
            <a:hlinkClick r:id="rId8"/>
          </p:cNvPr>
          <p:cNvPicPr>
            <a:picLocks noChangeAspect="1" noChangeArrowheads="1"/>
          </p:cNvPicPr>
          <p:nvPr/>
        </p:nvPicPr>
        <p:blipFill>
          <a:blip r:embed="rId9"/>
          <a:srcRect l="14407" t="8842" r="14561" b="8737"/>
          <a:stretch>
            <a:fillRect/>
          </a:stretch>
        </p:blipFill>
        <p:spPr bwMode="auto">
          <a:xfrm>
            <a:off x="144380" y="2803358"/>
            <a:ext cx="2550695" cy="19370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34" name="Picture 10" descr="Σχετική εικόνα">
            <a:hlinkClick r:id="rId10"/>
          </p:cNvPr>
          <p:cNvPicPr>
            <a:picLocks noChangeAspect="1" noChangeArrowheads="1"/>
          </p:cNvPicPr>
          <p:nvPr/>
        </p:nvPicPr>
        <p:blipFill>
          <a:blip r:embed="rId11"/>
          <a:srcRect l="6078" t="8626" r="9550" b="28660"/>
          <a:stretch>
            <a:fillRect/>
          </a:stretch>
        </p:blipFill>
        <p:spPr bwMode="auto">
          <a:xfrm>
            <a:off x="3019928" y="2791328"/>
            <a:ext cx="1780672" cy="20092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35" name="Picture 11"/>
          <p:cNvPicPr>
            <a:picLocks noChangeAspect="1" noChangeArrowheads="1"/>
          </p:cNvPicPr>
          <p:nvPr/>
        </p:nvPicPr>
        <p:blipFill>
          <a:blip r:embed="rId12"/>
          <a:srcRect/>
          <a:stretch>
            <a:fillRect/>
          </a:stretch>
        </p:blipFill>
        <p:spPr bwMode="auto">
          <a:xfrm>
            <a:off x="7530014" y="4135354"/>
            <a:ext cx="4441407" cy="1495425"/>
          </a:xfrm>
          <a:prstGeom prst="rect">
            <a:avLst/>
          </a:prstGeom>
          <a:noFill/>
          <a:ln w="9525">
            <a:solidFill>
              <a:schemeClr val="tx1"/>
            </a:solidFill>
            <a:miter lim="800000"/>
            <a:headEnd/>
            <a:tailEnd/>
          </a:ln>
          <a:effectLst/>
        </p:spPr>
      </p:pic>
      <p:pic>
        <p:nvPicPr>
          <p:cNvPr id="1036" name="Picture 12"/>
          <p:cNvPicPr>
            <a:picLocks noChangeAspect="1" noChangeArrowheads="1"/>
          </p:cNvPicPr>
          <p:nvPr/>
        </p:nvPicPr>
        <p:blipFill>
          <a:blip r:embed="rId13"/>
          <a:srcRect/>
          <a:stretch>
            <a:fillRect/>
          </a:stretch>
        </p:blipFill>
        <p:spPr bwMode="auto">
          <a:xfrm>
            <a:off x="7529011" y="240631"/>
            <a:ext cx="4358189" cy="3789947"/>
          </a:xfrm>
          <a:prstGeom prst="rect">
            <a:avLst/>
          </a:prstGeom>
          <a:noFill/>
          <a:ln w="9525">
            <a:solidFill>
              <a:schemeClr val="tx1"/>
            </a:solidFill>
            <a:miter lim="800000"/>
            <a:headEnd/>
            <a:tailEnd/>
          </a:ln>
          <a:effectLst/>
        </p:spPr>
      </p:pic>
      <p:cxnSp>
        <p:nvCxnSpPr>
          <p:cNvPr id="18" name="17 - Ευθύγραμμο βέλος σύνδεσης"/>
          <p:cNvCxnSpPr/>
          <p:nvPr/>
        </p:nvCxnSpPr>
        <p:spPr>
          <a:xfrm rot="16200000" flipH="1">
            <a:off x="5751095" y="5329991"/>
            <a:ext cx="553455" cy="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lipart Konuşan Insanlar Dört Kişi ...">
            <a:extLst>
              <a:ext uri="{FF2B5EF4-FFF2-40B4-BE49-F238E27FC236}">
                <a16:creationId xmlns:a16="http://schemas.microsoft.com/office/drawing/2014/main" id="{E47EA596-F272-4624-9112-8DCBBA1E42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852" y="701893"/>
            <a:ext cx="8961070" cy="5419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4356574"/>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395</TotalTime>
  <Words>614</Words>
  <Application>Microsoft Office PowerPoint</Application>
  <PresentationFormat>Ευρεία οθόνη</PresentationFormat>
  <Paragraphs>98</Paragraphs>
  <Slides>16</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16</vt:i4>
      </vt:variant>
    </vt:vector>
  </HeadingPairs>
  <TitlesOfParts>
    <vt:vector size="20" baseType="lpstr">
      <vt:lpstr>Arial</vt:lpstr>
      <vt:lpstr>Calibri</vt:lpstr>
      <vt:lpstr>Calibri Light</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En sevdiğim tv programı  ______</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ELENI CHARALAMBOUS</dc:creator>
  <cp:lastModifiedBy>ΕΛΕΝΗ ΧΑΡΑΛΑΜΠΟΥΣ</cp:lastModifiedBy>
  <cp:revision>89</cp:revision>
  <dcterms:created xsi:type="dcterms:W3CDTF">2016-10-19T19:22:09Z</dcterms:created>
  <dcterms:modified xsi:type="dcterms:W3CDTF">2025-10-05T09:57:48Z</dcterms:modified>
</cp:coreProperties>
</file>