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3" r:id="rId4"/>
    <p:sldId id="266" r:id="rId5"/>
    <p:sldId id="265" r:id="rId6"/>
    <p:sldId id="269" r:id="rId7"/>
    <p:sldId id="272" r:id="rId8"/>
    <p:sldId id="274" r:id="rId9"/>
    <p:sldId id="275" r:id="rId10"/>
    <p:sldId id="273" r:id="rId11"/>
    <p:sldId id="277" r:id="rId12"/>
    <p:sldId id="280" r:id="rId13"/>
    <p:sldId id="279" r:id="rId14"/>
    <p:sldId id="281" r:id="rId15"/>
    <p:sldId id="282" r:id="rId16"/>
    <p:sldId id="276" r:id="rId17"/>
    <p:sldId id="283" r:id="rId18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BF8F81-2741-425D-AE41-A4EE6ADEA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25B9026-5072-40B1-A9AA-1399C6DDD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127D0D-C43B-4C39-9C07-EE6F1105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A96079-5737-49B6-8CB6-C55DC6E4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8537D8-F298-48C3-9C75-08AECCAA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3518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D34F9C-12D7-48EE-84DC-C3CB6C66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F268270-1549-4746-B2B4-E829B2BD1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E24AF1-3EB2-44E6-AFF9-CCA00F33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8BA1BD-8ABB-4158-A616-79098CE1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3D2BAD-E430-4FD3-825B-E195EE5B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8244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69A9419-6770-495E-A18A-D31CA8E2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2387E2-6B5A-4ECA-8DC7-FB38C6BE5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FE6162-384C-42F4-8A51-4F9937FD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E6F748-B43C-4937-B911-65C479DC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D9DAE7-7B6C-4520-BFCF-950948FC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661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4E31E2-706F-42F0-BA80-F0B76DD6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6935E9-5B61-400D-9E50-5FBDC44D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E7BB37-E019-4129-9111-FAE8701B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EC2BAB-9BA5-43B5-A03F-1BD4EF9E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02ED14-7EED-4195-87E1-C908635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6387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BBB7F5-5F5D-4FB5-B0CA-B05B1BCC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6DE922-2D28-4879-82C0-20B032496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646365-168D-4339-B483-A594E9B0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C8E426-1AA8-42D9-9523-FBEE2991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8335FB-376C-4A02-B382-4F7A578D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5168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0F4A9-E80E-4DB3-9622-2A930B0B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A881C1-5D19-44F1-9E61-A8271386F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8FD00E6-26F7-4005-B820-439746ACE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814215-49A4-4C81-971E-C0C1A6A2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A2A653-E057-4AFC-83FB-458A6598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634B5B2-BA4F-4E63-A6AA-E55ED178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476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BCD30B-9DA3-4B09-9931-D327B9B8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2DFB93-CF29-474B-BB9D-2329AF94B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098C779-F3AD-497B-9734-FE099F2BC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77AF7D5-6F7D-449D-A282-84C059B85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4F756D1-8E01-4A59-A23C-663C5678C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D06BF2B-C297-4687-896A-6F56DBDB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18790D3-145F-475F-9425-6A1DA143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8E228C6-4230-4957-B834-01F42ADC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6346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06CEE-864F-4081-9003-D05713E2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83A1684-8926-492B-8428-C9C6B021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1F05973-B8E3-4E19-90EE-C4915931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E422DCA-FD51-43C6-99C7-897179A1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5712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92722EA-7FFD-48EC-B3AA-678984E3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BE16847-07B9-4FBC-86EA-15057A7A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752FBD-FEFC-4E0F-B76E-022BAC2A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5731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8CB48-3572-4A02-A6AE-CB2FF8FE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0BC741-7745-4A23-A6E1-2822072A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6704210-AF57-4BCB-BF23-462170446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016F8D-1F0C-4CC1-AA8E-8D0591A4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36F6F3A-F86F-45E1-8EE2-5DA3A97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5545FE-4BF2-48D9-A8C2-B837C64F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19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F7C916-8893-41AB-B163-ADD3708D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6F98B7B-2C0B-4796-8665-257FD4AD2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9FD81F-7B63-4453-8835-F460589BA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BCD6E48-41FF-4E63-A427-1571ED06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705848-06B5-40A8-9CDD-2A911EFB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D7E7E3-49D8-44E2-BF67-97F56744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171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0E07417-F441-47CE-AED8-28F2E6F6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DECC99-798F-463F-9189-4CD7EFB6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A7CBA2-493A-4357-B6EC-F9FB86610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D822-154E-47D5-8F33-9AFF97C10F14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A6B51B-B934-4EA2-A0AD-6519B1C23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D2EC8C-C018-4655-8DAF-129F91DA7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A6B8-9B51-4741-BDB7-D47987A1B53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3528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google.com.cy/url?sa=i&amp;rct=j&amp;q=&amp;esrc=s&amp;source=images&amp;cd=&amp;cad=rja&amp;uact=8&amp;ved=2ahUKEwjb_aio98LfAhXFZVAKHcnTBdwQjRx6BAgBEAU&amp;url=https%3A%2F%2Ftr.123rf.com%2Fklipart-vekt%25C3%25B6r%2Fdinleme.html&amp;psig=AOvVaw3gryb3aNEJua7B8k-0i_Ra&amp;ust=1546100487226726" TargetMode="External"/><Relationship Id="rId7" Type="http://schemas.openxmlformats.org/officeDocument/2006/relationships/hyperlink" Target="https://www.google.com.cy/url?sa=i&amp;rct=j&amp;q=&amp;esrc=s&amp;source=images&amp;cd=&amp;cad=rja&amp;uact=8&amp;ved=2ahUKEwiD8_fygMPfAhXK_KQKHWymAN8QjRx6BAgBEAU&amp;url=https%3A%2F%2Fhaber.yasar.edu.tr%2Fgenel%2Fturizmin-umudu-sosyal-medyada.html&amp;psig=AOvVaw0raAIqC3HgBQ1ItCD6TeAr&amp;ust=1546102946999205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s://www.google.com.cy/url?sa=i&amp;rct=j&amp;q=&amp;esrc=s&amp;source=images&amp;cd=&amp;cad=rja&amp;uact=8&amp;ved=2ahUKEwjT9YiIgsPfAhXB-KQKHWvuAG4QjRx6BAgBEAU&amp;url=https%3A%2F%2Fsp.depositphotos.com%2F193879290%2Fstock-illustration-pop-art-man-watching-a.html&amp;psig=AOvVaw2sYmfTl7F7Jk53E-bgeDIt&amp;ust=1546103340634414" TargetMode="External"/><Relationship Id="rId5" Type="http://schemas.openxmlformats.org/officeDocument/2006/relationships/hyperlink" Target="https://www.google.com.cy/url?sa=i&amp;rct=j&amp;q=&amp;esrc=s&amp;source=images&amp;cd=&amp;cad=rja&amp;uact=8&amp;ved=2ahUKEwjO9vql-MLfAhXDJVAKHanWDdMQjRx6BAgBEAU&amp;url=https%3A%2F%2Ftr.depositphotos.com%2F170199462%2Fstock-illustration-homework-concept-vector-illustration-in.html&amp;psig=AOvVaw2Miy47P6p1wVLlPdVP1DwL&amp;ust=1546100690988687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m.cy/url?sa=i&amp;rct=j&amp;q=&amp;esrc=s&amp;source=images&amp;cd=&amp;cad=rja&amp;uact=8&amp;ved=2ahUKEwjRsIzNgcPfAhUywAIHHX8FD_oQjRx6BAgBEAU&amp;url=http%3A%2F%2Fwww.kursunubul.com%2Fblog%2Fbilgisayar-kurslari%2Fmicrosoft-office-programi-kursu.html&amp;psig=AOvVaw3SckGubSqlQcoc8-MIKJj-&amp;ust=154610317991839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google.com.cy/url?sa=i&amp;rct=j&amp;q=&amp;esrc=s&amp;source=images&amp;cd=&amp;cad=rja&amp;uact=8&amp;ved=2ahUKEwjb_aio98LfAhXFZVAKHcnTBdwQjRx6BAgBEAU&amp;url=https%3A%2F%2Ftr.123rf.com%2Fklipart-vekt%25C3%25B6r%2Fdinleme.html&amp;psig=AOvVaw3gryb3aNEJua7B8k-0i_Ra&amp;ust=1546100487226726" TargetMode="External"/><Relationship Id="rId7" Type="http://schemas.openxmlformats.org/officeDocument/2006/relationships/hyperlink" Target="https://www.google.com.cy/url?sa=i&amp;rct=j&amp;q=&amp;esrc=s&amp;source=images&amp;cd=&amp;cad=rja&amp;uact=8&amp;ved=2ahUKEwiD8_fygMPfAhXK_KQKHWymAN8QjRx6BAgBEAU&amp;url=https%3A%2F%2Fhaber.yasar.edu.tr%2Fgenel%2Fturizmin-umudu-sosyal-medyada.html&amp;psig=AOvVaw0raAIqC3HgBQ1ItCD6TeAr&amp;ust=1546102946999205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s://www.google.com.cy/url?sa=i&amp;rct=j&amp;q=&amp;esrc=s&amp;source=images&amp;cd=&amp;cad=rja&amp;uact=8&amp;ved=2ahUKEwjT9YiIgsPfAhXB-KQKHWvuAG4QjRx6BAgBEAU&amp;url=https%3A%2F%2Fsp.depositphotos.com%2F193879290%2Fstock-illustration-pop-art-man-watching-a.html&amp;psig=AOvVaw2sYmfTl7F7Jk53E-bgeDIt&amp;ust=1546103340634414" TargetMode="External"/><Relationship Id="rId5" Type="http://schemas.openxmlformats.org/officeDocument/2006/relationships/hyperlink" Target="https://www.google.com.cy/url?sa=i&amp;rct=j&amp;q=&amp;esrc=s&amp;source=images&amp;cd=&amp;cad=rja&amp;uact=8&amp;ved=2ahUKEwjO9vql-MLfAhXDJVAKHanWDdMQjRx6BAgBEAU&amp;url=https%3A%2F%2Ftr.depositphotos.com%2F170199462%2Fstock-illustration-homework-concept-vector-illustration-in.html&amp;psig=AOvVaw2Miy47P6p1wVLlPdVP1DwL&amp;ust=1546100690988687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m.cy/url?sa=i&amp;rct=j&amp;q=&amp;esrc=s&amp;source=images&amp;cd=&amp;cad=rja&amp;uact=8&amp;ved=2ahUKEwjRsIzNgcPfAhUywAIHHX8FD_oQjRx6BAgBEAU&amp;url=http%3A%2F%2Fwww.kursunubul.com%2Fblog%2Fbilgisayar-kurslari%2Fmicrosoft-office-programi-kursu.html&amp;psig=AOvVaw3SckGubSqlQcoc8-MIKJj-&amp;ust=154610317991839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314FC07E-EBFC-4030-816E-1ECEA80F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5373688"/>
            <a:ext cx="345598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el-CY"/>
          </a:p>
          <a:p>
            <a:pPr eaLnBrk="1" hangingPunct="1"/>
            <a:endParaRPr lang="el-GR" altLang="el-CY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B3894237-91C8-495B-9ED1-0B909E2008DC}"/>
              </a:ext>
            </a:extLst>
          </p:cNvPr>
          <p:cNvSpPr txBox="1"/>
          <p:nvPr/>
        </p:nvSpPr>
        <p:spPr>
          <a:xfrm>
            <a:off x="5381625" y="5429251"/>
            <a:ext cx="22860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Teknolojiyi   takip ederim.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30879345-0CA7-4A20-9562-3E41845BD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57189"/>
            <a:ext cx="8601075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2E4872AF-C4A9-489E-BA9E-10B7CF71CBFD}"/>
              </a:ext>
            </a:extLst>
          </p:cNvPr>
          <p:cNvSpPr/>
          <p:nvPr/>
        </p:nvSpPr>
        <p:spPr>
          <a:xfrm>
            <a:off x="7810501" y="5429251"/>
            <a:ext cx="259556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Futbol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maçlarını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takip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ede</a:t>
            </a:r>
            <a:r>
              <a:rPr lang="tr-TR" dirty="0">
                <a:solidFill>
                  <a:prstClr val="black"/>
                </a:solidFill>
              </a:rPr>
              <a:t>r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tr-TR" dirty="0">
                <a:solidFill>
                  <a:prstClr val="black"/>
                </a:solidFill>
              </a:rPr>
              <a:t>m.</a:t>
            </a:r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8BB90475-FB06-4109-BF0A-06F046E74F0E}"/>
              </a:ext>
            </a:extLst>
          </p:cNvPr>
          <p:cNvSpPr txBox="1"/>
          <p:nvPr/>
        </p:nvSpPr>
        <p:spPr>
          <a:xfrm>
            <a:off x="3881438" y="5429251"/>
            <a:ext cx="1428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Eşimi takip </a:t>
            </a:r>
            <a:endParaRPr lang="en-GB" dirty="0"/>
          </a:p>
          <a:p>
            <a:pPr>
              <a:defRPr/>
            </a:pPr>
            <a:r>
              <a:rPr lang="tr-TR" dirty="0"/>
              <a:t>ederim.</a:t>
            </a:r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1116B84A-C240-4F17-88FB-D6F14ACE20D7}"/>
              </a:ext>
            </a:extLst>
          </p:cNvPr>
          <p:cNvSpPr txBox="1"/>
          <p:nvPr/>
        </p:nvSpPr>
        <p:spPr>
          <a:xfrm>
            <a:off x="1881189" y="5429251"/>
            <a:ext cx="185737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Polis hırsızı  takip </a:t>
            </a:r>
            <a:endParaRPr lang="en-GB" dirty="0"/>
          </a:p>
          <a:p>
            <a:pPr>
              <a:defRPr/>
            </a:pPr>
            <a:r>
              <a:rPr lang="tr-TR" dirty="0"/>
              <a:t>ediyor.</a:t>
            </a:r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5F8BB449-86DC-4F92-B33A-3644EC6AAEC3}"/>
              </a:ext>
            </a:extLst>
          </p:cNvPr>
          <p:cNvSpPr txBox="1"/>
          <p:nvPr/>
        </p:nvSpPr>
        <p:spPr>
          <a:xfrm>
            <a:off x="4810126" y="3929064"/>
            <a:ext cx="2143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Takip etmek </a:t>
            </a:r>
            <a:endParaRPr lang="en-US" dirty="0"/>
          </a:p>
        </p:txBody>
      </p:sp>
      <p:cxnSp>
        <p:nvCxnSpPr>
          <p:cNvPr id="13" name="12 - Ευθύγραμμο βέλος σύνδεσης">
            <a:extLst>
              <a:ext uri="{FF2B5EF4-FFF2-40B4-BE49-F238E27FC236}">
                <a16:creationId xmlns:a16="http://schemas.microsoft.com/office/drawing/2014/main" id="{1872AF9E-8397-4EC7-A46F-6DDD22DD70A1}"/>
              </a:ext>
            </a:extLst>
          </p:cNvPr>
          <p:cNvCxnSpPr>
            <a:stCxn id="11" idx="1"/>
          </p:cNvCxnSpPr>
          <p:nvPr/>
        </p:nvCxnSpPr>
        <p:spPr>
          <a:xfrm rot="10800000">
            <a:off x="4024313" y="4071939"/>
            <a:ext cx="785812" cy="41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>
            <a:extLst>
              <a:ext uri="{FF2B5EF4-FFF2-40B4-BE49-F238E27FC236}">
                <a16:creationId xmlns:a16="http://schemas.microsoft.com/office/drawing/2014/main" id="{859EA63F-5FAE-41AB-938A-4D8178298A2E}"/>
              </a:ext>
            </a:extLst>
          </p:cNvPr>
          <p:cNvCxnSpPr/>
          <p:nvPr/>
        </p:nvCxnSpPr>
        <p:spPr>
          <a:xfrm rot="16200000" flipH="1">
            <a:off x="6167438" y="4572000"/>
            <a:ext cx="50006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>
            <a:extLst>
              <a:ext uri="{FF2B5EF4-FFF2-40B4-BE49-F238E27FC236}">
                <a16:creationId xmlns:a16="http://schemas.microsoft.com/office/drawing/2014/main" id="{55AFACD0-CD01-49AC-83F6-A2DD940A8E20}"/>
              </a:ext>
            </a:extLst>
          </p:cNvPr>
          <p:cNvCxnSpPr/>
          <p:nvPr/>
        </p:nvCxnSpPr>
        <p:spPr>
          <a:xfrm>
            <a:off x="6953251" y="4071939"/>
            <a:ext cx="785813" cy="173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21 - Έλλειψη">
            <a:extLst>
              <a:ext uri="{FF2B5EF4-FFF2-40B4-BE49-F238E27FC236}">
                <a16:creationId xmlns:a16="http://schemas.microsoft.com/office/drawing/2014/main" id="{CCDC8AF8-BCF6-4BD5-A6DC-BC1405F410BA}"/>
              </a:ext>
            </a:extLst>
          </p:cNvPr>
          <p:cNvSpPr/>
          <p:nvPr/>
        </p:nvSpPr>
        <p:spPr>
          <a:xfrm>
            <a:off x="2309814" y="3857626"/>
            <a:ext cx="1500187" cy="5000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3" name="22 - Έλλειψη">
            <a:extLst>
              <a:ext uri="{FF2B5EF4-FFF2-40B4-BE49-F238E27FC236}">
                <a16:creationId xmlns:a16="http://schemas.microsoft.com/office/drawing/2014/main" id="{46439349-5E03-43F2-8502-C6DE76130F94}"/>
              </a:ext>
            </a:extLst>
          </p:cNvPr>
          <p:cNvSpPr/>
          <p:nvPr/>
        </p:nvSpPr>
        <p:spPr>
          <a:xfrm>
            <a:off x="7739064" y="4357688"/>
            <a:ext cx="1571625" cy="5000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4" name="23 - Έλλειψη">
            <a:extLst>
              <a:ext uri="{FF2B5EF4-FFF2-40B4-BE49-F238E27FC236}">
                <a16:creationId xmlns:a16="http://schemas.microsoft.com/office/drawing/2014/main" id="{D78786A9-7E7F-40A9-A4F0-DE05CB0D6D51}"/>
              </a:ext>
            </a:extLst>
          </p:cNvPr>
          <p:cNvSpPr/>
          <p:nvPr/>
        </p:nvSpPr>
        <p:spPr>
          <a:xfrm>
            <a:off x="3952876" y="4643438"/>
            <a:ext cx="2214563" cy="5000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7" name="5 - TextBox">
            <a:extLst>
              <a:ext uri="{FF2B5EF4-FFF2-40B4-BE49-F238E27FC236}">
                <a16:creationId xmlns:a16="http://schemas.microsoft.com/office/drawing/2014/main" id="{49E139ED-E074-4740-BDDA-4CCA6285EFF3}"/>
              </a:ext>
            </a:extLst>
          </p:cNvPr>
          <p:cNvSpPr txBox="1"/>
          <p:nvPr/>
        </p:nvSpPr>
        <p:spPr>
          <a:xfrm>
            <a:off x="7810500" y="6286500"/>
            <a:ext cx="28575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dirty="0" err="1"/>
              <a:t>Δρ</a:t>
            </a:r>
            <a:r>
              <a:rPr lang="el-GR" dirty="0"/>
              <a:t> Ελένη </a:t>
            </a:r>
            <a:r>
              <a:rPr lang="el-GR" dirty="0" err="1"/>
              <a:t>Χαραλάμποπυς</a:t>
            </a:r>
            <a:endParaRPr lang="en-US" dirty="0"/>
          </a:p>
        </p:txBody>
      </p:sp>
      <p:pic>
        <p:nvPicPr>
          <p:cNvPr id="2070" name="Picture 22" descr="33,981,086 Düşün Stok İlüstrasyon | DepositPhotos">
            <a:extLst>
              <a:ext uri="{FF2B5EF4-FFF2-40B4-BE49-F238E27FC236}">
                <a16:creationId xmlns:a16="http://schemas.microsoft.com/office/drawing/2014/main" id="{56AEA4EB-0F2D-40BF-91A7-18166695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51" y="1383756"/>
            <a:ext cx="4238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>
            <a:extLst>
              <a:ext uri="{FF2B5EF4-FFF2-40B4-BE49-F238E27FC236}">
                <a16:creationId xmlns:a16="http://schemas.microsoft.com/office/drawing/2014/main" id="{CC07A3E5-CE17-4260-A614-08B93C978371}"/>
              </a:ext>
            </a:extLst>
          </p:cNvPr>
          <p:cNvSpPr txBox="1"/>
          <p:nvPr/>
        </p:nvSpPr>
        <p:spPr>
          <a:xfrm>
            <a:off x="1786430" y="3429000"/>
            <a:ext cx="79295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ονομαστική        + δοτική  +   ουσιαστικό  χωρίς πτώση      +   ρήμα</a:t>
            </a:r>
          </a:p>
          <a:p>
            <a:pPr>
              <a:defRPr/>
            </a:pPr>
            <a:r>
              <a:rPr lang="el-GR" sz="1400" dirty="0"/>
              <a:t>(</a:t>
            </a:r>
            <a:r>
              <a:rPr lang="el-GR" dirty="0"/>
              <a:t>υποκείμενο)  + έμμεσο συμπλήρωμα    +       αντικείμενο  + κατηγόρημα </a:t>
            </a:r>
          </a:p>
          <a:p>
            <a:pPr>
              <a:defRPr/>
            </a:pPr>
            <a:r>
              <a:rPr lang="el-GR" dirty="0"/>
              <a:t>                            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3" name="8 - TextBox">
            <a:extLst>
              <a:ext uri="{FF2B5EF4-FFF2-40B4-BE49-F238E27FC236}">
                <a16:creationId xmlns:a16="http://schemas.microsoft.com/office/drawing/2014/main" id="{0AD77EA5-1D98-46E7-9052-46BE0AEB95A3}"/>
              </a:ext>
            </a:extLst>
          </p:cNvPr>
          <p:cNvSpPr txBox="1"/>
          <p:nvPr/>
        </p:nvSpPr>
        <p:spPr>
          <a:xfrm>
            <a:off x="1891533" y="450967"/>
            <a:ext cx="7929563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sz="3200" dirty="0"/>
          </a:p>
          <a:p>
            <a:pPr>
              <a:defRPr/>
            </a:pPr>
            <a:r>
              <a:rPr lang="tr-TR" sz="3200" dirty="0"/>
              <a:t>Biz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arkada</a:t>
            </a:r>
            <a:r>
              <a:rPr lang="tr-TR" sz="3200" dirty="0"/>
              <a:t>ş</a:t>
            </a:r>
            <a:r>
              <a:rPr lang="tr-TR" sz="3200" b="1" dirty="0"/>
              <a:t>a</a:t>
            </a:r>
            <a:r>
              <a:rPr lang="el-GR" sz="3200" dirty="0"/>
              <a:t> </a:t>
            </a:r>
            <a:r>
              <a:rPr lang="en-US" sz="3200" dirty="0" err="1"/>
              <a:t>fotoğraf</a:t>
            </a:r>
            <a:r>
              <a:rPr lang="tr-TR" sz="3200" dirty="0"/>
              <a:t>  </a:t>
            </a:r>
            <a:r>
              <a:rPr lang="en-US" sz="3200" dirty="0" err="1"/>
              <a:t>gönderebiliriz</a:t>
            </a:r>
            <a:r>
              <a:rPr lang="en-US" sz="3200" dirty="0"/>
              <a:t>.</a:t>
            </a:r>
            <a:endParaRPr lang="el-GR" sz="3200" dirty="0"/>
          </a:p>
          <a:p>
            <a:pPr>
              <a:defRPr/>
            </a:pPr>
            <a:endParaRPr lang="el-GR" sz="3200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510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>
            <a:extLst>
              <a:ext uri="{FF2B5EF4-FFF2-40B4-BE49-F238E27FC236}">
                <a16:creationId xmlns:a16="http://schemas.microsoft.com/office/drawing/2014/main" id="{CC07A3E5-CE17-4260-A614-08B93C978371}"/>
              </a:ext>
            </a:extLst>
          </p:cNvPr>
          <p:cNvSpPr txBox="1"/>
          <p:nvPr/>
        </p:nvSpPr>
        <p:spPr>
          <a:xfrm>
            <a:off x="3957636" y="4597281"/>
            <a:ext cx="79295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tr-TR" dirty="0"/>
              <a:t>e</a:t>
            </a:r>
            <a:r>
              <a:rPr lang="en-GB" dirty="0"/>
              <a:t>n  + </a:t>
            </a:r>
            <a:r>
              <a:rPr lang="el-GR" dirty="0"/>
              <a:t>επίθετο + </a:t>
            </a:r>
            <a:r>
              <a:rPr lang="tr-TR" dirty="0"/>
              <a:t> </a:t>
            </a:r>
            <a:r>
              <a:rPr lang="el-GR" dirty="0"/>
              <a:t>ονοματικός  προσδιορισμός σε πτώση αφαιρετική +  κτητικό</a:t>
            </a:r>
            <a:endParaRPr lang="tr-TR" dirty="0"/>
          </a:p>
          <a:p>
            <a:pPr>
              <a:defRPr/>
            </a:pPr>
            <a:endParaRPr lang="el-GR" dirty="0"/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464D625A-C366-4B7B-AC2A-5EC4B569E69E}"/>
              </a:ext>
            </a:extLst>
          </p:cNvPr>
          <p:cNvSpPr/>
          <p:nvPr/>
        </p:nvSpPr>
        <p:spPr>
          <a:xfrm>
            <a:off x="430925" y="225972"/>
            <a:ext cx="4393324" cy="338433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Kelimeleri sıralayın  !!!!!!!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9F449-7805-4823-A188-9A53784FFC71}"/>
              </a:ext>
            </a:extLst>
          </p:cNvPr>
          <p:cNvSpPr txBox="1"/>
          <p:nvPr/>
        </p:nvSpPr>
        <p:spPr>
          <a:xfrm>
            <a:off x="5665075" y="451209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dirty="0"/>
              <a:t>e</a:t>
            </a:r>
            <a:r>
              <a:rPr lang="en-US" sz="4400" dirty="0"/>
              <a:t>n</a:t>
            </a:r>
            <a:endParaRPr lang="tr-TR" sz="4400" dirty="0"/>
          </a:p>
          <a:p>
            <a:r>
              <a:rPr lang="en-US" sz="4400" dirty="0" err="1"/>
              <a:t>biri</a:t>
            </a:r>
            <a:endParaRPr lang="tr-TR" sz="4400" dirty="0"/>
          </a:p>
          <a:p>
            <a:r>
              <a:rPr lang="en-US" sz="4400" dirty="0" err="1"/>
              <a:t>araçlarından</a:t>
            </a:r>
            <a:endParaRPr lang="tr-TR" sz="4400" dirty="0"/>
          </a:p>
          <a:p>
            <a:r>
              <a:rPr lang="en-US" sz="4400" dirty="0" err="1"/>
              <a:t>iletişim</a:t>
            </a:r>
            <a:endParaRPr lang="tr-TR" sz="4400" dirty="0"/>
          </a:p>
          <a:p>
            <a:r>
              <a:rPr lang="en-US" sz="4400" dirty="0" err="1"/>
              <a:t>etkili</a:t>
            </a:r>
            <a:r>
              <a:rPr lang="en-US" sz="4400" dirty="0"/>
              <a:t> 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0C4276D6-C493-4A05-AA49-35C8FA6AB36F}"/>
              </a:ext>
            </a:extLst>
          </p:cNvPr>
          <p:cNvCxnSpPr/>
          <p:nvPr/>
        </p:nvCxnSpPr>
        <p:spPr>
          <a:xfrm flipV="1">
            <a:off x="0" y="3930869"/>
            <a:ext cx="1219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1AF3381-620B-4115-AA78-5E5616E3A100}"/>
              </a:ext>
            </a:extLst>
          </p:cNvPr>
          <p:cNvSpPr/>
          <p:nvPr/>
        </p:nvSpPr>
        <p:spPr>
          <a:xfrm>
            <a:off x="2385847" y="5801710"/>
            <a:ext cx="9501352" cy="83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γενική διαιρετική  αρχαίας ελληνικής  γλώσσας  =  συνεκφορά </a:t>
            </a:r>
            <a:r>
              <a:rPr lang="en-US" dirty="0"/>
              <a:t>-</a:t>
            </a:r>
            <a:r>
              <a:rPr lang="tr-TR" dirty="0"/>
              <a:t>dan</a:t>
            </a:r>
            <a:r>
              <a:rPr lang="en-US" dirty="0"/>
              <a:t> –(s)I</a:t>
            </a:r>
            <a:r>
              <a:rPr lang="el-GR" dirty="0"/>
              <a:t> τουρκικής  γλώσσας</a:t>
            </a:r>
            <a:r>
              <a:rPr lang="en-US" dirty="0"/>
              <a:t>   </a:t>
            </a:r>
            <a:r>
              <a:rPr lang="tr-TR" dirty="0"/>
              <a:t> </a:t>
            </a:r>
            <a:endParaRPr lang="el-CY" dirty="0"/>
          </a:p>
        </p:txBody>
      </p:sp>
      <p:pic>
        <p:nvPicPr>
          <p:cNvPr id="1026" name="Picture 2" descr="Σκέφτομαι και γράφω - Φροντιστήριο Διάκριση">
            <a:extLst>
              <a:ext uri="{FF2B5EF4-FFF2-40B4-BE49-F238E27FC236}">
                <a16:creationId xmlns:a16="http://schemas.microsoft.com/office/drawing/2014/main" id="{664FF367-1AC1-4D42-8B07-841E2225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032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üşün Yaz Felsefi Deneme Yarışması 2025">
            <a:extLst>
              <a:ext uri="{FF2B5EF4-FFF2-40B4-BE49-F238E27FC236}">
                <a16:creationId xmlns:a16="http://schemas.microsoft.com/office/drawing/2014/main" id="{6B0E98B5-FDB0-454B-88C2-B5920E5AA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6"/>
          <a:stretch/>
        </p:blipFill>
        <p:spPr bwMode="auto">
          <a:xfrm>
            <a:off x="2475021" y="4330262"/>
            <a:ext cx="1255495" cy="13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2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+ Thousand Eureka Cartoon Royalty-Free Images, Stock Photos &amp; Pictures |  Shutterstock">
            <a:extLst>
              <a:ext uri="{FF2B5EF4-FFF2-40B4-BE49-F238E27FC236}">
                <a16:creationId xmlns:a16="http://schemas.microsoft.com/office/drawing/2014/main" id="{8B7E2264-BF81-4287-9166-6FC1DA63E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 bwMode="auto">
          <a:xfrm>
            <a:off x="594163" y="505728"/>
            <a:ext cx="2138528" cy="58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92B61-46AD-42B8-8D6B-F72D24CA8827}"/>
              </a:ext>
            </a:extLst>
          </p:cNvPr>
          <p:cNvSpPr txBox="1"/>
          <p:nvPr/>
        </p:nvSpPr>
        <p:spPr>
          <a:xfrm>
            <a:off x="4774397" y="1313058"/>
            <a:ext cx="6902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/>
              <a:t>En</a:t>
            </a:r>
            <a:r>
              <a:rPr lang="tr-TR" sz="3600" dirty="0"/>
              <a:t> </a:t>
            </a:r>
            <a:r>
              <a:rPr lang="en-US" sz="3600" dirty="0" err="1"/>
              <a:t>etkili</a:t>
            </a:r>
            <a:r>
              <a:rPr lang="tr-TR" sz="3600" dirty="0"/>
              <a:t> </a:t>
            </a:r>
            <a:r>
              <a:rPr lang="en-US" sz="3600" dirty="0"/>
              <a:t> </a:t>
            </a:r>
            <a:r>
              <a:rPr lang="en-US" sz="3600" dirty="0" err="1"/>
              <a:t>iletişim</a:t>
            </a:r>
            <a:r>
              <a:rPr lang="en-US" sz="3600" dirty="0"/>
              <a:t> </a:t>
            </a:r>
            <a:r>
              <a:rPr lang="en-US" sz="3600" dirty="0" err="1"/>
              <a:t>araçlarından</a:t>
            </a:r>
            <a:r>
              <a:rPr lang="en-US" sz="3600" dirty="0"/>
              <a:t> </a:t>
            </a:r>
            <a:r>
              <a:rPr lang="tr-TR" sz="3600" dirty="0"/>
              <a:t> </a:t>
            </a:r>
            <a:r>
              <a:rPr lang="en-US" sz="3600" dirty="0" err="1"/>
              <a:t>biri</a:t>
            </a:r>
            <a:r>
              <a:rPr lang="tr-TR" sz="3600" dirty="0"/>
              <a:t> </a:t>
            </a:r>
            <a:endParaRPr lang="el-GR" sz="3600" dirty="0"/>
          </a:p>
        </p:txBody>
      </p:sp>
      <p:sp>
        <p:nvSpPr>
          <p:cNvPr id="3" name="Βέλος: Κάτω 2">
            <a:extLst>
              <a:ext uri="{FF2B5EF4-FFF2-40B4-BE49-F238E27FC236}">
                <a16:creationId xmlns:a16="http://schemas.microsoft.com/office/drawing/2014/main" id="{D4BD4F3F-98FE-40BD-91FD-2ABDA86D0382}"/>
              </a:ext>
            </a:extLst>
          </p:cNvPr>
          <p:cNvSpPr/>
          <p:nvPr/>
        </p:nvSpPr>
        <p:spPr>
          <a:xfrm>
            <a:off x="7417605" y="2532993"/>
            <a:ext cx="1211388" cy="1786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102AB-7BE3-461E-8231-5259E6F93422}"/>
              </a:ext>
            </a:extLst>
          </p:cNvPr>
          <p:cNvSpPr txBox="1"/>
          <p:nvPr/>
        </p:nvSpPr>
        <p:spPr>
          <a:xfrm>
            <a:off x="2984939" y="4945172"/>
            <a:ext cx="89731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dirty="0" err="1"/>
              <a:t>En</a:t>
            </a:r>
            <a:r>
              <a:rPr lang="tr-TR" sz="3600" dirty="0"/>
              <a:t> </a:t>
            </a:r>
            <a:r>
              <a:rPr lang="en-US" sz="3600" dirty="0" err="1"/>
              <a:t>etkili</a:t>
            </a:r>
            <a:r>
              <a:rPr lang="tr-TR" sz="3600" dirty="0"/>
              <a:t> </a:t>
            </a:r>
            <a:r>
              <a:rPr lang="en-US" sz="3600" dirty="0"/>
              <a:t> </a:t>
            </a:r>
            <a:r>
              <a:rPr lang="en-US" sz="3600" dirty="0" err="1"/>
              <a:t>iletişim</a:t>
            </a:r>
            <a:r>
              <a:rPr lang="en-US" sz="3600" dirty="0"/>
              <a:t> </a:t>
            </a:r>
            <a:r>
              <a:rPr lang="en-US" sz="3600" dirty="0" err="1"/>
              <a:t>araçlarından</a:t>
            </a:r>
            <a:r>
              <a:rPr lang="en-US" sz="3600" dirty="0"/>
              <a:t> </a:t>
            </a:r>
            <a:r>
              <a:rPr lang="tr-TR" sz="3600" dirty="0"/>
              <a:t> </a:t>
            </a:r>
            <a:r>
              <a:rPr lang="en-US" sz="3600" dirty="0" err="1"/>
              <a:t>biri</a:t>
            </a:r>
            <a:r>
              <a:rPr lang="tr-TR" sz="3600" dirty="0"/>
              <a:t>  </a:t>
            </a:r>
            <a:r>
              <a:rPr lang="en-US" sz="36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e-</a:t>
            </a:r>
            <a:r>
              <a:rPr lang="en-US" sz="3600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posta</a:t>
            </a:r>
            <a:r>
              <a:rPr lang="tr-TR" sz="36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dır.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42629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>
            <a:extLst>
              <a:ext uri="{FF2B5EF4-FFF2-40B4-BE49-F238E27FC236}">
                <a16:creationId xmlns:a16="http://schemas.microsoft.com/office/drawing/2014/main" id="{CC07A3E5-CE17-4260-A614-08B93C978371}"/>
              </a:ext>
            </a:extLst>
          </p:cNvPr>
          <p:cNvSpPr txBox="1"/>
          <p:nvPr/>
        </p:nvSpPr>
        <p:spPr>
          <a:xfrm>
            <a:off x="5338928" y="1326274"/>
            <a:ext cx="4793043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sz="4800" dirty="0"/>
              <a:t>d</a:t>
            </a:r>
            <a:r>
              <a:rPr lang="en-US" sz="4800" dirty="0" err="1"/>
              <a:t>ünyanın</a:t>
            </a:r>
            <a:r>
              <a:rPr lang="en-US" sz="4800" dirty="0"/>
              <a:t> </a:t>
            </a:r>
            <a:endParaRPr lang="tr-TR" sz="4800" dirty="0"/>
          </a:p>
          <a:p>
            <a:pPr>
              <a:defRPr/>
            </a:pPr>
            <a:r>
              <a:rPr lang="en-US" sz="4800" dirty="0" err="1"/>
              <a:t>arkada</a:t>
            </a:r>
            <a:r>
              <a:rPr lang="tr-TR" sz="4800" dirty="0"/>
              <a:t>ş</a:t>
            </a:r>
          </a:p>
          <a:p>
            <a:pPr>
              <a:defRPr/>
            </a:pPr>
            <a:r>
              <a:rPr lang="en-US" sz="4800" dirty="0" err="1"/>
              <a:t>ucundaki</a:t>
            </a:r>
            <a:endParaRPr lang="tr-TR" sz="4800" dirty="0"/>
          </a:p>
          <a:p>
            <a:pPr>
              <a:defRPr/>
            </a:pPr>
            <a:r>
              <a:rPr lang="en-US" sz="4800" dirty="0" err="1"/>
              <a:t>öbür</a:t>
            </a:r>
            <a:r>
              <a:rPr lang="en-US" sz="4800" dirty="0"/>
              <a:t> </a:t>
            </a:r>
            <a:endParaRPr lang="tr-TR" sz="4800" dirty="0"/>
          </a:p>
          <a:p>
            <a:pPr>
              <a:defRPr/>
            </a:pPr>
            <a:r>
              <a:rPr lang="en-US" sz="4800" dirty="0" err="1"/>
              <a:t>bir</a:t>
            </a:r>
            <a:endParaRPr lang="tr-TR" sz="4800" dirty="0"/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464D625A-C366-4B7B-AC2A-5EC4B569E69E}"/>
              </a:ext>
            </a:extLst>
          </p:cNvPr>
          <p:cNvSpPr/>
          <p:nvPr/>
        </p:nvSpPr>
        <p:spPr>
          <a:xfrm>
            <a:off x="430925" y="1834055"/>
            <a:ext cx="4393324" cy="338433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Kelimeleri sıralayın  !!!!!!!</a:t>
            </a:r>
            <a:endParaRPr lang="el-C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464D625A-C366-4B7B-AC2A-5EC4B569E69E}"/>
              </a:ext>
            </a:extLst>
          </p:cNvPr>
          <p:cNvSpPr/>
          <p:nvPr/>
        </p:nvSpPr>
        <p:spPr>
          <a:xfrm>
            <a:off x="430925" y="225972"/>
            <a:ext cx="4393324" cy="338433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Kelimeleri sıralayın  !!!!!!!</a:t>
            </a:r>
            <a:endParaRPr lang="el-CY" sz="4000" dirty="0">
              <a:solidFill>
                <a:srgbClr val="FF0000"/>
              </a:solidFill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0C4276D6-C493-4A05-AA49-35C8FA6AB36F}"/>
              </a:ext>
            </a:extLst>
          </p:cNvPr>
          <p:cNvCxnSpPr/>
          <p:nvPr/>
        </p:nvCxnSpPr>
        <p:spPr>
          <a:xfrm flipV="1">
            <a:off x="0" y="3930869"/>
            <a:ext cx="1219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Σκέφτομαι και γράφω - Φροντιστήριο Διάκριση">
            <a:extLst>
              <a:ext uri="{FF2B5EF4-FFF2-40B4-BE49-F238E27FC236}">
                <a16:creationId xmlns:a16="http://schemas.microsoft.com/office/drawing/2014/main" id="{664FF367-1AC1-4D42-8B07-841E2225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032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üşün Yaz Felsefi Deneme Yarışması 2025">
            <a:extLst>
              <a:ext uri="{FF2B5EF4-FFF2-40B4-BE49-F238E27FC236}">
                <a16:creationId xmlns:a16="http://schemas.microsoft.com/office/drawing/2014/main" id="{6B0E98B5-FDB0-454B-88C2-B5920E5AA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6"/>
          <a:stretch/>
        </p:blipFill>
        <p:spPr bwMode="auto">
          <a:xfrm>
            <a:off x="2475021" y="4330262"/>
            <a:ext cx="1255495" cy="13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- TextBox">
            <a:extLst>
              <a:ext uri="{FF2B5EF4-FFF2-40B4-BE49-F238E27FC236}">
                <a16:creationId xmlns:a16="http://schemas.microsoft.com/office/drawing/2014/main" id="{F86FDD80-0995-4A45-BCB1-69A990E37FCA}"/>
              </a:ext>
            </a:extLst>
          </p:cNvPr>
          <p:cNvSpPr txBox="1"/>
          <p:nvPr/>
        </p:nvSpPr>
        <p:spPr>
          <a:xfrm>
            <a:off x="5349439" y="103176"/>
            <a:ext cx="4793043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sz="4800" dirty="0"/>
              <a:t>d</a:t>
            </a:r>
            <a:r>
              <a:rPr lang="en-US" sz="4800" dirty="0" err="1"/>
              <a:t>ünyanın</a:t>
            </a:r>
            <a:r>
              <a:rPr lang="en-US" sz="4800" dirty="0"/>
              <a:t> </a:t>
            </a:r>
            <a:endParaRPr lang="tr-TR" sz="4800" dirty="0"/>
          </a:p>
          <a:p>
            <a:pPr>
              <a:defRPr/>
            </a:pPr>
            <a:r>
              <a:rPr lang="en-US" sz="4800" dirty="0" err="1"/>
              <a:t>arkada</a:t>
            </a:r>
            <a:r>
              <a:rPr lang="tr-TR" sz="4800" dirty="0"/>
              <a:t>ş</a:t>
            </a:r>
          </a:p>
          <a:p>
            <a:pPr>
              <a:defRPr/>
            </a:pPr>
            <a:r>
              <a:rPr lang="en-US" sz="4800" dirty="0" err="1"/>
              <a:t>ucundaki</a:t>
            </a:r>
            <a:endParaRPr lang="tr-TR" sz="4800" dirty="0"/>
          </a:p>
          <a:p>
            <a:pPr>
              <a:defRPr/>
            </a:pPr>
            <a:r>
              <a:rPr lang="en-US" sz="4800" dirty="0" err="1"/>
              <a:t>öbür</a:t>
            </a:r>
            <a:r>
              <a:rPr lang="en-US" sz="4800" dirty="0"/>
              <a:t> </a:t>
            </a:r>
            <a:endParaRPr lang="tr-TR" sz="4800" dirty="0"/>
          </a:p>
          <a:p>
            <a:pPr>
              <a:defRPr/>
            </a:pPr>
            <a:r>
              <a:rPr lang="en-US" sz="4800" dirty="0" err="1"/>
              <a:t>bir</a:t>
            </a:r>
            <a:endParaRPr lang="tr-TR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460D2-8D49-4A56-A1EB-681C52724A54}"/>
              </a:ext>
            </a:extLst>
          </p:cNvPr>
          <p:cNvSpPr txBox="1"/>
          <p:nvPr/>
        </p:nvSpPr>
        <p:spPr>
          <a:xfrm>
            <a:off x="3863042" y="4394189"/>
            <a:ext cx="7929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Γενική  + κτητικό –(</a:t>
            </a:r>
            <a:r>
              <a:rPr lang="en-GB" sz="2400" dirty="0"/>
              <a:t>n</a:t>
            </a:r>
            <a:r>
              <a:rPr lang="el-GR" sz="2400" dirty="0"/>
              <a:t>)</a:t>
            </a:r>
            <a:r>
              <a:rPr lang="en-GB" sz="2400" dirty="0" err="1"/>
              <a:t>daki</a:t>
            </a:r>
            <a:r>
              <a:rPr lang="en-GB" sz="2400" dirty="0"/>
              <a:t> +  </a:t>
            </a:r>
            <a:r>
              <a:rPr lang="en-GB" sz="2400" dirty="0" err="1"/>
              <a:t>bir</a:t>
            </a:r>
            <a:r>
              <a:rPr lang="en-GB" sz="2400" dirty="0"/>
              <a:t>  + </a:t>
            </a:r>
            <a:r>
              <a:rPr lang="el-GR" sz="2400" dirty="0"/>
              <a:t>ουσιαστικό </a:t>
            </a:r>
            <a:endParaRPr lang="tr-TR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BC701-D162-4214-BDBF-9BEA672E6332}"/>
              </a:ext>
            </a:extLst>
          </p:cNvPr>
          <p:cNvSpPr txBox="1"/>
          <p:nvPr/>
        </p:nvSpPr>
        <p:spPr>
          <a:xfrm>
            <a:off x="3863041" y="5408438"/>
            <a:ext cx="7929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Επίθημα –</a:t>
            </a:r>
            <a:r>
              <a:rPr lang="tr-TR" sz="2400" dirty="0"/>
              <a:t>DAkI </a:t>
            </a:r>
            <a:r>
              <a:rPr lang="el-GR" sz="2400" dirty="0"/>
              <a:t>τουρκικής  γλώσσας = ονοματική  αναφορική πρόταση  νέας ελληνικής  γλώσσας «ο οποίος  είναι»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48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+ Thousand Eureka Cartoon Royalty-Free Images, Stock Photos &amp; Pictures |  Shutterstock">
            <a:extLst>
              <a:ext uri="{FF2B5EF4-FFF2-40B4-BE49-F238E27FC236}">
                <a16:creationId xmlns:a16="http://schemas.microsoft.com/office/drawing/2014/main" id="{8B7E2264-BF81-4287-9166-6FC1DA63E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 bwMode="auto">
          <a:xfrm>
            <a:off x="594163" y="505728"/>
            <a:ext cx="2138528" cy="58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Κάτω 2">
            <a:extLst>
              <a:ext uri="{FF2B5EF4-FFF2-40B4-BE49-F238E27FC236}">
                <a16:creationId xmlns:a16="http://schemas.microsoft.com/office/drawing/2014/main" id="{D4BD4F3F-98FE-40BD-91FD-2ABDA86D0382}"/>
              </a:ext>
            </a:extLst>
          </p:cNvPr>
          <p:cNvSpPr/>
          <p:nvPr/>
        </p:nvSpPr>
        <p:spPr>
          <a:xfrm>
            <a:off x="6109067" y="1807780"/>
            <a:ext cx="1211388" cy="1786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BE3F8-8FDB-470F-B05C-069E28BD976E}"/>
              </a:ext>
            </a:extLst>
          </p:cNvPr>
          <p:cNvSpPr txBox="1"/>
          <p:nvPr/>
        </p:nvSpPr>
        <p:spPr>
          <a:xfrm>
            <a:off x="2575034" y="706508"/>
            <a:ext cx="8881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4000" dirty="0"/>
              <a:t>D</a:t>
            </a:r>
            <a:r>
              <a:rPr lang="en-US" sz="4000" dirty="0" err="1"/>
              <a:t>ünyanın</a:t>
            </a:r>
            <a:r>
              <a:rPr lang="tr-TR" sz="4000" dirty="0"/>
              <a:t>     </a:t>
            </a:r>
            <a:r>
              <a:rPr lang="en-US" sz="4000" dirty="0" err="1"/>
              <a:t>öbür</a:t>
            </a:r>
            <a:r>
              <a:rPr lang="tr-TR" sz="4000" dirty="0"/>
              <a:t>    </a:t>
            </a:r>
            <a:r>
              <a:rPr lang="en-US" sz="4000" dirty="0" err="1"/>
              <a:t>ucundaki</a:t>
            </a:r>
            <a:r>
              <a:rPr lang="tr-TR" sz="4000" dirty="0"/>
              <a:t>   bir  arkadaş </a:t>
            </a:r>
            <a:r>
              <a:rPr lang="en-US" sz="4000" dirty="0"/>
              <a:t>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1686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F4547-6BBF-4690-9A30-E4CACFF1AD0D}"/>
              </a:ext>
            </a:extLst>
          </p:cNvPr>
          <p:cNvSpPr txBox="1"/>
          <p:nvPr/>
        </p:nvSpPr>
        <p:spPr>
          <a:xfrm>
            <a:off x="1061545" y="472229"/>
            <a:ext cx="103526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4000" dirty="0"/>
              <a:t>D</a:t>
            </a:r>
            <a:r>
              <a:rPr lang="en-US" sz="4000" dirty="0" err="1"/>
              <a:t>ünyanın</a:t>
            </a:r>
            <a:r>
              <a:rPr lang="tr-TR" sz="4000" dirty="0"/>
              <a:t>     </a:t>
            </a:r>
            <a:r>
              <a:rPr lang="en-US" sz="4000" dirty="0" err="1"/>
              <a:t>öbür</a:t>
            </a:r>
            <a:r>
              <a:rPr lang="tr-TR" sz="4000" dirty="0"/>
              <a:t>    </a:t>
            </a:r>
            <a:r>
              <a:rPr lang="en-US" sz="4000" dirty="0" err="1"/>
              <a:t>ucundaki</a:t>
            </a:r>
            <a:r>
              <a:rPr lang="tr-TR" sz="4000" dirty="0"/>
              <a:t>   bir  arkadaşım </a:t>
            </a:r>
            <a:r>
              <a:rPr lang="en-US" sz="4000" dirty="0"/>
              <a:t> </a:t>
            </a:r>
            <a:endParaRPr lang="tr-TR" sz="4000" dirty="0"/>
          </a:p>
        </p:txBody>
      </p:sp>
      <p:pic>
        <p:nvPicPr>
          <p:cNvPr id="3074" name="Picture 2" descr="Ev ödevleri” kim için? / Okullar / Milliyet Blog">
            <a:extLst>
              <a:ext uri="{FF2B5EF4-FFF2-40B4-BE49-F238E27FC236}">
                <a16:creationId xmlns:a16="http://schemas.microsoft.com/office/drawing/2014/main" id="{CE7F80BD-9FD0-4C66-8AA8-9A7321181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 b="30579"/>
          <a:stretch/>
        </p:blipFill>
        <p:spPr bwMode="auto">
          <a:xfrm rot="19281396">
            <a:off x="229585" y="2028497"/>
            <a:ext cx="2524125" cy="9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586C33B6-D6F6-4368-B4D4-0F6FCF50C19B}"/>
              </a:ext>
            </a:extLst>
          </p:cNvPr>
          <p:cNvSpPr/>
          <p:nvPr/>
        </p:nvSpPr>
        <p:spPr>
          <a:xfrm>
            <a:off x="2900855" y="1776248"/>
            <a:ext cx="3941379" cy="165275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Nasıl tanıştınız</a:t>
            </a:r>
            <a:r>
              <a:rPr lang="en-US" dirty="0"/>
              <a:t>?</a:t>
            </a:r>
            <a:endParaRPr lang="el-CY" dirty="0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D8D15AD3-AE23-444C-A9DE-B39EA5EEBD39}"/>
              </a:ext>
            </a:extLst>
          </p:cNvPr>
          <p:cNvSpPr/>
          <p:nvPr/>
        </p:nvSpPr>
        <p:spPr>
          <a:xfrm>
            <a:off x="1061545" y="3801789"/>
            <a:ext cx="3941379" cy="165275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N</a:t>
            </a:r>
            <a:r>
              <a:rPr lang="en-US" dirty="0"/>
              <a:t>e zaman </a:t>
            </a:r>
            <a:r>
              <a:rPr lang="tr-TR" dirty="0"/>
              <a:t> tanıştınız</a:t>
            </a:r>
            <a:r>
              <a:rPr lang="en-US" dirty="0"/>
              <a:t>?</a:t>
            </a:r>
            <a:endParaRPr lang="el-CY" dirty="0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05E23661-7DEE-4C5E-AE3F-1DF6471A04EC}"/>
              </a:ext>
            </a:extLst>
          </p:cNvPr>
          <p:cNvSpPr/>
          <p:nvPr/>
        </p:nvSpPr>
        <p:spPr>
          <a:xfrm>
            <a:off x="5137610" y="3429000"/>
            <a:ext cx="3941379" cy="165275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Ka</a:t>
            </a:r>
            <a:r>
              <a:rPr lang="tr-TR" dirty="0"/>
              <a:t>ç yaşındaydınız</a:t>
            </a:r>
            <a:r>
              <a:rPr lang="en-US" dirty="0"/>
              <a:t>?</a:t>
            </a:r>
            <a:endParaRPr lang="el-CY" dirty="0"/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7CB9C64D-E603-4B1B-8265-1459B8164B5D}"/>
              </a:ext>
            </a:extLst>
          </p:cNvPr>
          <p:cNvSpPr/>
          <p:nvPr/>
        </p:nvSpPr>
        <p:spPr>
          <a:xfrm>
            <a:off x="7593724" y="1478181"/>
            <a:ext cx="3941379" cy="165275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Onunla  birlikte  ne yaparsiniz</a:t>
            </a:r>
            <a:r>
              <a:rPr lang="en-US" dirty="0"/>
              <a:t>?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22494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il Çaldı Zır Zır Zır | Okula Dönüş Şarkısı - YouTube">
            <a:extLst>
              <a:ext uri="{FF2B5EF4-FFF2-40B4-BE49-F238E27FC236}">
                <a16:creationId xmlns:a16="http://schemas.microsoft.com/office/drawing/2014/main" id="{33A1C1BB-B59D-4DCE-A950-5341B1D8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97" y="1114097"/>
            <a:ext cx="7935309" cy="44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314FC07E-EBFC-4030-816E-1ECEA80F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5373688"/>
            <a:ext cx="345598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el-CY"/>
          </a:p>
          <a:p>
            <a:pPr eaLnBrk="1" hangingPunct="1"/>
            <a:endParaRPr lang="el-GR" altLang="el-CY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B3894237-91C8-495B-9ED1-0B909E2008DC}"/>
              </a:ext>
            </a:extLst>
          </p:cNvPr>
          <p:cNvSpPr txBox="1"/>
          <p:nvPr/>
        </p:nvSpPr>
        <p:spPr>
          <a:xfrm>
            <a:off x="5381625" y="5429251"/>
            <a:ext cx="22860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Teknolojiyi   takip ederim.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30879345-0CA7-4A20-9562-3E41845BD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57189"/>
            <a:ext cx="8601075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2E4872AF-C4A9-489E-BA9E-10B7CF71CBFD}"/>
              </a:ext>
            </a:extLst>
          </p:cNvPr>
          <p:cNvSpPr/>
          <p:nvPr/>
        </p:nvSpPr>
        <p:spPr>
          <a:xfrm>
            <a:off x="7810501" y="5429251"/>
            <a:ext cx="259556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Futbol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maçlarını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takip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ede</a:t>
            </a:r>
            <a:r>
              <a:rPr lang="tr-TR" dirty="0">
                <a:solidFill>
                  <a:prstClr val="black"/>
                </a:solidFill>
              </a:rPr>
              <a:t>r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tr-TR" dirty="0">
                <a:solidFill>
                  <a:prstClr val="black"/>
                </a:solidFill>
              </a:rPr>
              <a:t>m.</a:t>
            </a:r>
          </a:p>
        </p:txBody>
      </p:sp>
      <p:pic>
        <p:nvPicPr>
          <p:cNvPr id="2054" name="Picture 7">
            <a:extLst>
              <a:ext uri="{FF2B5EF4-FFF2-40B4-BE49-F238E27FC236}">
                <a16:creationId xmlns:a16="http://schemas.microsoft.com/office/drawing/2014/main" id="{07E7B6B0-F71E-4EA6-B68D-4A2719C5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7" b="25000"/>
          <a:stretch>
            <a:fillRect/>
          </a:stretch>
        </p:blipFill>
        <p:spPr bwMode="auto">
          <a:xfrm>
            <a:off x="1881188" y="1643064"/>
            <a:ext cx="8501062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TextBox">
            <a:extLst>
              <a:ext uri="{FF2B5EF4-FFF2-40B4-BE49-F238E27FC236}">
                <a16:creationId xmlns:a16="http://schemas.microsoft.com/office/drawing/2014/main" id="{8BB90475-FB06-4109-BF0A-06F046E74F0E}"/>
              </a:ext>
            </a:extLst>
          </p:cNvPr>
          <p:cNvSpPr txBox="1"/>
          <p:nvPr/>
        </p:nvSpPr>
        <p:spPr>
          <a:xfrm>
            <a:off x="3881438" y="5429251"/>
            <a:ext cx="1428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Eşimi takip </a:t>
            </a:r>
            <a:endParaRPr lang="en-GB" dirty="0"/>
          </a:p>
          <a:p>
            <a:pPr>
              <a:defRPr/>
            </a:pPr>
            <a:r>
              <a:rPr lang="tr-TR" dirty="0"/>
              <a:t>ederim.</a:t>
            </a:r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1116B84A-C240-4F17-88FB-D6F14ACE20D7}"/>
              </a:ext>
            </a:extLst>
          </p:cNvPr>
          <p:cNvSpPr txBox="1"/>
          <p:nvPr/>
        </p:nvSpPr>
        <p:spPr>
          <a:xfrm>
            <a:off x="1881189" y="5429251"/>
            <a:ext cx="185737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Polis hırsızı  takip </a:t>
            </a:r>
            <a:endParaRPr lang="en-GB" dirty="0"/>
          </a:p>
          <a:p>
            <a:pPr>
              <a:defRPr/>
            </a:pPr>
            <a:r>
              <a:rPr lang="tr-TR" dirty="0"/>
              <a:t>ediyor.</a:t>
            </a:r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5F8BB449-86DC-4F92-B33A-3644EC6AAEC3}"/>
              </a:ext>
            </a:extLst>
          </p:cNvPr>
          <p:cNvSpPr txBox="1"/>
          <p:nvPr/>
        </p:nvSpPr>
        <p:spPr>
          <a:xfrm>
            <a:off x="4810126" y="3929064"/>
            <a:ext cx="2143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Takip etmek </a:t>
            </a:r>
            <a:endParaRPr lang="en-US" dirty="0"/>
          </a:p>
        </p:txBody>
      </p:sp>
      <p:cxnSp>
        <p:nvCxnSpPr>
          <p:cNvPr id="13" name="12 - Ευθύγραμμο βέλος σύνδεσης">
            <a:extLst>
              <a:ext uri="{FF2B5EF4-FFF2-40B4-BE49-F238E27FC236}">
                <a16:creationId xmlns:a16="http://schemas.microsoft.com/office/drawing/2014/main" id="{1872AF9E-8397-4EC7-A46F-6DDD22DD70A1}"/>
              </a:ext>
            </a:extLst>
          </p:cNvPr>
          <p:cNvCxnSpPr>
            <a:stCxn id="11" idx="1"/>
          </p:cNvCxnSpPr>
          <p:nvPr/>
        </p:nvCxnSpPr>
        <p:spPr>
          <a:xfrm rot="10800000">
            <a:off x="4024313" y="4071939"/>
            <a:ext cx="785812" cy="41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>
            <a:extLst>
              <a:ext uri="{FF2B5EF4-FFF2-40B4-BE49-F238E27FC236}">
                <a16:creationId xmlns:a16="http://schemas.microsoft.com/office/drawing/2014/main" id="{859EA63F-5FAE-41AB-938A-4D8178298A2E}"/>
              </a:ext>
            </a:extLst>
          </p:cNvPr>
          <p:cNvCxnSpPr/>
          <p:nvPr/>
        </p:nvCxnSpPr>
        <p:spPr>
          <a:xfrm rot="16200000" flipH="1">
            <a:off x="6167438" y="4572000"/>
            <a:ext cx="50006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>
            <a:extLst>
              <a:ext uri="{FF2B5EF4-FFF2-40B4-BE49-F238E27FC236}">
                <a16:creationId xmlns:a16="http://schemas.microsoft.com/office/drawing/2014/main" id="{55AFACD0-CD01-49AC-83F6-A2DD940A8E20}"/>
              </a:ext>
            </a:extLst>
          </p:cNvPr>
          <p:cNvCxnSpPr/>
          <p:nvPr/>
        </p:nvCxnSpPr>
        <p:spPr>
          <a:xfrm>
            <a:off x="6953251" y="4071939"/>
            <a:ext cx="785813" cy="173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21 - Έλλειψη">
            <a:extLst>
              <a:ext uri="{FF2B5EF4-FFF2-40B4-BE49-F238E27FC236}">
                <a16:creationId xmlns:a16="http://schemas.microsoft.com/office/drawing/2014/main" id="{CCDC8AF8-BCF6-4BD5-A6DC-BC1405F410BA}"/>
              </a:ext>
            </a:extLst>
          </p:cNvPr>
          <p:cNvSpPr/>
          <p:nvPr/>
        </p:nvSpPr>
        <p:spPr>
          <a:xfrm>
            <a:off x="2309814" y="3857626"/>
            <a:ext cx="1500187" cy="5000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ακολουθώ</a:t>
            </a:r>
            <a:endParaRPr lang="en-US" sz="1600" dirty="0"/>
          </a:p>
        </p:txBody>
      </p:sp>
      <p:sp>
        <p:nvSpPr>
          <p:cNvPr id="23" name="22 - Έλλειψη">
            <a:extLst>
              <a:ext uri="{FF2B5EF4-FFF2-40B4-BE49-F238E27FC236}">
                <a16:creationId xmlns:a16="http://schemas.microsoft.com/office/drawing/2014/main" id="{46439349-5E03-43F2-8502-C6DE76130F94}"/>
              </a:ext>
            </a:extLst>
          </p:cNvPr>
          <p:cNvSpPr/>
          <p:nvPr/>
        </p:nvSpPr>
        <p:spPr>
          <a:xfrm>
            <a:off x="7739064" y="4357688"/>
            <a:ext cx="1571625" cy="5000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καταδιώκω</a:t>
            </a:r>
            <a:endParaRPr lang="en-US" sz="1600" dirty="0"/>
          </a:p>
        </p:txBody>
      </p:sp>
      <p:sp>
        <p:nvSpPr>
          <p:cNvPr id="24" name="23 - Έλλειψη">
            <a:extLst>
              <a:ext uri="{FF2B5EF4-FFF2-40B4-BE49-F238E27FC236}">
                <a16:creationId xmlns:a16="http://schemas.microsoft.com/office/drawing/2014/main" id="{D78786A9-7E7F-40A9-A4F0-DE05CB0D6D51}"/>
              </a:ext>
            </a:extLst>
          </p:cNvPr>
          <p:cNvSpPr/>
          <p:nvPr/>
        </p:nvSpPr>
        <p:spPr>
          <a:xfrm>
            <a:off x="3952876" y="4643438"/>
            <a:ext cx="2214563" cy="5000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παρακολουθώ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75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>
            <a:extLst>
              <a:ext uri="{FF2B5EF4-FFF2-40B4-BE49-F238E27FC236}">
                <a16:creationId xmlns:a16="http://schemas.microsoft.com/office/drawing/2014/main" id="{E72FCD9C-D535-4442-96E0-6E24EDBB5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57189"/>
            <a:ext cx="8601075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C64BD04C-C789-42CB-8900-585C5D8487EE}"/>
              </a:ext>
            </a:extLst>
          </p:cNvPr>
          <p:cNvSpPr txBox="1"/>
          <p:nvPr/>
        </p:nvSpPr>
        <p:spPr>
          <a:xfrm>
            <a:off x="1809750" y="1714500"/>
            <a:ext cx="85725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Bilgisayarda en çok  neler yapıyorsun </a:t>
            </a:r>
            <a:r>
              <a:rPr lang="el-GR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7" name="Picture 2" descr="Σχετική εικόνα">
            <a:hlinkClick r:id="rId3"/>
            <a:extLst>
              <a:ext uri="{FF2B5EF4-FFF2-40B4-BE49-F238E27FC236}">
                <a16:creationId xmlns:a16="http://schemas.microsoft.com/office/drawing/2014/main" id="{C802117F-69E8-4530-AEC6-612A36FD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214564"/>
            <a:ext cx="171450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TextBox">
            <a:extLst>
              <a:ext uri="{FF2B5EF4-FFF2-40B4-BE49-F238E27FC236}">
                <a16:creationId xmlns:a16="http://schemas.microsoft.com/office/drawing/2014/main" id="{ACC15836-6282-4A69-9AD3-A1C0369CF012}"/>
              </a:ext>
            </a:extLst>
          </p:cNvPr>
          <p:cNvSpPr txBox="1"/>
          <p:nvPr/>
        </p:nvSpPr>
        <p:spPr>
          <a:xfrm>
            <a:off x="1809750" y="4500563"/>
            <a:ext cx="17145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Müzik </a:t>
            </a:r>
          </a:p>
          <a:p>
            <a:pPr>
              <a:defRPr/>
            </a:pPr>
            <a:r>
              <a:rPr lang="tr-TR" dirty="0"/>
              <a:t>.........................</a:t>
            </a:r>
          </a:p>
          <a:p>
            <a:pPr>
              <a:defRPr/>
            </a:pPr>
            <a:r>
              <a:rPr lang="tr-TR" dirty="0"/>
              <a:t>Müzik sitelerini </a:t>
            </a:r>
          </a:p>
          <a:p>
            <a:pPr>
              <a:defRPr/>
            </a:pPr>
            <a:r>
              <a:rPr lang="tr-TR" dirty="0"/>
              <a:t>.........................</a:t>
            </a:r>
            <a:endParaRPr lang="en-GB" dirty="0"/>
          </a:p>
        </p:txBody>
      </p:sp>
      <p:pic>
        <p:nvPicPr>
          <p:cNvPr id="8199" name="Picture 4" descr="Σχετική εικόνα">
            <a:hlinkClick r:id="rId5"/>
            <a:extLst>
              <a:ext uri="{FF2B5EF4-FFF2-40B4-BE49-F238E27FC236}">
                <a16:creationId xmlns:a16="http://schemas.microsoft.com/office/drawing/2014/main" id="{D8FBE677-C66C-41CF-BE2B-1F911815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21077" r="19775" b="26228"/>
          <a:stretch>
            <a:fillRect/>
          </a:stretch>
        </p:blipFill>
        <p:spPr bwMode="auto">
          <a:xfrm>
            <a:off x="3738563" y="2214564"/>
            <a:ext cx="1714500" cy="20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- TextBox">
            <a:extLst>
              <a:ext uri="{FF2B5EF4-FFF2-40B4-BE49-F238E27FC236}">
                <a16:creationId xmlns:a16="http://schemas.microsoft.com/office/drawing/2014/main" id="{7114856F-92E7-40B7-9FA1-0EF7A7485D63}"/>
              </a:ext>
            </a:extLst>
          </p:cNvPr>
          <p:cNvSpPr txBox="1"/>
          <p:nvPr/>
        </p:nvSpPr>
        <p:spPr>
          <a:xfrm>
            <a:off x="3738563" y="4500564"/>
            <a:ext cx="17145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Ödevlerimi </a:t>
            </a:r>
          </a:p>
          <a:p>
            <a:pPr>
              <a:defRPr/>
            </a:pPr>
            <a:r>
              <a:rPr lang="tr-TR" dirty="0"/>
              <a:t>..........................</a:t>
            </a:r>
          </a:p>
          <a:p>
            <a:pPr>
              <a:defRPr/>
            </a:pPr>
            <a:r>
              <a:rPr lang="tr-TR" dirty="0"/>
              <a:t>Mesaj</a:t>
            </a:r>
          </a:p>
          <a:p>
            <a:pPr>
              <a:defRPr/>
            </a:pPr>
            <a:r>
              <a:rPr lang="tr-TR" dirty="0"/>
              <a:t>........................</a:t>
            </a:r>
          </a:p>
          <a:p>
            <a:pPr>
              <a:defRPr/>
            </a:pPr>
            <a:r>
              <a:rPr lang="tr-TR" dirty="0"/>
              <a:t>Yazı</a:t>
            </a:r>
          </a:p>
          <a:p>
            <a:pPr>
              <a:defRPr/>
            </a:pPr>
            <a:r>
              <a:rPr lang="tr-TR" dirty="0"/>
              <a:t>........................</a:t>
            </a:r>
            <a:endParaRPr lang="en-US" dirty="0"/>
          </a:p>
        </p:txBody>
      </p:sp>
      <p:pic>
        <p:nvPicPr>
          <p:cNvPr id="8201" name="Picture 11" descr="Σχετική εικόνα">
            <a:hlinkClick r:id="rId7"/>
            <a:extLst>
              <a:ext uri="{FF2B5EF4-FFF2-40B4-BE49-F238E27FC236}">
                <a16:creationId xmlns:a16="http://schemas.microsoft.com/office/drawing/2014/main" id="{77B81BEA-D7A9-4475-9997-24AB985C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143126"/>
            <a:ext cx="1785938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- TextBox">
            <a:extLst>
              <a:ext uri="{FF2B5EF4-FFF2-40B4-BE49-F238E27FC236}">
                <a16:creationId xmlns:a16="http://schemas.microsoft.com/office/drawing/2014/main" id="{7317276D-B42E-4940-AE99-CB15358ADCA9}"/>
              </a:ext>
            </a:extLst>
          </p:cNvPr>
          <p:cNvSpPr txBox="1"/>
          <p:nvPr/>
        </p:nvSpPr>
        <p:spPr>
          <a:xfrm>
            <a:off x="5667375" y="4500564"/>
            <a:ext cx="1714500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İnternette</a:t>
            </a:r>
          </a:p>
          <a:p>
            <a:pPr>
              <a:defRPr/>
            </a:pPr>
            <a:r>
              <a:rPr lang="tr-TR" dirty="0"/>
              <a:t>.........................</a:t>
            </a:r>
          </a:p>
          <a:p>
            <a:pPr>
              <a:defRPr/>
            </a:pPr>
            <a:r>
              <a:rPr lang="tr-TR" dirty="0"/>
              <a:t>İnternete</a:t>
            </a:r>
          </a:p>
          <a:p>
            <a:pPr>
              <a:defRPr/>
            </a:pPr>
            <a:r>
              <a:rPr lang="tr-TR" dirty="0"/>
              <a:t>.......................</a:t>
            </a:r>
          </a:p>
          <a:p>
            <a:pPr>
              <a:defRPr/>
            </a:pPr>
            <a:r>
              <a:rPr lang="tr-TR" dirty="0"/>
              <a:t>Oyun </a:t>
            </a:r>
          </a:p>
          <a:p>
            <a:pPr>
              <a:defRPr/>
            </a:pPr>
            <a:r>
              <a:rPr lang="tr-TR" dirty="0"/>
              <a:t>........................</a:t>
            </a:r>
          </a:p>
          <a:p>
            <a:pPr>
              <a:defRPr/>
            </a:pPr>
            <a:r>
              <a:rPr lang="tr-TR" sz="1600" dirty="0"/>
              <a:t>Sesli ve görüntülü  </a:t>
            </a:r>
            <a:r>
              <a:rPr lang="tr-TR" dirty="0"/>
              <a:t>.........................</a:t>
            </a:r>
            <a:endParaRPr lang="en-US" dirty="0"/>
          </a:p>
        </p:txBody>
      </p:sp>
      <p:pic>
        <p:nvPicPr>
          <p:cNvPr id="8203" name="Picture 13" descr="Αποτέλεσμα εικόνας για microsoft office programlari">
            <a:hlinkClick r:id="rId9"/>
            <a:extLst>
              <a:ext uri="{FF2B5EF4-FFF2-40B4-BE49-F238E27FC236}">
                <a16:creationId xmlns:a16="http://schemas.microsoft.com/office/drawing/2014/main" id="{884CC74D-5730-4175-9C97-21609DB6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2143126"/>
            <a:ext cx="1571625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- TextBox">
            <a:extLst>
              <a:ext uri="{FF2B5EF4-FFF2-40B4-BE49-F238E27FC236}">
                <a16:creationId xmlns:a16="http://schemas.microsoft.com/office/drawing/2014/main" id="{01F6B5B0-C9C7-4D4F-B073-429BDAC1C2FA}"/>
              </a:ext>
            </a:extLst>
          </p:cNvPr>
          <p:cNvSpPr txBox="1"/>
          <p:nvPr/>
        </p:nvSpPr>
        <p:spPr>
          <a:xfrm>
            <a:off x="7524750" y="4500563"/>
            <a:ext cx="1714500" cy="1477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Power Point</a:t>
            </a:r>
          </a:p>
          <a:p>
            <a:pPr>
              <a:defRPr/>
            </a:pPr>
            <a:r>
              <a:rPr lang="tr-TR" dirty="0"/>
              <a:t>programını </a:t>
            </a:r>
          </a:p>
          <a:p>
            <a:pPr>
              <a:defRPr/>
            </a:pPr>
            <a:r>
              <a:rPr lang="tr-TR" dirty="0"/>
              <a:t> ......................</a:t>
            </a:r>
          </a:p>
          <a:p>
            <a:pPr>
              <a:defRPr/>
            </a:pPr>
            <a:r>
              <a:rPr lang="tr-TR" dirty="0"/>
              <a:t>Program</a:t>
            </a:r>
          </a:p>
          <a:p>
            <a:pPr>
              <a:defRPr/>
            </a:pPr>
            <a:r>
              <a:rPr lang="tr-TR" dirty="0"/>
              <a:t>..........................</a:t>
            </a:r>
            <a:endParaRPr lang="en-US" dirty="0"/>
          </a:p>
        </p:txBody>
      </p:sp>
      <p:pic>
        <p:nvPicPr>
          <p:cNvPr id="8205" name="Picture 15" descr="Σχετική εικόνα">
            <a:hlinkClick r:id="rId11"/>
            <a:extLst>
              <a:ext uri="{FF2B5EF4-FFF2-40B4-BE49-F238E27FC236}">
                <a16:creationId xmlns:a16="http://schemas.microsoft.com/office/drawing/2014/main" id="{B2F4775C-1C12-450C-BB35-35C8EBBB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5" t="7027" r="10448" b="17447"/>
          <a:stretch>
            <a:fillRect/>
          </a:stretch>
        </p:blipFill>
        <p:spPr bwMode="auto">
          <a:xfrm>
            <a:off x="9239250" y="2143126"/>
            <a:ext cx="14287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- TextBox">
            <a:extLst>
              <a:ext uri="{FF2B5EF4-FFF2-40B4-BE49-F238E27FC236}">
                <a16:creationId xmlns:a16="http://schemas.microsoft.com/office/drawing/2014/main" id="{C8737201-5016-48F6-9DC8-8C2FA484EF52}"/>
              </a:ext>
            </a:extLst>
          </p:cNvPr>
          <p:cNvSpPr txBox="1"/>
          <p:nvPr/>
        </p:nvSpPr>
        <p:spPr>
          <a:xfrm>
            <a:off x="9310688" y="4500563"/>
            <a:ext cx="1357312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Film</a:t>
            </a:r>
          </a:p>
          <a:p>
            <a:pPr>
              <a:defRPr/>
            </a:pPr>
            <a:r>
              <a:rPr lang="tr-TR" dirty="0"/>
              <a:t>..................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EBE819F8-D1FA-4FE8-8628-BC58D1FE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57189"/>
            <a:ext cx="8601075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5EF4C545-8790-4981-B1D8-8F402A86A05F}"/>
              </a:ext>
            </a:extLst>
          </p:cNvPr>
          <p:cNvSpPr txBox="1"/>
          <p:nvPr/>
        </p:nvSpPr>
        <p:spPr>
          <a:xfrm>
            <a:off x="1809750" y="1714500"/>
            <a:ext cx="85725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Bilgisayarda en çok  neler yapıyorsun </a:t>
            </a:r>
            <a:r>
              <a:rPr lang="el-GR" dirty="0"/>
              <a:t>?</a:t>
            </a:r>
            <a:endParaRPr lang="en-US" dirty="0"/>
          </a:p>
        </p:txBody>
      </p:sp>
      <p:pic>
        <p:nvPicPr>
          <p:cNvPr id="9220" name="Picture 2" descr="Σχετική εικόνα">
            <a:hlinkClick r:id="rId3"/>
            <a:extLst>
              <a:ext uri="{FF2B5EF4-FFF2-40B4-BE49-F238E27FC236}">
                <a16:creationId xmlns:a16="http://schemas.microsoft.com/office/drawing/2014/main" id="{6A5CC1D6-5D46-4DE1-8596-DD73015C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214564"/>
            <a:ext cx="171450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TextBox">
            <a:extLst>
              <a:ext uri="{FF2B5EF4-FFF2-40B4-BE49-F238E27FC236}">
                <a16:creationId xmlns:a16="http://schemas.microsoft.com/office/drawing/2014/main" id="{56391D72-C3C5-4200-8633-18F5B9986940}"/>
              </a:ext>
            </a:extLst>
          </p:cNvPr>
          <p:cNvSpPr txBox="1"/>
          <p:nvPr/>
        </p:nvSpPr>
        <p:spPr>
          <a:xfrm>
            <a:off x="1809750" y="4500563"/>
            <a:ext cx="17145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Müzik </a:t>
            </a:r>
          </a:p>
          <a:p>
            <a:pPr>
              <a:defRPr/>
            </a:pPr>
            <a:r>
              <a:rPr lang="tr-TR" dirty="0"/>
              <a:t>dinle</a:t>
            </a:r>
            <a:r>
              <a:rPr lang="tr-TR" b="1" dirty="0"/>
              <a:t>r</a:t>
            </a:r>
            <a:r>
              <a:rPr lang="tr-TR" dirty="0"/>
              <a:t>im</a:t>
            </a:r>
          </a:p>
          <a:p>
            <a:pPr>
              <a:defRPr/>
            </a:pPr>
            <a:r>
              <a:rPr lang="tr-TR" dirty="0"/>
              <a:t>Müzik sitelerini </a:t>
            </a:r>
          </a:p>
          <a:p>
            <a:pPr>
              <a:defRPr/>
            </a:pPr>
            <a:r>
              <a:rPr lang="tr-TR" dirty="0"/>
              <a:t>ziyaret ed</a:t>
            </a:r>
            <a:r>
              <a:rPr lang="tr-TR" b="1" dirty="0"/>
              <a:t>er</a:t>
            </a:r>
            <a:r>
              <a:rPr lang="tr-TR" dirty="0"/>
              <a:t>im</a:t>
            </a:r>
            <a:endParaRPr lang="en-GB" dirty="0"/>
          </a:p>
        </p:txBody>
      </p:sp>
      <p:pic>
        <p:nvPicPr>
          <p:cNvPr id="9222" name="Picture 4" descr="Σχετική εικόνα">
            <a:hlinkClick r:id="rId5"/>
            <a:extLst>
              <a:ext uri="{FF2B5EF4-FFF2-40B4-BE49-F238E27FC236}">
                <a16:creationId xmlns:a16="http://schemas.microsoft.com/office/drawing/2014/main" id="{0BF2F91D-596B-474A-AB34-7375C5D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21077" r="19775" b="26228"/>
          <a:stretch>
            <a:fillRect/>
          </a:stretch>
        </p:blipFill>
        <p:spPr bwMode="auto">
          <a:xfrm>
            <a:off x="3738563" y="2214564"/>
            <a:ext cx="1714500" cy="20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- TextBox">
            <a:extLst>
              <a:ext uri="{FF2B5EF4-FFF2-40B4-BE49-F238E27FC236}">
                <a16:creationId xmlns:a16="http://schemas.microsoft.com/office/drawing/2014/main" id="{69C0ED83-A03B-4E18-AEBE-539F90E257EF}"/>
              </a:ext>
            </a:extLst>
          </p:cNvPr>
          <p:cNvSpPr txBox="1"/>
          <p:nvPr/>
        </p:nvSpPr>
        <p:spPr>
          <a:xfrm>
            <a:off x="3667125" y="4500564"/>
            <a:ext cx="17145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Ödevlerimi </a:t>
            </a:r>
          </a:p>
          <a:p>
            <a:pPr>
              <a:defRPr/>
            </a:pPr>
            <a:r>
              <a:rPr lang="tr-TR" dirty="0"/>
              <a:t>yap</a:t>
            </a:r>
            <a:r>
              <a:rPr lang="tr-TR" b="1" dirty="0"/>
              <a:t>ar</a:t>
            </a:r>
            <a:r>
              <a:rPr lang="tr-TR" dirty="0"/>
              <a:t>ım</a:t>
            </a:r>
          </a:p>
          <a:p>
            <a:pPr>
              <a:defRPr/>
            </a:pPr>
            <a:r>
              <a:rPr lang="tr-TR" dirty="0"/>
              <a:t>Mesaj</a:t>
            </a:r>
          </a:p>
          <a:p>
            <a:pPr>
              <a:defRPr/>
            </a:pPr>
            <a:r>
              <a:rPr lang="tr-TR" dirty="0"/>
              <a:t>gönder</a:t>
            </a:r>
            <a:r>
              <a:rPr lang="tr-TR" b="1" dirty="0"/>
              <a:t>ir</a:t>
            </a:r>
            <a:r>
              <a:rPr lang="tr-TR" dirty="0"/>
              <a:t>im</a:t>
            </a:r>
          </a:p>
          <a:p>
            <a:pPr>
              <a:defRPr/>
            </a:pPr>
            <a:r>
              <a:rPr lang="tr-TR" dirty="0"/>
              <a:t>Yazı</a:t>
            </a:r>
          </a:p>
          <a:p>
            <a:pPr>
              <a:defRPr/>
            </a:pPr>
            <a:r>
              <a:rPr lang="tr-TR" dirty="0"/>
              <a:t>yaz</a:t>
            </a:r>
            <a:r>
              <a:rPr lang="tr-TR" b="1" dirty="0"/>
              <a:t>ar</a:t>
            </a:r>
            <a:r>
              <a:rPr lang="tr-TR" dirty="0"/>
              <a:t>ım</a:t>
            </a:r>
            <a:endParaRPr lang="en-US" dirty="0"/>
          </a:p>
        </p:txBody>
      </p:sp>
      <p:pic>
        <p:nvPicPr>
          <p:cNvPr id="9224" name="Picture 11" descr="Σχετική εικόνα">
            <a:hlinkClick r:id="rId7"/>
            <a:extLst>
              <a:ext uri="{FF2B5EF4-FFF2-40B4-BE49-F238E27FC236}">
                <a16:creationId xmlns:a16="http://schemas.microsoft.com/office/drawing/2014/main" id="{679ED8BC-7977-460D-BD7D-D82E037D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143125"/>
            <a:ext cx="1785938" cy="178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- TextBox">
            <a:extLst>
              <a:ext uri="{FF2B5EF4-FFF2-40B4-BE49-F238E27FC236}">
                <a16:creationId xmlns:a16="http://schemas.microsoft.com/office/drawing/2014/main" id="{C289F32A-9DB2-4C03-B3D2-EB514F97339B}"/>
              </a:ext>
            </a:extLst>
          </p:cNvPr>
          <p:cNvSpPr txBox="1"/>
          <p:nvPr/>
        </p:nvSpPr>
        <p:spPr>
          <a:xfrm>
            <a:off x="5667375" y="4057650"/>
            <a:ext cx="17145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400" dirty="0"/>
              <a:t>İnternette</a:t>
            </a:r>
          </a:p>
          <a:p>
            <a:pPr>
              <a:defRPr/>
            </a:pPr>
            <a:r>
              <a:rPr lang="tr-TR" sz="1400" dirty="0"/>
              <a:t>gezin</a:t>
            </a:r>
            <a:r>
              <a:rPr lang="tr-TR" sz="1400" b="1" dirty="0"/>
              <a:t>ir</a:t>
            </a:r>
            <a:r>
              <a:rPr lang="tr-TR" sz="1400" dirty="0"/>
              <a:t>im.</a:t>
            </a:r>
            <a:endParaRPr lang="el-GR" sz="1400" dirty="0"/>
          </a:p>
          <a:p>
            <a:pPr>
              <a:defRPr/>
            </a:pPr>
            <a:r>
              <a:rPr lang="el-GR" sz="1400" dirty="0"/>
              <a:t>(σερφάρω)</a:t>
            </a:r>
            <a:endParaRPr lang="tr-TR" sz="1400" dirty="0"/>
          </a:p>
          <a:p>
            <a:pPr>
              <a:defRPr/>
            </a:pPr>
            <a:r>
              <a:rPr lang="tr-TR" sz="1400" dirty="0"/>
              <a:t>İnternete</a:t>
            </a:r>
          </a:p>
          <a:p>
            <a:pPr>
              <a:defRPr/>
            </a:pPr>
            <a:r>
              <a:rPr lang="tr-TR" sz="1400" dirty="0"/>
              <a:t>bağlan</a:t>
            </a:r>
            <a:r>
              <a:rPr lang="tr-TR" sz="1400" b="1" dirty="0"/>
              <a:t>ır</a:t>
            </a:r>
            <a:r>
              <a:rPr lang="tr-TR" sz="1400" dirty="0"/>
              <a:t>ım.</a:t>
            </a:r>
            <a:r>
              <a:rPr lang="el-GR" sz="1400" dirty="0"/>
              <a:t> (συνδέομαι)</a:t>
            </a:r>
            <a:endParaRPr lang="tr-TR" sz="1400" dirty="0"/>
          </a:p>
          <a:p>
            <a:pPr>
              <a:defRPr/>
            </a:pPr>
            <a:r>
              <a:rPr lang="tr-TR" sz="1400" dirty="0"/>
              <a:t>Oyun </a:t>
            </a:r>
          </a:p>
          <a:p>
            <a:pPr>
              <a:defRPr/>
            </a:pPr>
            <a:r>
              <a:rPr lang="tr-TR" sz="1400" dirty="0"/>
              <a:t>oyna</a:t>
            </a:r>
            <a:r>
              <a:rPr lang="tr-TR" sz="1400" b="1" dirty="0"/>
              <a:t>r</a:t>
            </a:r>
            <a:r>
              <a:rPr lang="tr-TR" sz="1400" dirty="0"/>
              <a:t>ım.</a:t>
            </a:r>
          </a:p>
          <a:p>
            <a:pPr>
              <a:defRPr/>
            </a:pPr>
            <a:r>
              <a:rPr lang="tr-TR" sz="1400" dirty="0"/>
              <a:t>Sesli ve görüntülü  sohbet ed</a:t>
            </a:r>
            <a:r>
              <a:rPr lang="tr-TR" sz="1400" b="1" dirty="0"/>
              <a:t>er</a:t>
            </a:r>
            <a:r>
              <a:rPr lang="tr-TR" sz="1400" dirty="0"/>
              <a:t>im.</a:t>
            </a:r>
            <a:endParaRPr lang="en-US" sz="1400" dirty="0"/>
          </a:p>
        </p:txBody>
      </p:sp>
      <p:pic>
        <p:nvPicPr>
          <p:cNvPr id="9226" name="Picture 13" descr="Αποτέλεσμα εικόνας για microsoft office programlari">
            <a:hlinkClick r:id="rId9"/>
            <a:extLst>
              <a:ext uri="{FF2B5EF4-FFF2-40B4-BE49-F238E27FC236}">
                <a16:creationId xmlns:a16="http://schemas.microsoft.com/office/drawing/2014/main" id="{5218AC8D-2AAB-4689-929D-51400D67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2143126"/>
            <a:ext cx="1571625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- TextBox">
            <a:extLst>
              <a:ext uri="{FF2B5EF4-FFF2-40B4-BE49-F238E27FC236}">
                <a16:creationId xmlns:a16="http://schemas.microsoft.com/office/drawing/2014/main" id="{59D5D11A-14AD-4A33-8B8E-756EAB275EC2}"/>
              </a:ext>
            </a:extLst>
          </p:cNvPr>
          <p:cNvSpPr txBox="1"/>
          <p:nvPr/>
        </p:nvSpPr>
        <p:spPr>
          <a:xfrm>
            <a:off x="7524750" y="4500564"/>
            <a:ext cx="17145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Power Point</a:t>
            </a:r>
          </a:p>
          <a:p>
            <a:pPr>
              <a:defRPr/>
            </a:pPr>
            <a:r>
              <a:rPr lang="tr-TR" dirty="0"/>
              <a:t>programını </a:t>
            </a:r>
          </a:p>
          <a:p>
            <a:pPr>
              <a:defRPr/>
            </a:pPr>
            <a:r>
              <a:rPr lang="tr-TR" dirty="0"/>
              <a:t> kullan</a:t>
            </a:r>
            <a:r>
              <a:rPr lang="tr-TR" b="1" dirty="0"/>
              <a:t>ır</a:t>
            </a:r>
            <a:r>
              <a:rPr lang="tr-TR" dirty="0"/>
              <a:t>ım.</a:t>
            </a:r>
          </a:p>
          <a:p>
            <a:pPr>
              <a:defRPr/>
            </a:pPr>
            <a:r>
              <a:rPr lang="tr-TR" dirty="0"/>
              <a:t>Program</a:t>
            </a:r>
          </a:p>
          <a:p>
            <a:pPr>
              <a:defRPr/>
            </a:pPr>
            <a:r>
              <a:rPr lang="tr-TR" dirty="0"/>
              <a:t>indir</a:t>
            </a:r>
            <a:r>
              <a:rPr lang="tr-TR" b="1" dirty="0"/>
              <a:t>ir</a:t>
            </a:r>
            <a:r>
              <a:rPr lang="tr-TR" dirty="0"/>
              <a:t>im.</a:t>
            </a:r>
            <a:r>
              <a:rPr lang="el-GR" dirty="0"/>
              <a:t> (κατεβάζω)</a:t>
            </a:r>
            <a:endParaRPr lang="en-US" dirty="0"/>
          </a:p>
        </p:txBody>
      </p:sp>
      <p:pic>
        <p:nvPicPr>
          <p:cNvPr id="9228" name="Picture 15" descr="Σχετική εικόνα">
            <a:hlinkClick r:id="rId11"/>
            <a:extLst>
              <a:ext uri="{FF2B5EF4-FFF2-40B4-BE49-F238E27FC236}">
                <a16:creationId xmlns:a16="http://schemas.microsoft.com/office/drawing/2014/main" id="{8446E859-9527-469D-9793-B5AD10CB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5" t="7027" r="10448" b="17447"/>
          <a:stretch>
            <a:fillRect/>
          </a:stretch>
        </p:blipFill>
        <p:spPr bwMode="auto">
          <a:xfrm>
            <a:off x="9239250" y="2143126"/>
            <a:ext cx="14287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- TextBox">
            <a:extLst>
              <a:ext uri="{FF2B5EF4-FFF2-40B4-BE49-F238E27FC236}">
                <a16:creationId xmlns:a16="http://schemas.microsoft.com/office/drawing/2014/main" id="{6515D0BF-E20C-46EC-98F5-5ECEACB7CF4B}"/>
              </a:ext>
            </a:extLst>
          </p:cNvPr>
          <p:cNvSpPr txBox="1"/>
          <p:nvPr/>
        </p:nvSpPr>
        <p:spPr>
          <a:xfrm>
            <a:off x="9310688" y="4500563"/>
            <a:ext cx="1357312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Film</a:t>
            </a:r>
          </a:p>
          <a:p>
            <a:pPr>
              <a:defRPr/>
            </a:pPr>
            <a:r>
              <a:rPr lang="tr-TR" dirty="0"/>
              <a:t>seyred</a:t>
            </a:r>
            <a:r>
              <a:rPr lang="tr-TR" b="1" dirty="0"/>
              <a:t>er</a:t>
            </a:r>
            <a:r>
              <a:rPr lang="tr-TR" dirty="0"/>
              <a:t>im.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λλειψοειδής επεξήγηση">
            <a:extLst>
              <a:ext uri="{FF2B5EF4-FFF2-40B4-BE49-F238E27FC236}">
                <a16:creationId xmlns:a16="http://schemas.microsoft.com/office/drawing/2014/main" id="{67A05710-D94E-4BFA-9F1C-4DE2D89310EA}"/>
              </a:ext>
            </a:extLst>
          </p:cNvPr>
          <p:cNvSpPr/>
          <p:nvPr/>
        </p:nvSpPr>
        <p:spPr>
          <a:xfrm>
            <a:off x="2024064" y="2643188"/>
            <a:ext cx="2428875" cy="11430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- Ελλειψοειδής επεξήγηση">
            <a:extLst>
              <a:ext uri="{FF2B5EF4-FFF2-40B4-BE49-F238E27FC236}">
                <a16:creationId xmlns:a16="http://schemas.microsoft.com/office/drawing/2014/main" id="{20A4C2C5-109E-4B14-A896-C71187B42EDC}"/>
              </a:ext>
            </a:extLst>
          </p:cNvPr>
          <p:cNvSpPr/>
          <p:nvPr/>
        </p:nvSpPr>
        <p:spPr>
          <a:xfrm>
            <a:off x="4095751" y="4214813"/>
            <a:ext cx="2428875" cy="11430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- Ελλειψοειδής επεξήγηση">
            <a:extLst>
              <a:ext uri="{FF2B5EF4-FFF2-40B4-BE49-F238E27FC236}">
                <a16:creationId xmlns:a16="http://schemas.microsoft.com/office/drawing/2014/main" id="{86F7E648-72AE-4FB5-8435-70DFC67F7258}"/>
              </a:ext>
            </a:extLst>
          </p:cNvPr>
          <p:cNvSpPr/>
          <p:nvPr/>
        </p:nvSpPr>
        <p:spPr>
          <a:xfrm>
            <a:off x="7596189" y="4214813"/>
            <a:ext cx="2428875" cy="11430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Ελλειψοειδής επεξήγηση">
            <a:extLst>
              <a:ext uri="{FF2B5EF4-FFF2-40B4-BE49-F238E27FC236}">
                <a16:creationId xmlns:a16="http://schemas.microsoft.com/office/drawing/2014/main" id="{2E5C9F44-71AF-47C4-BC88-632064FE74DD}"/>
              </a:ext>
            </a:extLst>
          </p:cNvPr>
          <p:cNvSpPr/>
          <p:nvPr/>
        </p:nvSpPr>
        <p:spPr>
          <a:xfrm>
            <a:off x="7596189" y="1928813"/>
            <a:ext cx="2428875" cy="11430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- Ελλειψοειδής επεξήγηση">
            <a:extLst>
              <a:ext uri="{FF2B5EF4-FFF2-40B4-BE49-F238E27FC236}">
                <a16:creationId xmlns:a16="http://schemas.microsoft.com/office/drawing/2014/main" id="{76003135-DC79-4472-BEEC-DBA0FE7B02B6}"/>
              </a:ext>
            </a:extLst>
          </p:cNvPr>
          <p:cNvSpPr/>
          <p:nvPr/>
        </p:nvSpPr>
        <p:spPr>
          <a:xfrm>
            <a:off x="4667251" y="357188"/>
            <a:ext cx="2428875" cy="11430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95BDB40E-DF64-4FBF-B131-E49FE0D4D199}"/>
              </a:ext>
            </a:extLst>
          </p:cNvPr>
          <p:cNvSpPr txBox="1"/>
          <p:nvPr/>
        </p:nvSpPr>
        <p:spPr>
          <a:xfrm>
            <a:off x="5024438" y="2357438"/>
            <a:ext cx="2286000" cy="1077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3200" dirty="0" err="1"/>
              <a:t>B</a:t>
            </a:r>
            <a:r>
              <a:rPr lang="en-US" sz="3200" dirty="0" err="1"/>
              <a:t>ugünkü</a:t>
            </a:r>
            <a:r>
              <a:rPr lang="en-US" sz="3200" dirty="0"/>
              <a:t> </a:t>
            </a:r>
            <a:endParaRPr lang="tr-TR" sz="3200" dirty="0"/>
          </a:p>
          <a:p>
            <a:pPr>
              <a:defRPr/>
            </a:pPr>
            <a:r>
              <a:rPr lang="en-US" sz="3200" dirty="0" err="1"/>
              <a:t>konumuz</a:t>
            </a:r>
            <a:r>
              <a:rPr lang="tr-TR" sz="3200" dirty="0"/>
              <a:t>da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>
            <a:extLst>
              <a:ext uri="{FF2B5EF4-FFF2-40B4-BE49-F238E27FC236}">
                <a16:creationId xmlns:a16="http://schemas.microsoft.com/office/drawing/2014/main" id="{CC07A3E5-CE17-4260-A614-08B93C978371}"/>
              </a:ext>
            </a:extLst>
          </p:cNvPr>
          <p:cNvSpPr txBox="1"/>
          <p:nvPr/>
        </p:nvSpPr>
        <p:spPr>
          <a:xfrm>
            <a:off x="2238376" y="285750"/>
            <a:ext cx="7929563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sz="3200" dirty="0"/>
          </a:p>
          <a:p>
            <a:pPr>
              <a:defRPr/>
            </a:pPr>
            <a:r>
              <a:rPr lang="tr-TR" sz="3200" b="1" dirty="0">
                <a:solidFill>
                  <a:srgbClr val="FF0000"/>
                </a:solidFill>
              </a:rPr>
              <a:t>İnternet   </a:t>
            </a:r>
            <a:r>
              <a:rPr lang="en-US" sz="3200" b="1" dirty="0" err="1">
                <a:solidFill>
                  <a:srgbClr val="FF0000"/>
                </a:solidFill>
              </a:rPr>
              <a:t>bir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mesajı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yüzlerce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insana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l-G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anında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l-G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ulaştırabiliriz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l-GR" sz="32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l-GR" sz="3200" dirty="0"/>
          </a:p>
          <a:p>
            <a:pPr>
              <a:defRPr/>
            </a:pPr>
            <a:endParaRPr lang="el-GR" dirty="0"/>
          </a:p>
        </p:txBody>
      </p:sp>
      <p:pic>
        <p:nvPicPr>
          <p:cNvPr id="7173" name="Picture 5" descr="12,956,808 Cartoon boy thinking Stok İlüstrasyon | DepositPhotos">
            <a:extLst>
              <a:ext uri="{FF2B5EF4-FFF2-40B4-BE49-F238E27FC236}">
                <a16:creationId xmlns:a16="http://schemas.microsoft.com/office/drawing/2014/main" id="{3D75D9C7-2C7F-42FB-BF92-F3004B0C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284984"/>
            <a:ext cx="2247900" cy="31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3DCBD844-5EC3-4884-8D25-A5EB5854DFA3}"/>
              </a:ext>
            </a:extLst>
          </p:cNvPr>
          <p:cNvSpPr/>
          <p:nvPr/>
        </p:nvSpPr>
        <p:spPr>
          <a:xfrm>
            <a:off x="8544272" y="2674351"/>
            <a:ext cx="1479650" cy="1221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600" dirty="0">
                <a:solidFill>
                  <a:srgbClr val="FF0000"/>
                </a:solidFill>
              </a:rPr>
              <a:t>δομή πρότασης</a:t>
            </a:r>
            <a:endParaRPr lang="el-CY" sz="1600" dirty="0">
              <a:solidFill>
                <a:srgbClr val="FF0000"/>
              </a:solidFill>
            </a:endParaRPr>
          </a:p>
        </p:txBody>
      </p:sp>
      <p:pic>
        <p:nvPicPr>
          <p:cNvPr id="6" name="Picture 5" descr="12,956,808 Cartoon boy thinking Stok İlüstrasyon | DepositPhotos">
            <a:extLst>
              <a:ext uri="{FF2B5EF4-FFF2-40B4-BE49-F238E27FC236}">
                <a16:creationId xmlns:a16="http://schemas.microsoft.com/office/drawing/2014/main" id="{957EB710-D061-482B-9328-909EC52F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78" y="3068960"/>
            <a:ext cx="2247900" cy="31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ADA0C64A-B06D-4D8C-8EDA-E3D28D7BF5D8}"/>
              </a:ext>
            </a:extLst>
          </p:cNvPr>
          <p:cNvSpPr/>
          <p:nvPr/>
        </p:nvSpPr>
        <p:spPr>
          <a:xfrm>
            <a:off x="2351584" y="2458327"/>
            <a:ext cx="1479650" cy="1221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Cümlenin öğeleri</a:t>
            </a:r>
            <a:endParaRPr lang="el-CY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>
            <a:extLst>
              <a:ext uri="{FF2B5EF4-FFF2-40B4-BE49-F238E27FC236}">
                <a16:creationId xmlns:a16="http://schemas.microsoft.com/office/drawing/2014/main" id="{CC07A3E5-CE17-4260-A614-08B93C978371}"/>
              </a:ext>
            </a:extLst>
          </p:cNvPr>
          <p:cNvSpPr txBox="1"/>
          <p:nvPr/>
        </p:nvSpPr>
        <p:spPr>
          <a:xfrm>
            <a:off x="2238376" y="285750"/>
            <a:ext cx="7929563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sz="3200" dirty="0"/>
          </a:p>
          <a:p>
            <a:pPr>
              <a:defRPr/>
            </a:pPr>
            <a:r>
              <a:rPr lang="tr-TR" sz="2400" dirty="0"/>
              <a:t>İnternet  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mesaj</a:t>
            </a:r>
            <a:r>
              <a:rPr lang="en-US" sz="2400" b="1" dirty="0" err="1"/>
              <a:t>ı</a:t>
            </a:r>
            <a:r>
              <a:rPr lang="en-US" sz="2400" dirty="0"/>
              <a:t> </a:t>
            </a:r>
            <a:r>
              <a:rPr lang="tr-TR" sz="2400" dirty="0"/>
              <a:t> </a:t>
            </a:r>
            <a:r>
              <a:rPr lang="en-US" sz="2400" dirty="0" err="1"/>
              <a:t>yüzlerce</a:t>
            </a:r>
            <a:r>
              <a:rPr lang="tr-TR" sz="2400" dirty="0"/>
              <a:t> </a:t>
            </a:r>
            <a:r>
              <a:rPr lang="en-US" sz="2400" dirty="0" err="1"/>
              <a:t>insan</a:t>
            </a:r>
            <a:r>
              <a:rPr lang="en-US" sz="2400" b="1" dirty="0" err="1"/>
              <a:t>a</a:t>
            </a:r>
            <a:r>
              <a:rPr lang="en-US" sz="2400" dirty="0"/>
              <a:t> </a:t>
            </a:r>
            <a:r>
              <a:rPr lang="el-GR" sz="2400" dirty="0"/>
              <a:t> </a:t>
            </a:r>
            <a:r>
              <a:rPr lang="en-US" sz="2400" dirty="0" err="1"/>
              <a:t>anında</a:t>
            </a:r>
            <a:r>
              <a:rPr lang="en-US" sz="2400" dirty="0"/>
              <a:t> </a:t>
            </a:r>
            <a:r>
              <a:rPr lang="el-GR" sz="2400" dirty="0"/>
              <a:t> </a:t>
            </a:r>
            <a:r>
              <a:rPr lang="en-US" sz="2400" dirty="0" err="1"/>
              <a:t>ulaştırabiliriz</a:t>
            </a:r>
            <a:r>
              <a:rPr lang="en-US" sz="2400" dirty="0"/>
              <a:t>.</a:t>
            </a:r>
            <a:endParaRPr lang="el-GR" sz="2400" dirty="0"/>
          </a:p>
          <a:p>
            <a:pPr>
              <a:defRPr/>
            </a:pPr>
            <a:endParaRPr lang="el-GR" sz="2400" dirty="0"/>
          </a:p>
          <a:p>
            <a:pPr>
              <a:defRPr/>
            </a:pPr>
            <a:endParaRPr lang="el-GR" dirty="0"/>
          </a:p>
        </p:txBody>
      </p:sp>
      <p:sp>
        <p:nvSpPr>
          <p:cNvPr id="3" name="8 - TextBox">
            <a:extLst>
              <a:ext uri="{FF2B5EF4-FFF2-40B4-BE49-F238E27FC236}">
                <a16:creationId xmlns:a16="http://schemas.microsoft.com/office/drawing/2014/main" id="{B810D039-AAF0-45A3-83BE-58E51F8E7E93}"/>
              </a:ext>
            </a:extLst>
          </p:cNvPr>
          <p:cNvSpPr txBox="1"/>
          <p:nvPr/>
        </p:nvSpPr>
        <p:spPr>
          <a:xfrm>
            <a:off x="2351585" y="3717033"/>
            <a:ext cx="7929563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sz="3200" dirty="0"/>
          </a:p>
          <a:p>
            <a:pPr>
              <a:defRPr/>
            </a:pPr>
            <a:r>
              <a:rPr lang="el-GR" dirty="0"/>
              <a:t>ονομαστική   </a:t>
            </a:r>
            <a:r>
              <a:rPr lang="tr-TR" dirty="0"/>
              <a:t>      </a:t>
            </a:r>
            <a:r>
              <a:rPr lang="el-GR" dirty="0"/>
              <a:t>+ αιτιατική</a:t>
            </a:r>
            <a:r>
              <a:rPr lang="tr-TR" dirty="0"/>
              <a:t>             </a:t>
            </a:r>
            <a:r>
              <a:rPr lang="el-GR" dirty="0"/>
              <a:t> + δοτική </a:t>
            </a:r>
            <a:r>
              <a:rPr lang="tr-TR" dirty="0"/>
              <a:t>        </a:t>
            </a:r>
            <a:r>
              <a:rPr lang="el-GR" dirty="0"/>
              <a:t>+ επίρρημα  </a:t>
            </a:r>
            <a:r>
              <a:rPr lang="tr-TR" dirty="0"/>
              <a:t>      </a:t>
            </a:r>
            <a:r>
              <a:rPr lang="el-GR" dirty="0"/>
              <a:t>+  ρήμα</a:t>
            </a:r>
          </a:p>
          <a:p>
            <a:pPr>
              <a:defRPr/>
            </a:pPr>
            <a:r>
              <a:rPr lang="el-GR" dirty="0"/>
              <a:t>(υποκείμενο)                        </a:t>
            </a:r>
            <a:r>
              <a:rPr lang="tr-TR" dirty="0"/>
              <a:t>              </a:t>
            </a:r>
            <a:r>
              <a:rPr lang="el-GR" dirty="0"/>
              <a:t> (πρόσωπο)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730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>
            <a:extLst>
              <a:ext uri="{FF2B5EF4-FFF2-40B4-BE49-F238E27FC236}">
                <a16:creationId xmlns:a16="http://schemas.microsoft.com/office/drawing/2014/main" id="{CC07A3E5-CE17-4260-A614-08B93C978371}"/>
              </a:ext>
            </a:extLst>
          </p:cNvPr>
          <p:cNvSpPr txBox="1"/>
          <p:nvPr/>
        </p:nvSpPr>
        <p:spPr>
          <a:xfrm>
            <a:off x="2238376" y="285750"/>
            <a:ext cx="7929563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sz="3200" dirty="0"/>
          </a:p>
          <a:p>
            <a:pPr>
              <a:defRPr/>
            </a:pPr>
            <a:r>
              <a:rPr lang="tr-TR" sz="3200" b="1" dirty="0">
                <a:solidFill>
                  <a:srgbClr val="FF0000"/>
                </a:solidFill>
              </a:rPr>
              <a:t>Biz </a:t>
            </a:r>
            <a:r>
              <a:rPr lang="en-US" sz="3200" b="1" dirty="0" err="1">
                <a:solidFill>
                  <a:srgbClr val="FF0000"/>
                </a:solidFill>
              </a:rPr>
              <a:t>bir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arkada</a:t>
            </a:r>
            <a:r>
              <a:rPr lang="tr-TR" sz="3200" b="1" dirty="0">
                <a:solidFill>
                  <a:srgbClr val="FF0000"/>
                </a:solidFill>
              </a:rPr>
              <a:t>şa</a:t>
            </a:r>
            <a:r>
              <a:rPr lang="el-G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fotoğraf</a:t>
            </a:r>
            <a:r>
              <a:rPr lang="tr-TR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gönderebiliriz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l-GR" sz="32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l-GR" sz="3200" dirty="0"/>
          </a:p>
          <a:p>
            <a:pPr>
              <a:defRPr/>
            </a:pPr>
            <a:endParaRPr lang="el-GR" dirty="0"/>
          </a:p>
        </p:txBody>
      </p:sp>
      <p:pic>
        <p:nvPicPr>
          <p:cNvPr id="7173" name="Picture 5" descr="12,956,808 Cartoon boy thinking Stok İlüstrasyon | DepositPhotos">
            <a:extLst>
              <a:ext uri="{FF2B5EF4-FFF2-40B4-BE49-F238E27FC236}">
                <a16:creationId xmlns:a16="http://schemas.microsoft.com/office/drawing/2014/main" id="{3D75D9C7-2C7F-42FB-BF92-F3004B0C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284984"/>
            <a:ext cx="2247900" cy="31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3DCBD844-5EC3-4884-8D25-A5EB5854DFA3}"/>
              </a:ext>
            </a:extLst>
          </p:cNvPr>
          <p:cNvSpPr/>
          <p:nvPr/>
        </p:nvSpPr>
        <p:spPr>
          <a:xfrm>
            <a:off x="8544272" y="2674351"/>
            <a:ext cx="1479650" cy="1221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600" dirty="0">
                <a:solidFill>
                  <a:srgbClr val="FF0000"/>
                </a:solidFill>
              </a:rPr>
              <a:t>δομή πρότασης</a:t>
            </a:r>
            <a:endParaRPr lang="el-CY" sz="1600" dirty="0">
              <a:solidFill>
                <a:srgbClr val="FF0000"/>
              </a:solidFill>
            </a:endParaRPr>
          </a:p>
        </p:txBody>
      </p:sp>
      <p:pic>
        <p:nvPicPr>
          <p:cNvPr id="6" name="Picture 5" descr="12,956,808 Cartoon boy thinking Stok İlüstrasyon | DepositPhotos">
            <a:extLst>
              <a:ext uri="{FF2B5EF4-FFF2-40B4-BE49-F238E27FC236}">
                <a16:creationId xmlns:a16="http://schemas.microsoft.com/office/drawing/2014/main" id="{957EB710-D061-482B-9328-909EC52F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78" y="3068960"/>
            <a:ext cx="2247900" cy="31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ADA0C64A-B06D-4D8C-8EDA-E3D28D7BF5D8}"/>
              </a:ext>
            </a:extLst>
          </p:cNvPr>
          <p:cNvSpPr/>
          <p:nvPr/>
        </p:nvSpPr>
        <p:spPr>
          <a:xfrm>
            <a:off x="2351584" y="2458327"/>
            <a:ext cx="1479650" cy="1221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Cümlenin öğeleri</a:t>
            </a:r>
            <a:endParaRPr lang="el-C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>
            <a:extLst>
              <a:ext uri="{FF2B5EF4-FFF2-40B4-BE49-F238E27FC236}">
                <a16:creationId xmlns:a16="http://schemas.microsoft.com/office/drawing/2014/main" id="{CC07A3E5-CE17-4260-A614-08B93C978371}"/>
              </a:ext>
            </a:extLst>
          </p:cNvPr>
          <p:cNvSpPr txBox="1"/>
          <p:nvPr/>
        </p:nvSpPr>
        <p:spPr>
          <a:xfrm>
            <a:off x="2238376" y="201667"/>
            <a:ext cx="7929563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sz="3200" dirty="0"/>
          </a:p>
          <a:p>
            <a:pPr>
              <a:defRPr/>
            </a:pPr>
            <a:r>
              <a:rPr lang="tr-TR" sz="3200" dirty="0"/>
              <a:t>Biz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arkada</a:t>
            </a:r>
            <a:r>
              <a:rPr lang="tr-TR" sz="3200" dirty="0"/>
              <a:t>ş</a:t>
            </a:r>
            <a:r>
              <a:rPr lang="tr-TR" sz="3200" b="1" dirty="0"/>
              <a:t>a</a:t>
            </a:r>
            <a:r>
              <a:rPr lang="el-GR" sz="3200" dirty="0"/>
              <a:t> </a:t>
            </a:r>
            <a:r>
              <a:rPr lang="en-US" sz="3200" dirty="0" err="1"/>
              <a:t>fotoğraf</a:t>
            </a:r>
            <a:r>
              <a:rPr lang="tr-TR" sz="3200" dirty="0"/>
              <a:t>  </a:t>
            </a:r>
            <a:r>
              <a:rPr lang="en-US" sz="3200" dirty="0" err="1"/>
              <a:t>gönderebiliriz</a:t>
            </a:r>
            <a:r>
              <a:rPr lang="en-US" sz="3200" dirty="0"/>
              <a:t>.</a:t>
            </a:r>
            <a:endParaRPr lang="el-GR" sz="3200" dirty="0"/>
          </a:p>
          <a:p>
            <a:pPr>
              <a:defRPr/>
            </a:pPr>
            <a:endParaRPr lang="el-GR" sz="3200" dirty="0"/>
          </a:p>
          <a:p>
            <a:pPr>
              <a:defRPr/>
            </a:pPr>
            <a:endParaRPr lang="el-GR" dirty="0"/>
          </a:p>
        </p:txBody>
      </p:sp>
      <p:pic>
        <p:nvPicPr>
          <p:cNvPr id="7173" name="Picture 5" descr="12,956,808 Cartoon boy thinking Stok İlüstrasyon | DepositPhotos">
            <a:extLst>
              <a:ext uri="{FF2B5EF4-FFF2-40B4-BE49-F238E27FC236}">
                <a16:creationId xmlns:a16="http://schemas.microsoft.com/office/drawing/2014/main" id="{3D75D9C7-2C7F-42FB-BF92-F3004B0C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284984"/>
            <a:ext cx="2247900" cy="31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3DCBD844-5EC3-4884-8D25-A5EB5854DFA3}"/>
              </a:ext>
            </a:extLst>
          </p:cNvPr>
          <p:cNvSpPr/>
          <p:nvPr/>
        </p:nvSpPr>
        <p:spPr>
          <a:xfrm>
            <a:off x="8544272" y="2674351"/>
            <a:ext cx="1479650" cy="1221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600" dirty="0">
                <a:solidFill>
                  <a:srgbClr val="FF0000"/>
                </a:solidFill>
              </a:rPr>
              <a:t>δομή πρότασης</a:t>
            </a:r>
            <a:endParaRPr lang="el-CY" sz="1600" dirty="0">
              <a:solidFill>
                <a:srgbClr val="FF0000"/>
              </a:solidFill>
            </a:endParaRPr>
          </a:p>
        </p:txBody>
      </p:sp>
      <p:pic>
        <p:nvPicPr>
          <p:cNvPr id="6" name="Picture 5" descr="12,956,808 Cartoon boy thinking Stok İlüstrasyon | DepositPhotos">
            <a:extLst>
              <a:ext uri="{FF2B5EF4-FFF2-40B4-BE49-F238E27FC236}">
                <a16:creationId xmlns:a16="http://schemas.microsoft.com/office/drawing/2014/main" id="{957EB710-D061-482B-9328-909EC52F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78" y="3068960"/>
            <a:ext cx="2247900" cy="31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ADA0C64A-B06D-4D8C-8EDA-E3D28D7BF5D8}"/>
              </a:ext>
            </a:extLst>
          </p:cNvPr>
          <p:cNvSpPr/>
          <p:nvPr/>
        </p:nvSpPr>
        <p:spPr>
          <a:xfrm>
            <a:off x="2351584" y="2458327"/>
            <a:ext cx="1479650" cy="1221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Cümlenin öğeleri</a:t>
            </a:r>
            <a:endParaRPr lang="el-C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540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359</Words>
  <Application>Microsoft Office PowerPoint</Application>
  <PresentationFormat>Ευρεία οθόνη</PresentationFormat>
  <Paragraphs>124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10</cp:revision>
  <dcterms:created xsi:type="dcterms:W3CDTF">2025-10-04T03:51:51Z</dcterms:created>
  <dcterms:modified xsi:type="dcterms:W3CDTF">2025-10-05T04:40:24Z</dcterms:modified>
</cp:coreProperties>
</file>