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339" r:id="rId3"/>
    <p:sldId id="320" r:id="rId4"/>
    <p:sldId id="259" r:id="rId5"/>
    <p:sldId id="261" r:id="rId6"/>
    <p:sldId id="313" r:id="rId7"/>
    <p:sldId id="316" r:id="rId8"/>
    <p:sldId id="265" r:id="rId9"/>
    <p:sldId id="317" r:id="rId10"/>
    <p:sldId id="267" r:id="rId11"/>
    <p:sldId id="326" r:id="rId12"/>
    <p:sldId id="269" r:id="rId13"/>
    <p:sldId id="327" r:id="rId14"/>
    <p:sldId id="318" r:id="rId15"/>
    <p:sldId id="328" r:id="rId16"/>
    <p:sldId id="271" r:id="rId17"/>
    <p:sldId id="329" r:id="rId18"/>
    <p:sldId id="319" r:id="rId19"/>
    <p:sldId id="325" r:id="rId20"/>
    <p:sldId id="273" r:id="rId21"/>
    <p:sldId id="275" r:id="rId22"/>
    <p:sldId id="293" r:id="rId23"/>
    <p:sldId id="294" r:id="rId24"/>
    <p:sldId id="296" r:id="rId25"/>
    <p:sldId id="298" r:id="rId26"/>
    <p:sldId id="302" r:id="rId27"/>
    <p:sldId id="312" r:id="rId28"/>
    <p:sldId id="315" r:id="rId29"/>
    <p:sldId id="321" r:id="rId30"/>
    <p:sldId id="323" r:id="rId31"/>
    <p:sldId id="322" r:id="rId32"/>
    <p:sldId id="324" r:id="rId33"/>
    <p:sldId id="334" r:id="rId34"/>
    <p:sldId id="330" r:id="rId35"/>
    <p:sldId id="331" r:id="rId36"/>
    <p:sldId id="333" r:id="rId37"/>
    <p:sldId id="332" r:id="rId38"/>
    <p:sldId id="335" r:id="rId39"/>
    <p:sldId id="336" r:id="rId40"/>
    <p:sldId id="290" r:id="rId41"/>
    <p:sldId id="337" r:id="rId42"/>
    <p:sldId id="280" r:id="rId43"/>
    <p:sldId id="291" r:id="rId44"/>
    <p:sldId id="284" r:id="rId45"/>
    <p:sldId id="279" r:id="rId46"/>
    <p:sldId id="338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61" d="100"/>
          <a:sy n="61" d="100"/>
        </p:scale>
        <p:origin x="146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1B232-523D-4CD3-8FA6-607D791D2BCB}" type="datetimeFigureOut">
              <a:rPr lang="en-US" smtClean="0"/>
              <a:pPr/>
              <a:t>10/6/2025</a:t>
            </a:fld>
            <a:endParaRPr lang="en-US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C4EE9-DFBA-4F6D-A54C-BDCAA479B5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EC4EE9-DFBA-4F6D-A54C-BDCAA479B54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8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1AB18-2165-4187-BD91-DF6CA94385A2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91AB18-2165-4187-BD91-DF6CA94385A2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1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BB64-8DDB-45D3-9AF0-39F33DC8B22F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0C343-4DA2-4E41-8E64-4ADAD973BEA1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4AC9-00CB-4A7E-AB88-0E44CE09230C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F222-E288-4FC0-B987-1B62506B4EF0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6C0B-5341-4BE9-9A51-CAEE64BAEDAF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5884-0B45-46A1-BE6B-8885768115C6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D5C0-320C-48C7-9C56-0375C497B9B2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661D7-1B34-4E31-AAE3-DB44B61EE1E3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F19B-9E15-42FB-93E4-C07063C9F77A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F62F-3073-430D-8575-EB1E135417C8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0CBF-1445-4CD6-83F6-C20B42FBB42D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E065E-7454-451D-A424-6FF66C4B5E4B}" type="datetime1">
              <a:rPr lang="el-GR" smtClean="0"/>
              <a:pPr/>
              <a:t>6/10/2025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cy/url?sa=i&amp;rct=j&amp;q=&amp;esrc=s&amp;source=images&amp;cd=&amp;cad=rja&amp;uact=8&amp;ved=2ahUKEwiz99bhvMreAhXSsKQKHSZUCR8QjRx6BAgBEAU&amp;url=http://gym-elliniko.blogspot.com/2014/10/2.html&amp;psig=AOvVaw2HQ9p51KYHtIuxy2HAqIXi&amp;ust=1541961592364444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s://e-didaskalia.blogspot.com/2015/03/blog-post_47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cy/url?sa=i&amp;rct=j&amp;q=&amp;esrc=s&amp;source=images&amp;cd=&amp;cad=rja&amp;uact=8&amp;ved=2ahUKEwju8_bHvMreAhWksKQKHVQkC3sQjRx6BAgBEAU&amp;url=https://e-didaskalia.blogspot.com/2015/03/blog-post_471.html&amp;psig=AOvVaw10bBZbu4oWSGxVPGBD5WIx&amp;ust=1541961536909355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png"/><Relationship Id="rId10" Type="http://schemas.openxmlformats.org/officeDocument/2006/relationships/hyperlink" Target="http://www.google.com.cy/url?sa=i&amp;rct=j&amp;q=&amp;esrc=s&amp;source=images&amp;cd=&amp;cad=rja&amp;uact=8&amp;ved=2ahUKEwjSre_HvsreAhULC-wKHU8WCicQjRx6BAgBEAU&amp;url=http://www.ocakmedya.com/genel/2018/08/09/hakkaride-teror-saldirisi-6-asker-yarali/&amp;psig=AOvVaw2FN0zsvW08zbfysetKy_09&amp;ust=1541962085655562" TargetMode="External"/><Relationship Id="rId4" Type="http://schemas.openxmlformats.org/officeDocument/2006/relationships/hyperlink" Target="https://www.tilestwra.com/12-nea-skitsa-pou-satirizoun-ta-provlimata-tis-sigchronis-kinonias-aghayev/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Σχετική εικόνα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00026"/>
            <a:ext cx="2647950" cy="38004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1" name="Picture 4" descr="Σχετική εικόνα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071938"/>
            <a:ext cx="3071813" cy="1943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6" descr="Αποτέλεσμα εικόνας για σύγχρονη ζωή προβλήματα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8982" y="2714625"/>
            <a:ext cx="3286125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8" descr="Αποτέλεσμα εικόνας για σύγχρονη ζωή προβλήματα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05150" y="200026"/>
            <a:ext cx="5681662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4857750" y="2071688"/>
            <a:ext cx="785813" cy="28575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5429250" y="1643063"/>
            <a:ext cx="500063" cy="428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6286500" y="1500188"/>
            <a:ext cx="500063" cy="357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- Ορθογώνιο"/>
          <p:cNvSpPr/>
          <p:nvPr/>
        </p:nvSpPr>
        <p:spPr>
          <a:xfrm>
            <a:off x="6643688" y="1214438"/>
            <a:ext cx="500062" cy="3571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>
            <a:off x="7000875" y="571500"/>
            <a:ext cx="500063" cy="6810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5857875" y="1571625"/>
            <a:ext cx="500063" cy="35718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11 - TextBox"/>
          <p:cNvSpPr txBox="1"/>
          <p:nvPr/>
        </p:nvSpPr>
        <p:spPr>
          <a:xfrm>
            <a:off x="3929063" y="1143000"/>
            <a:ext cx="1571625" cy="58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3200" b="1" dirty="0"/>
              <a:t>İŞSİZLİK</a:t>
            </a:r>
            <a:endParaRPr lang="en-US" sz="3200" b="1" dirty="0"/>
          </a:p>
        </p:txBody>
      </p:sp>
      <p:sp>
        <p:nvSpPr>
          <p:cNvPr id="13" name="12 - TextBox"/>
          <p:cNvSpPr txBox="1"/>
          <p:nvPr/>
        </p:nvSpPr>
        <p:spPr>
          <a:xfrm>
            <a:off x="2357438" y="3357563"/>
            <a:ext cx="4857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600" dirty="0" err="1"/>
              <a:t>Kentler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çağdaş</a:t>
            </a:r>
            <a:r>
              <a:rPr lang="en-US" sz="3600" dirty="0"/>
              <a:t> </a:t>
            </a:r>
            <a:r>
              <a:rPr lang="en-US" sz="3600" dirty="0" err="1"/>
              <a:t>hayat</a:t>
            </a:r>
            <a:endParaRPr lang="en-US" sz="3600" dirty="0"/>
          </a:p>
        </p:txBody>
      </p:sp>
      <p:pic>
        <p:nvPicPr>
          <p:cNvPr id="2062" name="Picture 11" descr="Αποτέλεσμα εικόνας για TERÖR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00438" y="4286250"/>
            <a:ext cx="2643187" cy="178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1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086476"/>
            <a:ext cx="1043136" cy="635000"/>
          </a:xfrm>
        </p:spPr>
        <p:txBody>
          <a:bodyPr/>
          <a:lstStyle/>
          <a:p>
            <a:fld id="{D3F1D1C4-C2D9-4231-9FB2-B2D9D97AA41D}" type="slidenum">
              <a:rPr lang="el-GR" smtClean="0"/>
              <a:pPr/>
              <a:t>1</a:t>
            </a:fld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1C74E4-1565-C212-2B83-B52D7FB7CAF4}"/>
              </a:ext>
            </a:extLst>
          </p:cNvPr>
          <p:cNvSpPr txBox="1"/>
          <p:nvPr/>
        </p:nvSpPr>
        <p:spPr>
          <a:xfrm>
            <a:off x="6215062" y="6023674"/>
            <a:ext cx="2071688" cy="820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sz="4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</a:t>
            </a:r>
            <a:r>
              <a:rPr lang="tr-TR" sz="44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l-CY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1B4F4AB9-64F1-4627-A7E1-7547B94D6F5E}"/>
              </a:ext>
            </a:extLst>
          </p:cNvPr>
          <p:cNvSpPr/>
          <p:nvPr/>
        </p:nvSpPr>
        <p:spPr>
          <a:xfrm>
            <a:off x="428625" y="6237312"/>
            <a:ext cx="4143375" cy="4921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err="1"/>
              <a:t>Δρ</a:t>
            </a:r>
            <a:r>
              <a:rPr lang="el-GR" dirty="0"/>
              <a:t> Ελένη Χαραλάμπους</a:t>
            </a:r>
            <a:endParaRPr lang="el-C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14313" y="1357313"/>
            <a:ext cx="828675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latin typeface="Arial Black" pitchFamily="34" charset="0"/>
              </a:rPr>
              <a:t>Kentli işsiz sayısı,  kırsal kesimdeki  işsiz sayısından   daha büyük miktarda seyre</a:t>
            </a:r>
            <a:r>
              <a:rPr lang="en-GB" b="1" dirty="0" err="1">
                <a:latin typeface="Arial Black" pitchFamily="34" charset="0"/>
              </a:rPr>
              <a:t>dil</a:t>
            </a:r>
            <a:r>
              <a:rPr lang="tr-TR" b="1" dirty="0">
                <a:latin typeface="Arial Black" pitchFamily="34" charset="0"/>
              </a:rPr>
              <a:t>mektedir.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214313" y="428625"/>
            <a:ext cx="8358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2 paragraf  </a:t>
            </a:r>
            <a:endParaRPr lang="el-GR" sz="2000" b="1" dirty="0">
              <a:latin typeface="Arial Black" pitchFamily="34" charset="0"/>
            </a:endParaRPr>
          </a:p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konu </a:t>
            </a:r>
            <a:r>
              <a:rPr lang="el-GR" sz="2000" b="1" dirty="0">
                <a:latin typeface="Arial Black" pitchFamily="34" charset="0"/>
              </a:rPr>
              <a:t>: </a:t>
            </a:r>
            <a:r>
              <a:rPr lang="tr-TR" sz="2000" b="1" dirty="0">
                <a:latin typeface="Arial Black" pitchFamily="34" charset="0"/>
              </a:rPr>
              <a:t> </a:t>
            </a:r>
            <a:r>
              <a:rPr lang="tr-TR" sz="20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işsizlik </a:t>
            </a:r>
            <a:endParaRPr lang="en-US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28788" y="2077628"/>
            <a:ext cx="835818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latin typeface="Arial Black" pitchFamily="34" charset="0"/>
              </a:rPr>
              <a:t>Kadınlar için  işsizlik  oranı erkekler için işsizlik  oranından </a:t>
            </a:r>
            <a:r>
              <a:rPr lang="el-GR" b="1" dirty="0">
                <a:latin typeface="Arial Black" pitchFamily="34" charset="0"/>
              </a:rPr>
              <a:t> (</a:t>
            </a:r>
            <a:r>
              <a:rPr lang="en-GB" b="1" dirty="0" err="1">
                <a:latin typeface="Arial Black" pitchFamily="34" charset="0"/>
              </a:rPr>
              <a:t>daha</a:t>
            </a:r>
            <a:r>
              <a:rPr lang="el-GR" b="1" dirty="0">
                <a:latin typeface="Arial Black" pitchFamily="34" charset="0"/>
              </a:rPr>
              <a:t>) </a:t>
            </a:r>
            <a:r>
              <a:rPr lang="tr-TR" b="1" dirty="0">
                <a:latin typeface="Arial Black" pitchFamily="34" charset="0"/>
              </a:rPr>
              <a:t>yüksektir.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262962" y="3241259"/>
            <a:ext cx="8429625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Gençlerin işsizlik konusunu en önemli sorun</a:t>
            </a:r>
          </a:p>
          <a:p>
            <a:pPr>
              <a:defRPr/>
            </a:pPr>
            <a:r>
              <a:rPr lang="tr-TR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olarak gördüğü tespit edilmektedir.</a:t>
            </a:r>
            <a:endParaRPr lang="tr-TR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44477" y="2797943"/>
            <a:ext cx="84296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latin typeface="Arial Black" pitchFamily="34" charset="0"/>
              </a:rPr>
              <a:t>Günümüzde gençlerin arasında işsiz oranları sürekli artmaktadır.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62962" y="3983181"/>
            <a:ext cx="842962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latin typeface="Arial Black" pitchFamily="34" charset="0"/>
              </a:rPr>
              <a:t>Üniversite mezunlarının çoğunluğu işsiz, ya en düşük maaşla ödenmektedir, ya da yurtdışına göç etmek zorunda kalmaktadır. 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2050" name="Picture 2" descr="İşsizlik Nedir? Çeşitleri Nelerdir? Nedenleri ve Hesaplaması">
            <a:extLst>
              <a:ext uri="{FF2B5EF4-FFF2-40B4-BE49-F238E27FC236}">
                <a16:creationId xmlns:a16="http://schemas.microsoft.com/office/drawing/2014/main" id="{088F424C-E46B-4F3F-BEC4-31353E5C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87647"/>
            <a:ext cx="4111500" cy="168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stening Clipart Images | Free Download | PNG Transparent Background -  Pngtree">
            <a:extLst>
              <a:ext uri="{FF2B5EF4-FFF2-40B4-BE49-F238E27FC236}">
                <a16:creationId xmlns:a16="http://schemas.microsoft.com/office/drawing/2014/main" id="{8F022E4C-1FDA-4E14-94AB-C62319289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A0E4E0-AF41-4186-B74F-F30F2C4C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710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7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33246" y="54878"/>
            <a:ext cx="8358188" cy="646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latin typeface="Arial Black" pitchFamily="34" charset="0"/>
              </a:rPr>
              <a:t>3 paragraf  </a:t>
            </a:r>
            <a:endParaRPr lang="el-GR" b="1" dirty="0">
              <a:latin typeface="Arial Black" pitchFamily="34" charset="0"/>
            </a:endParaRPr>
          </a:p>
          <a:p>
            <a:pPr>
              <a:defRPr/>
            </a:pPr>
            <a:r>
              <a:rPr lang="tr-TR" b="1" dirty="0">
                <a:latin typeface="Arial Black" pitchFamily="34" charset="0"/>
              </a:rPr>
              <a:t>konu </a:t>
            </a:r>
            <a:r>
              <a:rPr lang="el-GR" b="1" dirty="0">
                <a:latin typeface="Arial Black" pitchFamily="34" charset="0"/>
              </a:rPr>
              <a:t>:</a:t>
            </a:r>
            <a:r>
              <a:rPr lang="tr-TR" b="1" dirty="0">
                <a:latin typeface="Arial Black" pitchFamily="34" charset="0"/>
              </a:rPr>
              <a:t> ö</a:t>
            </a:r>
            <a:r>
              <a:rPr lang="de-DE" b="1" dirty="0" err="1">
                <a:latin typeface="Arial Black" pitchFamily="34" charset="0"/>
              </a:rPr>
              <a:t>zsüz</a:t>
            </a:r>
            <a:r>
              <a:rPr lang="de-DE" b="1" dirty="0">
                <a:latin typeface="Arial Black" pitchFamily="34" charset="0"/>
              </a:rPr>
              <a:t> </a:t>
            </a:r>
            <a:r>
              <a:rPr lang="de-DE" b="1" dirty="0" err="1">
                <a:latin typeface="Arial Black" pitchFamily="34" charset="0"/>
              </a:rPr>
              <a:t>savaşlar</a:t>
            </a:r>
            <a:r>
              <a:rPr lang="el-GR" b="1" dirty="0">
                <a:latin typeface="Arial Black" pitchFamily="34" charset="0"/>
              </a:rPr>
              <a:t>  </a:t>
            </a:r>
            <a:r>
              <a:rPr lang="el-GR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44463" y="924377"/>
            <a:ext cx="8623300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Birleşmiş Milletler, NATO gibi kuruluşlar, savaşları bitirememez, </a:t>
            </a:r>
            <a:r>
              <a:rPr lang="el-GR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tr-TR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adaleti ve barışı sağlayamamaz,  haksızlıkları, zulümü, kanı ve</a:t>
            </a:r>
            <a:r>
              <a:rPr lang="el-GR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tr-TR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gözyaşınları </a:t>
            </a:r>
            <a:r>
              <a:rPr lang="en-US" dirty="0" err="1">
                <a:latin typeface="Arial Black" pitchFamily="34" charset="0"/>
              </a:rPr>
              <a:t>durdur</a:t>
            </a:r>
            <a:r>
              <a:rPr lang="tr-TR" dirty="0">
                <a:latin typeface="Arial Black" pitchFamily="34" charset="0"/>
              </a:rPr>
              <a:t>amamaz</a:t>
            </a:r>
            <a:r>
              <a:rPr lang="tr-TR" sz="1400" dirty="0">
                <a:latin typeface="Arial Black" pitchFamily="34" charset="0"/>
              </a:rPr>
              <a:t>.</a:t>
            </a:r>
            <a:r>
              <a:rPr lang="en-US" sz="1400" dirty="0">
                <a:latin typeface="Arial Black" pitchFamily="34" charset="0"/>
              </a:rPr>
              <a:t> </a:t>
            </a:r>
            <a:r>
              <a:rPr lang="el-GR" sz="1400" dirty="0">
                <a:latin typeface="Arial Black" pitchFamily="34" charset="0"/>
              </a:rPr>
              <a:t> </a:t>
            </a:r>
            <a:endParaRPr lang="el-GR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138380" y="2001496"/>
            <a:ext cx="8767763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tr-TR" sz="2000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S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avaşlar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yüzünden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insanlar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mülteci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gibi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yeni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bir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yurdu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ar</a:t>
            </a:r>
            <a:r>
              <a:rPr lang="tr-TR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amaktadır</a:t>
            </a:r>
            <a:r>
              <a:rPr lang="de-DE" b="1" dirty="0">
                <a:solidFill>
                  <a:schemeClr val="tx1"/>
                </a:solidFill>
                <a:latin typeface="Arial Black" pitchFamily="34" charset="0"/>
                <a:ea typeface="ArialMT"/>
                <a:cs typeface="Arial" pitchFamily="34" charset="0"/>
              </a:rPr>
              <a:t>. </a:t>
            </a:r>
            <a:endParaRPr lang="el-GR" b="1" dirty="0">
              <a:solidFill>
                <a:schemeClr val="tx1"/>
              </a:solidFill>
              <a:latin typeface="Arial Black" pitchFamily="34" charset="0"/>
              <a:ea typeface="ArialMT"/>
              <a:cs typeface="Arial" pitchFamily="34" charset="0"/>
            </a:endParaRPr>
          </a:p>
        </p:txBody>
      </p:sp>
      <p:pic>
        <p:nvPicPr>
          <p:cNvPr id="3074" name="Picture 2" descr="3. DÜNYA SAVAŞI BAŞLIYOR | Animasyonlu Savaş Senaryosu - YouTube">
            <a:extLst>
              <a:ext uri="{FF2B5EF4-FFF2-40B4-BE49-F238E27FC236}">
                <a16:creationId xmlns:a16="http://schemas.microsoft.com/office/drawing/2014/main" id="{DB3E4471-1D16-4C7C-9B49-30F1EEFC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487182"/>
            <a:ext cx="8892033" cy="418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stening Clipart Images | Free Download | PNG Transparent Background -  Pngtree">
            <a:extLst>
              <a:ext uri="{FF2B5EF4-FFF2-40B4-BE49-F238E27FC236}">
                <a16:creationId xmlns:a16="http://schemas.microsoft.com/office/drawing/2014/main" id="{8F022E4C-1FDA-4E14-94AB-C62319289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A0E4E0-AF41-4186-B74F-F30F2C4C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710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94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44152" y="433640"/>
            <a:ext cx="8358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4 paragraf  </a:t>
            </a:r>
            <a:endParaRPr lang="el-GR" sz="2000" b="1" dirty="0">
              <a:latin typeface="Arial Black" pitchFamily="34" charset="0"/>
            </a:endParaRPr>
          </a:p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konu </a:t>
            </a:r>
            <a:r>
              <a:rPr lang="el-GR" sz="2000" b="1" dirty="0">
                <a:latin typeface="Arial Black" pitchFamily="34" charset="0"/>
              </a:rPr>
              <a:t>:</a:t>
            </a:r>
            <a:r>
              <a:rPr lang="tr-TR" sz="2000" b="1" dirty="0">
                <a:latin typeface="Arial Black" pitchFamily="34" charset="0"/>
              </a:rPr>
              <a:t> bunalım </a:t>
            </a:r>
            <a:r>
              <a:rPr lang="de-DE" sz="2000" b="1" dirty="0"/>
              <a:t> </a:t>
            </a:r>
            <a:endParaRPr lang="en-US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8791" y="2425721"/>
            <a:ext cx="8358187" cy="1016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Binlerce ruh ve sinir sağlığı hastaneleri, psikologlar, </a:t>
            </a:r>
          </a:p>
          <a:p>
            <a:pPr algn="just">
              <a:defRPr/>
            </a:pP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ortaya çıkmaktadır, ama ruh sağlığımız </a:t>
            </a:r>
            <a:r>
              <a:rPr lang="en-GB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git</a:t>
            </a: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tikçe bozulmaktadır.</a:t>
            </a:r>
            <a:r>
              <a:rPr lang="el-GR" sz="20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78791" y="1340768"/>
            <a:ext cx="8286750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Kalabalık topluluklar içinde, yalnız yaşamaya başlarız. </a:t>
            </a:r>
          </a:p>
          <a:p>
            <a:pPr algn="just">
              <a:defRPr/>
            </a:pP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Bunca iletişim aracına rağmen, iletişim kuramayız.</a:t>
            </a:r>
            <a:endParaRPr lang="el-GR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  <a:p>
            <a:pPr algn="just">
              <a:defRPr/>
            </a:pPr>
            <a:endParaRPr lang="tr-TR" sz="16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098" name="Picture 2" descr="2.200+ Savaş Bunalımı Illüstrasyonlar Stok Fotoğrafları, Resimler ve  Royalty-Free Görseller - iStock">
            <a:extLst>
              <a:ext uri="{FF2B5EF4-FFF2-40B4-BE49-F238E27FC236}">
                <a16:creationId xmlns:a16="http://schemas.microsoft.com/office/drawing/2014/main" id="{61B704D5-B670-4084-86AF-9FB870186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76" y="3588852"/>
            <a:ext cx="8523379" cy="308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8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stening Clipart Images | Free Download | PNG Transparent Background -  Pngtree">
            <a:extLst>
              <a:ext uri="{FF2B5EF4-FFF2-40B4-BE49-F238E27FC236}">
                <a16:creationId xmlns:a16="http://schemas.microsoft.com/office/drawing/2014/main" id="{8F022E4C-1FDA-4E14-94AB-C62319289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A0E4E0-AF41-4186-B74F-F30F2C4C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710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0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214313" y="428625"/>
            <a:ext cx="8358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5 paragraf  </a:t>
            </a:r>
            <a:endParaRPr lang="el-GR" sz="2000" b="1" dirty="0">
              <a:latin typeface="Arial Black" pitchFamily="34" charset="0"/>
            </a:endParaRPr>
          </a:p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konu </a:t>
            </a:r>
            <a:r>
              <a:rPr lang="el-GR" sz="2000" b="1" dirty="0">
                <a:latin typeface="Arial Black" pitchFamily="34" charset="0"/>
              </a:rPr>
              <a:t>:</a:t>
            </a:r>
            <a:r>
              <a:rPr lang="tr-TR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Trafik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Kazası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tr-TR" sz="2000" b="1" dirty="0">
                <a:latin typeface="Arial Black" pitchFamily="34" charset="0"/>
              </a:rPr>
              <a:t> </a:t>
            </a:r>
            <a:r>
              <a:rPr lang="de-DE" sz="2000" b="1" dirty="0">
                <a:latin typeface="Arial Black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10698" y="1317297"/>
            <a:ext cx="8358188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Arial Black" pitchFamily="34" charset="0"/>
              </a:rPr>
              <a:t>Ülkemizdeki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trafik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kazalarının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sayısı</a:t>
            </a:r>
            <a:r>
              <a:rPr lang="en-US" sz="2000" b="1" dirty="0">
                <a:latin typeface="Arial Black" pitchFamily="34" charset="0"/>
              </a:rPr>
              <a:t> son 10 </a:t>
            </a:r>
            <a:r>
              <a:rPr lang="en-US" sz="2000" b="1" dirty="0" err="1">
                <a:latin typeface="Arial Black" pitchFamily="34" charset="0"/>
              </a:rPr>
              <a:t>yılda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hızla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yükselerek</a:t>
            </a:r>
            <a:r>
              <a:rPr lang="en-US" sz="2000" b="1" dirty="0">
                <a:latin typeface="Arial Black" pitchFamily="34" charset="0"/>
              </a:rPr>
              <a:t> 1,2 </a:t>
            </a:r>
            <a:r>
              <a:rPr lang="en-US" sz="2000" b="1" dirty="0" err="1">
                <a:latin typeface="Arial Black" pitchFamily="34" charset="0"/>
              </a:rPr>
              <a:t>milyona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ulaştı</a:t>
            </a:r>
            <a:r>
              <a:rPr lang="tr-TR" sz="2000" b="1" dirty="0">
                <a:latin typeface="Arial Black" pitchFamily="34" charset="0"/>
              </a:rPr>
              <a:t>.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10698" y="2117397"/>
            <a:ext cx="491384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Arial Black" pitchFamily="34" charset="0"/>
              </a:rPr>
              <a:t>Bu </a:t>
            </a:r>
            <a:r>
              <a:rPr lang="en-US" sz="2000" dirty="0" err="1">
                <a:latin typeface="Arial Black" pitchFamily="34" charset="0"/>
              </a:rPr>
              <a:t>kazalar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ölümle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sonuçlanabilir</a:t>
            </a:r>
            <a:r>
              <a:rPr lang="tr-TR" sz="2000" dirty="0">
                <a:latin typeface="Arial Black" pitchFamily="34" charset="0"/>
              </a:rPr>
              <a:t>.</a:t>
            </a:r>
            <a:r>
              <a:rPr lang="el-GR" sz="2000" dirty="0">
                <a:latin typeface="Arial Black" pitchFamily="34" charset="0"/>
              </a:rPr>
              <a:t> 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55981" y="2651782"/>
            <a:ext cx="8501062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Arial Black" pitchFamily="34" charset="0"/>
              </a:rPr>
              <a:t>Trafik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kazalarını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önlemek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için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öncelikle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trafik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kurallarını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ihlal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etmemeli</a:t>
            </a:r>
            <a:r>
              <a:rPr lang="tr-TR" sz="2000" dirty="0">
                <a:latin typeface="Arial Black" pitchFamily="34" charset="0"/>
              </a:rPr>
              <a:t>yiz</a:t>
            </a:r>
            <a:r>
              <a:rPr lang="en-US" sz="2000" dirty="0">
                <a:latin typeface="Arial Black" pitchFamily="34" charset="0"/>
              </a:rPr>
              <a:t>.</a:t>
            </a:r>
            <a:r>
              <a:rPr lang="el-GR" sz="2000" dirty="0">
                <a:latin typeface="Arial Black" pitchFamily="34" charset="0"/>
              </a:rPr>
              <a:t> 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5122" name="Picture 2" descr="43.500+ Trafik Kazası Stock İllüstrasyonlar, Royalty-Free Vektör Grafik ve  Clip Art - iStock">
            <a:extLst>
              <a:ext uri="{FF2B5EF4-FFF2-40B4-BE49-F238E27FC236}">
                <a16:creationId xmlns:a16="http://schemas.microsoft.com/office/drawing/2014/main" id="{4BBD2B02-603D-4EBF-AECB-58F74227A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98" y="3645024"/>
            <a:ext cx="854634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stening Clipart Images | Free Download | PNG Transparent Background -  Pngtree">
            <a:extLst>
              <a:ext uri="{FF2B5EF4-FFF2-40B4-BE49-F238E27FC236}">
                <a16:creationId xmlns:a16="http://schemas.microsoft.com/office/drawing/2014/main" id="{8F022E4C-1FDA-4E14-94AB-C62319289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A0E4E0-AF41-4186-B74F-F30F2C4C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710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5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TextBox"/>
          <p:cNvSpPr txBox="1"/>
          <p:nvPr/>
        </p:nvSpPr>
        <p:spPr>
          <a:xfrm>
            <a:off x="179512" y="260648"/>
            <a:ext cx="835818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6 paragraf  </a:t>
            </a:r>
            <a:endParaRPr lang="el-GR" sz="2000" b="1" dirty="0">
              <a:latin typeface="Arial Black" pitchFamily="34" charset="0"/>
            </a:endParaRPr>
          </a:p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konu </a:t>
            </a:r>
            <a:r>
              <a:rPr lang="el-GR" sz="2000" b="1" dirty="0">
                <a:latin typeface="Arial Black" pitchFamily="34" charset="0"/>
              </a:rPr>
              <a:t>:</a:t>
            </a:r>
            <a:r>
              <a:rPr lang="tr-TR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Trafik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tr-TR" sz="2000" b="1" dirty="0">
                <a:latin typeface="Arial Black" pitchFamily="34" charset="0"/>
              </a:rPr>
              <a:t>sıkışıklığı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tr-TR" sz="2000" b="1" dirty="0">
                <a:latin typeface="Arial Black" pitchFamily="34" charset="0"/>
              </a:rPr>
              <a:t> </a:t>
            </a:r>
            <a:r>
              <a:rPr lang="de-DE" sz="2000" b="1" dirty="0">
                <a:latin typeface="Arial Black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79512" y="1025604"/>
            <a:ext cx="5578475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 Black" pitchFamily="34" charset="0"/>
              </a:rPr>
              <a:t>Trafik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sıkışıklığı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çok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yaygın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bir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olaydır</a:t>
            </a:r>
            <a:r>
              <a:rPr lang="tr-TR" sz="2000" dirty="0">
                <a:latin typeface="Arial Black" pitchFamily="34" charset="0"/>
              </a:rPr>
              <a:t>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96037" y="1505686"/>
            <a:ext cx="8358188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dirty="0">
                <a:latin typeface="Arial Black" pitchFamily="34" charset="0"/>
              </a:rPr>
              <a:t>Kentlerde y</a:t>
            </a:r>
            <a:r>
              <a:rPr lang="en-US" sz="2000" dirty="0" err="1">
                <a:latin typeface="Arial Black" pitchFamily="34" charset="0"/>
              </a:rPr>
              <a:t>aşayanların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günlük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hayatının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bir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parçasıdır</a:t>
            </a:r>
            <a:r>
              <a:rPr lang="tr-TR" sz="2000" dirty="0">
                <a:latin typeface="Arial Black" pitchFamily="34" charset="0"/>
              </a:rPr>
              <a:t>.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6146" name="Picture 2" descr="Otomobillerin Trafik Sıkışıklığı | Telifsiz vektör | FreeImages">
            <a:extLst>
              <a:ext uri="{FF2B5EF4-FFF2-40B4-BE49-F238E27FC236}">
                <a16:creationId xmlns:a16="http://schemas.microsoft.com/office/drawing/2014/main" id="{C5DC35AE-176D-4E7F-A4C4-B499FEEB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5768"/>
            <a:ext cx="8358188" cy="43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9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,956,808 Cartoon boy thinking Stok İlüstrasyon | DepositPhotos">
            <a:extLst>
              <a:ext uri="{FF2B5EF4-FFF2-40B4-BE49-F238E27FC236}">
                <a16:creationId xmlns:a16="http://schemas.microsoft.com/office/drawing/2014/main" id="{39616B6D-CC67-434C-AA48-D53ACBD0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6" y="92483"/>
            <a:ext cx="8496944" cy="62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8 - Ορθογώνιο">
            <a:extLst>
              <a:ext uri="{FF2B5EF4-FFF2-40B4-BE49-F238E27FC236}">
                <a16:creationId xmlns:a16="http://schemas.microsoft.com/office/drawing/2014/main" id="{FEF8108F-D2D4-4243-B7E8-47DA41FB5C1C}"/>
              </a:ext>
            </a:extLst>
          </p:cNvPr>
          <p:cNvSpPr/>
          <p:nvPr/>
        </p:nvSpPr>
        <p:spPr>
          <a:xfrm>
            <a:off x="1907704" y="692696"/>
            <a:ext cx="41497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 err="1">
                <a:solidFill>
                  <a:srgbClr val="FF0000"/>
                </a:solidFill>
                <a:latin typeface="Arial Black" pitchFamily="34" charset="0"/>
              </a:rPr>
              <a:t>Bu</a:t>
            </a:r>
            <a:r>
              <a:rPr lang="de-DE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Arial Black" pitchFamily="34" charset="0"/>
              </a:rPr>
              <a:t>durum</a:t>
            </a:r>
            <a:r>
              <a:rPr lang="de-DE" sz="2000" b="1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Arial Black" pitchFamily="34" charset="0"/>
              </a:rPr>
              <a:t>değiştirilebilir</a:t>
            </a:r>
            <a:r>
              <a:rPr lang="de-DE" sz="2000" b="1" dirty="0">
                <a:solidFill>
                  <a:srgbClr val="FF0000"/>
                </a:solidFill>
                <a:latin typeface="Arial Black" pitchFamily="34" charset="0"/>
              </a:rPr>
              <a:t> mi?</a:t>
            </a:r>
            <a:endParaRPr lang="en-US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20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D30548-1DFE-4CD4-B446-81BD0A2B1CC0}"/>
              </a:ext>
            </a:extLst>
          </p:cNvPr>
          <p:cNvSpPr txBox="1"/>
          <p:nvPr/>
        </p:nvSpPr>
        <p:spPr>
          <a:xfrm>
            <a:off x="471280" y="332656"/>
            <a:ext cx="5184576" cy="57554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Dikkatsiz</a:t>
            </a:r>
            <a:r>
              <a:rPr lang="en-US" sz="1600" b="1" i="0" dirty="0">
                <a:solidFill>
                  <a:srgbClr val="191C20"/>
                </a:solidFill>
                <a:effectLst/>
                <a:latin typeface="Inter"/>
              </a:rPr>
              <a:t> </a:t>
            </a:r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sürücü</a:t>
            </a:r>
            <a:r>
              <a:rPr lang="en-US" sz="1600" b="1" i="0" dirty="0">
                <a:solidFill>
                  <a:srgbClr val="191C20"/>
                </a:solidFill>
                <a:effectLst/>
                <a:latin typeface="Inter"/>
              </a:rPr>
              <a:t> </a:t>
            </a:r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kazaya</a:t>
            </a:r>
            <a:r>
              <a:rPr lang="en-US" sz="1600" b="1" i="0" dirty="0">
                <a:solidFill>
                  <a:srgbClr val="191C20"/>
                </a:solidFill>
                <a:effectLst/>
                <a:latin typeface="Inter"/>
              </a:rPr>
              <a:t> </a:t>
            </a:r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neden</a:t>
            </a:r>
            <a:r>
              <a:rPr lang="en-US" sz="1600" b="1" i="0" dirty="0">
                <a:solidFill>
                  <a:srgbClr val="191C20"/>
                </a:solidFill>
                <a:effectLst/>
                <a:latin typeface="Inter"/>
              </a:rPr>
              <a:t> </a:t>
            </a:r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oldu</a:t>
            </a:r>
            <a:r>
              <a:rPr lang="en-US" sz="1600" b="1" i="0" dirty="0">
                <a:solidFill>
                  <a:srgbClr val="191C20"/>
                </a:solidFill>
                <a:effectLst/>
                <a:latin typeface="Inter"/>
              </a:rPr>
              <a:t>: </a:t>
            </a:r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Motosiklet</a:t>
            </a:r>
            <a:r>
              <a:rPr lang="en-US" sz="1600" b="1" i="0" dirty="0">
                <a:solidFill>
                  <a:srgbClr val="191C20"/>
                </a:solidFill>
                <a:effectLst/>
                <a:latin typeface="Inter"/>
              </a:rPr>
              <a:t> </a:t>
            </a:r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sürücüsü</a:t>
            </a:r>
            <a:r>
              <a:rPr lang="en-US" sz="1600" b="1" i="0" dirty="0">
                <a:solidFill>
                  <a:srgbClr val="191C20"/>
                </a:solidFill>
                <a:effectLst/>
                <a:latin typeface="Inter"/>
              </a:rPr>
              <a:t> </a:t>
            </a:r>
            <a:r>
              <a:rPr lang="en-US" sz="1600" b="1" i="0" dirty="0" err="1">
                <a:solidFill>
                  <a:srgbClr val="191C20"/>
                </a:solidFill>
                <a:effectLst/>
                <a:latin typeface="Inter"/>
              </a:rPr>
              <a:t>yaralandı</a:t>
            </a:r>
            <a:endParaRPr lang="en-US" sz="1600" b="1" i="0" dirty="0">
              <a:solidFill>
                <a:srgbClr val="191C20"/>
              </a:solidFill>
              <a:effectLst/>
              <a:latin typeface="Inter"/>
            </a:endParaRPr>
          </a:p>
          <a:p>
            <a:pPr algn="l"/>
            <a:endParaRPr lang="tr-TR" sz="1600" b="0" i="0" dirty="0">
              <a:solidFill>
                <a:srgbClr val="191C20"/>
              </a:solidFill>
              <a:effectLst/>
              <a:latin typeface="Inter"/>
            </a:endParaRPr>
          </a:p>
          <a:p>
            <a:pPr algn="l"/>
            <a:r>
              <a:rPr lang="en-US" sz="1600" b="0" i="0" dirty="0">
                <a:solidFill>
                  <a:srgbClr val="191C20"/>
                </a:solidFill>
                <a:effectLst/>
                <a:latin typeface="Inter"/>
              </a:rPr>
              <a:t>23 </a:t>
            </a:r>
            <a:r>
              <a:rPr lang="en-US" sz="1600" b="0" i="0" dirty="0" err="1">
                <a:solidFill>
                  <a:srgbClr val="191C20"/>
                </a:solidFill>
                <a:effectLst/>
                <a:latin typeface="Inter"/>
              </a:rPr>
              <a:t>Eylül</a:t>
            </a:r>
            <a:r>
              <a:rPr lang="en-US" sz="1600" b="0" i="0" dirty="0">
                <a:solidFill>
                  <a:srgbClr val="191C20"/>
                </a:solidFill>
                <a:effectLst/>
                <a:latin typeface="Inter"/>
              </a:rPr>
              <a:t> 2025, 14:54 </a:t>
            </a:r>
            <a:r>
              <a:rPr lang="en-US" sz="1600" b="0" i="0" dirty="0" err="1">
                <a:solidFill>
                  <a:srgbClr val="191C20"/>
                </a:solidFill>
                <a:effectLst/>
                <a:latin typeface="Inter"/>
              </a:rPr>
              <a:t>yayınlandı</a:t>
            </a:r>
            <a:endParaRPr lang="tr-TR" sz="1600" b="0" i="0" dirty="0">
              <a:solidFill>
                <a:srgbClr val="191C20"/>
              </a:solidFill>
              <a:effectLst/>
              <a:latin typeface="Inter"/>
            </a:endParaRPr>
          </a:p>
          <a:p>
            <a:pPr algn="l"/>
            <a:endParaRPr lang="tr-TR" sz="1600" dirty="0">
              <a:solidFill>
                <a:srgbClr val="191C20"/>
              </a:solidFill>
              <a:latin typeface="Inter"/>
            </a:endParaRPr>
          </a:p>
          <a:p>
            <a:pPr algn="l"/>
            <a:endParaRPr lang="tr-TR" sz="1600" b="0" i="0" dirty="0">
              <a:solidFill>
                <a:srgbClr val="191C20"/>
              </a:solidFill>
              <a:effectLst/>
              <a:latin typeface="Inter"/>
            </a:endParaRPr>
          </a:p>
          <a:p>
            <a:pPr algn="l"/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Boğazköy’de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dün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saat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08.00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sıralarında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meydana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gelen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trafik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kazasında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45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yaşındaki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motosiklet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sürücüsü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yaralandı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Polisten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verilen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bilgiye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göre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,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bir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siteye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ait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araç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park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yeri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içerisinde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,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Hakan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Bostancı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(E-34)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yönetimindeki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MJ 812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plakalı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salon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araç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ile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batı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istikametine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doğru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dikkatsiz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şekilde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seyrettiği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sırada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, ana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yolda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seyreden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araçlara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öncelik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hakkı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vermeden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Atatürk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Caddesi’ne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giriş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yapması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sonucu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, o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esnada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cadde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üzerinde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kuzey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istikametine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doğru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seyreden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Mithat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Tuğberk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Aksaygın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(E-45)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yönetimindeki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NV 869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plakalı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motosikletin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önünü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tıkaması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sonucu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çarpıştılar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.</a:t>
            </a:r>
          </a:p>
          <a:p>
            <a:pPr algn="l"/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Kaza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sonucu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yaralanan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motosiklet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sürücüsü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Mithat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Tuğberk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Aksaygın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,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kaldırıldığı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Lefkoşa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Dr. Burhan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Nalbantoğlu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Devlet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Hastanesi’nde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yapılan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tedavisinin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ardından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,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kaburgalarında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kırık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teşhisi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nedeniyle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müşahede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altına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 </a:t>
            </a:r>
            <a:r>
              <a:rPr lang="en-US" sz="1600" b="0" i="0" dirty="0" err="1">
                <a:solidFill>
                  <a:srgbClr val="161616"/>
                </a:solidFill>
                <a:effectLst/>
                <a:latin typeface="Inter"/>
              </a:rPr>
              <a:t>alındı</a:t>
            </a:r>
            <a:r>
              <a:rPr lang="en-US" sz="1600" b="0" i="0" dirty="0">
                <a:solidFill>
                  <a:srgbClr val="161616"/>
                </a:solidFill>
                <a:effectLst/>
                <a:latin typeface="Inter"/>
              </a:rPr>
              <a:t>.</a:t>
            </a:r>
          </a:p>
          <a:p>
            <a:pPr algn="l"/>
            <a:endParaRPr lang="tr-TR" sz="1600" dirty="0">
              <a:solidFill>
                <a:srgbClr val="191C20"/>
              </a:solidFill>
              <a:latin typeface="Inter"/>
            </a:endParaRPr>
          </a:p>
          <a:p>
            <a:pPr algn="l"/>
            <a:endParaRPr lang="tr-TR" sz="1600" b="0" i="0" dirty="0">
              <a:solidFill>
                <a:srgbClr val="191C20"/>
              </a:solidFill>
              <a:effectLst/>
              <a:latin typeface="Inter"/>
            </a:endParaRPr>
          </a:p>
          <a:p>
            <a:pPr algn="l"/>
            <a:r>
              <a:rPr lang="tr-TR" sz="1600" b="0" i="0" dirty="0">
                <a:solidFill>
                  <a:srgbClr val="191C20"/>
                </a:solidFill>
                <a:effectLst/>
                <a:latin typeface="Inter"/>
              </a:rPr>
              <a:t>Kıbrıs Gazetesi </a:t>
            </a:r>
            <a:endParaRPr lang="en-US" sz="1600" b="0" i="0" dirty="0">
              <a:solidFill>
                <a:srgbClr val="191C20"/>
              </a:solidFill>
              <a:effectLst/>
              <a:latin typeface="Inter"/>
            </a:endParaRPr>
          </a:p>
        </p:txBody>
      </p:sp>
      <p:pic>
        <p:nvPicPr>
          <p:cNvPr id="22530" name="Picture 2" descr="Gazete Okuyan Bir Karikatür Adamın Haber Küçük Resim Görüntüsü Vektör,  Haberler, Küçük Resim, Karikatür PNG Resim ve çizimi ücretsiz Indirmek Için  Arka Plan Ile">
            <a:extLst>
              <a:ext uri="{FF2B5EF4-FFF2-40B4-BE49-F238E27FC236}">
                <a16:creationId xmlns:a16="http://schemas.microsoft.com/office/drawing/2014/main" id="{8EABB38A-7683-4ADF-8A92-F4C1C4BA1A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37" b="5040"/>
          <a:stretch/>
        </p:blipFill>
        <p:spPr bwMode="auto">
          <a:xfrm>
            <a:off x="5868144" y="332656"/>
            <a:ext cx="3054226" cy="568863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342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14313" y="485775"/>
            <a:ext cx="40005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400" b="1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Sonuç </a:t>
            </a:r>
            <a:r>
              <a:rPr lang="tr-TR" sz="2400" b="1" dirty="0">
                <a:solidFill>
                  <a:srgbClr val="23232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bölümü :</a:t>
            </a:r>
            <a:endParaRPr lang="tr-TR" sz="24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14313" y="1357313"/>
            <a:ext cx="8358187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Ç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evre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duyarlılığını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artırmak</a:t>
            </a:r>
            <a:r>
              <a:rPr lang="el-GR" sz="20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amacıyla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çeşitli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kampanyalar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düzenle</a:t>
            </a: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n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meli</a:t>
            </a: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.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14313" y="2214563"/>
            <a:ext cx="8358187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Sürdürülebilirlik, ekoloji, yeniden kullanım, gibi söylemler tartışılmalı.</a:t>
            </a:r>
            <a:r>
              <a:rPr lang="tr-TR" sz="20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tr-TR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214313" y="3000375"/>
            <a:ext cx="8358187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Rüzgar, güneş gibi yenilenebilir enerji kaynakları gündeme getirilmeli.</a:t>
            </a:r>
            <a:endParaRPr lang="tr-TR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214313" y="3857625"/>
            <a:ext cx="84296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Sağlıklı ve yaşanabilir kentler oluşturmalı.</a:t>
            </a:r>
            <a:endParaRPr lang="tr-TR" sz="200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14313" y="4357688"/>
            <a:ext cx="8358187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İnsanlar yaşam kalitesini artırabilir ve durumu değiştirebilir.</a:t>
            </a:r>
            <a:endParaRPr lang="tr-TR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214313" y="5216525"/>
            <a:ext cx="8358188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Huzurlu ve güven içinde yaşanılan bir toplum oluşturmalı.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4929188" y="285750"/>
            <a:ext cx="41497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Arial Black" pitchFamily="34" charset="0"/>
              </a:rPr>
              <a:t>Bu</a:t>
            </a:r>
            <a:r>
              <a:rPr lang="de-DE" sz="2000" b="1" dirty="0">
                <a:latin typeface="Arial Black" pitchFamily="34" charset="0"/>
              </a:rPr>
              <a:t> </a:t>
            </a:r>
            <a:r>
              <a:rPr lang="de-DE" sz="2000" b="1" dirty="0" err="1">
                <a:latin typeface="Arial Black" pitchFamily="34" charset="0"/>
              </a:rPr>
              <a:t>durum</a:t>
            </a:r>
            <a:r>
              <a:rPr lang="de-DE" sz="2000" b="1" dirty="0">
                <a:latin typeface="Arial Black" pitchFamily="34" charset="0"/>
              </a:rPr>
              <a:t> </a:t>
            </a:r>
            <a:r>
              <a:rPr lang="de-DE" sz="2000" b="1" dirty="0" err="1">
                <a:latin typeface="Arial Black" pitchFamily="34" charset="0"/>
              </a:rPr>
              <a:t>değiştirilebilir</a:t>
            </a:r>
            <a:r>
              <a:rPr lang="de-DE" sz="2000" b="1" dirty="0">
                <a:latin typeface="Arial Black" pitchFamily="34" charset="0"/>
              </a:rPr>
              <a:t> mi?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4313" y="5715000"/>
            <a:ext cx="8501062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latin typeface="Arial Black" pitchFamily="34" charset="0"/>
              </a:rPr>
              <a:t>Doğal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kaynaklar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ve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çevre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korunması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için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insanoğlu</a:t>
            </a: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err="1">
                <a:latin typeface="Arial Black" pitchFamily="34" charset="0"/>
              </a:rPr>
              <a:t>tedbirler</a:t>
            </a:r>
            <a:r>
              <a:rPr lang="en-US" sz="2000" b="1" dirty="0">
                <a:latin typeface="Arial Black" pitchFamily="34" charset="0"/>
              </a:rPr>
              <a:t> al</a:t>
            </a:r>
            <a:r>
              <a:rPr lang="tr-TR" sz="2000" b="1" dirty="0">
                <a:latin typeface="Arial Black" pitchFamily="34" charset="0"/>
              </a:rPr>
              <a:t>malı.</a:t>
            </a:r>
            <a:endParaRPr lang="en-US" sz="2000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57188" y="3214688"/>
            <a:ext cx="85725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Devletler</a:t>
            </a:r>
            <a:r>
              <a:rPr lang="en-GB" sz="20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in </a:t>
            </a:r>
            <a:r>
              <a:rPr lang="tr-TR" sz="20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 insan için olması gerekirken, günümüzde insanlar devletler için var.</a:t>
            </a:r>
            <a:endParaRPr lang="tr-TR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7188" y="1928813"/>
            <a:ext cx="8143875" cy="10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Arial Black" pitchFamily="34" charset="0"/>
              </a:rPr>
              <a:t>Modern </a:t>
            </a:r>
            <a:r>
              <a:rPr lang="en-US" sz="2000" dirty="0" err="1">
                <a:latin typeface="Arial Black" pitchFamily="34" charset="0"/>
              </a:rPr>
              <a:t>hayat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insanoğlunu</a:t>
            </a:r>
            <a:r>
              <a:rPr lang="en-US" sz="2000" dirty="0">
                <a:latin typeface="Arial Black" pitchFamily="34" charset="0"/>
              </a:rPr>
              <a:t>, </a:t>
            </a:r>
            <a:r>
              <a:rPr lang="en-US" sz="2000" dirty="0" err="1">
                <a:latin typeface="Arial Black" pitchFamily="34" charset="0"/>
              </a:rPr>
              <a:t>toplum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kültürüne</a:t>
            </a:r>
            <a:r>
              <a:rPr lang="en-US" sz="2000" dirty="0">
                <a:latin typeface="Arial Black" pitchFamily="34" charset="0"/>
              </a:rPr>
              <a:t>, </a:t>
            </a:r>
            <a:r>
              <a:rPr lang="en-US" sz="2000" dirty="0" err="1">
                <a:latin typeface="Arial Black" pitchFamily="34" charset="0"/>
              </a:rPr>
              <a:t>değerlerine</a:t>
            </a:r>
            <a:r>
              <a:rPr lang="en-US" sz="2000" dirty="0">
                <a:latin typeface="Arial Black" pitchFamily="34" charset="0"/>
              </a:rPr>
              <a:t>, </a:t>
            </a:r>
            <a:r>
              <a:rPr lang="en-US" sz="2000" dirty="0" err="1">
                <a:latin typeface="Arial Black" pitchFamily="34" charset="0"/>
              </a:rPr>
              <a:t>hassasiyetlerine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karşı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duyarsız</a:t>
            </a:r>
            <a:r>
              <a:rPr lang="el-GR" sz="2000" dirty="0">
                <a:latin typeface="Arial Black" pitchFamily="34" charset="0"/>
              </a:rPr>
              <a:t> 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ve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ilgisiz</a:t>
            </a:r>
            <a:r>
              <a:rPr lang="el-GR" sz="2000" dirty="0">
                <a:latin typeface="Arial Black" pitchFamily="34" charset="0"/>
              </a:rPr>
              <a:t> </a:t>
            </a:r>
            <a:r>
              <a:rPr lang="en-US" sz="2000" dirty="0">
                <a:latin typeface="Arial Black" pitchFamily="34" charset="0"/>
              </a:rPr>
              <a:t> yap</a:t>
            </a:r>
            <a:r>
              <a:rPr lang="tr-TR" sz="2000" dirty="0">
                <a:latin typeface="Arial Black" pitchFamily="34" charset="0"/>
              </a:rPr>
              <a:t>maktadır.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57188" y="4319998"/>
            <a:ext cx="4857750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dirty="0">
                <a:latin typeface="Arial Black" pitchFamily="34" charset="0"/>
              </a:rPr>
              <a:t>Bu durum değişmeli.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571500"/>
            <a:ext cx="40005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400" b="1" dirty="0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Sonuç </a:t>
            </a:r>
            <a:r>
              <a:rPr lang="tr-TR" sz="2400" b="1" dirty="0">
                <a:solidFill>
                  <a:srgbClr val="232323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bölümü :</a:t>
            </a:r>
            <a:endParaRPr lang="tr-TR" sz="24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7188" y="4917308"/>
            <a:ext cx="4030663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 Black" pitchFamily="34" charset="0"/>
              </a:rPr>
              <a:t>Eğitimin</a:t>
            </a:r>
            <a:r>
              <a:rPr lang="en-US" sz="2000" dirty="0">
                <a:latin typeface="Arial Black" pitchFamily="34" charset="0"/>
              </a:rPr>
              <a:t> </a:t>
            </a:r>
            <a:r>
              <a:rPr lang="en-US" sz="2000" dirty="0" err="1">
                <a:latin typeface="Arial Black" pitchFamily="34" charset="0"/>
              </a:rPr>
              <a:t>rölü</a:t>
            </a:r>
            <a:r>
              <a:rPr lang="tr-TR" sz="2000" dirty="0">
                <a:latin typeface="Arial Black" pitchFamily="34" charset="0"/>
              </a:rPr>
              <a:t> çok önemli</a:t>
            </a:r>
            <a:r>
              <a:rPr lang="en-GB" sz="2000" dirty="0">
                <a:latin typeface="Arial Black" pitchFamily="34" charset="0"/>
              </a:rPr>
              <a:t>dir</a:t>
            </a:r>
            <a:r>
              <a:rPr lang="tr-TR" sz="2000" dirty="0">
                <a:latin typeface="Arial Black" pitchFamily="34" charset="0"/>
              </a:rPr>
              <a:t>.</a:t>
            </a:r>
            <a:endParaRPr lang="en-US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ümle Oluşturma Çalışma Sayfası – Sınıf Öğretmenleri İçin Ücretsiz Özgün  Etkinlikler">
            <a:extLst>
              <a:ext uri="{FF2B5EF4-FFF2-40B4-BE49-F238E27FC236}">
                <a16:creationId xmlns:a16="http://schemas.microsoft.com/office/drawing/2014/main" id="{9C0EB623-BFD7-45A9-B3AA-A89590F14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8064897" cy="59046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 rot="20611557">
            <a:off x="1552874" y="2146443"/>
            <a:ext cx="3542301" cy="29103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Cümleler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oluşturma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etkinlik</a:t>
            </a:r>
            <a:r>
              <a:rPr lang="en-US" sz="3600" dirty="0">
                <a:solidFill>
                  <a:srgbClr val="FF0000"/>
                </a:solidFill>
              </a:rPr>
              <a:t> </a:t>
            </a:r>
            <a:r>
              <a:rPr lang="en-US" sz="3600" b="1" dirty="0" err="1">
                <a:solidFill>
                  <a:srgbClr val="FF0000"/>
                </a:solidFill>
              </a:rPr>
              <a:t>sayfaları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469CCF35-A729-44E2-9603-F50ACC060AED}"/>
              </a:ext>
            </a:extLst>
          </p:cNvPr>
          <p:cNvSpPr/>
          <p:nvPr/>
        </p:nvSpPr>
        <p:spPr>
          <a:xfrm rot="20652814">
            <a:off x="611560" y="836712"/>
            <a:ext cx="1944216" cy="72008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Genel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olarak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bakıldığında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l-GR" b="1" dirty="0">
                <a:solidFill>
                  <a:srgbClr val="FF0000"/>
                </a:solidFill>
              </a:rPr>
              <a:t> / </a:t>
            </a:r>
            <a:r>
              <a:rPr lang="tr-TR" b="1" dirty="0">
                <a:solidFill>
                  <a:srgbClr val="FF0000"/>
                </a:solidFill>
              </a:rPr>
              <a:t>Yapılan araştırmalar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b="1" dirty="0" err="1">
                <a:solidFill>
                  <a:srgbClr val="FF0000"/>
                </a:solidFill>
              </a:rPr>
              <a:t>bakıldığında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________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05398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Öyle görünüyor ki</a:t>
            </a:r>
            <a:r>
              <a:rPr lang="en-US" b="1" dirty="0">
                <a:solidFill>
                  <a:srgbClr val="FF0000"/>
                </a:solidFill>
              </a:rPr>
              <a:t> ______________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 err="1"/>
              <a:t>s</a:t>
            </a:r>
            <a:r>
              <a:rPr lang="en-US" dirty="0" err="1"/>
              <a:t>algın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b</a:t>
            </a:r>
            <a:r>
              <a:rPr lang="en-US" dirty="0"/>
              <a:t>it</a:t>
            </a:r>
            <a:r>
              <a:rPr lang="tr-TR" dirty="0"/>
              <a:t>mek </a:t>
            </a:r>
          </a:p>
          <a:p>
            <a:r>
              <a:rPr lang="en-US" dirty="0" err="1"/>
              <a:t>işsizlik</a:t>
            </a:r>
            <a:r>
              <a:rPr lang="en-US" dirty="0"/>
              <a:t> </a:t>
            </a:r>
            <a:endParaRPr lang="tr-TR" dirty="0"/>
          </a:p>
          <a:p>
            <a:r>
              <a:rPr lang="tr-TR" dirty="0"/>
              <a:t>a</a:t>
            </a:r>
            <a:r>
              <a:rPr lang="en-US" dirty="0" err="1"/>
              <a:t>rt</a:t>
            </a:r>
            <a:r>
              <a:rPr lang="tr-TR" dirty="0"/>
              <a:t>mak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9756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90555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tr-TR" b="1" dirty="0">
                <a:solidFill>
                  <a:srgbClr val="FF0000"/>
                </a:solidFill>
              </a:rPr>
              <a:t>Dolayısıyla</a:t>
            </a:r>
            <a:r>
              <a:rPr lang="en-US" b="1" dirty="0">
                <a:solidFill>
                  <a:srgbClr val="FF0000"/>
                </a:solidFill>
              </a:rPr>
              <a:t> ________________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/>
              <a:t>terör</a:t>
            </a:r>
            <a:r>
              <a:rPr lang="en-US" dirty="0"/>
              <a:t> </a:t>
            </a:r>
            <a:r>
              <a:rPr lang="en-US" dirty="0" err="1"/>
              <a:t>olayları</a:t>
            </a:r>
            <a:endParaRPr lang="tr-TR" dirty="0"/>
          </a:p>
          <a:p>
            <a:r>
              <a:rPr lang="en-US" dirty="0" err="1"/>
              <a:t>neden</a:t>
            </a:r>
            <a:r>
              <a:rPr lang="en-US" dirty="0"/>
              <a:t> </a:t>
            </a:r>
            <a:r>
              <a:rPr lang="en-US" dirty="0" err="1"/>
              <a:t>ol</a:t>
            </a:r>
            <a:r>
              <a:rPr lang="tr-TR" dirty="0"/>
              <a:t>mak</a:t>
            </a:r>
          </a:p>
          <a:p>
            <a:r>
              <a:rPr lang="en-US" dirty="0" err="1"/>
              <a:t>tahribat</a:t>
            </a:r>
            <a:endParaRPr lang="tr-TR" dirty="0"/>
          </a:p>
          <a:p>
            <a:r>
              <a:rPr lang="tr-TR" dirty="0" err="1"/>
              <a:t>e</a:t>
            </a:r>
            <a:r>
              <a:rPr lang="en-US" dirty="0" err="1"/>
              <a:t>tki</a:t>
            </a:r>
            <a:endParaRPr lang="tr-TR" dirty="0"/>
          </a:p>
          <a:p>
            <a:r>
              <a:rPr lang="tr-TR" dirty="0" err="1"/>
              <a:t>b</a:t>
            </a:r>
            <a:r>
              <a:rPr lang="en-US" dirty="0" err="1"/>
              <a:t>eklenme</a:t>
            </a:r>
            <a:r>
              <a:rPr lang="tr-TR" dirty="0"/>
              <a:t>k</a:t>
            </a:r>
          </a:p>
          <a:p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gelmek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90555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b="1" dirty="0" err="1">
                <a:solidFill>
                  <a:srgbClr val="FF0000"/>
                </a:solidFill>
              </a:rPr>
              <a:t>Bunlardan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ilki</a:t>
            </a:r>
            <a:r>
              <a:rPr lang="en-US" b="1" dirty="0">
                <a:solidFill>
                  <a:srgbClr val="FF0000"/>
                </a:solidFill>
              </a:rPr>
              <a:t> _____________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yargılar</a:t>
            </a:r>
            <a:r>
              <a:rPr lang="en-US" dirty="0"/>
              <a:t> </a:t>
            </a:r>
            <a:endParaRPr lang="tr-TR" dirty="0"/>
          </a:p>
          <a:p>
            <a:r>
              <a:rPr lang="en-US" dirty="0"/>
              <a:t> </a:t>
            </a:r>
            <a:r>
              <a:rPr lang="en-US" dirty="0" err="1"/>
              <a:t>batıl</a:t>
            </a:r>
            <a:r>
              <a:rPr lang="en-US" dirty="0"/>
              <a:t> </a:t>
            </a:r>
            <a:r>
              <a:rPr lang="en-US" dirty="0" err="1"/>
              <a:t>inançlar</a:t>
            </a:r>
            <a:r>
              <a:rPr lang="en-US" dirty="0"/>
              <a:t> </a:t>
            </a:r>
            <a:endParaRPr lang="tr-TR" dirty="0"/>
          </a:p>
          <a:p>
            <a:r>
              <a:rPr lang="tr-TR" dirty="0"/>
              <a:t>-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mücadele</a:t>
            </a:r>
            <a:r>
              <a:rPr lang="en-US" dirty="0"/>
              <a:t> e</a:t>
            </a:r>
            <a:r>
              <a:rPr lang="tr-TR" dirty="0"/>
              <a:t>tmek</a:t>
            </a:r>
          </a:p>
        </p:txBody>
      </p:sp>
    </p:spTree>
    <p:extLst>
      <p:ext uri="{BB962C8B-B14F-4D97-AF65-F5344CB8AC3E}">
        <p14:creationId xmlns:p14="http://schemas.microsoft.com/office/powerpoint/2010/main" val="312836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______________ </a:t>
            </a:r>
            <a:r>
              <a:rPr lang="en-US" b="1" dirty="0" err="1">
                <a:solidFill>
                  <a:srgbClr val="FF0000"/>
                </a:solidFill>
              </a:rPr>
              <a:t>gibi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sektörlere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ağırlık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verilmelidir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______________________ </a:t>
            </a:r>
            <a:r>
              <a:rPr lang="en-US" sz="2800" b="1" dirty="0" err="1">
                <a:solidFill>
                  <a:srgbClr val="FF0000"/>
                </a:solidFill>
              </a:rPr>
              <a:t>gibi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bir</a:t>
            </a:r>
            <a:r>
              <a:rPr lang="el-GR" sz="2800" b="1" dirty="0">
                <a:solidFill>
                  <a:srgbClr val="FF0000"/>
                </a:solidFill>
              </a:rPr>
              <a:t>ç</a:t>
            </a:r>
            <a:r>
              <a:rPr lang="en-US" sz="2800" b="1" dirty="0">
                <a:solidFill>
                  <a:srgbClr val="FF0000"/>
                </a:solidFill>
              </a:rPr>
              <a:t>ok </a:t>
            </a:r>
            <a:r>
              <a:rPr lang="en-US" sz="2800" b="1" dirty="0" err="1">
                <a:solidFill>
                  <a:srgbClr val="FF0000"/>
                </a:solidFill>
              </a:rPr>
              <a:t>fakt</a:t>
            </a:r>
            <a:r>
              <a:rPr lang="el-GR" sz="2800" b="1" dirty="0">
                <a:solidFill>
                  <a:srgbClr val="FF0000"/>
                </a:solidFill>
              </a:rPr>
              <a:t>ö</a:t>
            </a:r>
            <a:r>
              <a:rPr lang="en-US" sz="2800" b="1" dirty="0">
                <a:solidFill>
                  <a:srgbClr val="FF0000"/>
                </a:solidFill>
              </a:rPr>
              <a:t>r s</a:t>
            </a:r>
            <a:r>
              <a:rPr lang="el-GR" sz="2800" b="1" dirty="0">
                <a:solidFill>
                  <a:srgbClr val="FF0000"/>
                </a:solidFill>
              </a:rPr>
              <a:t>ı</a:t>
            </a:r>
            <a:r>
              <a:rPr lang="en-US" sz="2800" b="1" dirty="0" err="1">
                <a:solidFill>
                  <a:srgbClr val="FF0000"/>
                </a:solidFill>
              </a:rPr>
              <a:t>ralanabilir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0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200" b="1" dirty="0">
                <a:solidFill>
                  <a:srgbClr val="FF0000"/>
                </a:solidFill>
              </a:rPr>
              <a:t>___________________</a:t>
            </a:r>
            <a:r>
              <a:rPr lang="tr-TR" sz="2200" b="1" dirty="0">
                <a:solidFill>
                  <a:srgbClr val="FF0000"/>
                </a:solidFill>
              </a:rPr>
              <a:t>analiz ederken, hiç kuşkusuz</a:t>
            </a:r>
            <a:r>
              <a:rPr lang="en-US" sz="2200" b="1" dirty="0">
                <a:solidFill>
                  <a:srgbClr val="FF0000"/>
                </a:solidFill>
              </a:rPr>
              <a:t> ______________</a:t>
            </a:r>
            <a:r>
              <a:rPr lang="tr-TR" sz="2200" b="1" dirty="0">
                <a:solidFill>
                  <a:srgbClr val="FF0000"/>
                </a:solidFill>
              </a:rPr>
              <a:t>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2,956,808 Cartoon boy thinking Stok İlüstrasyon | DepositPhotos">
            <a:extLst>
              <a:ext uri="{FF2B5EF4-FFF2-40B4-BE49-F238E27FC236}">
                <a16:creationId xmlns:a16="http://schemas.microsoft.com/office/drawing/2014/main" id="{39616B6D-CC67-434C-AA48-D53ACBD0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6" y="176565"/>
            <a:ext cx="8496944" cy="62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5E0551-AAA2-4E78-8553-AEE44D57135E}"/>
              </a:ext>
            </a:extLst>
          </p:cNvPr>
          <p:cNvSpPr txBox="1"/>
          <p:nvPr/>
        </p:nvSpPr>
        <p:spPr>
          <a:xfrm>
            <a:off x="2286000" y="26178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tr-TR" sz="1800" dirty="0">
              <a:solidFill>
                <a:srgbClr val="222222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18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Nereye gider bu nesil?</a:t>
            </a:r>
          </a:p>
          <a:p>
            <a:pPr>
              <a:defRPr/>
            </a:pPr>
            <a:r>
              <a:rPr lang="en-GB" sz="1800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tr-TR" dirty="0">
                <a:solidFill>
                  <a:srgbClr val="222222"/>
                </a:solidFill>
                <a:latin typeface="Arial Black" pitchFamily="34" charset="0"/>
                <a:cs typeface="Arial" pitchFamily="34" charset="0"/>
              </a:rPr>
              <a:t> İnsanlık nereye gider? 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  <a:p>
            <a:pPr>
              <a:defRPr/>
            </a:pPr>
            <a:endParaRPr lang="tr-TR" sz="1800" dirty="0">
              <a:solidFill>
                <a:srgbClr val="222222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780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200" b="1" dirty="0">
                <a:solidFill>
                  <a:srgbClr val="FF0000"/>
                </a:solidFill>
              </a:rPr>
              <a:t>Ancak unutulmamalıdır ki</a:t>
            </a:r>
            <a:r>
              <a:rPr lang="en-US" sz="3200" b="1" dirty="0">
                <a:solidFill>
                  <a:srgbClr val="FF0000"/>
                </a:solidFill>
              </a:rPr>
              <a:t>  __________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Buradan anlaşılıyor ki</a:t>
            </a:r>
            <a:r>
              <a:rPr lang="en-US" sz="3600" b="1" dirty="0">
                <a:solidFill>
                  <a:srgbClr val="FF0000"/>
                </a:solidFill>
              </a:rPr>
              <a:t> _________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Buradan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l-GR" sz="2800" b="1" dirty="0" err="1">
                <a:solidFill>
                  <a:srgbClr val="FF0000"/>
                </a:solidFill>
              </a:rPr>
              <a:t>çı</a:t>
            </a:r>
            <a:r>
              <a:rPr lang="en-US" sz="2800" b="1" dirty="0" err="1">
                <a:solidFill>
                  <a:srgbClr val="FF0000"/>
                </a:solidFill>
              </a:rPr>
              <a:t>kar</a:t>
            </a:r>
            <a:r>
              <a:rPr lang="el-GR" sz="2800" b="1" dirty="0">
                <a:solidFill>
                  <a:srgbClr val="FF0000"/>
                </a:solidFill>
              </a:rPr>
              <a:t>ı</a:t>
            </a:r>
            <a:r>
              <a:rPr lang="en-US" sz="2800" b="1" dirty="0" err="1">
                <a:solidFill>
                  <a:srgbClr val="FF0000"/>
                </a:solidFill>
              </a:rPr>
              <a:t>labil</a:t>
            </a:r>
            <a:r>
              <a:rPr lang="en-GB" sz="2800" b="1" dirty="0" err="1">
                <a:solidFill>
                  <a:srgbClr val="FF0000"/>
                </a:solidFill>
              </a:rPr>
              <a:t>ir</a:t>
            </a:r>
            <a:r>
              <a:rPr lang="el-GR" sz="2800" b="1" dirty="0">
                <a:solidFill>
                  <a:srgbClr val="FF0000"/>
                </a:solidFill>
              </a:rPr>
              <a:t>  </a:t>
            </a:r>
            <a:r>
              <a:rPr lang="en-GB" sz="2800" b="1" dirty="0" err="1">
                <a:solidFill>
                  <a:srgbClr val="FF0000"/>
                </a:solidFill>
              </a:rPr>
              <a:t>ki</a:t>
            </a:r>
            <a:r>
              <a:rPr lang="en-GB" sz="2800" b="1" dirty="0">
                <a:solidFill>
                  <a:srgbClr val="FF0000"/>
                </a:solidFill>
              </a:rPr>
              <a:t> _______________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5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B77BD4-3F71-4419-96C9-E0A1212A4AE4}"/>
              </a:ext>
            </a:extLst>
          </p:cNvPr>
          <p:cNvSpPr txBox="1"/>
          <p:nvPr/>
        </p:nvSpPr>
        <p:spPr>
          <a:xfrm>
            <a:off x="899592" y="404664"/>
            <a:ext cx="77048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4400" b="1" dirty="0">
                <a:latin typeface="Calibri" pitchFamily="34" charset="0"/>
                <a:cs typeface="Times New Roman" pitchFamily="18" charset="0"/>
              </a:rPr>
              <a:t>KENTLER </a:t>
            </a:r>
            <a:r>
              <a:rPr lang="en-GB" sz="4400" b="1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tr-TR" sz="4400" b="1" dirty="0">
                <a:latin typeface="Calibri" pitchFamily="34" charset="0"/>
                <a:cs typeface="Times New Roman" pitchFamily="18" charset="0"/>
              </a:rPr>
              <a:t>VE </a:t>
            </a:r>
            <a:r>
              <a:rPr lang="en-GB" sz="4400" b="1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tr-TR" sz="4400" b="1" dirty="0">
                <a:cs typeface="Times New Roman" pitchFamily="18" charset="0"/>
              </a:rPr>
              <a:t>Ç</a:t>
            </a:r>
            <a:r>
              <a:rPr lang="tr-TR" sz="4400" b="1" dirty="0">
                <a:latin typeface="Calibri" pitchFamily="34" charset="0"/>
                <a:cs typeface="Times New Roman" pitchFamily="18" charset="0"/>
              </a:rPr>
              <a:t>AĞDAŞ </a:t>
            </a:r>
            <a:r>
              <a:rPr lang="en-GB" sz="4400" b="1" dirty="0">
                <a:latin typeface="Calibri" pitchFamily="34" charset="0"/>
                <a:cs typeface="Times New Roman" pitchFamily="18" charset="0"/>
              </a:rPr>
              <a:t>  </a:t>
            </a:r>
            <a:r>
              <a:rPr lang="tr-TR" sz="4400" b="1" dirty="0">
                <a:latin typeface="Calibri" pitchFamily="34" charset="0"/>
                <a:cs typeface="Times New Roman" pitchFamily="18" charset="0"/>
              </a:rPr>
              <a:t>HAYAT</a:t>
            </a:r>
            <a:endParaRPr lang="en-GB" sz="4400" b="1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5362" name="Picture 2" descr="Bacasız Sanayi” İçin Sürdürülebilirlik Kriterleri Açıklandı -  Sürdürülebilir Üretim">
            <a:extLst>
              <a:ext uri="{FF2B5EF4-FFF2-40B4-BE49-F238E27FC236}">
                <a16:creationId xmlns:a16="http://schemas.microsoft.com/office/drawing/2014/main" id="{419A6C82-521B-4F1C-A632-CE32F44E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1484784"/>
            <a:ext cx="7812360" cy="487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76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4C48A-E40E-4563-8C46-703F4E89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tr-TR" b="1" dirty="0">
                <a:cs typeface="Times New Roman" pitchFamily="18" charset="0"/>
              </a:rPr>
              <a:t>Ç</a:t>
            </a:r>
            <a:r>
              <a:rPr lang="tr-TR" b="1" dirty="0">
                <a:latin typeface="Calibri" pitchFamily="34" charset="0"/>
                <a:cs typeface="Times New Roman" pitchFamily="18" charset="0"/>
              </a:rPr>
              <a:t>ocukların oynayabileceği parkların sayısı gittik</a:t>
            </a:r>
            <a:r>
              <a:rPr lang="tr-TR" b="1" dirty="0">
                <a:cs typeface="Times New Roman" pitchFamily="18" charset="0"/>
              </a:rPr>
              <a:t>ç</a:t>
            </a:r>
            <a:r>
              <a:rPr lang="tr-TR" b="1" dirty="0">
                <a:latin typeface="Calibri" pitchFamily="34" charset="0"/>
                <a:cs typeface="Times New Roman" pitchFamily="18" charset="0"/>
              </a:rPr>
              <a:t>e azalmaktadır.</a:t>
            </a:r>
            <a:endParaRPr lang="el-CY" dirty="0"/>
          </a:p>
        </p:txBody>
      </p:sp>
      <p:pic>
        <p:nvPicPr>
          <p:cNvPr id="10242" name="Picture 2" descr="Çocuklar Park Oyun Parkı Vektör İllüstrasyon Stok Vektör (Telifsiz)  1283696494 | Shutterstock">
            <a:extLst>
              <a:ext uri="{FF2B5EF4-FFF2-40B4-BE49-F238E27FC236}">
                <a16:creationId xmlns:a16="http://schemas.microsoft.com/office/drawing/2014/main" id="{D0E80C21-C978-4B16-8D0B-40FF9A45A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r="-1" b="10433"/>
          <a:stretch/>
        </p:blipFill>
        <p:spPr bwMode="auto">
          <a:xfrm>
            <a:off x="457200" y="2420888"/>
            <a:ext cx="49788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6,1 bin City life cartoon drawing Telifsiz Görseli, Stok Fotoğrafı ve Resmi  | Shutterstock">
            <a:extLst>
              <a:ext uri="{FF2B5EF4-FFF2-40B4-BE49-F238E27FC236}">
                <a16:creationId xmlns:a16="http://schemas.microsoft.com/office/drawing/2014/main" id="{79C38F6F-AB87-468E-BFAE-0D298B6D43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6"/>
          <a:stretch/>
        </p:blipFill>
        <p:spPr bwMode="auto">
          <a:xfrm>
            <a:off x="5436096" y="2396678"/>
            <a:ext cx="3250704" cy="39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6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4C48A-E40E-4563-8C46-703F4E89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b="1" dirty="0">
                <a:latin typeface="Calibri" pitchFamily="34" charset="0"/>
                <a:cs typeface="Times New Roman" pitchFamily="18" charset="0"/>
              </a:rPr>
              <a:t>Trafik kurallarını ihlal etmektedir.</a:t>
            </a:r>
            <a:br>
              <a:rPr lang="en-US" dirty="0"/>
            </a:br>
            <a:endParaRPr lang="el-CY" dirty="0"/>
          </a:p>
        </p:txBody>
      </p:sp>
      <p:pic>
        <p:nvPicPr>
          <p:cNvPr id="14338" name="Picture 2" descr="Trafik Dersi, Bostancı Sürücü Kursu">
            <a:extLst>
              <a:ext uri="{FF2B5EF4-FFF2-40B4-BE49-F238E27FC236}">
                <a16:creationId xmlns:a16="http://schemas.microsoft.com/office/drawing/2014/main" id="{C6A2BB33-15EA-466A-8186-34447A31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807524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4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4C48A-E40E-4563-8C46-703F4E89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b="1" dirty="0">
                <a:latin typeface="Calibri" pitchFamily="34" charset="0"/>
                <a:cs typeface="Times New Roman" pitchFamily="18" charset="0"/>
              </a:rPr>
              <a:t>D</a:t>
            </a:r>
            <a:r>
              <a:rPr lang="tr-TR" b="1" dirty="0">
                <a:cs typeface="Times New Roman" pitchFamily="18" charset="0"/>
              </a:rPr>
              <a:t>ü</a:t>
            </a:r>
            <a:r>
              <a:rPr lang="tr-TR" b="1" dirty="0">
                <a:latin typeface="Calibri" pitchFamily="34" charset="0"/>
                <a:cs typeface="Times New Roman" pitchFamily="18" charset="0"/>
              </a:rPr>
              <a:t>nyaca iklim değişmektedir.</a:t>
            </a:r>
            <a:br>
              <a:rPr lang="en-GB" b="1" dirty="0">
                <a:latin typeface="Calibri" pitchFamily="34" charset="0"/>
                <a:cs typeface="Times New Roman" pitchFamily="18" charset="0"/>
              </a:rPr>
            </a:br>
            <a:endParaRPr lang="el-CY" dirty="0"/>
          </a:p>
        </p:txBody>
      </p:sp>
      <p:pic>
        <p:nvPicPr>
          <p:cNvPr id="12290" name="Picture 2" descr="İklim Değişikliği Ateşi Karikatür Çizimi Dünya, Iklim Değişikliği, çevre,  çizgi Film PNG Resim ve çizimi ücretsiz Indirmek Için Arka Plan Ile">
            <a:extLst>
              <a:ext uri="{FF2B5EF4-FFF2-40B4-BE49-F238E27FC236}">
                <a16:creationId xmlns:a16="http://schemas.microsoft.com/office/drawing/2014/main" id="{A81EB0C5-4F9F-441A-ADC0-B99A10AC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76872"/>
            <a:ext cx="4896544" cy="380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51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4C48A-E40E-4563-8C46-703F4E89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 w="5715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GB" b="1" dirty="0" err="1">
                <a:latin typeface="Calibri" pitchFamily="34" charset="0"/>
                <a:cs typeface="Times New Roman" pitchFamily="18" charset="0"/>
              </a:rPr>
              <a:t>Belediyeler</a:t>
            </a:r>
            <a:r>
              <a:rPr lang="en-GB" b="1" dirty="0">
                <a:latin typeface="Calibri" pitchFamily="34" charset="0"/>
                <a:cs typeface="Times New Roman" pitchFamily="18" charset="0"/>
              </a:rPr>
              <a:t> k</a:t>
            </a:r>
            <a:r>
              <a:rPr lang="tr-TR" b="1" dirty="0">
                <a:latin typeface="Calibri" pitchFamily="34" charset="0"/>
                <a:cs typeface="Times New Roman" pitchFamily="18" charset="0"/>
              </a:rPr>
              <a:t>amu alanlarını, meydanaları, caddeleri, yolları</a:t>
            </a:r>
            <a:r>
              <a:rPr lang="en-GB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GB" b="1" dirty="0" err="1">
                <a:latin typeface="Calibri" pitchFamily="34" charset="0"/>
                <a:cs typeface="Times New Roman" pitchFamily="18" charset="0"/>
              </a:rPr>
              <a:t>ve</a:t>
            </a:r>
            <a:r>
              <a:rPr lang="en-GB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tr-TR" b="1" dirty="0">
                <a:latin typeface="Calibri" pitchFamily="34" charset="0"/>
                <a:cs typeface="Times New Roman" pitchFamily="18" charset="0"/>
              </a:rPr>
              <a:t>binaları hızla değiştirmeli.</a:t>
            </a:r>
            <a:endParaRPr lang="el-CY" dirty="0"/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268CE53A-4A19-4273-8859-7248BBDE2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37</a:t>
            </a:fld>
            <a:endParaRPr lang="el-GR"/>
          </a:p>
        </p:txBody>
      </p:sp>
      <p:pic>
        <p:nvPicPr>
          <p:cNvPr id="13314" name="Picture 2" descr="157.900+ Park Alanı Stock İllüstrasyonlar, Royalty-Free Vektör Grafik ve  Clip Art - iStock">
            <a:extLst>
              <a:ext uri="{FF2B5EF4-FFF2-40B4-BE49-F238E27FC236}">
                <a16:creationId xmlns:a16="http://schemas.microsoft.com/office/drawing/2014/main" id="{83F80F46-97E7-48F4-9327-7E09F084F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5" y="2432756"/>
            <a:ext cx="8217085" cy="415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4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4C48A-E40E-4563-8C46-703F4E89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b="1" dirty="0">
                <a:latin typeface="Calibri" pitchFamily="34" charset="0"/>
                <a:cs typeface="Times New Roman" pitchFamily="18" charset="0"/>
              </a:rPr>
              <a:t>İnsan kendine zaman ayırmalı.</a:t>
            </a:r>
            <a:br>
              <a:rPr lang="en-US" dirty="0"/>
            </a:br>
            <a:endParaRPr lang="el-CY" dirty="0"/>
          </a:p>
        </p:txBody>
      </p:sp>
      <p:pic>
        <p:nvPicPr>
          <p:cNvPr id="16386" name="Picture 2" descr="1.579.800+ Boş Zaman Etkinliği Illüstrasyonlar Stok Fotoğrafları, Resimler  ve Royalty-Free Görseller - iStock">
            <a:extLst>
              <a:ext uri="{FF2B5EF4-FFF2-40B4-BE49-F238E27FC236}">
                <a16:creationId xmlns:a16="http://schemas.microsoft.com/office/drawing/2014/main" id="{0D1F8A69-C67C-49C5-997A-446A41D39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5074"/>
            <a:ext cx="8229600" cy="35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1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A4C48A-E40E-4563-8C46-703F4E89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tr-TR" sz="3200" b="1" dirty="0">
                <a:cs typeface="Times New Roman" pitchFamily="18" charset="0"/>
              </a:rPr>
              <a:t>Ü</a:t>
            </a:r>
            <a:r>
              <a:rPr lang="tr-TR" sz="3200" b="1" dirty="0">
                <a:latin typeface="Calibri" pitchFamily="34" charset="0"/>
                <a:cs typeface="Times New Roman" pitchFamily="18" charset="0"/>
              </a:rPr>
              <a:t>rettiğimiz  </a:t>
            </a:r>
            <a:r>
              <a:rPr lang="tr-TR" sz="3200" b="1" dirty="0">
                <a:cs typeface="Times New Roman" pitchFamily="18" charset="0"/>
              </a:rPr>
              <a:t>çö</a:t>
            </a:r>
            <a:r>
              <a:rPr lang="tr-TR" sz="3200" b="1" dirty="0">
                <a:latin typeface="Calibri" pitchFamily="34" charset="0"/>
                <a:cs typeface="Times New Roman" pitchFamily="18" charset="0"/>
              </a:rPr>
              <a:t>pleri azaltmalıyız.</a:t>
            </a:r>
            <a:br>
              <a:rPr lang="en-US" sz="3200" dirty="0"/>
            </a:br>
            <a:r>
              <a:rPr lang="tr-TR" sz="3200" b="1" dirty="0">
                <a:cs typeface="Times New Roman" pitchFamily="18" charset="0"/>
              </a:rPr>
              <a:t>Ç</a:t>
            </a:r>
            <a:r>
              <a:rPr lang="tr-TR" sz="3200" b="1" dirty="0">
                <a:latin typeface="Calibri" pitchFamily="34" charset="0"/>
                <a:cs typeface="Times New Roman" pitchFamily="18" charset="0"/>
              </a:rPr>
              <a:t>evre kirlenmesiyle ilgili bilin</a:t>
            </a:r>
            <a:r>
              <a:rPr lang="tr-TR" sz="3200" b="1" dirty="0">
                <a:cs typeface="Times New Roman" pitchFamily="18" charset="0"/>
              </a:rPr>
              <a:t>ç</a:t>
            </a:r>
            <a:r>
              <a:rPr lang="tr-TR" sz="3200" b="1" dirty="0">
                <a:latin typeface="Calibri" pitchFamily="34" charset="0"/>
                <a:cs typeface="Times New Roman" pitchFamily="18" charset="0"/>
              </a:rPr>
              <a:t>lendirmeye </a:t>
            </a:r>
            <a:r>
              <a:rPr lang="tr-TR" sz="3200" b="1" dirty="0">
                <a:cs typeface="Times New Roman" pitchFamily="18" charset="0"/>
              </a:rPr>
              <a:t>ç</a:t>
            </a:r>
            <a:r>
              <a:rPr lang="tr-TR" sz="3200" b="1" dirty="0">
                <a:latin typeface="Calibri" pitchFamily="34" charset="0"/>
                <a:cs typeface="Times New Roman" pitchFamily="18" charset="0"/>
              </a:rPr>
              <a:t>alışmalı.</a:t>
            </a:r>
            <a:br>
              <a:rPr lang="en-US" sz="3200" dirty="0"/>
            </a:br>
            <a:r>
              <a:rPr lang="tr-TR" sz="3200" b="1" dirty="0">
                <a:latin typeface="Calibri" pitchFamily="34" charset="0"/>
                <a:cs typeface="Times New Roman" pitchFamily="18" charset="0"/>
              </a:rPr>
              <a:t>Devlet yeniden kullan pre</a:t>
            </a:r>
            <a:r>
              <a:rPr lang="en-GB" sz="3200" b="1" dirty="0">
                <a:latin typeface="Calibri" pitchFamily="34" charset="0"/>
                <a:cs typeface="Times New Roman" pitchFamily="18" charset="0"/>
              </a:rPr>
              <a:t>n</a:t>
            </a:r>
            <a:r>
              <a:rPr lang="tr-TR" sz="3200" b="1" dirty="0">
                <a:latin typeface="Calibri" pitchFamily="34" charset="0"/>
                <a:cs typeface="Times New Roman" pitchFamily="18" charset="0"/>
              </a:rPr>
              <a:t>sibini teşvik etmeli.</a:t>
            </a:r>
            <a:br>
              <a:rPr lang="en-US" sz="3200" dirty="0"/>
            </a:br>
            <a:r>
              <a:rPr lang="tr-TR" sz="3200" b="1" dirty="0">
                <a:latin typeface="Calibri" pitchFamily="34" charset="0"/>
                <a:cs typeface="Times New Roman" pitchFamily="18" charset="0"/>
              </a:rPr>
              <a:t>Boş kutular toplanıp yeniden kullanılmalı.</a:t>
            </a:r>
            <a:br>
              <a:rPr lang="en-US" sz="3200" dirty="0"/>
            </a:br>
            <a:endParaRPr lang="el-CY" sz="3200" dirty="0"/>
          </a:p>
        </p:txBody>
      </p:sp>
      <p:pic>
        <p:nvPicPr>
          <p:cNvPr id="17410" name="Picture 2" descr="Çöpleri Temizleyen ve Geri Dönüştüren Küçük Çocuklar | Premium vektör">
            <a:extLst>
              <a:ext uri="{FF2B5EF4-FFF2-40B4-BE49-F238E27FC236}">
                <a16:creationId xmlns:a16="http://schemas.microsoft.com/office/drawing/2014/main" id="{D712F9E9-7568-4A21-8177-13D0AB627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3873"/>
            <a:ext cx="7704856" cy="263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6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0" y="285750"/>
            <a:ext cx="2714625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tr-TR" sz="3200" b="1">
                <a:solidFill>
                  <a:schemeClr val="tx1"/>
                </a:solidFill>
                <a:cs typeface="Arial" pitchFamily="34" charset="0"/>
              </a:rPr>
              <a:t>Giriş </a:t>
            </a:r>
            <a:r>
              <a:rPr lang="en-US" sz="3200" b="1">
                <a:solidFill>
                  <a:srgbClr val="232323"/>
                </a:solidFill>
                <a:cs typeface="Arial" pitchFamily="34" charset="0"/>
              </a:rPr>
              <a:t>bölümü</a:t>
            </a:r>
            <a:r>
              <a:rPr lang="el-GR" sz="3200" b="1">
                <a:solidFill>
                  <a:schemeClr val="tx1"/>
                </a:solidFill>
                <a:cs typeface="Arial" pitchFamily="34" charset="0"/>
              </a:rPr>
              <a:t>: </a:t>
            </a:r>
            <a:endParaRPr lang="el-GR" sz="32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85750" y="1000125"/>
            <a:ext cx="4071938" cy="56943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terörizm </a:t>
            </a:r>
          </a:p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kanlı savaşlar </a:t>
            </a:r>
          </a:p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küreselleşme</a:t>
            </a:r>
          </a:p>
          <a:p>
            <a:pPr>
              <a:defRPr/>
            </a:pPr>
            <a:r>
              <a:rPr lang="tr-TR" sz="28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göç  </a:t>
            </a:r>
          </a:p>
          <a:p>
            <a:pPr>
              <a:defRPr/>
            </a:pPr>
            <a:r>
              <a:rPr lang="de-DE" sz="2800" b="1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çatışma</a:t>
            </a:r>
            <a:r>
              <a:rPr lang="tr-TR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lar</a:t>
            </a:r>
            <a:endParaRPr lang="en-US" sz="28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ç</a:t>
            </a:r>
            <a:r>
              <a:rPr lang="en-US" sz="2800" b="1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evre</a:t>
            </a: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kirlenmesi</a:t>
            </a:r>
            <a:r>
              <a:rPr lang="en-US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tr-TR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h</a:t>
            </a:r>
            <a:r>
              <a:rPr lang="en-US" sz="2800" b="1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astalıklar</a:t>
            </a:r>
            <a:endParaRPr lang="tr-TR" sz="28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8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mültecilik sorunu</a:t>
            </a:r>
          </a:p>
          <a:p>
            <a:pPr>
              <a:defRPr/>
            </a:pPr>
            <a:r>
              <a:rPr lang="tr-TR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ş</a:t>
            </a:r>
            <a:r>
              <a:rPr lang="de-DE" sz="2800" b="1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iddet</a:t>
            </a:r>
            <a:endParaRPr lang="tr-TR" sz="28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ö</a:t>
            </a:r>
            <a:r>
              <a:rPr lang="de-DE" sz="2800" b="1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zsüz</a:t>
            </a:r>
            <a:r>
              <a:rPr lang="de-DE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de-DE" sz="2800" b="1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savaşlar</a:t>
            </a:r>
            <a:r>
              <a:rPr lang="de-DE" sz="2800" b="1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tr-TR" sz="2800" b="1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>
              <a:defRPr/>
            </a:pPr>
            <a:r>
              <a:rPr lang="tr-TR" sz="28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düşük maaşlar</a:t>
            </a:r>
          </a:p>
          <a:p>
            <a:pPr>
              <a:defRPr/>
            </a:pPr>
            <a:r>
              <a:rPr lang="tr-TR" sz="28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işsizlik </a:t>
            </a:r>
          </a:p>
          <a:p>
            <a:pPr>
              <a:defRPr/>
            </a:pPr>
            <a:r>
              <a:rPr lang="tr-TR" sz="28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k</a:t>
            </a:r>
            <a:r>
              <a:rPr lang="en-US" sz="2800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üresel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çevre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krizi</a:t>
            </a:r>
            <a:r>
              <a:rPr lang="en-US" sz="28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 </a:t>
            </a:r>
            <a:endParaRPr lang="tr-TR" sz="2800" dirty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0" y="3071813"/>
            <a:ext cx="4429125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36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 </a:t>
            </a:r>
            <a:r>
              <a:rPr lang="tr-TR" sz="2000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çağında yaşamaktayız.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>
            <a:off x="3000375" y="1428750"/>
            <a:ext cx="1928813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 rot="10800000" flipV="1">
            <a:off x="3571875" y="3929063"/>
            <a:ext cx="2214563" cy="20716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0800000" flipV="1">
            <a:off x="3357563" y="4000500"/>
            <a:ext cx="1500187" cy="10715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0800000">
            <a:off x="3500438" y="1357313"/>
            <a:ext cx="1928812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9 - Ευθύγραμμο βέλος σύνδεσης"/>
          <p:cNvCxnSpPr/>
          <p:nvPr/>
        </p:nvCxnSpPr>
        <p:spPr>
          <a:xfrm rot="10800000">
            <a:off x="2643188" y="4000500"/>
            <a:ext cx="1785937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10 - Ευθύγραμμο βέλος σύνδεσης"/>
          <p:cNvCxnSpPr/>
          <p:nvPr/>
        </p:nvCxnSpPr>
        <p:spPr>
          <a:xfrm rot="10800000">
            <a:off x="3929063" y="1285875"/>
            <a:ext cx="1928812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- Ευθύγραμμο βέλος σύνδεσης"/>
          <p:cNvCxnSpPr/>
          <p:nvPr/>
        </p:nvCxnSpPr>
        <p:spPr>
          <a:xfrm rot="10800000">
            <a:off x="2714625" y="3071813"/>
            <a:ext cx="1785938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- Ευθύγραμμο βέλος σύνδεσης"/>
          <p:cNvCxnSpPr/>
          <p:nvPr/>
        </p:nvCxnSpPr>
        <p:spPr>
          <a:xfrm rot="10800000">
            <a:off x="2928938" y="1857375"/>
            <a:ext cx="1643062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/>
          <p:cNvCxnSpPr/>
          <p:nvPr/>
        </p:nvCxnSpPr>
        <p:spPr>
          <a:xfrm rot="10800000" flipV="1">
            <a:off x="3500438" y="4000500"/>
            <a:ext cx="1785937" cy="1643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- Ευθύγραμμο βέλος σύνδεσης"/>
          <p:cNvCxnSpPr/>
          <p:nvPr/>
        </p:nvCxnSpPr>
        <p:spPr>
          <a:xfrm rot="10800000">
            <a:off x="2928938" y="2357438"/>
            <a:ext cx="1571625" cy="8572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1357313" y="571500"/>
            <a:ext cx="6072187" cy="1077913"/>
          </a:xfrm>
          <a:prstGeom prst="rect">
            <a:avLst/>
          </a:prstGeom>
          <a:ln w="57150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/>
              <a:t>Kazaların</a:t>
            </a:r>
            <a:r>
              <a:rPr lang="en-US" sz="3200" dirty="0"/>
              <a:t> </a:t>
            </a:r>
            <a:r>
              <a:rPr lang="en-US" sz="3200" dirty="0" err="1"/>
              <a:t>önlenmesi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ne </a:t>
            </a:r>
            <a:r>
              <a:rPr lang="en-US" sz="3200" dirty="0" err="1"/>
              <a:t>önerirsiniz</a:t>
            </a:r>
            <a:r>
              <a:rPr lang="en-US" sz="3200" dirty="0"/>
              <a:t>? </a:t>
            </a:r>
          </a:p>
        </p:txBody>
      </p:sp>
      <p:sp>
        <p:nvSpPr>
          <p:cNvPr id="5" name="4 - TextBox"/>
          <p:cNvSpPr txBox="1"/>
          <p:nvPr/>
        </p:nvSpPr>
        <p:spPr>
          <a:xfrm>
            <a:off x="285720" y="3214686"/>
            <a:ext cx="8429625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Trafik</a:t>
            </a:r>
            <a:r>
              <a:rPr lang="el-GR" sz="2000" b="1" dirty="0">
                <a:solidFill>
                  <a:schemeClr val="tx1"/>
                </a:solidFill>
              </a:rPr>
              <a:t> 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……………………….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dikkat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göster</a:t>
            </a:r>
            <a:r>
              <a:rPr lang="en-GB" sz="2000" b="1" dirty="0" err="1">
                <a:solidFill>
                  <a:schemeClr val="tx1"/>
                </a:solidFill>
              </a:rPr>
              <a:t>mek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endParaRPr lang="el-GR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Sürekli</a:t>
            </a:r>
            <a:r>
              <a:rPr lang="en-US" sz="2000" b="1" dirty="0">
                <a:solidFill>
                  <a:schemeClr val="tx1"/>
                </a:solidFill>
              </a:rPr>
              <a:t> sol</a:t>
            </a:r>
            <a:r>
              <a:rPr lang="el-GR" sz="2000" b="1" dirty="0">
                <a:solidFill>
                  <a:schemeClr val="tx1"/>
                </a:solidFill>
              </a:rPr>
              <a:t> 2………………..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kullanarak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ilerleme</a:t>
            </a:r>
            <a:r>
              <a:rPr lang="en-GB" sz="2000" b="1" dirty="0" err="1">
                <a:solidFill>
                  <a:schemeClr val="tx1"/>
                </a:solidFill>
              </a:rPr>
              <a:t>mek</a:t>
            </a:r>
            <a:r>
              <a:rPr lang="en-GB" sz="2000" b="1" dirty="0">
                <a:solidFill>
                  <a:schemeClr val="tx1"/>
                </a:solidFill>
              </a:rPr>
              <a:t>  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  </a:t>
            </a:r>
            <a:endParaRPr lang="el-GR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Trafik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kurallarına</a:t>
            </a:r>
            <a:r>
              <a:rPr lang="el-GR" sz="2000" b="1" dirty="0">
                <a:solidFill>
                  <a:schemeClr val="tx1"/>
                </a:solidFill>
              </a:rPr>
              <a:t> / </a:t>
            </a:r>
            <a:r>
              <a:rPr lang="en-GB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err="1">
                <a:solidFill>
                  <a:schemeClr val="tx1"/>
                </a:solidFill>
              </a:rPr>
              <a:t>rafik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ışıklarına</a:t>
            </a:r>
            <a:r>
              <a:rPr lang="en-US" sz="2000" b="1" dirty="0">
                <a:solidFill>
                  <a:schemeClr val="tx1"/>
                </a:solidFill>
              </a:rPr>
              <a:t> / </a:t>
            </a:r>
            <a:r>
              <a:rPr lang="en-GB" sz="2000" b="1" dirty="0">
                <a:solidFill>
                  <a:schemeClr val="tx1"/>
                </a:solidFill>
              </a:rPr>
              <a:t>t</a:t>
            </a:r>
            <a:r>
              <a:rPr lang="en-US" sz="2000" b="1" dirty="0" err="1">
                <a:solidFill>
                  <a:schemeClr val="tx1"/>
                </a:solidFill>
              </a:rPr>
              <a:t>rafik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3…………………..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uy</a:t>
            </a:r>
            <a:r>
              <a:rPr lang="en-GB" sz="2000" b="1" dirty="0" err="1">
                <a:solidFill>
                  <a:schemeClr val="tx1"/>
                </a:solidFill>
              </a:rPr>
              <a:t>mak</a:t>
            </a:r>
            <a:r>
              <a:rPr lang="en-GB" sz="2000" b="1" dirty="0">
                <a:solidFill>
                  <a:schemeClr val="tx1"/>
                </a:solidFill>
              </a:rPr>
              <a:t>  </a:t>
            </a:r>
            <a:r>
              <a:rPr lang="el-GR" sz="2000" b="1" dirty="0">
                <a:solidFill>
                  <a:schemeClr val="tx1"/>
                </a:solidFill>
              </a:rPr>
              <a:t>  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Belirtilen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hız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4…………………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dışına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çıkılmamak</a:t>
            </a:r>
            <a:r>
              <a:rPr lang="el-GR" sz="2000" b="1" dirty="0">
                <a:solidFill>
                  <a:schemeClr val="tx1"/>
                </a:solidFill>
              </a:rPr>
              <a:t>  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Öndeki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araçla</a:t>
            </a:r>
            <a:r>
              <a:rPr lang="en-GB" sz="2000" b="1" dirty="0">
                <a:solidFill>
                  <a:schemeClr val="tx1"/>
                </a:solidFill>
              </a:rPr>
              <a:t>  </a:t>
            </a:r>
            <a:r>
              <a:rPr lang="tr-TR" sz="2000" b="1" dirty="0">
                <a:solidFill>
                  <a:schemeClr val="tx1"/>
                </a:solidFill>
              </a:rPr>
              <a:t>güvenli takip</a:t>
            </a:r>
            <a:r>
              <a:rPr lang="el-GR" sz="2000" b="1" dirty="0">
                <a:solidFill>
                  <a:schemeClr val="tx1"/>
                </a:solidFill>
              </a:rPr>
              <a:t> 5…………………….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korumak</a:t>
            </a:r>
            <a:r>
              <a:rPr lang="en-GB" sz="20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Çok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uzun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6…………….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araba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kullanılmamak</a:t>
            </a:r>
            <a:r>
              <a:rPr lang="en-GB" sz="2000" b="1" dirty="0">
                <a:solidFill>
                  <a:schemeClr val="tx1"/>
                </a:solidFill>
              </a:rPr>
              <a:t>. </a:t>
            </a:r>
          </a:p>
          <a:p>
            <a:pPr>
              <a:defRPr/>
            </a:pPr>
            <a:r>
              <a:rPr lang="en-GB" sz="2000" b="1" dirty="0">
                <a:solidFill>
                  <a:schemeClr val="tx1"/>
                </a:solidFill>
              </a:rPr>
              <a:t>S</a:t>
            </a:r>
            <a:r>
              <a:rPr lang="tr-TR" sz="2000" b="1" dirty="0">
                <a:solidFill>
                  <a:schemeClr val="tx1"/>
                </a:solidFill>
              </a:rPr>
              <a:t>ürücün</a:t>
            </a:r>
            <a:r>
              <a:rPr lang="el-GR" sz="2000" b="1" dirty="0">
                <a:solidFill>
                  <a:schemeClr val="tx1"/>
                </a:solidFill>
              </a:rPr>
              <a:t>-</a:t>
            </a:r>
            <a:r>
              <a:rPr lang="tr-TR" sz="2000" b="1" dirty="0">
                <a:solidFill>
                  <a:schemeClr val="tx1"/>
                </a:solidFill>
              </a:rPr>
              <a:t>ün</a:t>
            </a:r>
            <a:r>
              <a:rPr lang="el-GR" sz="2000" b="1" dirty="0">
                <a:solidFill>
                  <a:schemeClr val="tx1"/>
                </a:solidFill>
              </a:rPr>
              <a:t> 7…………………..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d</a:t>
            </a:r>
            <a:r>
              <a:rPr lang="en-GB" sz="2000" b="1" dirty="0" err="1">
                <a:solidFill>
                  <a:schemeClr val="tx1"/>
                </a:solidFill>
              </a:rPr>
              <a:t>ikkati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dağıt</a:t>
            </a:r>
            <a:r>
              <a:rPr lang="tr-TR" sz="2000" b="1" dirty="0">
                <a:solidFill>
                  <a:schemeClr val="tx1"/>
                </a:solidFill>
              </a:rPr>
              <a:t>ıl</a:t>
            </a:r>
            <a:r>
              <a:rPr lang="en-GB" sz="2000" b="1" dirty="0" err="1">
                <a:solidFill>
                  <a:schemeClr val="tx1"/>
                </a:solidFill>
              </a:rPr>
              <a:t>mamak</a:t>
            </a:r>
            <a:r>
              <a:rPr lang="tr-TR" sz="2000" b="1" dirty="0">
                <a:solidFill>
                  <a:schemeClr val="tx1"/>
                </a:solidFill>
              </a:rPr>
              <a:t>   </a:t>
            </a:r>
            <a:r>
              <a:rPr lang="el-GR" sz="2000" b="1" dirty="0">
                <a:solidFill>
                  <a:schemeClr val="tx1"/>
                </a:solidFill>
              </a:rPr>
              <a:t> </a:t>
            </a:r>
            <a:endParaRPr lang="en-GB" sz="20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b="1" dirty="0" err="1">
                <a:solidFill>
                  <a:schemeClr val="tx1"/>
                </a:solidFill>
              </a:rPr>
              <a:t>Yol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üzerindeki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l-GR" sz="2000" b="1" dirty="0">
                <a:solidFill>
                  <a:schemeClr val="tx1"/>
                </a:solidFill>
              </a:rPr>
              <a:t>8……………………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tr-TR" sz="2000" b="1" dirty="0">
                <a:solidFill>
                  <a:schemeClr val="tx1"/>
                </a:solidFill>
              </a:rPr>
              <a:t>k</a:t>
            </a:r>
            <a:r>
              <a:rPr lang="en-GB" sz="2000" b="1" dirty="0" err="1">
                <a:solidFill>
                  <a:schemeClr val="tx1"/>
                </a:solidFill>
              </a:rPr>
              <a:t>aza</a:t>
            </a:r>
            <a:r>
              <a:rPr lang="tr-TR" sz="2000" b="1" dirty="0">
                <a:solidFill>
                  <a:schemeClr val="tx1"/>
                </a:solidFill>
              </a:rPr>
              <a:t>-</a:t>
            </a:r>
            <a:r>
              <a:rPr lang="en-GB" sz="2000" b="1" dirty="0" err="1">
                <a:solidFill>
                  <a:schemeClr val="tx1"/>
                </a:solidFill>
              </a:rPr>
              <a:t>ya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neden</a:t>
            </a:r>
            <a:r>
              <a:rPr lang="en-GB" sz="2000" b="1" dirty="0">
                <a:solidFill>
                  <a:schemeClr val="tx1"/>
                </a:solidFill>
              </a:rPr>
              <a:t> </a:t>
            </a:r>
            <a:r>
              <a:rPr lang="en-GB" sz="2000" b="1" dirty="0" err="1">
                <a:solidFill>
                  <a:schemeClr val="tx1"/>
                </a:solidFill>
              </a:rPr>
              <a:t>olmak</a:t>
            </a:r>
            <a:r>
              <a:rPr lang="en-GB" sz="2000" b="1" dirty="0">
                <a:solidFill>
                  <a:schemeClr val="tx1"/>
                </a:solidFill>
              </a:rPr>
              <a:t>.</a:t>
            </a:r>
            <a:endParaRPr lang="el-GR" sz="2000" b="1" dirty="0">
              <a:solidFill>
                <a:schemeClr val="tx1"/>
              </a:solidFill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214282" y="2214554"/>
            <a:ext cx="85725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/>
              <a:t>levhalar</a:t>
            </a:r>
            <a:r>
              <a:rPr lang="el-GR" b="1" dirty="0"/>
              <a:t>ı</a:t>
            </a:r>
            <a:r>
              <a:rPr lang="en-US" b="1" dirty="0" err="1"/>
              <a:t>na</a:t>
            </a:r>
            <a:r>
              <a:rPr lang="en-US" b="1" dirty="0"/>
              <a:t>  / </a:t>
            </a:r>
            <a:r>
              <a:rPr lang="en-US" b="1" dirty="0" err="1"/>
              <a:t>işaretlerine</a:t>
            </a:r>
            <a:r>
              <a:rPr lang="en-US" b="1" dirty="0"/>
              <a:t> / </a:t>
            </a:r>
            <a:r>
              <a:rPr lang="en-GB" b="1" dirty="0" err="1"/>
              <a:t>süre</a:t>
            </a:r>
            <a:r>
              <a:rPr lang="en-US" b="1" dirty="0"/>
              <a:t>  /</a:t>
            </a:r>
            <a:r>
              <a:rPr lang="tr-TR" b="1" dirty="0"/>
              <a:t> </a:t>
            </a:r>
            <a:r>
              <a:rPr lang="en-GB" b="1" dirty="0"/>
              <a:t>s</a:t>
            </a:r>
            <a:r>
              <a:rPr lang="tr-TR" b="1" dirty="0"/>
              <a:t>ürücünün</a:t>
            </a:r>
            <a:r>
              <a:rPr lang="en-GB" b="1" dirty="0"/>
              <a:t> /</a:t>
            </a:r>
            <a:r>
              <a:rPr lang="en-US" b="1" dirty="0"/>
              <a:t> </a:t>
            </a:r>
            <a:r>
              <a:rPr lang="en-GB" b="1" dirty="0" err="1"/>
              <a:t>sınırları</a:t>
            </a:r>
            <a:r>
              <a:rPr lang="en-GB" b="1" dirty="0"/>
              <a:t> / </a:t>
            </a:r>
            <a:r>
              <a:rPr lang="en-GB" b="1" dirty="0" err="1"/>
              <a:t>çukurlar</a:t>
            </a:r>
            <a:r>
              <a:rPr lang="en-GB" b="1" dirty="0"/>
              <a:t> / </a:t>
            </a:r>
            <a:r>
              <a:rPr lang="en-GB" b="1" dirty="0" err="1"/>
              <a:t>mesafesini</a:t>
            </a:r>
            <a:r>
              <a:rPr lang="en-GB" b="1" dirty="0"/>
              <a:t>   / </a:t>
            </a:r>
            <a:r>
              <a:rPr lang="en-US" b="1" dirty="0" err="1"/>
              <a:t>şeridi</a:t>
            </a:r>
            <a:r>
              <a:rPr lang="en-US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360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v ödevleri” kim için? / Okullar / Milliyet Blog">
            <a:extLst>
              <a:ext uri="{FF2B5EF4-FFF2-40B4-BE49-F238E27FC236}">
                <a16:creationId xmlns:a16="http://schemas.microsoft.com/office/drawing/2014/main" id="{6DDE133D-2D7A-4771-8117-97AFE832A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92088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841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1357313" y="571500"/>
            <a:ext cx="6072187" cy="1077913"/>
          </a:xfrm>
          <a:prstGeom prst="rect">
            <a:avLst/>
          </a:prstGeom>
          <a:ln w="57150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/>
              <a:t>Kazaların</a:t>
            </a:r>
            <a:r>
              <a:rPr lang="en-US" sz="3200" dirty="0"/>
              <a:t> </a:t>
            </a:r>
            <a:r>
              <a:rPr lang="en-US" sz="3200" dirty="0" err="1"/>
              <a:t>önlenmesi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ne </a:t>
            </a:r>
            <a:r>
              <a:rPr lang="en-US" sz="3200" dirty="0" err="1"/>
              <a:t>önerirsiniz</a:t>
            </a:r>
            <a:r>
              <a:rPr lang="en-US" sz="3200" dirty="0"/>
              <a:t>? </a:t>
            </a:r>
          </a:p>
        </p:txBody>
      </p:sp>
      <p:pic>
        <p:nvPicPr>
          <p:cNvPr id="2050" name="Picture 2" descr="Araba, Araba Kazası, Kaza PNG Resim ...">
            <a:extLst>
              <a:ext uri="{FF2B5EF4-FFF2-40B4-BE49-F238E27FC236}">
                <a16:creationId xmlns:a16="http://schemas.microsoft.com/office/drawing/2014/main" id="{13C4D2D2-40AE-4A40-BC1A-2A400EA9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2462"/>
            <a:ext cx="3672408" cy="39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7818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1357313" y="571500"/>
            <a:ext cx="6072187" cy="1077913"/>
          </a:xfrm>
          <a:prstGeom prst="rect">
            <a:avLst/>
          </a:prstGeom>
          <a:ln w="57150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/>
              <a:t>Kazaların</a:t>
            </a:r>
            <a:r>
              <a:rPr lang="en-US" sz="3200" dirty="0"/>
              <a:t> </a:t>
            </a:r>
            <a:r>
              <a:rPr lang="en-US" sz="3200" dirty="0" err="1"/>
              <a:t>önlenmesi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ne </a:t>
            </a:r>
            <a:r>
              <a:rPr lang="en-US" sz="3200" dirty="0" err="1"/>
              <a:t>önerirsiniz</a:t>
            </a:r>
            <a:r>
              <a:rPr lang="en-US" sz="3200" dirty="0"/>
              <a:t>? </a:t>
            </a:r>
          </a:p>
        </p:txBody>
      </p:sp>
      <p:pic>
        <p:nvPicPr>
          <p:cNvPr id="7" name="Picture 2" descr="Araba, Araba Kazası, Kaza PNG Resim ...">
            <a:extLst>
              <a:ext uri="{FF2B5EF4-FFF2-40B4-BE49-F238E27FC236}">
                <a16:creationId xmlns:a16="http://schemas.microsoft.com/office/drawing/2014/main" id="{B288AAB6-894D-410B-81AE-2AF83BA51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2462"/>
            <a:ext cx="3672408" cy="39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6774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251520" y="4365104"/>
            <a:ext cx="828675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endParaRPr lang="tr-TR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b="1">
                <a:solidFill>
                  <a:srgbClr val="FF0000"/>
                </a:solidFill>
              </a:rPr>
              <a:t>................................................................................................................................</a:t>
            </a:r>
            <a:endParaRPr lang="el-GR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l-GR" b="1" dirty="0">
                <a:solidFill>
                  <a:schemeClr val="tx1"/>
                </a:solidFill>
              </a:rPr>
              <a:t>Είναι σημαντικό   το να   περιοριστεί  η  χρήση του  αλκοόλ.</a:t>
            </a:r>
            <a:endParaRPr lang="el-GR" b="1" dirty="0">
              <a:solidFill>
                <a:srgbClr val="FF0000"/>
              </a:solidFill>
            </a:endParaRPr>
          </a:p>
          <a:p>
            <a:pPr>
              <a:defRPr/>
            </a:pPr>
            <a:endParaRPr lang="el-GR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Düşünceli çocuk çizgi Film Karakteri Clipart Illüstrasyon, çizgi Film çocuk  Düşünme, Dalgın çocuk Clipart, çocuk Düşünme Illüstrasyon PNG Resim Şeffaf  ve çizimi Ücretsiz İndirilebilir">
            <a:extLst>
              <a:ext uri="{FF2B5EF4-FFF2-40B4-BE49-F238E27FC236}">
                <a16:creationId xmlns:a16="http://schemas.microsoft.com/office/drawing/2014/main" id="{61476246-DDDF-4E32-8917-6CF4FB561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2656"/>
            <a:ext cx="2143125" cy="37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838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28625" y="428625"/>
            <a:ext cx="6643688" cy="5662613"/>
          </a:xfrm>
          <a:prstGeom prst="rect">
            <a:avLst/>
          </a:prstGeom>
          <a:ln w="57150">
            <a:prstDash val="lg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b="1" dirty="0">
                <a:solidFill>
                  <a:srgbClr val="FF0000"/>
                </a:solidFill>
              </a:rPr>
              <a:t>Yeni Sözlükler :</a:t>
            </a: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GB" sz="1200" b="1" dirty="0"/>
          </a:p>
          <a:p>
            <a:pPr>
              <a:defRPr/>
            </a:pPr>
            <a:endParaRPr lang="en-GB" sz="1200" b="1" dirty="0"/>
          </a:p>
          <a:p>
            <a:pPr>
              <a:defRPr/>
            </a:pPr>
            <a:endParaRPr lang="tr-TR" sz="2000" dirty="0"/>
          </a:p>
          <a:p>
            <a:pPr>
              <a:defRPr/>
            </a:pPr>
            <a:r>
              <a:rPr lang="en-US" sz="2000" b="1" dirty="0" err="1"/>
              <a:t>bunalım</a:t>
            </a:r>
            <a:r>
              <a:rPr lang="en-US" sz="2000" b="1" dirty="0"/>
              <a:t> </a:t>
            </a:r>
            <a:r>
              <a:rPr lang="en-GB" sz="2000" b="1" dirty="0"/>
              <a:t>                                           </a:t>
            </a:r>
            <a:r>
              <a:rPr lang="el-GR" sz="2000" dirty="0"/>
              <a:t>κατάθλιψη</a:t>
            </a:r>
            <a:endParaRPr lang="tr-TR" sz="2000" dirty="0"/>
          </a:p>
          <a:p>
            <a:pPr>
              <a:defRPr/>
            </a:pPr>
            <a:r>
              <a:rPr lang="tr-TR" sz="2000" b="1" dirty="0">
                <a:solidFill>
                  <a:srgbClr val="000000"/>
                </a:solidFill>
              </a:rPr>
              <a:t>ç</a:t>
            </a:r>
            <a:r>
              <a:rPr lang="de-DE" sz="2000" b="1" dirty="0" err="1">
                <a:solidFill>
                  <a:srgbClr val="000000"/>
                </a:solidFill>
              </a:rPr>
              <a:t>atışma</a:t>
            </a:r>
            <a:r>
              <a:rPr lang="tr-TR" sz="2000" b="1" dirty="0">
                <a:solidFill>
                  <a:srgbClr val="000000"/>
                </a:solidFill>
              </a:rPr>
              <a:t>lar</a:t>
            </a:r>
            <a:r>
              <a:rPr lang="en-GB" sz="2000" b="1" dirty="0">
                <a:solidFill>
                  <a:srgbClr val="000000"/>
                </a:solidFill>
              </a:rPr>
              <a:t>                                        </a:t>
            </a:r>
            <a:r>
              <a:rPr lang="el-GR" sz="2000" dirty="0">
                <a:solidFill>
                  <a:srgbClr val="000000"/>
                </a:solidFill>
              </a:rPr>
              <a:t>συγκρούσεις</a:t>
            </a: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dirty="0" err="1">
                <a:solidFill>
                  <a:srgbClr val="000000"/>
                </a:solidFill>
              </a:rPr>
              <a:t>çevre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krizi</a:t>
            </a:r>
            <a:r>
              <a:rPr lang="en-GB" sz="2000" b="1" dirty="0">
                <a:solidFill>
                  <a:srgbClr val="000000"/>
                </a:solidFill>
              </a:rPr>
              <a:t>                                        </a:t>
            </a:r>
            <a:r>
              <a:rPr lang="el-GR" sz="2000" dirty="0">
                <a:solidFill>
                  <a:srgbClr val="000000"/>
                </a:solidFill>
              </a:rPr>
              <a:t>περιβαλλοντική κρίση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tr-TR" sz="2000" b="1" dirty="0">
                <a:solidFill>
                  <a:srgbClr val="000000"/>
                </a:solidFill>
              </a:rPr>
              <a:t>ç</a:t>
            </a:r>
            <a:r>
              <a:rPr lang="en-US" sz="2000" b="1" dirty="0" err="1">
                <a:solidFill>
                  <a:srgbClr val="000000"/>
                </a:solidFill>
              </a:rPr>
              <a:t>evre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kirlenmesi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                            </a:t>
            </a:r>
            <a:r>
              <a:rPr lang="el-GR" sz="2000" dirty="0">
                <a:solidFill>
                  <a:srgbClr val="000000"/>
                </a:solidFill>
              </a:rPr>
              <a:t>μόλυνση περιβάλλοντος</a:t>
            </a:r>
            <a:endParaRPr lang="en-GB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tr-TR" sz="2000" b="1" dirty="0"/>
              <a:t>göç</a:t>
            </a:r>
            <a:r>
              <a:rPr lang="tr-TR" sz="2000" dirty="0"/>
              <a:t>  </a:t>
            </a:r>
            <a:r>
              <a:rPr lang="en-GB" sz="2000" dirty="0"/>
              <a:t>                                                   </a:t>
            </a:r>
            <a:r>
              <a:rPr lang="el-GR" sz="2000" dirty="0"/>
              <a:t>μετανάστευση</a:t>
            </a:r>
            <a:endParaRPr lang="en-GB" sz="2000" dirty="0"/>
          </a:p>
          <a:p>
            <a:pPr>
              <a:defRPr/>
            </a:pPr>
            <a:r>
              <a:rPr lang="tr-TR" sz="2000" b="1" dirty="0"/>
              <a:t>kanlı savaşlar</a:t>
            </a:r>
            <a:r>
              <a:rPr lang="en-GB" sz="2000" b="1" dirty="0"/>
              <a:t>                                  </a:t>
            </a:r>
            <a:r>
              <a:rPr lang="el-GR" sz="2000" dirty="0"/>
              <a:t>αιματηροί πόλεμοι</a:t>
            </a:r>
            <a:endParaRPr lang="tr-TR" sz="2000" dirty="0"/>
          </a:p>
          <a:p>
            <a:pPr>
              <a:defRPr/>
            </a:pPr>
            <a:r>
              <a:rPr lang="tr-TR" sz="2000" b="1" dirty="0"/>
              <a:t>küreselleşme</a:t>
            </a:r>
            <a:r>
              <a:rPr lang="en-GB" sz="2000" b="1" dirty="0"/>
              <a:t>                                   </a:t>
            </a:r>
            <a:r>
              <a:rPr lang="el-GR" sz="2000" dirty="0"/>
              <a:t>παγκοσμιοποίηση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tr-TR" sz="2000" b="1" dirty="0">
                <a:solidFill>
                  <a:srgbClr val="000000"/>
                </a:solidFill>
              </a:rPr>
              <a:t>mültecilik sorunu</a:t>
            </a:r>
            <a:r>
              <a:rPr lang="en-GB" sz="2000" b="1" dirty="0">
                <a:solidFill>
                  <a:srgbClr val="000000"/>
                </a:solidFill>
              </a:rPr>
              <a:t>                           </a:t>
            </a:r>
            <a:r>
              <a:rPr lang="el-GR" sz="2000" dirty="0">
                <a:solidFill>
                  <a:srgbClr val="000000"/>
                </a:solidFill>
              </a:rPr>
              <a:t>προσφυγικό πρόβλημα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tr-TR" sz="2000" b="1" dirty="0">
                <a:solidFill>
                  <a:srgbClr val="000000"/>
                </a:solidFill>
              </a:rPr>
              <a:t>ö</a:t>
            </a:r>
            <a:r>
              <a:rPr lang="de-DE" sz="2000" b="1" dirty="0" err="1">
                <a:solidFill>
                  <a:srgbClr val="000000"/>
                </a:solidFill>
              </a:rPr>
              <a:t>zsüz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savaşlar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                                </a:t>
            </a:r>
            <a:r>
              <a:rPr lang="el-GR" sz="2000" dirty="0">
                <a:solidFill>
                  <a:srgbClr val="000000"/>
                </a:solidFill>
              </a:rPr>
              <a:t>πόλεμοι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tr-TR" sz="2000" b="1" dirty="0">
                <a:solidFill>
                  <a:srgbClr val="000000"/>
                </a:solidFill>
              </a:rPr>
              <a:t>ş</a:t>
            </a:r>
            <a:r>
              <a:rPr lang="de-DE" sz="2000" b="1" dirty="0" err="1">
                <a:solidFill>
                  <a:srgbClr val="000000"/>
                </a:solidFill>
              </a:rPr>
              <a:t>iddet</a:t>
            </a:r>
            <a:r>
              <a:rPr lang="en-GB" sz="2000" b="1" dirty="0">
                <a:solidFill>
                  <a:srgbClr val="000000"/>
                </a:solidFill>
              </a:rPr>
              <a:t>                                                </a:t>
            </a:r>
            <a:r>
              <a:rPr lang="el-GR" sz="2000" dirty="0">
                <a:solidFill>
                  <a:srgbClr val="000000"/>
                </a:solidFill>
              </a:rPr>
              <a:t>βία</a:t>
            </a:r>
            <a:endParaRPr lang="tr-TR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dirty="0" err="1"/>
              <a:t>sorunlarla</a:t>
            </a:r>
            <a:r>
              <a:rPr lang="en-US" sz="2000" b="1" dirty="0"/>
              <a:t> </a:t>
            </a:r>
            <a:r>
              <a:rPr lang="en-US" sz="2000" b="1" dirty="0" err="1"/>
              <a:t>boğuş</a:t>
            </a:r>
            <a:r>
              <a:rPr lang="tr-TR" sz="2000" b="1" dirty="0"/>
              <a:t>mak</a:t>
            </a:r>
            <a:r>
              <a:rPr lang="en-GB" sz="2000" b="1" dirty="0"/>
              <a:t>                    </a:t>
            </a:r>
            <a:r>
              <a:rPr lang="el-GR" sz="2000" dirty="0"/>
              <a:t>πνίγομαι στα προβλήματα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000" b="1" dirty="0" err="1"/>
              <a:t>trafik</a:t>
            </a:r>
            <a:r>
              <a:rPr lang="en-US" sz="2000" b="1" dirty="0"/>
              <a:t> </a:t>
            </a:r>
            <a:r>
              <a:rPr lang="el-GR" sz="2000" b="1" dirty="0"/>
              <a:t>κ</a:t>
            </a:r>
            <a:r>
              <a:rPr lang="en-US" sz="2000" b="1" dirty="0" err="1"/>
              <a:t>azaları</a:t>
            </a:r>
            <a:r>
              <a:rPr lang="en-US" sz="2000" b="1" dirty="0"/>
              <a:t> </a:t>
            </a:r>
            <a:r>
              <a:rPr lang="en-GB" sz="2000" b="1" dirty="0"/>
              <a:t>                                 </a:t>
            </a:r>
            <a:r>
              <a:rPr lang="el-GR" sz="2000" dirty="0"/>
              <a:t>τροχαία δυστυχήματα</a:t>
            </a:r>
            <a:endParaRPr lang="en-US" sz="2000" dirty="0"/>
          </a:p>
          <a:p>
            <a:pPr>
              <a:defRPr/>
            </a:pPr>
            <a:r>
              <a:rPr lang="en-US" sz="2000" b="1" dirty="0" err="1"/>
              <a:t>trafik</a:t>
            </a:r>
            <a:r>
              <a:rPr lang="en-US" sz="2000" b="1" dirty="0"/>
              <a:t> </a:t>
            </a:r>
            <a:r>
              <a:rPr lang="tr-TR" sz="2000" b="1" dirty="0"/>
              <a:t>sıkışıklığı</a:t>
            </a:r>
            <a:r>
              <a:rPr lang="en-US" sz="2000" b="1" dirty="0"/>
              <a:t> </a:t>
            </a:r>
            <a:r>
              <a:rPr lang="en-GB" sz="2000" b="1" dirty="0"/>
              <a:t>                               </a:t>
            </a:r>
            <a:r>
              <a:rPr lang="el-GR" sz="2000" dirty="0"/>
              <a:t>κυκλοφοριακή συμφόρηση </a:t>
            </a:r>
            <a:endParaRPr lang="en-US" sz="2000" dirty="0"/>
          </a:p>
          <a:p>
            <a:pPr>
              <a:defRPr/>
            </a:pPr>
            <a:r>
              <a:rPr lang="en-US" sz="2000" b="1" dirty="0" err="1"/>
              <a:t>trafik</a:t>
            </a:r>
            <a:r>
              <a:rPr lang="en-US" sz="2000" b="1" dirty="0"/>
              <a:t> </a:t>
            </a:r>
            <a:r>
              <a:rPr lang="en-US" sz="2000" b="1" dirty="0" err="1"/>
              <a:t>kurallarını</a:t>
            </a:r>
            <a:r>
              <a:rPr lang="en-US" sz="2000" b="1" dirty="0"/>
              <a:t> </a:t>
            </a:r>
            <a:r>
              <a:rPr lang="en-US" sz="2000" b="1" dirty="0" err="1"/>
              <a:t>ihlal</a:t>
            </a:r>
            <a:r>
              <a:rPr lang="en-US" sz="2000" b="1" dirty="0"/>
              <a:t> </a:t>
            </a:r>
            <a:r>
              <a:rPr lang="en-US" sz="2000" b="1" dirty="0" err="1"/>
              <a:t>etme</a:t>
            </a:r>
            <a:r>
              <a:rPr lang="tr-TR" sz="2000" b="1" dirty="0"/>
              <a:t>k</a:t>
            </a:r>
            <a:r>
              <a:rPr lang="en-GB" sz="2000" b="1" dirty="0"/>
              <a:t>         </a:t>
            </a:r>
            <a:r>
              <a:rPr lang="el-GR" sz="2000" dirty="0"/>
              <a:t>παραβιάζω τους κανόνες</a:t>
            </a:r>
            <a:endParaRPr lang="en-GB" sz="2000" dirty="0"/>
          </a:p>
          <a:p>
            <a:pPr>
              <a:defRPr/>
            </a:pPr>
            <a:r>
              <a:rPr lang="tr-TR" sz="2000" b="1" dirty="0"/>
              <a:t>terörizm </a:t>
            </a:r>
            <a:r>
              <a:rPr lang="en-GB" sz="2000" b="1" dirty="0"/>
              <a:t>                                           </a:t>
            </a:r>
            <a:r>
              <a:rPr lang="el-GR" sz="2000" dirty="0"/>
              <a:t>τρομοκρατία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295935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Adam Zil Okul Zili - Pixabay'da ücretsiz vektör grafik">
            <a:extLst>
              <a:ext uri="{FF2B5EF4-FFF2-40B4-BE49-F238E27FC236}">
                <a16:creationId xmlns:a16="http://schemas.microsoft.com/office/drawing/2014/main" id="{4EAE7AF4-C386-4399-A3C3-F505B8FEF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06238"/>
            <a:ext cx="6912768" cy="484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83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643563" y="2857500"/>
            <a:ext cx="328612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en-GB" sz="20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K</a:t>
            </a:r>
            <a:r>
              <a:rPr lang="de-DE" sz="2000" b="1" dirty="0" err="1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aygılandır</a:t>
            </a:r>
            <a:r>
              <a:rPr lang="de-DE" sz="20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-</a:t>
            </a:r>
            <a:r>
              <a:rPr lang="tr-TR" sz="20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maktadır</a:t>
            </a:r>
            <a:r>
              <a:rPr lang="el-GR" sz="20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.*</a:t>
            </a:r>
            <a:r>
              <a:rPr lang="de-DE" sz="20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 </a:t>
            </a:r>
            <a:endParaRPr lang="de-DE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14313" y="2643188"/>
            <a:ext cx="2286000" cy="13239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de-DE" sz="2000" b="1" dirty="0" err="1">
                <a:solidFill>
                  <a:prstClr val="black"/>
                </a:solidFill>
                <a:latin typeface="Arial Black" pitchFamily="34" charset="0"/>
                <a:ea typeface="ArialMT" charset="-128"/>
              </a:rPr>
              <a:t>Günümüzde</a:t>
            </a:r>
            <a:r>
              <a:rPr lang="de-DE" sz="2000" b="1" dirty="0">
                <a:solidFill>
                  <a:prstClr val="black"/>
                </a:solidFill>
                <a:latin typeface="Arial Black" pitchFamily="34" charset="0"/>
                <a:ea typeface="ArialMT" charset="-128"/>
              </a:rPr>
              <a:t> </a:t>
            </a:r>
            <a:r>
              <a:rPr lang="de-DE" sz="2000" b="1" dirty="0" err="1">
                <a:solidFill>
                  <a:prstClr val="black"/>
                </a:solidFill>
                <a:latin typeface="Arial Black" pitchFamily="34" charset="0"/>
                <a:ea typeface="ArialMT" charset="-128"/>
              </a:rPr>
              <a:t>kentlerde</a:t>
            </a:r>
            <a:r>
              <a:rPr lang="de-DE" sz="2000" b="1" dirty="0">
                <a:solidFill>
                  <a:prstClr val="black"/>
                </a:solidFill>
                <a:latin typeface="Arial Black" pitchFamily="34" charset="0"/>
                <a:ea typeface="ArialMT" charset="-128"/>
              </a:rPr>
              <a:t> </a:t>
            </a:r>
            <a:r>
              <a:rPr lang="de-DE" sz="2000" b="1" dirty="0" err="1">
                <a:solidFill>
                  <a:prstClr val="black"/>
                </a:solidFill>
                <a:latin typeface="Arial Black" pitchFamily="34" charset="0"/>
                <a:ea typeface="ArialMT" charset="-128"/>
              </a:rPr>
              <a:t>yaşayan</a:t>
            </a:r>
            <a:r>
              <a:rPr lang="de-DE" sz="2000" b="1" dirty="0">
                <a:solidFill>
                  <a:prstClr val="black"/>
                </a:solidFill>
                <a:latin typeface="Arial Black" pitchFamily="34" charset="0"/>
                <a:ea typeface="ArialMT" charset="-128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Arial Black" pitchFamily="34" charset="0"/>
                <a:ea typeface="ArialMT" charset="-128"/>
              </a:rPr>
              <a:t>insanlar</a:t>
            </a:r>
            <a:r>
              <a:rPr lang="tr-TR" sz="2000" b="1" dirty="0">
                <a:solidFill>
                  <a:schemeClr val="tx1"/>
                </a:solidFill>
                <a:latin typeface="Arial Black" pitchFamily="34" charset="0"/>
                <a:ea typeface="ArialMT" charset="-128"/>
              </a:rPr>
              <a:t>ı</a:t>
            </a:r>
            <a:r>
              <a:rPr lang="de-DE" sz="2000" b="1" dirty="0">
                <a:solidFill>
                  <a:schemeClr val="tx1"/>
                </a:solidFill>
                <a:latin typeface="Arial Black" pitchFamily="34" charset="0"/>
                <a:ea typeface="ArialMT" charset="-128"/>
              </a:rPr>
              <a:t>  </a:t>
            </a:r>
            <a:endParaRPr lang="tr-TR" sz="2000" b="1" dirty="0">
              <a:solidFill>
                <a:schemeClr val="tx1"/>
              </a:solidFill>
              <a:latin typeface="Arial Black" pitchFamily="34" charset="0"/>
              <a:ea typeface="ArialMT" charset="-128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143250" y="1357313"/>
            <a:ext cx="228600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tr-TR" sz="2000" dirty="0">
                <a:solidFill>
                  <a:srgbClr val="000000"/>
                </a:solidFill>
                <a:latin typeface="Arial Black" pitchFamily="34" charset="0"/>
                <a:cs typeface="Arial" pitchFamily="34" charset="0"/>
              </a:rPr>
              <a:t>işsizlik </a:t>
            </a:r>
            <a:endParaRPr lang="tr-TR" sz="2000" b="1" dirty="0">
              <a:solidFill>
                <a:prstClr val="black"/>
              </a:solidFill>
              <a:latin typeface="Arial Black" pitchFamily="34" charset="0"/>
              <a:ea typeface="ArialMT" charset="-128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143250" y="1928813"/>
            <a:ext cx="2376488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defRPr/>
            </a:pPr>
            <a:r>
              <a:rPr lang="tr-TR" b="1" dirty="0">
                <a:solidFill>
                  <a:srgbClr val="222222"/>
                </a:solidFill>
                <a:latin typeface="Arial Black" pitchFamily="34" charset="0"/>
              </a:rPr>
              <a:t>hızla artan nüfus 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3857625" y="5715000"/>
            <a:ext cx="1382713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 Black" pitchFamily="34" charset="0"/>
              </a:rPr>
              <a:t>bunalım</a:t>
            </a:r>
            <a:r>
              <a:rPr lang="en-US" sz="2000" dirty="0">
                <a:latin typeface="Arial Black" pitchFamily="34" charset="0"/>
              </a:rPr>
              <a:t> </a:t>
            </a:r>
          </a:p>
        </p:txBody>
      </p:sp>
      <p:sp>
        <p:nvSpPr>
          <p:cNvPr id="8" name="7 - Ορθογώνιο"/>
          <p:cNvSpPr/>
          <p:nvPr/>
        </p:nvSpPr>
        <p:spPr>
          <a:xfrm>
            <a:off x="3429000" y="2643188"/>
            <a:ext cx="17399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hava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kirliliği</a:t>
            </a:r>
            <a:endParaRPr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3786188" y="4000500"/>
            <a:ext cx="1436687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su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kirliliği</a:t>
            </a:r>
            <a:endParaRPr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3500438" y="4643438"/>
            <a:ext cx="2043112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toprak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kirliliği</a:t>
            </a:r>
            <a:r>
              <a:rPr lang="tr-TR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3328824" y="3114159"/>
            <a:ext cx="220060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g</a:t>
            </a:r>
            <a:r>
              <a:rPr lang="tr-TR" dirty="0">
                <a:solidFill>
                  <a:prstClr val="black"/>
                </a:solidFill>
                <a:latin typeface="Arial Black" pitchFamily="34" charset="0"/>
              </a:rPr>
              <a:t>ö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rüntü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kirliliği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143250" y="285750"/>
            <a:ext cx="202247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atin typeface="Arial Black" pitchFamily="34" charset="0"/>
              </a:rPr>
              <a:t>trafik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el-GR" b="1" dirty="0" err="1">
                <a:latin typeface="Arial Black" pitchFamily="34" charset="0"/>
              </a:rPr>
              <a:t>κ</a:t>
            </a:r>
            <a:r>
              <a:rPr lang="en-US" b="1" dirty="0" err="1">
                <a:latin typeface="Arial Black" pitchFamily="34" charset="0"/>
              </a:rPr>
              <a:t>azaları</a:t>
            </a:r>
            <a:r>
              <a:rPr lang="en-US" b="1" dirty="0">
                <a:latin typeface="Arial Black" pitchFamily="34" charset="0"/>
              </a:rPr>
              <a:t> </a:t>
            </a:r>
            <a:endParaRPr lang="en-US" dirty="0"/>
          </a:p>
        </p:txBody>
      </p:sp>
      <p:sp>
        <p:nvSpPr>
          <p:cNvPr id="13" name="12 - Ορθογώνιο"/>
          <p:cNvSpPr/>
          <p:nvPr/>
        </p:nvSpPr>
        <p:spPr>
          <a:xfrm>
            <a:off x="3071813" y="857250"/>
            <a:ext cx="2227262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latin typeface="Arial Black" pitchFamily="34" charset="0"/>
              </a:rPr>
              <a:t>trafik</a:t>
            </a:r>
            <a:r>
              <a:rPr lang="en-US" b="1" dirty="0">
                <a:latin typeface="Arial Black" pitchFamily="34" charset="0"/>
              </a:rPr>
              <a:t> </a:t>
            </a:r>
            <a:r>
              <a:rPr lang="tr-TR" b="1" dirty="0">
                <a:latin typeface="Arial Black" pitchFamily="34" charset="0"/>
              </a:rPr>
              <a:t>sıkışıklığı</a:t>
            </a:r>
            <a:r>
              <a:rPr lang="en-US" b="1" dirty="0">
                <a:latin typeface="Arial Black" pitchFamily="34" charset="0"/>
              </a:rPr>
              <a:t> </a:t>
            </a:r>
            <a:endParaRPr lang="en-US" dirty="0"/>
          </a:p>
        </p:txBody>
      </p:sp>
      <p:sp>
        <p:nvSpPr>
          <p:cNvPr id="14" name="13 - Ορθογώνιο"/>
          <p:cNvSpPr/>
          <p:nvPr/>
        </p:nvSpPr>
        <p:spPr>
          <a:xfrm>
            <a:off x="4000500" y="5143500"/>
            <a:ext cx="1335088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 Black" pitchFamily="34" charset="0"/>
              </a:rPr>
              <a:t>yalnızlık</a:t>
            </a:r>
            <a:endParaRPr lang="en-US" sz="2000" dirty="0">
              <a:latin typeface="Arial Black" pitchFamily="34" charset="0"/>
            </a:endParaRPr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16200000" flipV="1">
            <a:off x="5679282" y="821531"/>
            <a:ext cx="2000250" cy="1357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- Ευθύγραμμο βέλος σύνδεσης"/>
          <p:cNvCxnSpPr/>
          <p:nvPr/>
        </p:nvCxnSpPr>
        <p:spPr>
          <a:xfrm rot="10800000" flipV="1">
            <a:off x="5715000" y="3571875"/>
            <a:ext cx="1785938" cy="714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/>
          <p:cNvCxnSpPr/>
          <p:nvPr/>
        </p:nvCxnSpPr>
        <p:spPr>
          <a:xfrm rot="5400000">
            <a:off x="6215062" y="3714751"/>
            <a:ext cx="1928813" cy="16430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6200000" flipV="1">
            <a:off x="5572125" y="1143000"/>
            <a:ext cx="1571625" cy="1571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10 - Ορθογώνιο">
            <a:extLst>
              <a:ext uri="{FF2B5EF4-FFF2-40B4-BE49-F238E27FC236}">
                <a16:creationId xmlns:a16="http://schemas.microsoft.com/office/drawing/2014/main" id="{C5949B67-4F47-46BE-27B1-76025D935129}"/>
              </a:ext>
            </a:extLst>
          </p:cNvPr>
          <p:cNvSpPr/>
          <p:nvPr/>
        </p:nvSpPr>
        <p:spPr>
          <a:xfrm>
            <a:off x="3328824" y="3530084"/>
            <a:ext cx="212365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g</a:t>
            </a:r>
            <a:r>
              <a:rPr lang="tr-TR" dirty="0">
                <a:solidFill>
                  <a:prstClr val="black"/>
                </a:solidFill>
                <a:latin typeface="Arial Black" pitchFamily="34" charset="0"/>
              </a:rPr>
              <a:t>ü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rü</a:t>
            </a:r>
            <a:r>
              <a:rPr lang="tr-TR" dirty="0">
                <a:solidFill>
                  <a:prstClr val="black"/>
                </a:solidFill>
                <a:latin typeface="Arial Black" pitchFamily="34" charset="0"/>
              </a:rPr>
              <a:t>l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tü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 Black" pitchFamily="34" charset="0"/>
              </a:rPr>
              <a:t>kirliliği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2E369-674F-47AD-9236-4EED83B48BB7}"/>
              </a:ext>
            </a:extLst>
          </p:cNvPr>
          <p:cNvSpPr txBox="1"/>
          <p:nvPr/>
        </p:nvSpPr>
        <p:spPr>
          <a:xfrm>
            <a:off x="5334000" y="1560998"/>
            <a:ext cx="2766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8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K</a:t>
            </a:r>
            <a:r>
              <a:rPr lang="de-DE" sz="1800" b="1" dirty="0" err="1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aygılan</a:t>
            </a:r>
            <a:r>
              <a:rPr lang="de-DE" sz="1800" b="1" dirty="0" err="1">
                <a:solidFill>
                  <a:srgbClr val="FF0000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dır</a:t>
            </a:r>
            <a:r>
              <a:rPr lang="tr-TR" sz="18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maktadır</a:t>
            </a:r>
            <a:r>
              <a:rPr lang="de-DE" sz="1800" b="1" dirty="0">
                <a:solidFill>
                  <a:schemeClr val="tx1"/>
                </a:solidFill>
                <a:latin typeface="Arial Black" pitchFamily="34" charset="0"/>
                <a:ea typeface="ArialMT" charset="-128"/>
                <a:cs typeface="Arial" pitchFamily="34" charset="0"/>
              </a:rPr>
              <a:t> </a:t>
            </a:r>
            <a:endParaRPr lang="de-DE" sz="18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6" name="Picture 2" descr="12,956,808 Cartoon boy thinking Stok ...">
            <a:extLst>
              <a:ext uri="{FF2B5EF4-FFF2-40B4-BE49-F238E27FC236}">
                <a16:creationId xmlns:a16="http://schemas.microsoft.com/office/drawing/2014/main" id="{1D965690-906F-4A13-B777-58B1A8706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2655"/>
            <a:ext cx="3439616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3 - TextBox">
            <a:extLst>
              <a:ext uri="{FF2B5EF4-FFF2-40B4-BE49-F238E27FC236}">
                <a16:creationId xmlns:a16="http://schemas.microsoft.com/office/drawing/2014/main" id="{423430A1-832C-442F-8432-59BB862862DA}"/>
              </a:ext>
            </a:extLst>
          </p:cNvPr>
          <p:cNvSpPr txBox="1"/>
          <p:nvPr/>
        </p:nvSpPr>
        <p:spPr>
          <a:xfrm>
            <a:off x="285750" y="6286500"/>
            <a:ext cx="6500813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* </a:t>
            </a:r>
            <a:r>
              <a:rPr lang="el-GR" sz="2000" b="1" dirty="0">
                <a:latin typeface="Arial Black" pitchFamily="34" charset="0"/>
              </a:rPr>
              <a:t>ανησυχώ / προβληματίζω / προκαλώ άγχος </a:t>
            </a:r>
            <a:endParaRPr lang="en-US" sz="2000" b="1" dirty="0">
              <a:latin typeface="Arial Black" pitchFamily="34" charset="0"/>
            </a:endParaRPr>
          </a:p>
        </p:txBody>
      </p:sp>
      <p:sp>
        <p:nvSpPr>
          <p:cNvPr id="5" name="Βέλος: Κάτω 4">
            <a:extLst>
              <a:ext uri="{FF2B5EF4-FFF2-40B4-BE49-F238E27FC236}">
                <a16:creationId xmlns:a16="http://schemas.microsoft.com/office/drawing/2014/main" id="{EC9FBC96-E82A-43AB-A78A-6551B4EF94EF}"/>
              </a:ext>
            </a:extLst>
          </p:cNvPr>
          <p:cNvSpPr/>
          <p:nvPr/>
        </p:nvSpPr>
        <p:spPr>
          <a:xfrm>
            <a:off x="6393160" y="2208680"/>
            <a:ext cx="648072" cy="18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495A03D3-A637-48F9-92B9-B74B7C08B8FB}"/>
              </a:ext>
            </a:extLst>
          </p:cNvPr>
          <p:cNvSpPr/>
          <p:nvPr/>
        </p:nvSpPr>
        <p:spPr>
          <a:xfrm>
            <a:off x="6156176" y="4653136"/>
            <a:ext cx="1800200" cy="12961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-</a:t>
            </a:r>
            <a:r>
              <a:rPr lang="tr-TR" sz="4000" dirty="0"/>
              <a:t>(y)I</a:t>
            </a:r>
            <a:endParaRPr lang="el-CY" sz="4000" dirty="0"/>
          </a:p>
        </p:txBody>
      </p:sp>
    </p:spTree>
    <p:extLst>
      <p:ext uri="{BB962C8B-B14F-4D97-AF65-F5344CB8AC3E}">
        <p14:creationId xmlns:p14="http://schemas.microsoft.com/office/powerpoint/2010/main" val="3442455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stening Clipart Images | Free Download | PNG Transparent Background -  Pngtree">
            <a:extLst>
              <a:ext uri="{FF2B5EF4-FFF2-40B4-BE49-F238E27FC236}">
                <a16:creationId xmlns:a16="http://schemas.microsoft.com/office/drawing/2014/main" id="{8F022E4C-1FDA-4E14-94AB-C62319289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A0E4E0-AF41-4186-B74F-F30F2C4C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710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72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14313" y="571500"/>
            <a:ext cx="4071937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just">
              <a:defRPr/>
            </a:pPr>
            <a:r>
              <a:rPr lang="tr-TR" sz="28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Gelişme </a:t>
            </a:r>
            <a:r>
              <a:rPr lang="en-US" sz="2800" b="1">
                <a:solidFill>
                  <a:srgbClr val="232323"/>
                </a:solidFill>
                <a:latin typeface="Arial Black" pitchFamily="34" charset="0"/>
                <a:cs typeface="Arial" pitchFamily="34" charset="0"/>
              </a:rPr>
              <a:t>bölümü</a:t>
            </a:r>
            <a:r>
              <a:rPr lang="tr-TR" sz="2800" b="1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 :</a:t>
            </a:r>
            <a:endParaRPr lang="tr-TR" sz="280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357188" y="1643063"/>
            <a:ext cx="835818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1 paragraf  </a:t>
            </a:r>
            <a:endParaRPr lang="el-GR" sz="2000" b="1" dirty="0">
              <a:latin typeface="Arial Black" pitchFamily="34" charset="0"/>
            </a:endParaRPr>
          </a:p>
          <a:p>
            <a:pPr>
              <a:defRPr/>
            </a:pPr>
            <a:r>
              <a:rPr lang="tr-TR" sz="2000" b="1" dirty="0">
                <a:latin typeface="Arial Black" pitchFamily="34" charset="0"/>
              </a:rPr>
              <a:t>konu </a:t>
            </a:r>
            <a:r>
              <a:rPr lang="el-GR" sz="2000" b="1" dirty="0">
                <a:latin typeface="Arial Black" pitchFamily="34" charset="0"/>
              </a:rPr>
              <a:t>: </a:t>
            </a:r>
            <a:r>
              <a:rPr lang="en-US" sz="2000" dirty="0" err="1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çevre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krizi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57188" y="4000613"/>
            <a:ext cx="8501063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tr-TR" sz="20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Kentsel sorunlar nedeniyle oluşan tahribat, doğal çevre</a:t>
            </a:r>
            <a:r>
              <a:rPr lang="en-GB" sz="20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y</a:t>
            </a:r>
            <a:r>
              <a:rPr lang="tr-TR" sz="2000" b="1" dirty="0">
                <a:solidFill>
                  <a:schemeClr val="tx1"/>
                </a:solidFill>
                <a:latin typeface="Arial Black" pitchFamily="34" charset="0"/>
                <a:cs typeface="Arial" pitchFamily="34" charset="0"/>
              </a:rPr>
              <a:t>i  etkilemektedir.</a:t>
            </a:r>
            <a:endParaRPr lang="tr-TR" sz="2000" dirty="0">
              <a:solidFill>
                <a:schemeClr val="tx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57188" y="2500313"/>
            <a:ext cx="8358187" cy="400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Küresel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çevre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krizi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konusu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2000" dirty="0" err="1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çok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önemli</a:t>
            </a:r>
            <a:r>
              <a:rPr lang="en-US" sz="2000" dirty="0">
                <a:solidFill>
                  <a:srgbClr val="222222"/>
                </a:solidFill>
                <a:latin typeface="Arial Black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7188" y="3071813"/>
            <a:ext cx="8358187" cy="70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Çevre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kirliliği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çeşitleri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hava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kirliliği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su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kirliliği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toprak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kirliliği</a:t>
            </a:r>
            <a:r>
              <a:rPr lang="tr-TR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ve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görüntü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kirliliği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olarak</a:t>
            </a:r>
            <a:r>
              <a:rPr lang="en-US" sz="2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Black" pitchFamily="34" charset="0"/>
              </a:rPr>
              <a:t>sınıflandırıl</a:t>
            </a:r>
            <a:r>
              <a:rPr lang="tr-TR" sz="2000" dirty="0">
                <a:solidFill>
                  <a:schemeClr val="tx1"/>
                </a:solidFill>
                <a:latin typeface="Arial Black" pitchFamily="34" charset="0"/>
              </a:rPr>
              <a:t>maktadır.</a:t>
            </a:r>
            <a:endParaRPr lang="en-US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İklim Krizine 5 Maddede Bakış | Çevre | Sürdürülebilirlik | Yapi Kredi Blog">
            <a:extLst>
              <a:ext uri="{FF2B5EF4-FFF2-40B4-BE49-F238E27FC236}">
                <a16:creationId xmlns:a16="http://schemas.microsoft.com/office/drawing/2014/main" id="{4812AD70-6157-40FC-B4C4-3D63DBD46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8" y="4876800"/>
            <a:ext cx="8501063" cy="18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Listening Clipart Images | Free Download | PNG Transparent Background -  Pngtree">
            <a:extLst>
              <a:ext uri="{FF2B5EF4-FFF2-40B4-BE49-F238E27FC236}">
                <a16:creationId xmlns:a16="http://schemas.microsoft.com/office/drawing/2014/main" id="{8F022E4C-1FDA-4E14-94AB-C62319289B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A0E4E0-AF41-4186-B74F-F30F2C4C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17104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5394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970</Words>
  <Application>Microsoft Office PowerPoint</Application>
  <PresentationFormat>Προβολή στην οθόνη (4:3)</PresentationFormat>
  <Paragraphs>169</Paragraphs>
  <Slides>46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52" baseType="lpstr">
      <vt:lpstr>Arial</vt:lpstr>
      <vt:lpstr>Arial Black</vt:lpstr>
      <vt:lpstr>Calibri</vt:lpstr>
      <vt:lpstr>Inter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Cümleler oluşturma etkinlik sayfaları</vt:lpstr>
      <vt:lpstr>Genel olarak bakıldığında  / Yapılan araştırmalara bakıldığında ________</vt:lpstr>
      <vt:lpstr>Öyle görünüyor ki ______________ </vt:lpstr>
      <vt:lpstr>Dolayısıyla ________________</vt:lpstr>
      <vt:lpstr>Bunlardan ilki _____________ </vt:lpstr>
      <vt:lpstr>______________ gibi sektörlere ağırlık verilmelidir.</vt:lpstr>
      <vt:lpstr>______________________ gibi birçok faktör sıralanabilir</vt:lpstr>
      <vt:lpstr>___________________analiz ederken, hiç kuşkusuz ______________  </vt:lpstr>
      <vt:lpstr>Ancak unutulmamalıdır ki  __________</vt:lpstr>
      <vt:lpstr>Buradan anlaşılıyor ki _________</vt:lpstr>
      <vt:lpstr>Buradan çıkarılabilir  ki _______________</vt:lpstr>
      <vt:lpstr>Παρουσίαση του PowerPoint</vt:lpstr>
      <vt:lpstr>Çocukların oynayabileceği parkların sayısı gittikçe azalmaktadır.</vt:lpstr>
      <vt:lpstr>Trafik kurallarını ihlal etmektedir. </vt:lpstr>
      <vt:lpstr>Dünyaca iklim değişmektedir. </vt:lpstr>
      <vt:lpstr>Belediyeler kamu alanlarını, meydanaları, caddeleri, yolları ve binaları hızla değiştirmeli.</vt:lpstr>
      <vt:lpstr>İnsan kendine zaman ayırmalı. </vt:lpstr>
      <vt:lpstr>Ürettiğimiz  çöpleri azaltmalıyız. Çevre kirlenmesiyle ilgili bilinçlendirmeye çalışmalı. Devlet yeniden kullan prensibini teşvik etmeli. Boş kutular toplanıp yeniden kullanılmalı. </vt:lpstr>
      <vt:lpstr>Παρουσίαση του PowerPoint</vt:lpstr>
      <vt:lpstr>Παρουσίαση του PowerPoint</vt:lpstr>
      <vt:lpstr> </vt:lpstr>
      <vt:lpstr> 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ELENI CHARALAMBOUS</dc:creator>
  <cp:lastModifiedBy>ΕΛΕΝΗ ΧΑΡΑΛΑΜΠΟΥΣ</cp:lastModifiedBy>
  <cp:revision>91</cp:revision>
  <dcterms:created xsi:type="dcterms:W3CDTF">2021-01-16T18:49:33Z</dcterms:created>
  <dcterms:modified xsi:type="dcterms:W3CDTF">2025-10-06T13:23:36Z</dcterms:modified>
</cp:coreProperties>
</file>