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4" r:id="rId4"/>
    <p:sldId id="282" r:id="rId5"/>
    <p:sldId id="275" r:id="rId6"/>
    <p:sldId id="274" r:id="rId7"/>
    <p:sldId id="283" r:id="rId8"/>
    <p:sldId id="271" r:id="rId9"/>
    <p:sldId id="272" r:id="rId10"/>
    <p:sldId id="258" r:id="rId11"/>
    <p:sldId id="267" r:id="rId12"/>
    <p:sldId id="277" r:id="rId13"/>
    <p:sldId id="281" r:id="rId14"/>
    <p:sldId id="265" r:id="rId15"/>
    <p:sldId id="280" r:id="rId16"/>
    <p:sldId id="278" r:id="rId17"/>
    <p:sldId id="279" r:id="rId18"/>
    <p:sldId id="276" r:id="rId19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AD7D5-D2A7-4530-904F-D6F85870918B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324E0-40F5-4489-A546-3FD8982D173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5731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15A8-58CA-003C-86C6-42CB143FD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D97EBB7-BF20-90C2-0ED3-F01E81AB5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CFD429E-D411-E2FF-7EE6-1765FBB0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20E7268-0CA2-E841-5C3D-ADFC948E9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4B247-C89A-4B49-A573-C02A5FFD62AA}" type="slidenum">
              <a:rPr lang="el-CY" smtClean="0"/>
              <a:t>8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714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324E0-40F5-4489-A546-3FD8982D1733}" type="slidenum">
              <a:rPr lang="el-CY" smtClean="0"/>
              <a:t>13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7006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73AB1-C74F-1AFF-B55D-08D9C06F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8D4803-E1B1-2112-C102-8B8DCFED7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7B7E25-6C72-38B5-7084-58C3FDE2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0A1FC0-D6E8-EC5B-6010-FDB01526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709B5E-0067-BA1B-A060-728DA95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789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C7B6DC-4116-C08C-A503-422160F4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B3A892B-2393-31DF-C24C-E3C409EE4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FA541E-BCE4-F2C4-DF68-26A7CB6D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7D712F-1825-B52D-F2B6-34BFF66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86ADC4-808D-098B-2BD4-F7C6C6A8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5949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FF26F86-89CB-E6A8-8752-E51D22AB5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9252F92-9B93-9A71-9FDB-2A2A45C19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6CC961-33CD-A269-F7C7-61F29814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CA014C-C708-0288-E362-4BB619A2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E304DE-5C85-B9C3-10A3-4B2B6E05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581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656AA-B959-1236-829A-BADEB48C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8AB468-A5BD-835D-C29B-78BD05EE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FC38E4-6178-E713-CA39-62A0FFC5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3EC951-5D51-1C03-E1E6-FCC41E33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46B07B-2796-D3CC-62DB-AFDC998B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548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F30744-9321-62CD-C885-93F53353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16048C-6CFF-EDAD-0AD4-0E55AA408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1721CB-8890-C073-7C7B-794847F6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E25DE7-BD0A-AACD-1439-29977239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640CCB-0869-76CA-76BA-829D9E2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0916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2E4B5-CB99-DDA8-E7FB-08E4E75B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53FFC8-AC3D-B5CC-4248-20F1D4BFB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DC1128F-3E9D-07A4-77B8-7073CC835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E324BB-635B-DFAB-3A4D-C10072EA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DB16DEF-3131-0012-26B8-FA46F9D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77AEDCF-F3E2-5846-0CF3-77F6498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849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351D98-35E6-7680-44BE-F6C7CC26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C46045-93EF-B53F-5E39-457232D8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0E23465-D581-889C-37CD-DDD89C1F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498FD2-6683-2A7B-EEAA-E4A1BF80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51EB9B4-004C-B353-891F-3AD58B6CE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A04584E-89A0-2729-BFE3-D83F3383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DDA9FD4-6238-6DE2-13E6-41C5742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A1186A-6A12-CCE1-55F9-F888DF11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682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36748-CCDE-C6DD-6FE4-E75473F2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6B4AA5-F4CF-9AF6-4CA6-A638B85C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5EE93F5-BE4A-FD11-E5C6-F0B7EC30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CAC6D2-8F1C-A418-C7F0-BCD5D0CD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8274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5224C93-58CB-D939-573B-89B71EA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8C4B99D-6B74-E9A1-DB35-C7221FA9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7C3ED2-D8D9-2DBF-30E0-9686E84B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112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BC4594-A715-31E8-4EA7-9079CEF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792D2A-5053-0519-121A-1360CE29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23FE1DA-00FB-6709-B486-FCBBC49E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42C352-264A-512C-EC03-D2D334F6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46B329-3052-7BFE-13B2-1E0E5C0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E7B926-2699-6B78-C47F-97AFA8E3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96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5BA160-592B-E200-CFC5-D1D02C63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D56C2A2-CE24-1354-050A-832655978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36FC19-9625-FBA2-071A-C4436BA34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84F6A2-C76E-0345-C058-E2BD0BEF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AB4B77-9E2E-C459-73CC-42AC19CA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D99536-CA89-D89A-0016-4FFA5CC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617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DC8540D-CF14-F63E-3937-5D3F560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BF94F7-081A-04B0-5553-D8F5B1BE0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29F5BC-FA5D-B411-C0BF-0D3804A30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FAD43-8D96-4055-98DE-981080E74523}" type="datetimeFigureOut">
              <a:rPr lang="el-CY" smtClean="0"/>
              <a:t>6/10/2025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F0A689-A5EE-01A4-32E3-700341AB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30A1FA-15BF-8E79-9302-3476717ED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F1EE9-8C94-44A0-AB9F-3DAD1D3FBE9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488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724C8-1D41-6700-0082-398DC65DA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3A9A65D-2F6A-157F-CE51-31587C64C4F2}"/>
              </a:ext>
            </a:extLst>
          </p:cNvPr>
          <p:cNvSpPr/>
          <p:nvPr/>
        </p:nvSpPr>
        <p:spPr>
          <a:xfrm>
            <a:off x="7652373" y="83913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AA30DC8-DC55-1F93-084A-43A2D04E5A90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C0241-A7BD-5C08-906D-4CDDA781B460}"/>
              </a:ext>
            </a:extLst>
          </p:cNvPr>
          <p:cNvSpPr txBox="1"/>
          <p:nvPr/>
        </p:nvSpPr>
        <p:spPr>
          <a:xfrm>
            <a:off x="3094262" y="91715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>
                <a:solidFill>
                  <a:schemeClr val="tx1"/>
                </a:solidFill>
              </a:rPr>
              <a:t>ΤΟΜ 100_</a:t>
            </a:r>
            <a:r>
              <a:rPr lang="el-GR" b="1" dirty="0">
                <a:solidFill>
                  <a:schemeClr val="tx1"/>
                </a:solidFill>
              </a:rPr>
              <a:t>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274FE-48B0-B61C-19FA-1B2804350765}"/>
              </a:ext>
            </a:extLst>
          </p:cNvPr>
          <p:cNvSpPr txBox="1"/>
          <p:nvPr/>
        </p:nvSpPr>
        <p:spPr>
          <a:xfrm>
            <a:off x="351062" y="1452887"/>
            <a:ext cx="1100273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Amaçlar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                     </a:t>
            </a:r>
          </a:p>
          <a:p>
            <a:endParaRPr lang="tr-TR" b="1" dirty="0"/>
          </a:p>
          <a:p>
            <a:r>
              <a:rPr lang="el-GR" dirty="0">
                <a:solidFill>
                  <a:schemeClr val="tx1"/>
                </a:solidFill>
              </a:rPr>
              <a:t>Ο  τρόπος  σχηματισμού  της δοτικής </a:t>
            </a:r>
          </a:p>
          <a:p>
            <a:r>
              <a:rPr lang="el-GR" dirty="0"/>
              <a:t>Η  χρήση  του  συνδετικού –ευφωνικού γράμματος  -</a:t>
            </a:r>
            <a:r>
              <a:rPr lang="tr-TR" dirty="0"/>
              <a:t>y   </a:t>
            </a:r>
            <a:r>
              <a:rPr lang="el-GR" dirty="0"/>
              <a:t>/ -</a:t>
            </a:r>
            <a:r>
              <a:rPr lang="tr-TR" dirty="0"/>
              <a:t>n</a:t>
            </a:r>
            <a:endParaRPr lang="el-GR" dirty="0"/>
          </a:p>
          <a:p>
            <a:r>
              <a:rPr lang="el-GR" dirty="0"/>
              <a:t>Η μετατροπή  του σκληρού συμφώνου -</a:t>
            </a:r>
            <a:r>
              <a:rPr lang="tr-TR" dirty="0"/>
              <a:t>p</a:t>
            </a:r>
            <a:r>
              <a:rPr lang="el-GR" dirty="0"/>
              <a:t>-</a:t>
            </a:r>
            <a:r>
              <a:rPr lang="tr-TR" dirty="0"/>
              <a:t>ç</a:t>
            </a:r>
            <a:r>
              <a:rPr lang="el-GR" dirty="0"/>
              <a:t>-</a:t>
            </a:r>
            <a:r>
              <a:rPr lang="tr-TR" dirty="0"/>
              <a:t>t</a:t>
            </a:r>
            <a:r>
              <a:rPr lang="el-GR" dirty="0"/>
              <a:t>-</a:t>
            </a:r>
            <a:r>
              <a:rPr lang="tr-TR" dirty="0"/>
              <a:t>k</a:t>
            </a:r>
            <a:r>
              <a:rPr lang="el-GR" dirty="0"/>
              <a:t>   </a:t>
            </a:r>
            <a:r>
              <a:rPr lang="el-GR" dirty="0">
                <a:sym typeface="Wingdings" panose="05000000000000000000" pitchFamily="2" charset="2"/>
              </a:rPr>
              <a:t> </a:t>
            </a:r>
            <a:r>
              <a:rPr lang="tr-TR" dirty="0"/>
              <a:t> İki  ünlü  arasındaki     "</a:t>
            </a:r>
            <a:r>
              <a:rPr lang="el-GR" dirty="0"/>
              <a:t> </a:t>
            </a:r>
            <a:r>
              <a:rPr lang="tr-TR" dirty="0"/>
              <a:t>p,  ç, t, k</a:t>
            </a:r>
            <a:r>
              <a:rPr lang="el-GR" dirty="0"/>
              <a:t> </a:t>
            </a:r>
            <a:r>
              <a:rPr lang="tr-TR" dirty="0"/>
              <a:t>"    ünsüzleri   "</a:t>
            </a:r>
            <a:r>
              <a:rPr lang="el-GR" dirty="0"/>
              <a:t> </a:t>
            </a:r>
            <a:r>
              <a:rPr lang="tr-TR" dirty="0"/>
              <a:t>b, c, d,  ğ</a:t>
            </a:r>
            <a:r>
              <a:rPr lang="el-GR" dirty="0"/>
              <a:t> </a:t>
            </a:r>
            <a:r>
              <a:rPr lang="tr-TR" dirty="0"/>
              <a:t>"  olur.    </a:t>
            </a:r>
            <a:endParaRPr lang="el-GR" dirty="0"/>
          </a:p>
          <a:p>
            <a:r>
              <a:rPr lang="tr-TR" dirty="0"/>
              <a:t>H</a:t>
            </a:r>
            <a:r>
              <a:rPr lang="el-GR" dirty="0"/>
              <a:t>  περίπτωση  των λέξεων  με την  κατάληξη   -</a:t>
            </a:r>
            <a:r>
              <a:rPr lang="tr-TR" dirty="0"/>
              <a:t>nk  </a:t>
            </a:r>
          </a:p>
          <a:p>
            <a:r>
              <a:rPr lang="tr-TR" dirty="0"/>
              <a:t>Oı  </a:t>
            </a:r>
            <a:r>
              <a:rPr lang="el-GR" dirty="0"/>
              <a:t>εξαιρέσεις 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Τα  ρήματα  που συντάσσονται με δοτική 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Η  δοτική  και ο  συντακτικός της ρόλος : </a:t>
            </a:r>
            <a:r>
              <a:rPr lang="tr-TR" dirty="0"/>
              <a:t>Dolaylı tümleç  </a:t>
            </a:r>
            <a:r>
              <a:rPr lang="el-GR" dirty="0"/>
              <a:t> /  Έμμεσο  συμπλήρωμα 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/>
              <a:t>To dolaylı tümleç </a:t>
            </a:r>
            <a:r>
              <a:rPr lang="el-GR" dirty="0"/>
              <a:t>της  τουρκικής γλώσσας αντιστοίχως  προς το  έμμεσο αντικείμενο  της  νεοελληνικής γλώσσας</a:t>
            </a:r>
            <a:endParaRPr lang="tr-TR" dirty="0"/>
          </a:p>
          <a:p>
            <a:r>
              <a:rPr lang="el-GR" dirty="0"/>
              <a:t>Η  σύνταξη του </a:t>
            </a:r>
            <a:r>
              <a:rPr lang="tr-TR" dirty="0"/>
              <a:t>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âzım  </a:t>
            </a:r>
            <a:r>
              <a:rPr lang="el-GR" dirty="0"/>
              <a:t>                   </a:t>
            </a:r>
            <a:endParaRPr lang="tr-TR" b="1" dirty="0"/>
          </a:p>
          <a:p>
            <a:r>
              <a:rPr lang="el-GR" dirty="0"/>
              <a:t>Η δοτική  του σκοπού  αντιστοίχως προς </a:t>
            </a:r>
            <a:r>
              <a:rPr lang="tr-TR" dirty="0"/>
              <a:t> </a:t>
            </a:r>
            <a:r>
              <a:rPr lang="el-GR" dirty="0"/>
              <a:t>τις  προθετικές φράσεις που δηλώνουν  σκοπό   της  νεοελληνικής γλώσσας </a:t>
            </a:r>
          </a:p>
          <a:p>
            <a:r>
              <a:rPr lang="el-GR" dirty="0"/>
              <a:t>Οι σύνταξη επιθέτων,  επιρρημάτων και προθέσεων  με δοτική </a:t>
            </a:r>
            <a:endParaRPr lang="tr-TR" dirty="0"/>
          </a:p>
          <a:p>
            <a:r>
              <a:rPr lang="el-GR" dirty="0"/>
              <a:t>Η μετάφραση  σε άρτιο νεοελληνικό λόγο</a:t>
            </a:r>
          </a:p>
        </p:txBody>
      </p:sp>
    </p:spTree>
    <p:extLst>
      <p:ext uri="{BB962C8B-B14F-4D97-AF65-F5344CB8AC3E}">
        <p14:creationId xmlns:p14="http://schemas.microsoft.com/office/powerpoint/2010/main" val="310658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25334-06A2-5FCC-E2E8-D5AC10A4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644AC8-CBBF-19BB-0C66-1CF2E79B8D74}"/>
              </a:ext>
            </a:extLst>
          </p:cNvPr>
          <p:cNvSpPr txBox="1"/>
          <p:nvPr/>
        </p:nvSpPr>
        <p:spPr>
          <a:xfrm>
            <a:off x="522514" y="1277541"/>
            <a:ext cx="11397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Öğrencilerin  öğrenmekte  zorlandıkları  konulardan  biri </a:t>
            </a:r>
            <a:r>
              <a:rPr lang="el-GR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E690FB7-1289-0D6E-FD62-8ED95EA73239}"/>
              </a:ext>
            </a:extLst>
          </p:cNvPr>
          <p:cNvSpPr/>
          <p:nvPr/>
        </p:nvSpPr>
        <p:spPr>
          <a:xfrm>
            <a:off x="696686" y="3004457"/>
            <a:ext cx="11223172" cy="2405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el-GR" b="1" dirty="0"/>
              <a:t>Μερικές  εξαιρέσεις :</a:t>
            </a:r>
          </a:p>
          <a:p>
            <a:r>
              <a:rPr lang="tr-TR" dirty="0"/>
              <a:t>Alt</a:t>
            </a:r>
          </a:p>
          <a:p>
            <a:r>
              <a:rPr lang="tr-TR" dirty="0"/>
              <a:t>Fiyat</a:t>
            </a:r>
          </a:p>
          <a:p>
            <a:r>
              <a:rPr lang="tr-TR" dirty="0"/>
              <a:t>Park</a:t>
            </a:r>
          </a:p>
          <a:p>
            <a:r>
              <a:rPr lang="tr-TR" dirty="0"/>
              <a:t>Üst</a:t>
            </a:r>
          </a:p>
          <a:p>
            <a:r>
              <a:rPr lang="tr-TR" dirty="0"/>
              <a:t>At</a:t>
            </a:r>
          </a:p>
          <a:p>
            <a:r>
              <a:rPr lang="tr-TR" dirty="0"/>
              <a:t>Halk</a:t>
            </a:r>
          </a:p>
          <a:p>
            <a:r>
              <a:rPr lang="tr-TR" dirty="0"/>
              <a:t>Paket</a:t>
            </a:r>
          </a:p>
          <a:p>
            <a:r>
              <a:rPr lang="tr-TR" dirty="0"/>
              <a:t>Başkent</a:t>
            </a:r>
          </a:p>
          <a:p>
            <a:r>
              <a:rPr lang="tr-TR" dirty="0"/>
              <a:t>İç</a:t>
            </a:r>
          </a:p>
          <a:p>
            <a:r>
              <a:rPr lang="tr-TR" dirty="0"/>
              <a:t>Pasaport</a:t>
            </a:r>
          </a:p>
          <a:p>
            <a:r>
              <a:rPr lang="tr-TR" dirty="0"/>
              <a:t>Bilet</a:t>
            </a:r>
          </a:p>
          <a:p>
            <a:r>
              <a:rPr lang="tr-TR" dirty="0"/>
              <a:t>Kart</a:t>
            </a:r>
          </a:p>
          <a:p>
            <a:r>
              <a:rPr lang="tr-TR" dirty="0"/>
              <a:t>Saat</a:t>
            </a:r>
          </a:p>
          <a:p>
            <a:r>
              <a:rPr lang="tr-TR" dirty="0"/>
              <a:t>Bisiklet</a:t>
            </a:r>
          </a:p>
          <a:p>
            <a:r>
              <a:rPr lang="tr-TR" dirty="0"/>
              <a:t>Kat</a:t>
            </a:r>
          </a:p>
          <a:p>
            <a:r>
              <a:rPr lang="tr-TR" dirty="0"/>
              <a:t>Saç</a:t>
            </a:r>
          </a:p>
          <a:p>
            <a:r>
              <a:rPr lang="tr-TR" dirty="0"/>
              <a:t>Ceket</a:t>
            </a:r>
          </a:p>
          <a:p>
            <a:r>
              <a:rPr lang="tr-TR" dirty="0"/>
              <a:t>Kek</a:t>
            </a:r>
          </a:p>
          <a:p>
            <a:r>
              <a:rPr lang="tr-TR" dirty="0"/>
              <a:t>Sepet</a:t>
            </a:r>
          </a:p>
          <a:p>
            <a:r>
              <a:rPr lang="tr-TR" dirty="0"/>
              <a:t>Çöp</a:t>
            </a:r>
          </a:p>
          <a:p>
            <a:r>
              <a:rPr lang="tr-TR" dirty="0"/>
              <a:t>Maç </a:t>
            </a:r>
          </a:p>
          <a:p>
            <a:r>
              <a:rPr lang="tr-TR" dirty="0"/>
              <a:t>Top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3B5D5-FBB8-3BFC-D78B-7EC6720C0068}"/>
              </a:ext>
            </a:extLst>
          </p:cNvPr>
          <p:cNvSpPr txBox="1"/>
          <p:nvPr/>
        </p:nvSpPr>
        <p:spPr>
          <a:xfrm>
            <a:off x="2677885" y="5844454"/>
            <a:ext cx="9241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Zeynep Albayrak, </a:t>
            </a:r>
            <a:r>
              <a:rPr lang="el-GR" dirty="0"/>
              <a:t>Γιώργος </a:t>
            </a:r>
            <a:r>
              <a:rPr lang="el-GR" dirty="0" err="1"/>
              <a:t>Λιμαντζάκης</a:t>
            </a:r>
            <a:r>
              <a:rPr lang="en-US" dirty="0"/>
              <a:t>,</a:t>
            </a:r>
            <a:r>
              <a:rPr lang="el-GR" dirty="0"/>
              <a:t> Ελένη  Χρηστίδου, </a:t>
            </a:r>
            <a:r>
              <a:rPr lang="en-US" i="1" dirty="0"/>
              <a:t>Tamam! : </a:t>
            </a:r>
            <a:r>
              <a:rPr lang="en-US" i="1" dirty="0" err="1"/>
              <a:t>türkçe</a:t>
            </a:r>
            <a:r>
              <a:rPr lang="en-US" i="1" dirty="0"/>
              <a:t> </a:t>
            </a:r>
            <a:r>
              <a:rPr lang="en-US" i="1" dirty="0" err="1"/>
              <a:t>dilbilgisi</a:t>
            </a:r>
            <a:r>
              <a:rPr lang="en-US" i="1" dirty="0"/>
              <a:t> </a:t>
            </a:r>
            <a:r>
              <a:rPr lang="en-US" i="1" dirty="0" err="1"/>
              <a:t>alıştırmalar</a:t>
            </a:r>
            <a:r>
              <a:rPr lang="en-US" dirty="0" err="1"/>
              <a:t>ı</a:t>
            </a:r>
            <a:r>
              <a:rPr lang="el-GR" dirty="0"/>
              <a:t>,</a:t>
            </a:r>
            <a:r>
              <a:rPr lang="en-US" dirty="0"/>
              <a:t> </a:t>
            </a:r>
            <a:r>
              <a:rPr lang="el-GR" sz="1200" dirty="0"/>
              <a:t> </a:t>
            </a:r>
            <a:r>
              <a:rPr lang="en-US" dirty="0" err="1"/>
              <a:t>Ornimi</a:t>
            </a:r>
            <a:r>
              <a:rPr lang="el-GR" dirty="0"/>
              <a:t>, </a:t>
            </a:r>
            <a:r>
              <a:rPr lang="en-US" dirty="0"/>
              <a:t> </a:t>
            </a:r>
            <a:r>
              <a:rPr lang="el-GR" dirty="0"/>
              <a:t>Αθήνα  2016,  σελ.  71.</a:t>
            </a:r>
            <a:r>
              <a:rPr lang="en-US" dirty="0"/>
              <a:t> </a:t>
            </a:r>
            <a:r>
              <a:rPr lang="el-GR" dirty="0"/>
              <a:t>  </a:t>
            </a:r>
            <a:r>
              <a:rPr lang="en-US" dirty="0"/>
              <a:t>PL123.T3</a:t>
            </a:r>
            <a:r>
              <a:rPr lang="el-GR" dirty="0"/>
              <a:t>6 </a:t>
            </a:r>
            <a:endParaRPr lang="el-GR" sz="1200" dirty="0"/>
          </a:p>
        </p:txBody>
      </p:sp>
      <p:pic>
        <p:nvPicPr>
          <p:cNvPr id="8" name="Picture 2" descr="Dikkat levhası">
            <a:extLst>
              <a:ext uri="{FF2B5EF4-FFF2-40B4-BE49-F238E27FC236}">
                <a16:creationId xmlns:a16="http://schemas.microsoft.com/office/drawing/2014/main" id="{14B8B9E0-A32D-94C5-A5F9-20A124EA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" y="5659788"/>
            <a:ext cx="2619375" cy="9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603A8F-C3CC-AB15-77F6-7C039FA094CE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21DAA5D-2C9F-01D6-C7F3-853006F3C4B3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  <a:p>
            <a:pPr algn="ctr"/>
            <a:endParaRPr lang="el-CY" sz="1000" b="1" dirty="0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67E4F559-505A-1930-484C-3A1F560DF968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10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9439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DA19-52DC-E68F-9E0B-834C730C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C832C1-9F71-1A42-EA8E-25BE082DC72E}"/>
              </a:ext>
            </a:extLst>
          </p:cNvPr>
          <p:cNvSpPr txBox="1"/>
          <p:nvPr/>
        </p:nvSpPr>
        <p:spPr>
          <a:xfrm>
            <a:off x="522514" y="1277541"/>
            <a:ext cx="11397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Öğrencilerin  öğrenmekte  zorlandıkları  konulardan  biri </a:t>
            </a:r>
            <a:r>
              <a:rPr lang="el-GR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DCFC2F-DC70-50D6-ED03-22D52ACD75BA}"/>
              </a:ext>
            </a:extLst>
          </p:cNvPr>
          <p:cNvSpPr/>
          <p:nvPr/>
        </p:nvSpPr>
        <p:spPr>
          <a:xfrm>
            <a:off x="522514" y="2929551"/>
            <a:ext cx="6389914" cy="555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Okul</a:t>
            </a:r>
            <a:r>
              <a:rPr lang="tr-TR" b="1" dirty="0"/>
              <a:t>   neye  </a:t>
            </a:r>
            <a:r>
              <a:rPr lang="tr-TR" dirty="0"/>
              <a:t>benzer</a:t>
            </a:r>
            <a:r>
              <a:rPr lang="tr-TR" b="1" dirty="0"/>
              <a:t>  </a:t>
            </a:r>
            <a:r>
              <a:rPr lang="en-US" b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A9FFF-B7F0-28F2-C5FA-34B73BBAE926}"/>
              </a:ext>
            </a:extLst>
          </p:cNvPr>
          <p:cNvSpPr txBox="1"/>
          <p:nvPr/>
        </p:nvSpPr>
        <p:spPr>
          <a:xfrm>
            <a:off x="1382486" y="4724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anahtar</a:t>
            </a:r>
            <a:r>
              <a:rPr lang="el-GR" dirty="0"/>
              <a:t>-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.</a:t>
            </a:r>
            <a:endParaRPr lang="el-C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778D8-9C1C-5D59-9C3B-59729FAE2B89}"/>
              </a:ext>
            </a:extLst>
          </p:cNvPr>
          <p:cNvSpPr txBox="1"/>
          <p:nvPr/>
        </p:nvSpPr>
        <p:spPr>
          <a:xfrm>
            <a:off x="3026229" y="3958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kafes</a:t>
            </a:r>
            <a:r>
              <a:rPr lang="tr-TR" b="1" dirty="0"/>
              <a:t>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. </a:t>
            </a:r>
            <a:endParaRPr lang="el-C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0F26D-A245-C634-E4E3-BF220B04D693}"/>
              </a:ext>
            </a:extLst>
          </p:cNvPr>
          <p:cNvSpPr txBox="1"/>
          <p:nvPr/>
        </p:nvSpPr>
        <p:spPr>
          <a:xfrm>
            <a:off x="7625444" y="2526136"/>
            <a:ext cx="4207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krallıkla</a:t>
            </a:r>
            <a:r>
              <a:rPr lang="en-US" dirty="0"/>
              <a:t> </a:t>
            </a:r>
            <a:r>
              <a:rPr lang="en-US" dirty="0" err="1"/>
              <a:t>yönetilen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l-GR" dirty="0"/>
              <a:t>-</a:t>
            </a:r>
            <a:r>
              <a:rPr lang="en-US" b="1" dirty="0"/>
              <a:t>ye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. </a:t>
            </a:r>
            <a:endParaRPr lang="el-C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F5D68-FD92-0EFC-41C8-863C63F5ACA9}"/>
              </a:ext>
            </a:extLst>
          </p:cNvPr>
          <p:cNvSpPr txBox="1"/>
          <p:nvPr/>
        </p:nvSpPr>
        <p:spPr>
          <a:xfrm>
            <a:off x="6912428" y="39819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oyun</a:t>
            </a:r>
            <a:r>
              <a:rPr lang="en-US" dirty="0"/>
              <a:t> park</a:t>
            </a:r>
            <a:r>
              <a:rPr lang="el-GR" dirty="0"/>
              <a:t>-</a:t>
            </a:r>
            <a:r>
              <a:rPr lang="en-US" dirty="0"/>
              <a:t>ı</a:t>
            </a:r>
            <a:r>
              <a:rPr lang="el-GR" dirty="0"/>
              <a:t>-</a:t>
            </a:r>
            <a:r>
              <a:rPr lang="tr-TR" dirty="0"/>
              <a:t>n</a:t>
            </a:r>
            <a:r>
              <a:rPr lang="el-GR" dirty="0"/>
              <a:t>-</a:t>
            </a:r>
            <a:r>
              <a:rPr lang="tr-TR" b="1" dirty="0"/>
              <a:t>a</a:t>
            </a:r>
            <a:r>
              <a:rPr lang="en-US" dirty="0"/>
              <a:t> </a:t>
            </a:r>
            <a:r>
              <a:rPr lang="tr-TR" dirty="0"/>
              <a:t>benzer</a:t>
            </a:r>
            <a:r>
              <a:rPr lang="en-US" dirty="0"/>
              <a:t>.</a:t>
            </a:r>
            <a:endParaRPr lang="el-CY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F237A5-3FEC-F9D7-0FF6-C6E455D10B09}"/>
              </a:ext>
            </a:extLst>
          </p:cNvPr>
          <p:cNvSpPr txBox="1"/>
          <p:nvPr/>
        </p:nvSpPr>
        <p:spPr>
          <a:xfrm>
            <a:off x="4648202" y="4640314"/>
            <a:ext cx="7271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l-GR" dirty="0"/>
              <a:t>-</a:t>
            </a:r>
            <a:r>
              <a:rPr lang="tr-TR" dirty="0"/>
              <a:t>imiz</a:t>
            </a:r>
            <a:r>
              <a:rPr lang="el-GR" dirty="0"/>
              <a:t>-</a:t>
            </a:r>
            <a:r>
              <a:rPr lang="tr-TR" b="1" dirty="0"/>
              <a:t>e</a:t>
            </a:r>
            <a:r>
              <a:rPr lang="en-US" dirty="0"/>
              <a:t> </a:t>
            </a:r>
            <a:r>
              <a:rPr lang="tr-TR" dirty="0"/>
              <a:t> benzer.</a:t>
            </a:r>
            <a:endParaRPr lang="el-CY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E2A213-B307-642C-E05C-7D388713696D}"/>
              </a:ext>
            </a:extLst>
          </p:cNvPr>
          <p:cNvSpPr txBox="1"/>
          <p:nvPr/>
        </p:nvSpPr>
        <p:spPr>
          <a:xfrm>
            <a:off x="1344387" y="5844844"/>
            <a:ext cx="8169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Pınar Arslan, </a:t>
            </a:r>
            <a:r>
              <a:rPr lang="en-US" b="0" i="0" dirty="0">
                <a:effectLst/>
              </a:rPr>
              <a:t> </a:t>
            </a:r>
            <a:r>
              <a:rPr lang="el-GR" dirty="0"/>
              <a:t>«</a:t>
            </a:r>
            <a:r>
              <a:rPr lang="en-US" dirty="0"/>
              <a:t>OKUL KAVRAMINA İLİŞKİN METAFORLAR</a:t>
            </a:r>
            <a:r>
              <a:rPr lang="el-GR" dirty="0"/>
              <a:t>», </a:t>
            </a:r>
            <a:r>
              <a:rPr lang="en-US" i="1" dirty="0" err="1"/>
              <a:t>Uluslararası</a:t>
            </a:r>
            <a:r>
              <a:rPr lang="en-US" i="1" dirty="0"/>
              <a:t> </a:t>
            </a:r>
            <a:r>
              <a:rPr lang="en-US" i="1" dirty="0" err="1"/>
              <a:t>Liderlik</a:t>
            </a:r>
            <a:r>
              <a:rPr lang="en-US" i="1" dirty="0"/>
              <a:t> </a:t>
            </a:r>
            <a:r>
              <a:rPr lang="en-US" i="1" dirty="0" err="1"/>
              <a:t>Çalışmaları</a:t>
            </a:r>
            <a:r>
              <a:rPr lang="en-US" i="1" dirty="0"/>
              <a:t> </a:t>
            </a:r>
            <a:r>
              <a:rPr lang="en-US" i="1" dirty="0" err="1"/>
              <a:t>Dergisi</a:t>
            </a:r>
            <a:r>
              <a:rPr lang="en-US" i="1" dirty="0"/>
              <a:t>: Kuram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Uygulama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Cilt</a:t>
            </a:r>
            <a:r>
              <a:rPr lang="en-US" b="0" i="0" dirty="0">
                <a:effectLst/>
              </a:rPr>
              <a:t> 3, </a:t>
            </a:r>
            <a:r>
              <a:rPr lang="en-US" b="0" i="0" dirty="0" err="1">
                <a:effectLst/>
              </a:rPr>
              <a:t>Sayı</a:t>
            </a:r>
            <a:r>
              <a:rPr lang="en-US" b="0" i="0" dirty="0">
                <a:effectLst/>
              </a:rPr>
              <a:t> 1, 2020, 1 – 14</a:t>
            </a:r>
            <a:r>
              <a:rPr lang="el-GR" b="0" i="0" dirty="0">
                <a:effectLst/>
              </a:rPr>
              <a:t>.</a:t>
            </a:r>
            <a:endParaRPr lang="el-CY" dirty="0"/>
          </a:p>
        </p:txBody>
      </p:sp>
      <p:pic>
        <p:nvPicPr>
          <p:cNvPr id="24" name="Picture 2" descr="Dikkat levhası">
            <a:extLst>
              <a:ext uri="{FF2B5EF4-FFF2-40B4-BE49-F238E27FC236}">
                <a16:creationId xmlns:a16="http://schemas.microsoft.com/office/drawing/2014/main" id="{87D9620A-6A2E-D2E5-3ED5-579CC9A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" y="5659788"/>
            <a:ext cx="1323976" cy="9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603A5-0CDF-9806-7517-961DC109395E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D3D83F9-AFD0-7847-F093-727F8BC497E9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A3DD7D4-CEFC-3FA2-0734-0B09A04D45D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11</a:t>
            </a: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679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713D-1195-98EA-F8DC-30D58191A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46141A8-1932-8067-F30B-F9DD1F944437}"/>
              </a:ext>
            </a:extLst>
          </p:cNvPr>
          <p:cNvSpPr/>
          <p:nvPr/>
        </p:nvSpPr>
        <p:spPr>
          <a:xfrm>
            <a:off x="8240484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976FD10-F009-07C7-AF80-763AC6129C2A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2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68582-CBED-939B-8F11-3EF0F43D84FA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D6DD7-30CD-334F-AE4F-901DD3ECE938}"/>
              </a:ext>
            </a:extLst>
          </p:cNvPr>
          <p:cNvSpPr txBox="1"/>
          <p:nvPr/>
        </p:nvSpPr>
        <p:spPr>
          <a:xfrm>
            <a:off x="351063" y="1930684"/>
            <a:ext cx="103849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Çeşitli edebi metinlerden seçilmiş  örnekleri</a:t>
            </a:r>
            <a:r>
              <a:rPr lang="el-GR" b="1" dirty="0"/>
              <a:t>,</a:t>
            </a:r>
            <a:r>
              <a:rPr lang="tr-TR" b="1" dirty="0"/>
              <a:t>   </a:t>
            </a:r>
            <a:r>
              <a:rPr lang="el-GR" b="1" dirty="0"/>
              <a:t> </a:t>
            </a:r>
            <a:r>
              <a:rPr lang="tr-TR" b="1" dirty="0">
                <a:sym typeface="Wingdings 2" panose="05000000000000000000" pitchFamily="82" charset="2"/>
              </a:rPr>
              <a:t>M</a:t>
            </a:r>
            <a:r>
              <a:rPr lang="tr-TR" b="1" dirty="0"/>
              <a:t>etinler arasında karşılaştırma</a:t>
            </a:r>
            <a:r>
              <a:rPr lang="el-GR" b="1" dirty="0"/>
              <a:t> &amp; </a:t>
            </a:r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dirty="0">
                <a:cs typeface="Times New Roman" panose="02020603050405020304" pitchFamily="18" charset="0"/>
              </a:rPr>
              <a:t>[…]</a:t>
            </a:r>
            <a:r>
              <a:rPr lang="tr-TR" dirty="0">
                <a:cs typeface="Times New Roman" panose="02020603050405020304" pitchFamily="18" charset="0"/>
              </a:rPr>
              <a:t>Oya pencerenin  yanındaki  koltuk</a:t>
            </a:r>
            <a:r>
              <a:rPr lang="tr-TR" u="sng" dirty="0">
                <a:cs typeface="Times New Roman" panose="02020603050405020304" pitchFamily="18" charset="0"/>
              </a:rPr>
              <a:t>ta otur</a:t>
            </a:r>
            <a:r>
              <a:rPr lang="tr-TR" dirty="0">
                <a:cs typeface="Times New Roman" panose="02020603050405020304" pitchFamily="18" charset="0"/>
              </a:rPr>
              <a:t>uyor</a:t>
            </a:r>
            <a:r>
              <a:rPr lang="el-GR" dirty="0">
                <a:cs typeface="Times New Roman" panose="02020603050405020304" pitchFamily="18" charset="0"/>
              </a:rPr>
              <a:t>, </a:t>
            </a:r>
            <a:r>
              <a:rPr lang="tr-TR" dirty="0">
                <a:cs typeface="Times New Roman" panose="02020603050405020304" pitchFamily="18" charset="0"/>
              </a:rPr>
              <a:t>odada konuşulanları</a:t>
            </a:r>
            <a:r>
              <a:rPr lang="el-GR" dirty="0">
                <a:cs typeface="Times New Roman" panose="02020603050405020304" pitchFamily="18" charset="0"/>
              </a:rPr>
              <a:t> […]</a:t>
            </a:r>
            <a:r>
              <a:rPr lang="tr-TR" dirty="0">
                <a:cs typeface="Times New Roman" panose="02020603050405020304" pitchFamily="18" charset="0"/>
              </a:rPr>
              <a:t> duyuyordu. </a:t>
            </a:r>
            <a:endParaRPr lang="el-GR" dirty="0">
              <a:cs typeface="Times New Roman" panose="02020603050405020304" pitchFamily="18" charset="0"/>
            </a:endParaRPr>
          </a:p>
          <a:p>
            <a:r>
              <a:rPr lang="el-GR" dirty="0">
                <a:cs typeface="Times New Roman" panose="02020603050405020304" pitchFamily="18" charset="0"/>
              </a:rPr>
              <a:t>[…]Καθόταν  στην  πολυθρόνα  δίπλα  στο παράθυρο  κι άκουε  αυτά  που  κουβεντιάζανε  στο δωμάτιο.</a:t>
            </a:r>
            <a:endParaRPr lang="tr-TR" dirty="0">
              <a:cs typeface="Times New Roman" panose="02020603050405020304" pitchFamily="18" charset="0"/>
            </a:endParaRPr>
          </a:p>
          <a:p>
            <a:endParaRPr lang="el-GR" dirty="0"/>
          </a:p>
          <a:p>
            <a:r>
              <a:rPr lang="el-GR" dirty="0"/>
              <a:t>[…] </a:t>
            </a:r>
            <a:r>
              <a:rPr lang="tr-TR" dirty="0"/>
              <a:t>Sinemada daima arkadan  ikinci sıra</a:t>
            </a:r>
            <a:r>
              <a:rPr lang="tr-TR" u="sng" dirty="0"/>
              <a:t>ya  otur</a:t>
            </a:r>
            <a:r>
              <a:rPr lang="tr-TR" dirty="0"/>
              <a:t>duklarını  farketmezdi.</a:t>
            </a:r>
          </a:p>
          <a:p>
            <a:r>
              <a:rPr lang="el-GR" dirty="0"/>
              <a:t>[…] Δεν  αντιλαμβανόταν  ότι στο  σινεμά  κάθονταν  πάντα στη  δεύτερη σειρά.</a:t>
            </a:r>
            <a:endParaRPr lang="tr-TR" dirty="0"/>
          </a:p>
          <a:p>
            <a:endParaRPr lang="el-GR" b="1" dirty="0"/>
          </a:p>
          <a:p>
            <a:r>
              <a:rPr lang="el-GR" dirty="0"/>
              <a:t>Πηνελόπη Στάθη, </a:t>
            </a:r>
            <a:r>
              <a:rPr lang="el-GR" i="1" dirty="0"/>
              <a:t>Δέκα γυναίκες συγγραφείς στη σύγχρονη Τουρκία</a:t>
            </a:r>
            <a:r>
              <a:rPr lang="el-GR" dirty="0"/>
              <a:t>, Φοινίκη, Αθήνα 2000, σ.</a:t>
            </a:r>
            <a:r>
              <a:rPr lang="tr-TR" dirty="0"/>
              <a:t> 46, 54.</a:t>
            </a:r>
            <a:r>
              <a:rPr lang="el-GR" dirty="0"/>
              <a:t> </a:t>
            </a:r>
            <a:r>
              <a:rPr lang="en-US" dirty="0"/>
              <a:t>PL232.5.W66S73 200</a:t>
            </a:r>
            <a:r>
              <a:rPr lang="el-GR" dirty="0"/>
              <a:t>0  </a:t>
            </a:r>
            <a:endParaRPr lang="tr-TR" dirty="0"/>
          </a:p>
          <a:p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6B2EA-3327-6FD4-BACB-2C5D3983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D804D2-3F61-97DE-B11A-BA382279688E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E3FB816-3688-2B2C-069E-27FCC88CC8F9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3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A946F-C658-8384-445F-7224284FAD3B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D414B-AE98-CB19-AB37-2771EFDB2449}"/>
              </a:ext>
            </a:extLst>
          </p:cNvPr>
          <p:cNvSpPr txBox="1"/>
          <p:nvPr/>
        </p:nvSpPr>
        <p:spPr>
          <a:xfrm>
            <a:off x="351063" y="1930684"/>
            <a:ext cx="103849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Öğrencilerin  öğrenmekte  zorlandıkları  konulardan  biri </a:t>
            </a:r>
            <a:r>
              <a:rPr lang="el-GR" b="1" dirty="0"/>
              <a:t> :</a:t>
            </a:r>
          </a:p>
          <a:p>
            <a:endParaRPr lang="tr-TR" b="1" dirty="0"/>
          </a:p>
          <a:p>
            <a:r>
              <a:rPr lang="tr-TR" dirty="0"/>
              <a:t>İş sözleşmesi  hafta</a:t>
            </a:r>
            <a:r>
              <a:rPr lang="tr-TR" b="1" dirty="0"/>
              <a:t>ya</a:t>
            </a:r>
            <a:r>
              <a:rPr lang="tr-TR" dirty="0"/>
              <a:t>  son</a:t>
            </a:r>
            <a:r>
              <a:rPr lang="tr-TR" b="1" dirty="0"/>
              <a:t>a  er</a:t>
            </a:r>
            <a:r>
              <a:rPr lang="tr-TR" dirty="0"/>
              <a:t>iyor.</a:t>
            </a:r>
            <a:endParaRPr lang="el-GR" dirty="0"/>
          </a:p>
          <a:p>
            <a:endParaRPr lang="el-GR" b="1" dirty="0"/>
          </a:p>
          <a:p>
            <a:r>
              <a:rPr lang="el-GR" dirty="0"/>
              <a:t>Η σύμβαση  εργασίας τερματίζεται  την  </a:t>
            </a:r>
            <a:r>
              <a:rPr lang="el-GR" b="1" dirty="0"/>
              <a:t>ερχόμενη</a:t>
            </a:r>
            <a:r>
              <a:rPr lang="el-GR" dirty="0"/>
              <a:t>  εβδομάδα.</a:t>
            </a:r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dirty="0"/>
              <a:t>ermek 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: φτάνω </a:t>
            </a:r>
            <a:endParaRPr lang="tr-TR" dirty="0"/>
          </a:p>
          <a:p>
            <a:pPr algn="ctr"/>
            <a:endParaRPr lang="tr-TR" dirty="0"/>
          </a:p>
          <a:p>
            <a:r>
              <a:rPr lang="en-US" dirty="0" err="1"/>
              <a:t>Schaaik</a:t>
            </a:r>
            <a:r>
              <a:rPr lang="tr-TR" dirty="0"/>
              <a:t> </a:t>
            </a:r>
            <a:r>
              <a:rPr lang="en-US" dirty="0" err="1"/>
              <a:t>Gerjan</a:t>
            </a:r>
            <a:r>
              <a:rPr lang="en-US" dirty="0"/>
              <a:t> van</a:t>
            </a:r>
            <a:r>
              <a:rPr lang="el-GR" dirty="0"/>
              <a:t>, </a:t>
            </a:r>
            <a:r>
              <a:rPr lang="en-US" i="1" dirty="0"/>
              <a:t>The Oxford Turkish grammar</a:t>
            </a:r>
            <a:r>
              <a:rPr lang="el-GR" dirty="0"/>
              <a:t>, </a:t>
            </a:r>
            <a:r>
              <a:rPr lang="en-US" dirty="0"/>
              <a:t>Oxford University Press</a:t>
            </a:r>
            <a:r>
              <a:rPr lang="el-GR" dirty="0"/>
              <a:t>, </a:t>
            </a:r>
            <a:r>
              <a:rPr lang="en-US" dirty="0"/>
              <a:t>Oxford</a:t>
            </a:r>
            <a:r>
              <a:rPr lang="el-GR" dirty="0"/>
              <a:t> 2020, σελ. 56. </a:t>
            </a:r>
            <a:r>
              <a:rPr lang="en-US" dirty="0"/>
              <a:t>PL123.S33 202</a:t>
            </a:r>
            <a:r>
              <a:rPr lang="tr-TR" dirty="0"/>
              <a:t>0</a:t>
            </a:r>
          </a:p>
          <a:p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1FB4A-1F33-818A-FE89-5763C305E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D9D34-9469-6DD6-D577-5A308D81C21B}"/>
              </a:ext>
            </a:extLst>
          </p:cNvPr>
          <p:cNvSpPr txBox="1"/>
          <p:nvPr/>
        </p:nvSpPr>
        <p:spPr>
          <a:xfrm>
            <a:off x="321126" y="1326314"/>
            <a:ext cx="5516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dirty="0">
              <a:solidFill>
                <a:schemeClr val="tx1"/>
              </a:solidFill>
            </a:endParaRPr>
          </a:p>
          <a:p>
            <a:r>
              <a:rPr lang="tr-TR" b="1" dirty="0"/>
              <a:t>Ders içeriklerinin  güncellenmesi</a:t>
            </a:r>
            <a:r>
              <a:rPr lang="el-GR" b="1" dirty="0"/>
              <a:t> : </a:t>
            </a:r>
            <a:endParaRPr lang="tr-TR" b="1" dirty="0">
              <a:solidFill>
                <a:schemeClr val="tx1"/>
              </a:solidFill>
            </a:endParaRPr>
          </a:p>
          <a:p>
            <a:endParaRPr lang="el-G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867BF-4D01-6AEC-12CB-C4CEF834CE08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C704D0F-47FA-E1F4-5F94-4475CA0AC496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9F04714-12FF-DBB6-FA70-60BDBA2918F7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4</a:t>
            </a:r>
            <a:endParaRPr lang="el-CY" b="1" dirty="0"/>
          </a:p>
        </p:txBody>
      </p:sp>
      <p:pic>
        <p:nvPicPr>
          <p:cNvPr id="1026" name="Picture 2" descr="Sıcak ve nemli hava etkisini sürdürecek, sıcaklık 44 dereceye kadar çıkacak">
            <a:extLst>
              <a:ext uri="{FF2B5EF4-FFF2-40B4-BE49-F238E27FC236}">
                <a16:creationId xmlns:a16="http://schemas.microsoft.com/office/drawing/2014/main" id="{C118B4B7-42E4-3045-B279-E46EEB26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3" y="2171700"/>
            <a:ext cx="5486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7CDE6E-B899-25E0-FD03-B0A3FEA6B452}"/>
              </a:ext>
            </a:extLst>
          </p:cNvPr>
          <p:cNvSpPr/>
          <p:nvPr/>
        </p:nvSpPr>
        <p:spPr>
          <a:xfrm>
            <a:off x="321126" y="4920052"/>
            <a:ext cx="548640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θερμοκρασία  θα ανέλθει γύρω στους  44 βαθμούς.   </a:t>
            </a:r>
            <a:endParaRPr lang="el-CY" sz="2400" b="1" dirty="0">
              <a:solidFill>
                <a:schemeClr val="bg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6F718A3-C6CC-7DA4-6A49-CEDB0C293D98}"/>
              </a:ext>
            </a:extLst>
          </p:cNvPr>
          <p:cNvSpPr/>
          <p:nvPr/>
        </p:nvSpPr>
        <p:spPr>
          <a:xfrm>
            <a:off x="4422318" y="2761760"/>
            <a:ext cx="1295400" cy="5987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25.7.2025</a:t>
            </a:r>
            <a:endParaRPr lang="el-CY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722ED3F-85E9-259B-C53E-CB871DD9E822}"/>
              </a:ext>
            </a:extLst>
          </p:cNvPr>
          <p:cNvSpPr/>
          <p:nvPr/>
        </p:nvSpPr>
        <p:spPr>
          <a:xfrm>
            <a:off x="6038851" y="2171700"/>
            <a:ext cx="5486400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H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el-GR" sz="1600" b="1" dirty="0">
                <a:solidFill>
                  <a:schemeClr val="tx1"/>
                </a:solidFill>
              </a:rPr>
              <a:t>θερμοκρασία  θα ανέλθει γύρω στους  44 βαθμούς.   </a:t>
            </a:r>
            <a:endParaRPr lang="el-CY" sz="1600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2B4DE7A-D7F3-28B7-9534-27B9A57C3583}"/>
              </a:ext>
            </a:extLst>
          </p:cNvPr>
          <p:cNvSpPr/>
          <p:nvPr/>
        </p:nvSpPr>
        <p:spPr>
          <a:xfrm>
            <a:off x="6096000" y="4267200"/>
            <a:ext cx="5486400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Sıcaklık  44 dereceye  kadar çıkacak</a:t>
            </a:r>
            <a:r>
              <a:rPr lang="el-GR" sz="1600" b="1" dirty="0">
                <a:solidFill>
                  <a:schemeClr val="tx1"/>
                </a:solidFill>
              </a:rPr>
              <a:t>.   </a:t>
            </a:r>
            <a:endParaRPr lang="el-C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DFB6B-2805-27AD-493B-50D4C2E9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A84192-D6FC-7172-1CB6-E5DF8B32DB14}"/>
              </a:ext>
            </a:extLst>
          </p:cNvPr>
          <p:cNvSpPr txBox="1"/>
          <p:nvPr/>
        </p:nvSpPr>
        <p:spPr>
          <a:xfrm>
            <a:off x="522514" y="1476283"/>
            <a:ext cx="11397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dirty="0">
              <a:solidFill>
                <a:schemeClr val="tx1"/>
              </a:solidFill>
            </a:endParaRPr>
          </a:p>
          <a:p>
            <a:r>
              <a:rPr lang="tr-TR" b="1" dirty="0"/>
              <a:t>Ders içeriklerinin  güncellenmesi</a:t>
            </a:r>
            <a:r>
              <a:rPr lang="el-GR" b="1" dirty="0"/>
              <a:t> : </a:t>
            </a:r>
            <a:endParaRPr lang="tr-TR" b="1" dirty="0">
              <a:solidFill>
                <a:schemeClr val="tx1"/>
              </a:solidFill>
            </a:endParaRPr>
          </a:p>
          <a:p>
            <a:endParaRPr lang="el-G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E33C8-1E86-FEB1-0AF7-100405723D2C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F62AE7-E6D3-FDC2-CB82-07FCD79D8698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2C55DF0-3F72-0580-D1F7-A225DED9F524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4</a:t>
            </a:r>
            <a:endParaRPr lang="el-CY" b="1" dirty="0"/>
          </a:p>
        </p:txBody>
      </p:sp>
      <p:pic>
        <p:nvPicPr>
          <p:cNvPr id="1026" name="Picture 2" descr="Sıcak ve nemli hava etkisini sürdürecek, sıcaklık 44 dereceye kadar çıkacak">
            <a:extLst>
              <a:ext uri="{FF2B5EF4-FFF2-40B4-BE49-F238E27FC236}">
                <a16:creationId xmlns:a16="http://schemas.microsoft.com/office/drawing/2014/main" id="{F4EE6E59-7290-2D25-4C2C-8B43BA40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3" y="2171700"/>
            <a:ext cx="5486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E472733-2F67-0CD1-A19E-BB8AF5616855}"/>
              </a:ext>
            </a:extLst>
          </p:cNvPr>
          <p:cNvSpPr/>
          <p:nvPr/>
        </p:nvSpPr>
        <p:spPr>
          <a:xfrm>
            <a:off x="321126" y="4920052"/>
            <a:ext cx="5486400" cy="9233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θερμοκρασία  θα ανέλθει γύρω στους  44 βαθμούς.   </a:t>
            </a:r>
            <a:endParaRPr lang="el-CY" sz="2400" b="1" dirty="0">
              <a:solidFill>
                <a:schemeClr val="bg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C87D422-8E92-BED0-E414-2152644FE330}"/>
              </a:ext>
            </a:extLst>
          </p:cNvPr>
          <p:cNvSpPr/>
          <p:nvPr/>
        </p:nvSpPr>
        <p:spPr>
          <a:xfrm>
            <a:off x="4422318" y="2761760"/>
            <a:ext cx="1295400" cy="5987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25.7.2025</a:t>
            </a:r>
            <a:endParaRPr lang="el-CY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E3EF9DF-3512-AF97-5A70-EC37E2642043}"/>
              </a:ext>
            </a:extLst>
          </p:cNvPr>
          <p:cNvSpPr/>
          <p:nvPr/>
        </p:nvSpPr>
        <p:spPr>
          <a:xfrm>
            <a:off x="6038851" y="2171700"/>
            <a:ext cx="5486400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H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el-GR" sz="1600" b="1" dirty="0">
                <a:solidFill>
                  <a:schemeClr val="tx1"/>
                </a:solidFill>
              </a:rPr>
              <a:t>θερμοκρασία  </a:t>
            </a:r>
            <a:r>
              <a:rPr lang="el-GR" sz="1600" b="1" dirty="0">
                <a:solidFill>
                  <a:srgbClr val="FFC000"/>
                </a:solidFill>
              </a:rPr>
              <a:t>θα </a:t>
            </a:r>
            <a:r>
              <a:rPr lang="el-GR" sz="1600" b="1" dirty="0">
                <a:solidFill>
                  <a:schemeClr val="tx1"/>
                </a:solidFill>
              </a:rPr>
              <a:t>ανέλθει </a:t>
            </a: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γύρω</a:t>
            </a:r>
            <a:r>
              <a:rPr lang="el-GR" sz="1600" b="1" dirty="0">
                <a:solidFill>
                  <a:schemeClr val="tx1"/>
                </a:solidFill>
              </a:rPr>
              <a:t> 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</a:rPr>
              <a:t>στους</a:t>
            </a:r>
            <a:r>
              <a:rPr lang="el-GR" sz="1600" b="1" dirty="0">
                <a:solidFill>
                  <a:schemeClr val="tx1"/>
                </a:solidFill>
              </a:rPr>
              <a:t>  44 βαθμούς.   </a:t>
            </a:r>
            <a:endParaRPr lang="el-CY" sz="1600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6ED5691-185E-BF58-CCBD-5421BE22A199}"/>
              </a:ext>
            </a:extLst>
          </p:cNvPr>
          <p:cNvSpPr/>
          <p:nvPr/>
        </p:nvSpPr>
        <p:spPr>
          <a:xfrm>
            <a:off x="6096000" y="4267200"/>
            <a:ext cx="5486400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Sıcak</a:t>
            </a:r>
            <a:r>
              <a:rPr lang="tr-TR" sz="1600" b="1" dirty="0">
                <a:solidFill>
                  <a:srgbClr val="00B050"/>
                </a:solidFill>
              </a:rPr>
              <a:t>lık</a:t>
            </a:r>
            <a:r>
              <a:rPr lang="tr-TR" sz="1600" b="1" dirty="0">
                <a:solidFill>
                  <a:schemeClr val="tx1"/>
                </a:solidFill>
              </a:rPr>
              <a:t>  44 derece</a:t>
            </a:r>
            <a:r>
              <a:rPr lang="tr-TR" sz="1600" b="1" dirty="0">
                <a:solidFill>
                  <a:schemeClr val="accent5">
                    <a:lumMod val="75000"/>
                  </a:schemeClr>
                </a:solidFill>
              </a:rPr>
              <a:t>ye</a:t>
            </a:r>
            <a:r>
              <a:rPr lang="tr-TR" sz="1600" b="1" dirty="0">
                <a:solidFill>
                  <a:schemeClr val="tx1"/>
                </a:solidFill>
              </a:rPr>
              <a:t>  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kadar</a:t>
            </a:r>
            <a:r>
              <a:rPr lang="tr-TR" sz="1600" b="1" dirty="0">
                <a:solidFill>
                  <a:schemeClr val="tx1"/>
                </a:solidFill>
              </a:rPr>
              <a:t> çık</a:t>
            </a:r>
            <a:r>
              <a:rPr lang="tr-TR" sz="1600" b="1" dirty="0">
                <a:solidFill>
                  <a:srgbClr val="FFC000"/>
                </a:solidFill>
              </a:rPr>
              <a:t>acak</a:t>
            </a:r>
            <a:r>
              <a:rPr lang="el-GR" sz="1600" b="1" dirty="0">
                <a:solidFill>
                  <a:schemeClr val="tx1"/>
                </a:solidFill>
              </a:rPr>
              <a:t>.   </a:t>
            </a:r>
            <a:endParaRPr lang="el-CY" sz="1600" b="1" dirty="0">
              <a:solidFill>
                <a:schemeClr val="tx1"/>
              </a:solidFill>
            </a:endParaRP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FFE14F44-4282-CD6B-BED2-29585760E167}"/>
              </a:ext>
            </a:extLst>
          </p:cNvPr>
          <p:cNvCxnSpPr/>
          <p:nvPr/>
        </p:nvCxnSpPr>
        <p:spPr>
          <a:xfrm flipH="1">
            <a:off x="7445829" y="2761760"/>
            <a:ext cx="283028" cy="196710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D45EAFC7-AA81-C1ED-BF70-CFA9460843AC}"/>
              </a:ext>
            </a:extLst>
          </p:cNvPr>
          <p:cNvCxnSpPr/>
          <p:nvPr/>
        </p:nvCxnSpPr>
        <p:spPr>
          <a:xfrm>
            <a:off x="8177890" y="2761760"/>
            <a:ext cx="1967596" cy="19671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17AD06FB-DC31-888B-379D-7868B98829FB}"/>
              </a:ext>
            </a:extLst>
          </p:cNvPr>
          <p:cNvCxnSpPr/>
          <p:nvPr/>
        </p:nvCxnSpPr>
        <p:spPr>
          <a:xfrm>
            <a:off x="9337219" y="2761760"/>
            <a:ext cx="0" cy="174492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41CA1E15-3951-0474-1D40-E04EDC6379AF}"/>
              </a:ext>
            </a:extLst>
          </p:cNvPr>
          <p:cNvCxnSpPr/>
          <p:nvPr/>
        </p:nvCxnSpPr>
        <p:spPr>
          <a:xfrm flipH="1">
            <a:off x="9056914" y="2761760"/>
            <a:ext cx="805543" cy="1864669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69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B50D-FB84-F24C-C670-A8462926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664CBBA-8CCD-A03B-1B16-DCBB03E96C6A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DF49E6C6-3E27-E07D-D568-0BBD9272AC3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5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B15-9D7A-E533-C97F-8BA4FFE9BFBF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14400-B4EA-F23B-DAE4-5277BDAEE3F3}"/>
              </a:ext>
            </a:extLst>
          </p:cNvPr>
          <p:cNvSpPr txBox="1"/>
          <p:nvPr/>
        </p:nvSpPr>
        <p:spPr>
          <a:xfrm>
            <a:off x="351063" y="1572629"/>
            <a:ext cx="90786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Yeni  öğrenmelerin eski öğrenmelerin  üzerine yapıllandırılması</a:t>
            </a:r>
            <a:r>
              <a:rPr lang="el-GR" b="1" dirty="0"/>
              <a:t>,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Kısa metinler yazınız   </a:t>
            </a:r>
            <a:r>
              <a:rPr lang="el-GR" b="1" dirty="0"/>
              <a:t>&amp;  </a:t>
            </a:r>
            <a:r>
              <a:rPr lang="tr-TR" b="1" dirty="0"/>
              <a:t>   Metinler arasında karşılaştırma yapınız  !</a:t>
            </a:r>
            <a:r>
              <a:rPr lang="el-GR" b="1" dirty="0"/>
              <a:t> </a:t>
            </a:r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32594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07CD9-1286-567F-F7EA-AD6987C8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F7C6CCA-6F34-8021-9AFC-CC1FEEEFF66D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BEF2A7F-24E4-16A2-A6CF-70CDD0568A3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16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705E1-5E75-C0DC-1B49-FE36D28B3CC6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57C75-8D78-2C7A-ED5C-B8031EFD157F}"/>
              </a:ext>
            </a:extLst>
          </p:cNvPr>
          <p:cNvSpPr txBox="1"/>
          <p:nvPr/>
        </p:nvSpPr>
        <p:spPr>
          <a:xfrm>
            <a:off x="367393" y="1604113"/>
            <a:ext cx="103849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Kendimi sınayayım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u="sng" dirty="0" err="1"/>
              <a:t>nereye</a:t>
            </a:r>
            <a:r>
              <a:rPr lang="en-US" dirty="0"/>
              <a:t> </a:t>
            </a:r>
            <a:r>
              <a:rPr lang="en-US" dirty="0" err="1"/>
              <a:t>gidiyor</a:t>
            </a:r>
            <a:r>
              <a:rPr lang="en-US" b="1" dirty="0" err="1"/>
              <a:t>sun</a:t>
            </a:r>
            <a:r>
              <a:rPr lang="en-US" dirty="0"/>
              <a:t>?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B1616-081F-64DA-490E-0B0B0CD7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515A6C9-B332-02F3-0824-CD1CCDD0CC37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5BFB5EF-1928-0F94-4BCD-12C7BB88C6C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  <a:r>
              <a:rPr lang="tr-TR" b="1" dirty="0"/>
              <a:t>7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042A1-69AA-CE35-A84D-D7DD52F18758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50D2F-C4B8-7FD0-9C45-341BEBC4B7AC}"/>
              </a:ext>
            </a:extLst>
          </p:cNvPr>
          <p:cNvSpPr txBox="1"/>
          <p:nvPr/>
        </p:nvSpPr>
        <p:spPr>
          <a:xfrm>
            <a:off x="351063" y="1767398"/>
            <a:ext cx="1109254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Yararlanılan  ve önerilen  kaynaklar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endParaRPr lang="tr-TR" b="1" dirty="0">
              <a:solidFill>
                <a:schemeClr val="tx1"/>
              </a:solidFill>
            </a:endParaRPr>
          </a:p>
          <a:p>
            <a:endParaRPr lang="tr-TR" dirty="0"/>
          </a:p>
          <a:p>
            <a:r>
              <a:rPr lang="el-GR" sz="1600" dirty="0"/>
              <a:t>Αλατζάς Ιωάννης Α., </a:t>
            </a:r>
            <a:r>
              <a:rPr lang="el-GR" sz="1600" i="1" dirty="0"/>
              <a:t>Τα επί της διδακτικής: διδάσκοντας την τουρκική γλώσσα επίπεδο Β’, </a:t>
            </a:r>
            <a:r>
              <a:rPr lang="el-GR" sz="1600" dirty="0"/>
              <a:t>Εκδόσεις </a:t>
            </a:r>
            <a:r>
              <a:rPr lang="el-GR" sz="1600" dirty="0" err="1"/>
              <a:t>Βάνιας</a:t>
            </a:r>
            <a:r>
              <a:rPr lang="el-GR" sz="1600" dirty="0"/>
              <a:t>, Θεσσαλονίκη 2006. </a:t>
            </a:r>
            <a:r>
              <a:rPr lang="en-US" sz="1600" dirty="0"/>
              <a:t>PL123.A438 2006</a:t>
            </a:r>
            <a:endParaRPr lang="tr-TR" sz="1600" dirty="0"/>
          </a:p>
          <a:p>
            <a:r>
              <a:rPr lang="en-US" sz="1600" dirty="0"/>
              <a:t>Albayrak</a:t>
            </a:r>
            <a:r>
              <a:rPr lang="tr-TR" sz="1600" dirty="0"/>
              <a:t> </a:t>
            </a:r>
            <a:r>
              <a:rPr lang="en-US" sz="1600" dirty="0"/>
              <a:t>Zeynep, </a:t>
            </a:r>
            <a:r>
              <a:rPr lang="el-GR" sz="1600" dirty="0" err="1"/>
              <a:t>Λιμαντζάκης</a:t>
            </a:r>
            <a:r>
              <a:rPr lang="tr-TR" sz="1600" dirty="0"/>
              <a:t> </a:t>
            </a:r>
            <a:r>
              <a:rPr lang="el-GR" sz="1600" dirty="0"/>
              <a:t>Γιώργος</a:t>
            </a:r>
            <a:r>
              <a:rPr lang="en-US" sz="1600" dirty="0"/>
              <a:t>,</a:t>
            </a:r>
            <a:r>
              <a:rPr lang="el-GR" sz="1600" dirty="0"/>
              <a:t> Χρηστίδου</a:t>
            </a:r>
            <a:r>
              <a:rPr lang="tr-TR" sz="1600" dirty="0"/>
              <a:t> </a:t>
            </a:r>
            <a:r>
              <a:rPr lang="el-GR" sz="1600" dirty="0"/>
              <a:t>Ελένη, </a:t>
            </a:r>
            <a:r>
              <a:rPr lang="en-US" sz="1600" i="1" dirty="0"/>
              <a:t>Tamam! : </a:t>
            </a:r>
            <a:r>
              <a:rPr lang="en-US" sz="1600" i="1" dirty="0" err="1"/>
              <a:t>türkçe</a:t>
            </a:r>
            <a:r>
              <a:rPr lang="en-US" sz="1600" i="1" dirty="0"/>
              <a:t> </a:t>
            </a:r>
            <a:r>
              <a:rPr lang="en-US" sz="1600" i="1" dirty="0" err="1"/>
              <a:t>dilbilgisi</a:t>
            </a:r>
            <a:r>
              <a:rPr lang="en-US" sz="1600" i="1" dirty="0"/>
              <a:t> </a:t>
            </a:r>
            <a:r>
              <a:rPr lang="en-US" sz="1600" i="1" dirty="0" err="1"/>
              <a:t>alıştırmalar</a:t>
            </a:r>
            <a:r>
              <a:rPr lang="en-US" sz="1600" dirty="0" err="1"/>
              <a:t>ı</a:t>
            </a:r>
            <a:r>
              <a:rPr lang="el-GR" sz="1600" dirty="0"/>
              <a:t>,</a:t>
            </a:r>
            <a:r>
              <a:rPr lang="en-US" sz="1600" dirty="0"/>
              <a:t> </a:t>
            </a:r>
            <a:r>
              <a:rPr lang="en-US" sz="1600" dirty="0" err="1"/>
              <a:t>Ornimi</a:t>
            </a:r>
            <a:r>
              <a:rPr lang="el-GR" sz="1600" dirty="0"/>
              <a:t>, </a:t>
            </a:r>
            <a:r>
              <a:rPr lang="en-US" sz="1600" dirty="0"/>
              <a:t> </a:t>
            </a:r>
            <a:r>
              <a:rPr lang="el-GR" sz="1600" dirty="0"/>
              <a:t>Αθήνα  2016</a:t>
            </a:r>
            <a:r>
              <a:rPr lang="tr-TR" sz="1600" dirty="0"/>
              <a:t>.</a:t>
            </a:r>
            <a:r>
              <a:rPr lang="en-US" sz="1600" dirty="0"/>
              <a:t> </a:t>
            </a:r>
            <a:r>
              <a:rPr lang="el-GR" sz="1600" dirty="0"/>
              <a:t>  </a:t>
            </a:r>
            <a:r>
              <a:rPr lang="en-US" sz="1600" dirty="0"/>
              <a:t>PL123.T3</a:t>
            </a:r>
            <a:r>
              <a:rPr lang="el-GR" sz="1600" dirty="0"/>
              <a:t>6 </a:t>
            </a:r>
            <a:endParaRPr lang="tr-TR" sz="1600" dirty="0"/>
          </a:p>
          <a:p>
            <a:r>
              <a:rPr lang="en-US" sz="1600" dirty="0" err="1"/>
              <a:t>Hengirmen</a:t>
            </a:r>
            <a:r>
              <a:rPr lang="tr-TR" sz="1600" dirty="0"/>
              <a:t> </a:t>
            </a:r>
            <a:r>
              <a:rPr lang="en-US" sz="1600" dirty="0"/>
              <a:t>Mehmet</a:t>
            </a:r>
            <a:r>
              <a:rPr lang="tr-TR" sz="1600" dirty="0"/>
              <a:t>, </a:t>
            </a:r>
            <a:r>
              <a:rPr lang="tr-TR" sz="1600" i="1" dirty="0"/>
              <a:t>Türkçe Dilbilgisi</a:t>
            </a:r>
            <a:r>
              <a:rPr lang="tr-TR" sz="1600" dirty="0"/>
              <a:t>,</a:t>
            </a:r>
            <a:r>
              <a:rPr lang="en-US" sz="1600" dirty="0"/>
              <a:t> Engin</a:t>
            </a:r>
            <a:r>
              <a:rPr lang="tr-TR" sz="1600" dirty="0"/>
              <a:t>, </a:t>
            </a:r>
            <a:r>
              <a:rPr lang="en-US" sz="1600" dirty="0"/>
              <a:t>Ankara</a:t>
            </a:r>
            <a:r>
              <a:rPr lang="tr-TR" sz="1600" dirty="0"/>
              <a:t> </a:t>
            </a:r>
            <a:r>
              <a:rPr lang="en-US" sz="1600" dirty="0"/>
              <a:t>2002</a:t>
            </a:r>
            <a:r>
              <a:rPr lang="tr-TR" sz="1600" dirty="0"/>
              <a:t>. </a:t>
            </a:r>
            <a:r>
              <a:rPr lang="en-US" sz="1600" dirty="0"/>
              <a:t>PL121.H46 200</a:t>
            </a:r>
            <a:r>
              <a:rPr lang="tr-TR" sz="1600" dirty="0"/>
              <a:t>2</a:t>
            </a:r>
            <a:endParaRPr lang="el-GR" sz="1600" dirty="0"/>
          </a:p>
          <a:p>
            <a:r>
              <a:rPr lang="tr-TR" sz="1600" dirty="0"/>
              <a:t>Göksel Asıl </a:t>
            </a:r>
            <a:r>
              <a:rPr lang="en-US" sz="1600" dirty="0"/>
              <a:t>&amp; </a:t>
            </a:r>
            <a:r>
              <a:rPr lang="tr-TR" sz="1600" dirty="0"/>
              <a:t>Kerslake Celia,</a:t>
            </a:r>
            <a:r>
              <a:rPr lang="en-US" sz="1600" dirty="0"/>
              <a:t> </a:t>
            </a:r>
            <a:r>
              <a:rPr lang="en-US" sz="1600" i="1" dirty="0"/>
              <a:t>Turkish  </a:t>
            </a:r>
            <a:r>
              <a:rPr lang="el-GR" sz="1600" i="1" dirty="0"/>
              <a:t>: </a:t>
            </a:r>
            <a:r>
              <a:rPr lang="en-US" sz="1600" i="1" dirty="0"/>
              <a:t>A comprehensive grammar</a:t>
            </a:r>
            <a:r>
              <a:rPr lang="en-US" sz="1600" dirty="0"/>
              <a:t>, Routledge, London - New York  2005</a:t>
            </a:r>
            <a:r>
              <a:rPr lang="el-GR" sz="1600" dirty="0"/>
              <a:t>.</a:t>
            </a:r>
            <a:r>
              <a:rPr lang="en-US" sz="1600" dirty="0"/>
              <a:t> PL127.5.E5G65 2005</a:t>
            </a:r>
            <a:endParaRPr lang="el-CY" sz="1600" dirty="0"/>
          </a:p>
          <a:p>
            <a:r>
              <a:rPr lang="en-US" sz="1600" dirty="0"/>
              <a:t>Olcay</a:t>
            </a:r>
            <a:r>
              <a:rPr lang="tr-TR" sz="1600" dirty="0"/>
              <a:t> </a:t>
            </a:r>
            <a:r>
              <a:rPr lang="en-US" sz="1600" dirty="0"/>
              <a:t>Selahattin</a:t>
            </a:r>
            <a:r>
              <a:rPr lang="tr-TR" sz="1600" dirty="0"/>
              <a:t>, </a:t>
            </a:r>
            <a:r>
              <a:rPr lang="tr-TR" sz="1600" i="1" dirty="0"/>
              <a:t>Yabancılar için  Türkçe  Dersleri</a:t>
            </a:r>
            <a:r>
              <a:rPr lang="en-US" sz="1600" i="1" dirty="0"/>
              <a:t> I GRAMER</a:t>
            </a:r>
            <a:r>
              <a:rPr lang="el-GR" sz="1600" dirty="0"/>
              <a:t>, </a:t>
            </a:r>
            <a:r>
              <a:rPr lang="tr-TR" sz="1600" dirty="0"/>
              <a:t>Ankara Üniversitesi Basımevi, Ankara 1963</a:t>
            </a:r>
            <a:r>
              <a:rPr lang="el-GR" sz="1600" dirty="0"/>
              <a:t>.</a:t>
            </a:r>
            <a:r>
              <a:rPr lang="en-US" sz="1600" dirty="0"/>
              <a:t> PL127.3.Y3</a:t>
            </a:r>
            <a:endParaRPr lang="tr-TR" sz="1600" dirty="0"/>
          </a:p>
          <a:p>
            <a:r>
              <a:rPr lang="tr-TR" sz="1600" dirty="0"/>
              <a:t>Ö</a:t>
            </a:r>
            <a:r>
              <a:rPr lang="en-US" sz="1600" dirty="0" err="1"/>
              <a:t>zsoy</a:t>
            </a:r>
            <a:r>
              <a:rPr lang="tr-TR" sz="1600" b="1" dirty="0"/>
              <a:t> </a:t>
            </a:r>
            <a:r>
              <a:rPr lang="en-US" sz="1600" dirty="0"/>
              <a:t>A. </a:t>
            </a:r>
            <a:r>
              <a:rPr lang="en-US" sz="1600" dirty="0" err="1"/>
              <a:t>Sumru</a:t>
            </a:r>
            <a:r>
              <a:rPr lang="tr-TR" sz="1600" dirty="0"/>
              <a:t>, </a:t>
            </a:r>
            <a:r>
              <a:rPr lang="tr-TR" sz="1600" i="1" dirty="0"/>
              <a:t>Türkçe</a:t>
            </a:r>
            <a:r>
              <a:rPr lang="tr-TR" sz="1600" dirty="0"/>
              <a:t>  </a:t>
            </a:r>
            <a:r>
              <a:rPr lang="en-US" sz="1600" dirty="0"/>
              <a:t>Turkish, Bo</a:t>
            </a:r>
            <a:r>
              <a:rPr lang="tr-TR" sz="1600" dirty="0"/>
              <a:t>ğ</a:t>
            </a:r>
            <a:r>
              <a:rPr lang="en-US" sz="1600" dirty="0" err="1"/>
              <a:t>azi</a:t>
            </a:r>
            <a:r>
              <a:rPr lang="tr-TR" sz="1600" dirty="0"/>
              <a:t>ç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tr-TR" sz="1600" dirty="0"/>
              <a:t>Ü</a:t>
            </a:r>
            <a:r>
              <a:rPr lang="en-US" sz="1600" dirty="0" err="1"/>
              <a:t>niversitesi</a:t>
            </a:r>
            <a:r>
              <a:rPr lang="en-US" sz="1600" dirty="0"/>
              <a:t> Dil </a:t>
            </a:r>
            <a:r>
              <a:rPr lang="en-US" sz="1600" dirty="0" err="1"/>
              <a:t>Uygulama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Ara</a:t>
            </a:r>
            <a:r>
              <a:rPr lang="tr-TR" sz="1600" dirty="0"/>
              <a:t>ş</a:t>
            </a:r>
            <a:r>
              <a:rPr lang="en-US" sz="1600" dirty="0"/>
              <a:t>t</a:t>
            </a:r>
            <a:r>
              <a:rPr lang="tr-TR" sz="1600" dirty="0"/>
              <a:t>ı</a:t>
            </a:r>
            <a:r>
              <a:rPr lang="en-US" sz="1600" dirty="0" err="1"/>
              <a:t>rma</a:t>
            </a:r>
            <a:r>
              <a:rPr lang="en-US" sz="1600" dirty="0"/>
              <a:t> Merkez</a:t>
            </a:r>
            <a:r>
              <a:rPr lang="tr-TR" sz="1600" dirty="0"/>
              <a:t>i, İstanbul  1999</a:t>
            </a:r>
            <a:r>
              <a:rPr lang="el-GR" sz="1600" dirty="0"/>
              <a:t>.</a:t>
            </a:r>
            <a:r>
              <a:rPr lang="en-US" sz="1600" dirty="0"/>
              <a:t> PL123.O98 1999</a:t>
            </a:r>
          </a:p>
          <a:p>
            <a:r>
              <a:rPr lang="en-US" sz="1600" dirty="0" err="1"/>
              <a:t>Ketrez</a:t>
            </a:r>
            <a:r>
              <a:rPr lang="tr-TR" sz="1600" dirty="0"/>
              <a:t> </a:t>
            </a:r>
            <a:r>
              <a:rPr lang="en-US" sz="1600" dirty="0"/>
              <a:t>F. Nihan</a:t>
            </a:r>
            <a:r>
              <a:rPr lang="en-US" sz="1600" i="1" dirty="0"/>
              <a:t>, A student grammar of Turkish</a:t>
            </a:r>
            <a:r>
              <a:rPr lang="en-US" sz="1600" dirty="0"/>
              <a:t>, Cambridge University Press, New York 2012</a:t>
            </a:r>
            <a:r>
              <a:rPr lang="el-GR" sz="1600" dirty="0"/>
              <a:t>.</a:t>
            </a:r>
            <a:r>
              <a:rPr lang="en-US" sz="1600" dirty="0"/>
              <a:t> PL139.K48 201</a:t>
            </a:r>
            <a:r>
              <a:rPr lang="tr-TR" sz="1600" dirty="0"/>
              <a:t>2</a:t>
            </a:r>
            <a:r>
              <a:rPr lang="en-US" sz="1600" dirty="0"/>
              <a:t> </a:t>
            </a:r>
          </a:p>
          <a:p>
            <a:r>
              <a:rPr lang="en-US" sz="1600" dirty="0" err="1"/>
              <a:t>Schaaik</a:t>
            </a:r>
            <a:r>
              <a:rPr lang="tr-TR" sz="1600" dirty="0"/>
              <a:t> </a:t>
            </a:r>
            <a:r>
              <a:rPr lang="en-US" sz="1600" dirty="0" err="1"/>
              <a:t>Gerjan</a:t>
            </a:r>
            <a:r>
              <a:rPr lang="en-US" sz="1600" dirty="0"/>
              <a:t> van</a:t>
            </a:r>
            <a:r>
              <a:rPr lang="el-GR" sz="1600" dirty="0"/>
              <a:t>, </a:t>
            </a:r>
            <a:r>
              <a:rPr lang="en-US" sz="1600" i="1" dirty="0"/>
              <a:t>The Oxford Turkish grammar</a:t>
            </a:r>
            <a:r>
              <a:rPr lang="el-GR" sz="1600" dirty="0"/>
              <a:t>, </a:t>
            </a:r>
            <a:r>
              <a:rPr lang="en-US" sz="1600" dirty="0"/>
              <a:t>Oxford University Press</a:t>
            </a:r>
            <a:r>
              <a:rPr lang="el-GR" sz="1600" dirty="0"/>
              <a:t>, </a:t>
            </a:r>
            <a:r>
              <a:rPr lang="en-US" sz="1600" dirty="0"/>
              <a:t>Oxford</a:t>
            </a:r>
            <a:r>
              <a:rPr lang="el-GR" sz="1600" dirty="0"/>
              <a:t> 2020</a:t>
            </a:r>
            <a:r>
              <a:rPr lang="tr-TR" sz="1600" dirty="0"/>
              <a:t>.</a:t>
            </a:r>
            <a:r>
              <a:rPr lang="en-US" sz="1600" dirty="0"/>
              <a:t> PL123.S33 202</a:t>
            </a:r>
            <a:r>
              <a:rPr lang="tr-TR" sz="1600" dirty="0"/>
              <a:t>0</a:t>
            </a:r>
          </a:p>
          <a:p>
            <a:r>
              <a:rPr lang="en-US" sz="1600" dirty="0"/>
              <a:t>Tayla</a:t>
            </a:r>
            <a:r>
              <a:rPr lang="el-GR" sz="1600" dirty="0"/>
              <a:t> </a:t>
            </a:r>
            <a:r>
              <a:rPr lang="en-US" sz="1600" dirty="0"/>
              <a:t>Eser </a:t>
            </a:r>
            <a:r>
              <a:rPr lang="en-US" sz="1600" dirty="0" err="1"/>
              <a:t>Erguvanli</a:t>
            </a:r>
            <a:r>
              <a:rPr lang="tr-TR" sz="1600" dirty="0"/>
              <a:t>, </a:t>
            </a:r>
            <a:r>
              <a:rPr lang="en-US" sz="1600" i="1" dirty="0"/>
              <a:t>The phonology and morphology of </a:t>
            </a:r>
            <a:r>
              <a:rPr lang="en-US" sz="1600" dirty="0"/>
              <a:t>Turkish</a:t>
            </a:r>
            <a:r>
              <a:rPr lang="el-GR" sz="1600" dirty="0"/>
              <a:t>, </a:t>
            </a:r>
            <a:r>
              <a:rPr lang="tr-TR" sz="1600" dirty="0"/>
              <a:t> </a:t>
            </a:r>
            <a:r>
              <a:rPr lang="en-US" sz="1600" dirty="0" err="1"/>
              <a:t>Boğaziçi</a:t>
            </a:r>
            <a:r>
              <a:rPr lang="en-US" sz="1600" dirty="0"/>
              <a:t> University Press, 2015</a:t>
            </a:r>
            <a:r>
              <a:rPr lang="el-GR" sz="1600" dirty="0"/>
              <a:t>.</a:t>
            </a:r>
            <a:r>
              <a:rPr lang="en-US" sz="1600" dirty="0"/>
              <a:t> PL128.T39 2015</a:t>
            </a:r>
            <a:endParaRPr lang="el-G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8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0395F-B6EF-A2D2-7488-38AF2BA1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1B10249-F1DB-DABF-BF65-82BECD9677AE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78AED25-85CF-166D-662D-BFCA3BAE1CE2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2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80181-14CA-B589-9B71-F9BBE1B09CFE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8E3D2-7206-C9D1-8EC5-05B3A884D520}"/>
              </a:ext>
            </a:extLst>
          </p:cNvPr>
          <p:cNvSpPr txBox="1"/>
          <p:nvPr/>
        </p:nvSpPr>
        <p:spPr>
          <a:xfrm>
            <a:off x="351063" y="1594400"/>
            <a:ext cx="1134019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Anahtar kavramlar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</a:p>
          <a:p>
            <a:endParaRPr lang="tr-TR" b="1" dirty="0"/>
          </a:p>
          <a:p>
            <a:pPr>
              <a:lnSpc>
                <a:spcPct val="200000"/>
              </a:lnSpc>
            </a:pPr>
            <a:r>
              <a:rPr lang="en-US" dirty="0"/>
              <a:t>Büyük </a:t>
            </a:r>
            <a:r>
              <a:rPr lang="en-US" dirty="0" err="1"/>
              <a:t>ünlü</a:t>
            </a:r>
            <a:r>
              <a:rPr lang="en-US" dirty="0"/>
              <a:t> </a:t>
            </a:r>
            <a:r>
              <a:rPr lang="en-US" dirty="0" err="1"/>
              <a:t>uyumu</a:t>
            </a:r>
            <a:r>
              <a:rPr lang="en-US" dirty="0"/>
              <a:t>  </a:t>
            </a:r>
          </a:p>
          <a:p>
            <a:pPr>
              <a:lnSpc>
                <a:spcPct val="200000"/>
              </a:lnSpc>
            </a:pPr>
            <a:r>
              <a:rPr lang="tr-TR" dirty="0"/>
              <a:t>Teklik  </a:t>
            </a:r>
            <a:r>
              <a:rPr lang="el-GR" dirty="0"/>
              <a:t>&amp; </a:t>
            </a:r>
            <a:r>
              <a:rPr lang="tr-TR" dirty="0"/>
              <a:t> çokluk </a:t>
            </a:r>
            <a:endParaRPr lang="tr-TR" b="1" dirty="0"/>
          </a:p>
          <a:p>
            <a:pPr>
              <a:lnSpc>
                <a:spcPct val="200000"/>
              </a:lnSpc>
            </a:pPr>
            <a:r>
              <a:rPr lang="en-US" dirty="0" err="1"/>
              <a:t>İsmin</a:t>
            </a:r>
            <a:r>
              <a:rPr lang="en-US" dirty="0"/>
              <a:t> </a:t>
            </a:r>
            <a:r>
              <a:rPr lang="en-US" dirty="0" err="1"/>
              <a:t>Halleri</a:t>
            </a:r>
            <a:r>
              <a:rPr lang="tr-TR" dirty="0"/>
              <a:t>   </a:t>
            </a:r>
            <a:r>
              <a:rPr lang="en-US" dirty="0"/>
              <a:t>/ </a:t>
            </a:r>
            <a:r>
              <a:rPr lang="el-GR" dirty="0"/>
              <a:t> </a:t>
            </a:r>
            <a:r>
              <a:rPr lang="tr-TR" dirty="0"/>
              <a:t>İsim  çekimi </a:t>
            </a:r>
            <a:endParaRPr lang="el-GR" dirty="0"/>
          </a:p>
          <a:p>
            <a:pPr>
              <a:lnSpc>
                <a:spcPct val="200000"/>
              </a:lnSpc>
            </a:pPr>
            <a:r>
              <a:rPr lang="en-US" dirty="0" err="1"/>
              <a:t>Yönelme</a:t>
            </a:r>
            <a:r>
              <a:rPr lang="en-US" dirty="0"/>
              <a:t> Hali</a:t>
            </a:r>
            <a:r>
              <a:rPr lang="tr-TR" dirty="0"/>
              <a:t> </a:t>
            </a:r>
            <a:r>
              <a:rPr lang="el-GR" dirty="0"/>
              <a:t>/ </a:t>
            </a:r>
            <a:r>
              <a:rPr lang="tr-TR" dirty="0"/>
              <a:t>Durumu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dirty="0" err="1"/>
              <a:t>ünsüzler</a:t>
            </a:r>
            <a:r>
              <a:rPr lang="tr-TR" dirty="0"/>
              <a:t>i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Ünsüz</a:t>
            </a:r>
            <a:r>
              <a:rPr lang="en-US" dirty="0"/>
              <a:t> </a:t>
            </a:r>
            <a:r>
              <a:rPr lang="en-US" dirty="0" err="1"/>
              <a:t>yumuşaması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tr-TR" dirty="0"/>
              <a:t>Dolaylı tümleç 	</a:t>
            </a:r>
            <a:endParaRPr lang="el-GR" dirty="0"/>
          </a:p>
          <a:p>
            <a:r>
              <a:rPr lang="tr-TR" dirty="0"/>
              <a:t>	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2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A0A5E-7D50-6A0B-697B-01B6923C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208B52-5D30-BDFB-F0FB-B1BA2DCDE3E3}"/>
              </a:ext>
            </a:extLst>
          </p:cNvPr>
          <p:cNvSpPr txBox="1"/>
          <p:nvPr/>
        </p:nvSpPr>
        <p:spPr>
          <a:xfrm>
            <a:off x="272142" y="1316410"/>
            <a:ext cx="340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İçerik  haritası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6352E77-022B-011E-BFBE-C7A9C8DF106B}"/>
              </a:ext>
            </a:extLst>
          </p:cNvPr>
          <p:cNvSpPr/>
          <p:nvPr/>
        </p:nvSpPr>
        <p:spPr>
          <a:xfrm>
            <a:off x="4336905" y="1293095"/>
            <a:ext cx="1908474" cy="829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Δοτική</a:t>
            </a:r>
            <a:endParaRPr lang="el-CY" b="1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1D21BF81-8B9C-8CD9-88EE-CB2F00FDAE7B}"/>
              </a:ext>
            </a:extLst>
          </p:cNvPr>
          <p:cNvSpPr/>
          <p:nvPr/>
        </p:nvSpPr>
        <p:spPr>
          <a:xfrm rot="8492414">
            <a:off x="2777765" y="2395382"/>
            <a:ext cx="1570226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774B4F9-096D-20D5-AD7B-0CC6572D2E81}"/>
              </a:ext>
            </a:extLst>
          </p:cNvPr>
          <p:cNvSpPr/>
          <p:nvPr/>
        </p:nvSpPr>
        <p:spPr>
          <a:xfrm>
            <a:off x="2537665" y="3474354"/>
            <a:ext cx="2145913" cy="829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Τρόπος σχηματισμού </a:t>
            </a:r>
            <a:endParaRPr lang="el-CY" b="1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46BD3CE3-EFFB-3545-680B-E96E21016B56}"/>
              </a:ext>
            </a:extLst>
          </p:cNvPr>
          <p:cNvSpPr/>
          <p:nvPr/>
        </p:nvSpPr>
        <p:spPr>
          <a:xfrm>
            <a:off x="2530928" y="5334205"/>
            <a:ext cx="2445202" cy="1240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Προσοχή  στην περίπτωση που  το τελικό  γράμμα είναι ένα  σκληρό  σύμφωνο </a:t>
            </a:r>
            <a:endParaRPr lang="el-CY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D90D3777-75F1-C5A8-1AC3-7E24DAE35EFD}"/>
              </a:ext>
            </a:extLst>
          </p:cNvPr>
          <p:cNvSpPr/>
          <p:nvPr/>
        </p:nvSpPr>
        <p:spPr>
          <a:xfrm rot="5400000">
            <a:off x="1320265" y="4547307"/>
            <a:ext cx="714571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C2CF929-6424-703D-0CD5-9C74CE6ADE3F}"/>
              </a:ext>
            </a:extLst>
          </p:cNvPr>
          <p:cNvSpPr/>
          <p:nvPr/>
        </p:nvSpPr>
        <p:spPr>
          <a:xfrm>
            <a:off x="7819379" y="1097514"/>
            <a:ext cx="4234758" cy="3864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tr-TR" dirty="0"/>
          </a:p>
          <a:p>
            <a:pPr algn="ctr"/>
            <a:endParaRPr lang="en-US" dirty="0"/>
          </a:p>
          <a:p>
            <a:pPr algn="ctr"/>
            <a:r>
              <a:rPr lang="el-GR" dirty="0"/>
              <a:t>Σύνταξη  ρημάτων, επιθέτων, επιρρημάτων  και προθέσεων</a:t>
            </a:r>
          </a:p>
          <a:p>
            <a:pPr algn="ctr"/>
            <a:endParaRPr lang="tr-TR" dirty="0"/>
          </a:p>
          <a:p>
            <a:r>
              <a:rPr lang="en-US" sz="1100" dirty="0"/>
              <a:t>A. </a:t>
            </a:r>
            <a:r>
              <a:rPr lang="en-US" sz="1100" dirty="0" err="1"/>
              <a:t>Sumru</a:t>
            </a:r>
            <a:r>
              <a:rPr lang="en-US" sz="1100" dirty="0"/>
              <a:t> </a:t>
            </a:r>
            <a:r>
              <a:rPr lang="tr-TR" sz="1100" dirty="0"/>
              <a:t>Ö</a:t>
            </a:r>
            <a:r>
              <a:rPr lang="en-US" sz="1100" dirty="0" err="1"/>
              <a:t>zsoy</a:t>
            </a:r>
            <a:r>
              <a:rPr lang="tr-TR" sz="1100" dirty="0"/>
              <a:t>, </a:t>
            </a:r>
            <a:r>
              <a:rPr lang="tr-TR" sz="1100" i="1" dirty="0"/>
              <a:t>Türkçe</a:t>
            </a:r>
            <a:r>
              <a:rPr lang="tr-TR" sz="1100" dirty="0"/>
              <a:t>  </a:t>
            </a:r>
            <a:r>
              <a:rPr lang="en-US" sz="1100" dirty="0"/>
              <a:t>Turkish, Bo</a:t>
            </a:r>
            <a:r>
              <a:rPr lang="tr-TR" sz="1100" dirty="0"/>
              <a:t>ğ</a:t>
            </a:r>
            <a:r>
              <a:rPr lang="en-US" sz="1100" dirty="0" err="1"/>
              <a:t>azi</a:t>
            </a:r>
            <a:r>
              <a:rPr lang="tr-TR" sz="1100" dirty="0"/>
              <a:t>ç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tr-TR" sz="1100" dirty="0"/>
              <a:t>Ü</a:t>
            </a:r>
            <a:r>
              <a:rPr lang="en-US" sz="1100" dirty="0" err="1"/>
              <a:t>niversitesi</a:t>
            </a:r>
            <a:r>
              <a:rPr lang="en-US" sz="1100" dirty="0"/>
              <a:t> Dil </a:t>
            </a:r>
            <a:r>
              <a:rPr lang="en-US" sz="1100" dirty="0" err="1"/>
              <a:t>Uygulama</a:t>
            </a:r>
            <a:r>
              <a:rPr lang="en-US" sz="1100" dirty="0"/>
              <a:t> </a:t>
            </a:r>
            <a:r>
              <a:rPr lang="en-US" sz="1100" dirty="0" err="1"/>
              <a:t>ve</a:t>
            </a:r>
            <a:r>
              <a:rPr lang="en-US" sz="1100" dirty="0"/>
              <a:t> Ara</a:t>
            </a:r>
            <a:r>
              <a:rPr lang="tr-TR" sz="1100" dirty="0"/>
              <a:t>ş</a:t>
            </a:r>
            <a:r>
              <a:rPr lang="en-US" sz="1100" dirty="0"/>
              <a:t>t</a:t>
            </a:r>
            <a:r>
              <a:rPr lang="tr-TR" sz="1100" dirty="0"/>
              <a:t>ı</a:t>
            </a:r>
            <a:r>
              <a:rPr lang="en-US" sz="1100" dirty="0" err="1"/>
              <a:t>rma</a:t>
            </a:r>
            <a:r>
              <a:rPr lang="en-US" sz="1100" dirty="0"/>
              <a:t> Merkez</a:t>
            </a:r>
            <a:r>
              <a:rPr lang="tr-TR" sz="1100" dirty="0"/>
              <a:t>i, İstanbul  1999</a:t>
            </a:r>
            <a:r>
              <a:rPr lang="el-GR" sz="1100" dirty="0"/>
              <a:t>, σελ. 25.</a:t>
            </a:r>
          </a:p>
          <a:p>
            <a:r>
              <a:rPr lang="en-US" sz="1100" dirty="0"/>
              <a:t>PL123.O98 1999</a:t>
            </a:r>
            <a:endParaRPr lang="tr-TR" sz="1100" dirty="0"/>
          </a:p>
          <a:p>
            <a:endParaRPr lang="en-US" sz="1100" dirty="0"/>
          </a:p>
          <a:p>
            <a:r>
              <a:rPr lang="en-US" sz="1100" dirty="0"/>
              <a:t>F. Nihan </a:t>
            </a:r>
            <a:r>
              <a:rPr lang="en-US" sz="1100" dirty="0" err="1"/>
              <a:t>Ketrez</a:t>
            </a:r>
            <a:r>
              <a:rPr lang="en-US" sz="1100" i="1" dirty="0"/>
              <a:t>, A student grammar of Turkish</a:t>
            </a:r>
            <a:r>
              <a:rPr lang="en-US" sz="1100" dirty="0"/>
              <a:t>, Cambridge University Press, New York 2012, </a:t>
            </a:r>
            <a:r>
              <a:rPr lang="el-GR" sz="1100" dirty="0"/>
              <a:t>σ. 30-31.</a:t>
            </a:r>
            <a:r>
              <a:rPr lang="en-US" sz="1100" dirty="0">
                <a:solidFill>
                  <a:srgbClr val="467886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PL139.K48 201</a:t>
            </a:r>
            <a:r>
              <a:rPr lang="tr-TR" sz="1100" dirty="0">
                <a:solidFill>
                  <a:schemeClr val="tx1"/>
                </a:solidFill>
              </a:rPr>
              <a:t>2</a:t>
            </a:r>
            <a:r>
              <a:rPr lang="en-US" sz="1100" dirty="0">
                <a:solidFill>
                  <a:schemeClr val="tx1"/>
                </a:solidFill>
              </a:rPr>
              <a:t> </a:t>
            </a:r>
            <a:endParaRPr lang="tr-TR" sz="1100" dirty="0">
              <a:solidFill>
                <a:schemeClr val="tx1"/>
              </a:solidFill>
            </a:endParaRPr>
          </a:p>
          <a:p>
            <a:endParaRPr lang="tr-TR" sz="1100" dirty="0">
              <a:solidFill>
                <a:schemeClr val="tx1"/>
              </a:solidFill>
            </a:endParaRPr>
          </a:p>
          <a:p>
            <a:r>
              <a:rPr lang="en-US" sz="1100" dirty="0"/>
              <a:t>Eser </a:t>
            </a:r>
            <a:r>
              <a:rPr lang="en-US" sz="1100" dirty="0" err="1"/>
              <a:t>Erguvanli</a:t>
            </a:r>
            <a:r>
              <a:rPr lang="en-US" sz="1100" dirty="0"/>
              <a:t> Taylan</a:t>
            </a:r>
            <a:r>
              <a:rPr lang="tr-TR" sz="1100" dirty="0"/>
              <a:t>, </a:t>
            </a:r>
            <a:r>
              <a:rPr lang="en-US" sz="1100" i="1" dirty="0"/>
              <a:t>The phonology and morphology of </a:t>
            </a:r>
            <a:r>
              <a:rPr lang="en-US" sz="1100" dirty="0"/>
              <a:t>Turkish</a:t>
            </a:r>
            <a:r>
              <a:rPr lang="el-GR" sz="1100" dirty="0"/>
              <a:t>, </a:t>
            </a:r>
            <a:r>
              <a:rPr lang="tr-TR" sz="1100" dirty="0"/>
              <a:t> </a:t>
            </a:r>
            <a:r>
              <a:rPr lang="en-US" sz="1100" dirty="0" err="1"/>
              <a:t>Boğaziçi</a:t>
            </a:r>
            <a:r>
              <a:rPr lang="en-US" sz="1100" dirty="0"/>
              <a:t> University Press, 2015, </a:t>
            </a:r>
            <a:r>
              <a:rPr lang="el-GR" sz="1100" dirty="0"/>
              <a:t>σ.</a:t>
            </a:r>
            <a:r>
              <a:rPr lang="tr-TR" sz="1100" dirty="0"/>
              <a:t> 137</a:t>
            </a:r>
            <a:r>
              <a:rPr lang="el-GR" sz="1100" dirty="0"/>
              <a:t>-139. </a:t>
            </a:r>
            <a:r>
              <a:rPr lang="en-US" sz="1100" dirty="0"/>
              <a:t>PL128.T39 2015</a:t>
            </a:r>
            <a:endParaRPr lang="el-GR" sz="1100" dirty="0"/>
          </a:p>
          <a:p>
            <a:endParaRPr lang="el-GR" sz="1100" b="1" dirty="0">
              <a:solidFill>
                <a:schemeClr val="tx1"/>
              </a:solidFill>
            </a:endParaRPr>
          </a:p>
          <a:p>
            <a:r>
              <a:rPr lang="en-US" sz="1100" dirty="0" err="1"/>
              <a:t>Schaaik</a:t>
            </a:r>
            <a:r>
              <a:rPr lang="tr-TR" sz="1100" dirty="0"/>
              <a:t> </a:t>
            </a:r>
            <a:r>
              <a:rPr lang="en-US" sz="1100" dirty="0" err="1"/>
              <a:t>Gerjan</a:t>
            </a:r>
            <a:r>
              <a:rPr lang="en-US" sz="1100" dirty="0"/>
              <a:t> van</a:t>
            </a:r>
            <a:r>
              <a:rPr lang="el-GR" sz="1100" dirty="0"/>
              <a:t>, </a:t>
            </a:r>
            <a:r>
              <a:rPr lang="en-US" sz="1100" i="1" dirty="0"/>
              <a:t>The Oxford Turkish grammar</a:t>
            </a:r>
            <a:r>
              <a:rPr lang="el-GR" sz="1100" dirty="0"/>
              <a:t>, </a:t>
            </a:r>
            <a:r>
              <a:rPr lang="en-US" sz="1100" dirty="0"/>
              <a:t>Oxford University Press</a:t>
            </a:r>
            <a:r>
              <a:rPr lang="el-GR" sz="1100" dirty="0"/>
              <a:t>, </a:t>
            </a:r>
            <a:r>
              <a:rPr lang="en-US" sz="1100" dirty="0"/>
              <a:t>Oxford</a:t>
            </a:r>
            <a:r>
              <a:rPr lang="el-GR" sz="1100" dirty="0"/>
              <a:t> 2020, σ. 104-105. </a:t>
            </a:r>
            <a:r>
              <a:rPr lang="en-US" sz="1100" dirty="0"/>
              <a:t>PL123.S33 202</a:t>
            </a:r>
            <a:r>
              <a:rPr lang="tr-TR" sz="1100" dirty="0"/>
              <a:t>0</a:t>
            </a:r>
          </a:p>
          <a:p>
            <a:endParaRPr lang="tr-TR" sz="1100" dirty="0"/>
          </a:p>
          <a:p>
            <a:r>
              <a:rPr lang="tr-TR" sz="1100" dirty="0"/>
              <a:t>Asıl Göksel </a:t>
            </a:r>
            <a:r>
              <a:rPr lang="en-US" sz="1100" dirty="0"/>
              <a:t>&amp; </a:t>
            </a:r>
            <a:r>
              <a:rPr lang="tr-TR" sz="1100" dirty="0"/>
              <a:t>Celia Kerslake,</a:t>
            </a:r>
            <a:r>
              <a:rPr lang="en-US" sz="1100" dirty="0"/>
              <a:t> </a:t>
            </a:r>
            <a:r>
              <a:rPr lang="en-US" sz="1100" i="1" dirty="0"/>
              <a:t>Turkish  </a:t>
            </a:r>
            <a:r>
              <a:rPr lang="el-GR" sz="1100" i="1" dirty="0"/>
              <a:t>: </a:t>
            </a:r>
            <a:r>
              <a:rPr lang="en-US" sz="1100" i="1" dirty="0"/>
              <a:t>A comprehensive grammar</a:t>
            </a:r>
            <a:r>
              <a:rPr lang="en-US" sz="1100" dirty="0"/>
              <a:t>, Routledge, London - New York  2005</a:t>
            </a:r>
            <a:r>
              <a:rPr lang="el-GR" sz="1100" dirty="0"/>
              <a:t>, σελ. 142.</a:t>
            </a:r>
            <a:r>
              <a:rPr lang="en-US" sz="1100" dirty="0"/>
              <a:t> PL127.5.E5G65 2005</a:t>
            </a:r>
            <a:endParaRPr lang="el-CY" sz="1100" dirty="0"/>
          </a:p>
          <a:p>
            <a:endParaRPr lang="tr-TR" sz="1100" dirty="0"/>
          </a:p>
          <a:p>
            <a:endParaRPr lang="tr-TR" sz="1100" b="1" dirty="0">
              <a:solidFill>
                <a:schemeClr val="tx1"/>
              </a:solidFill>
            </a:endParaRPr>
          </a:p>
          <a:p>
            <a:pPr algn="ctr"/>
            <a:endParaRPr lang="el-GR" sz="11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tr-TR" sz="1600" dirty="0"/>
          </a:p>
          <a:p>
            <a:pPr algn="ctr"/>
            <a:r>
              <a:rPr lang="el-GR" dirty="0"/>
              <a:t> </a:t>
            </a:r>
            <a:endParaRPr lang="el-CY" dirty="0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17701BA8-02D8-1E08-C2E2-7C3777DA2DCA}"/>
              </a:ext>
            </a:extLst>
          </p:cNvPr>
          <p:cNvSpPr/>
          <p:nvPr/>
        </p:nvSpPr>
        <p:spPr>
          <a:xfrm rot="2075306">
            <a:off x="6109688" y="2395381"/>
            <a:ext cx="1530283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7FD52C9-1D6C-92C2-CAE0-4C610D6B0B08}"/>
              </a:ext>
            </a:extLst>
          </p:cNvPr>
          <p:cNvSpPr/>
          <p:nvPr/>
        </p:nvSpPr>
        <p:spPr>
          <a:xfrm>
            <a:off x="436703" y="5361845"/>
            <a:ext cx="1773097" cy="1240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Εντοπισμός  τελευταίου  φωνήεντος  λέξης </a:t>
            </a:r>
            <a:endParaRPr lang="el-CY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60B9955A-C0B0-6441-09F9-1D0729CFCF1B}"/>
              </a:ext>
            </a:extLst>
          </p:cNvPr>
          <p:cNvSpPr/>
          <p:nvPr/>
        </p:nvSpPr>
        <p:spPr>
          <a:xfrm>
            <a:off x="5129125" y="5334205"/>
            <a:ext cx="1908474" cy="1240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Ουσιαστικά  που δεν ακολουθούν τη φωνηεντική  αρμονία </a:t>
            </a:r>
            <a:endParaRPr lang="el-CY" dirty="0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48323B32-449C-FFCF-56C9-9105517DC206}"/>
              </a:ext>
            </a:extLst>
          </p:cNvPr>
          <p:cNvSpPr/>
          <p:nvPr/>
        </p:nvSpPr>
        <p:spPr>
          <a:xfrm rot="5400000">
            <a:off x="5521171" y="4495154"/>
            <a:ext cx="714571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76AB98EF-AEC3-3541-B8BF-AC2F051F5BBF}"/>
              </a:ext>
            </a:extLst>
          </p:cNvPr>
          <p:cNvSpPr/>
          <p:nvPr/>
        </p:nvSpPr>
        <p:spPr>
          <a:xfrm rot="5400000">
            <a:off x="3280548" y="4487926"/>
            <a:ext cx="714571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7B021-FE0B-61C1-E93E-702012F92E24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</a:t>
            </a:r>
            <a:r>
              <a:rPr lang="en-US" b="1" dirty="0">
                <a:solidFill>
                  <a:schemeClr val="tx1"/>
                </a:solidFill>
              </a:rPr>
              <a:t>_</a:t>
            </a:r>
            <a:r>
              <a:rPr lang="el-GR" b="1" dirty="0">
                <a:solidFill>
                  <a:schemeClr val="tx1"/>
                </a:solidFill>
              </a:rPr>
              <a:t>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385905C-EF64-BF52-6748-C11239427171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035D730-1051-F922-11E9-BA4DF09252BB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l-CY" b="1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E9FE11D7-9FB8-1C57-A5CC-3CB36E6D7A86}"/>
              </a:ext>
            </a:extLst>
          </p:cNvPr>
          <p:cNvSpPr/>
          <p:nvPr/>
        </p:nvSpPr>
        <p:spPr>
          <a:xfrm>
            <a:off x="7102612" y="5540020"/>
            <a:ext cx="679867" cy="829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D134031-D994-2682-A97A-627117E2F843}"/>
              </a:ext>
            </a:extLst>
          </p:cNvPr>
          <p:cNvSpPr/>
          <p:nvPr/>
        </p:nvSpPr>
        <p:spPr>
          <a:xfrm>
            <a:off x="7895739" y="5540020"/>
            <a:ext cx="997890" cy="829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tr-TR" dirty="0"/>
              <a:t>ya</a:t>
            </a:r>
          </a:p>
          <a:p>
            <a:pPr algn="ctr"/>
            <a:r>
              <a:rPr lang="en-US" dirty="0"/>
              <a:t>-</a:t>
            </a:r>
            <a:r>
              <a:rPr lang="tr-TR" dirty="0"/>
              <a:t>ye</a:t>
            </a:r>
            <a:endParaRPr lang="el-CY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EC8C2B-C667-9B6C-7BAC-DD5E41EFB7F3}"/>
              </a:ext>
            </a:extLst>
          </p:cNvPr>
          <p:cNvSpPr/>
          <p:nvPr/>
        </p:nvSpPr>
        <p:spPr>
          <a:xfrm>
            <a:off x="9083405" y="5540020"/>
            <a:ext cx="526835" cy="829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tr-TR" dirty="0"/>
              <a:t>a</a:t>
            </a:r>
          </a:p>
          <a:p>
            <a:pPr algn="ctr"/>
            <a:r>
              <a:rPr lang="en-US" dirty="0"/>
              <a:t>-</a:t>
            </a:r>
            <a:r>
              <a:rPr lang="tr-TR" dirty="0"/>
              <a:t>e</a:t>
            </a:r>
            <a:endParaRPr lang="el-CY" dirty="0"/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BE461722-96F7-56F1-2B2C-191877D565F8}"/>
              </a:ext>
            </a:extLst>
          </p:cNvPr>
          <p:cNvSpPr/>
          <p:nvPr/>
        </p:nvSpPr>
        <p:spPr>
          <a:xfrm>
            <a:off x="9800016" y="5083800"/>
            <a:ext cx="1379613" cy="1595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-b</a:t>
            </a:r>
            <a:r>
              <a:rPr lang="tr-TR" dirty="0"/>
              <a:t>a</a:t>
            </a:r>
            <a:r>
              <a:rPr lang="en-US" dirty="0"/>
              <a:t> -be</a:t>
            </a:r>
            <a:endParaRPr lang="tr-TR" dirty="0"/>
          </a:p>
          <a:p>
            <a:pPr algn="ctr"/>
            <a:r>
              <a:rPr lang="en-US" dirty="0"/>
              <a:t>-ca –c</a:t>
            </a:r>
            <a:r>
              <a:rPr lang="tr-TR" dirty="0"/>
              <a:t>e</a:t>
            </a:r>
            <a:endParaRPr lang="en-US" dirty="0"/>
          </a:p>
          <a:p>
            <a:pPr algn="ctr"/>
            <a:r>
              <a:rPr lang="en-US" dirty="0"/>
              <a:t>-da –de</a:t>
            </a:r>
          </a:p>
          <a:p>
            <a:pPr algn="ctr"/>
            <a:r>
              <a:rPr lang="en-US" dirty="0"/>
              <a:t>-</a:t>
            </a:r>
            <a:r>
              <a:rPr lang="tr-TR" dirty="0"/>
              <a:t>ğa</a:t>
            </a:r>
            <a:r>
              <a:rPr lang="en-US" dirty="0"/>
              <a:t>-</a:t>
            </a:r>
            <a:r>
              <a:rPr lang="tr-TR" dirty="0"/>
              <a:t>ğe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01564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89624-F783-F610-5CA0-0DC119B366DA}"/>
              </a:ext>
            </a:extLst>
          </p:cNvPr>
          <p:cNvSpPr txBox="1"/>
          <p:nvPr/>
        </p:nvSpPr>
        <p:spPr>
          <a:xfrm rot="20077012">
            <a:off x="442911" y="156234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Χρήση μνημονικών  στρατηγικών </a:t>
            </a:r>
            <a:endParaRPr lang="el-CY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Vintage Toys and More Greek Community - Ο σεμές, σεμεδάκι, σεμέν ή καρεδάκι  είναι ένα μικρό πετσετάκι. Συνήθως είναι κατασκευασμένο από χαρτί ή  ύφασμα,χρησιμοποιείται για την προστασία επιφανειών και για σπάσιμο νεύρων">
            <a:extLst>
              <a:ext uri="{FF2B5EF4-FFF2-40B4-BE49-F238E27FC236}">
                <a16:creationId xmlns:a16="http://schemas.microsoft.com/office/drawing/2014/main" id="{6D912ADF-C1EB-17AE-6DEF-D6B9FC09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25" y="1362415"/>
            <a:ext cx="3590927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59E0333B-9B5E-F493-35D6-C0449C9589D8}"/>
              </a:ext>
            </a:extLst>
          </p:cNvPr>
          <p:cNvCxnSpPr/>
          <p:nvPr/>
        </p:nvCxnSpPr>
        <p:spPr>
          <a:xfrm flipH="1">
            <a:off x="3875314" y="2405743"/>
            <a:ext cx="4234543" cy="18614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EC22D8C-119F-AC13-2E8B-BDDE7E537603}"/>
              </a:ext>
            </a:extLst>
          </p:cNvPr>
          <p:cNvSpPr/>
          <p:nvPr/>
        </p:nvSpPr>
        <p:spPr>
          <a:xfrm>
            <a:off x="381000" y="4397828"/>
            <a:ext cx="4419600" cy="15566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 err="1"/>
              <a:t>πε</a:t>
            </a:r>
            <a:r>
              <a:rPr lang="en-US" sz="4400" dirty="0"/>
              <a:t>-</a:t>
            </a:r>
            <a:r>
              <a:rPr lang="el-GR" sz="4400" dirty="0"/>
              <a:t>τσε</a:t>
            </a:r>
            <a:r>
              <a:rPr lang="en-US" sz="4400" dirty="0"/>
              <a:t>-</a:t>
            </a:r>
            <a:r>
              <a:rPr lang="el-GR" sz="4400" dirty="0" err="1"/>
              <a:t>τά</a:t>
            </a:r>
            <a:r>
              <a:rPr lang="en-US" sz="4400" dirty="0"/>
              <a:t>-</a:t>
            </a:r>
            <a:r>
              <a:rPr lang="el-GR" sz="4400" dirty="0"/>
              <a:t>κι </a:t>
            </a:r>
          </a:p>
          <a:p>
            <a:pPr algn="ctr"/>
            <a:r>
              <a:rPr lang="tr-TR" sz="4400" dirty="0"/>
              <a:t>p</a:t>
            </a:r>
            <a:r>
              <a:rPr lang="tr-TR" sz="4400"/>
              <a:t>  </a:t>
            </a:r>
            <a:r>
              <a:rPr lang="tr-TR" sz="4400" dirty="0"/>
              <a:t>ç  </a:t>
            </a:r>
            <a:r>
              <a:rPr lang="tr-TR" sz="4400"/>
              <a:t>t  k</a:t>
            </a:r>
            <a:endParaRPr lang="el-GR" sz="4400" dirty="0"/>
          </a:p>
          <a:p>
            <a:pPr algn="ctr"/>
            <a:endParaRPr lang="el-CY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D585290-0619-E3F9-E8DB-A0057AA609AE}"/>
              </a:ext>
            </a:extLst>
          </p:cNvPr>
          <p:cNvSpPr/>
          <p:nvPr/>
        </p:nvSpPr>
        <p:spPr>
          <a:xfrm rot="1270536">
            <a:off x="8272939" y="1468396"/>
            <a:ext cx="3590927" cy="544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Προ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ϋ</a:t>
            </a:r>
            <a:r>
              <a:rPr lang="el-GR" dirty="0"/>
              <a:t>πάρχουσες γνώσεις </a:t>
            </a:r>
            <a:endParaRPr lang="el-CY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BCA5AC0-39A4-E9E2-4DB4-A86F09B2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35" y="2569028"/>
            <a:ext cx="1943100" cy="1828800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6006937C-BAE9-12AB-3570-B7354BD9B8D3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4</a:t>
            </a:r>
            <a:endParaRPr lang="el-CY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3C9FD-6DAD-3F51-9A39-30A657FB0113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87289B8-24A5-EC21-5DA7-4D70BB4F78AA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  <a:p>
            <a:pPr algn="ctr"/>
            <a:endParaRPr lang="el-CY" sz="1000" b="1" dirty="0"/>
          </a:p>
        </p:txBody>
      </p:sp>
    </p:spTree>
    <p:extLst>
      <p:ext uri="{BB962C8B-B14F-4D97-AF65-F5344CB8AC3E}">
        <p14:creationId xmlns:p14="http://schemas.microsoft.com/office/powerpoint/2010/main" val="86089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EA2C-FEDF-61FA-73A7-2C24D6ED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823545E-F9CC-4B31-9E0D-DC039BC71566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15BFE765-A698-FF86-C0E9-4A47D985398B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5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81CC4-BA45-4A24-A0FC-8CAC6F484F99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E6592-9C0D-06BE-512D-CAA4B7927C3D}"/>
              </a:ext>
            </a:extLst>
          </p:cNvPr>
          <p:cNvSpPr txBox="1"/>
          <p:nvPr/>
        </p:nvSpPr>
        <p:spPr>
          <a:xfrm>
            <a:off x="272142" y="1420229"/>
            <a:ext cx="11353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Derslerin  bi</a:t>
            </a:r>
            <a:r>
              <a:rPr lang="tr-TR" b="1" dirty="0"/>
              <a:t>r</a:t>
            </a:r>
            <a:r>
              <a:rPr lang="tr-TR" b="1" dirty="0">
                <a:solidFill>
                  <a:schemeClr val="tx1"/>
                </a:solidFill>
              </a:rPr>
              <a:t>birini tekrar etmesi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endParaRPr lang="en-US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/>
              <a:t>Ekremler  bugün  İzmir</a:t>
            </a:r>
            <a:r>
              <a:rPr lang="el-GR" b="1" dirty="0"/>
              <a:t>’</a:t>
            </a:r>
            <a:r>
              <a:rPr lang="tr-TR" b="1" dirty="0"/>
              <a:t> de  yaşıyor.</a:t>
            </a:r>
          </a:p>
          <a:p>
            <a:r>
              <a:rPr lang="tr-TR" b="1" dirty="0"/>
              <a:t>_____________________________________________</a:t>
            </a:r>
          </a:p>
          <a:p>
            <a:endParaRPr lang="tr-TR" b="1" dirty="0"/>
          </a:p>
          <a:p>
            <a:r>
              <a:rPr lang="en-US" dirty="0" err="1"/>
              <a:t>Gerjan</a:t>
            </a:r>
            <a:r>
              <a:rPr lang="en-US" dirty="0"/>
              <a:t> van</a:t>
            </a:r>
            <a:r>
              <a:rPr lang="el-GR" dirty="0"/>
              <a:t> </a:t>
            </a:r>
            <a:r>
              <a:rPr lang="en-US" dirty="0" err="1"/>
              <a:t>Schaaik</a:t>
            </a:r>
            <a:r>
              <a:rPr lang="el-GR" dirty="0"/>
              <a:t>, </a:t>
            </a:r>
            <a:r>
              <a:rPr lang="en-US" i="1" dirty="0"/>
              <a:t>The Oxford Turkish grammar</a:t>
            </a:r>
            <a:r>
              <a:rPr lang="el-GR" dirty="0"/>
              <a:t>, </a:t>
            </a:r>
            <a:r>
              <a:rPr lang="en-US" dirty="0"/>
              <a:t>Oxford University Press</a:t>
            </a:r>
            <a:r>
              <a:rPr lang="el-GR" dirty="0"/>
              <a:t>, </a:t>
            </a:r>
            <a:r>
              <a:rPr lang="en-US" dirty="0"/>
              <a:t>Oxford</a:t>
            </a:r>
            <a:r>
              <a:rPr lang="el-GR" dirty="0"/>
              <a:t> 2020, σελ. 107. 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PL123.S33 202</a:t>
            </a:r>
            <a:r>
              <a:rPr lang="tr-TR" dirty="0"/>
              <a:t>0</a:t>
            </a:r>
          </a:p>
          <a:p>
            <a:endParaRPr lang="el-G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Dükkândan  kuş kafesi alıyorum.</a:t>
            </a:r>
          </a:p>
          <a:p>
            <a:r>
              <a:rPr lang="tr-TR" b="1" dirty="0"/>
              <a:t>_____________________________________________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en-US" dirty="0"/>
              <a:t>Selahattin</a:t>
            </a:r>
            <a:r>
              <a:rPr lang="tr-TR" dirty="0"/>
              <a:t> </a:t>
            </a:r>
            <a:r>
              <a:rPr lang="en-US" dirty="0"/>
              <a:t>Olcay</a:t>
            </a:r>
            <a:r>
              <a:rPr lang="tr-TR" dirty="0"/>
              <a:t>, </a:t>
            </a:r>
            <a:r>
              <a:rPr lang="tr-TR" i="1" dirty="0"/>
              <a:t>Yabancılar için  Türkçe  Dersleri</a:t>
            </a:r>
            <a:r>
              <a:rPr lang="en-US" i="1" dirty="0"/>
              <a:t> I GRAMER</a:t>
            </a:r>
            <a:r>
              <a:rPr lang="el-GR" dirty="0"/>
              <a:t>, </a:t>
            </a:r>
            <a:r>
              <a:rPr lang="tr-TR" dirty="0"/>
              <a:t>Ankara Üniversitesi Basımevi, Ankara 1963</a:t>
            </a:r>
            <a:r>
              <a:rPr lang="el-GR" dirty="0"/>
              <a:t>, σελ. 24. </a:t>
            </a:r>
            <a:r>
              <a:rPr lang="en-US" dirty="0"/>
              <a:t>PL127.3.Y3</a:t>
            </a:r>
            <a:endParaRPr lang="tr-TR" dirty="0"/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5032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D53A-3070-05DA-0CE8-9A89A8A47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5D87080-8D0E-495C-8AC7-67210082D8BD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  <a:p>
            <a:pPr algn="ctr"/>
            <a:endParaRPr lang="el-CY" sz="1000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A97E5E6-8ED6-A74A-3110-88ABC2BACB4E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6</a:t>
            </a:r>
            <a:endParaRPr lang="el-CY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A183A-E79C-8440-DAA3-D9B0BF880768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E3055-ECC0-6CAC-37E8-AF4009AF8E02}"/>
              </a:ext>
            </a:extLst>
          </p:cNvPr>
          <p:cNvSpPr txBox="1"/>
          <p:nvPr/>
        </p:nvSpPr>
        <p:spPr>
          <a:xfrm>
            <a:off x="272141" y="1420229"/>
            <a:ext cx="115489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         "</a:t>
            </a:r>
            <a:r>
              <a:rPr lang="tr-TR" dirty="0">
                <a:solidFill>
                  <a:schemeClr val="tx1"/>
                </a:solidFill>
              </a:rPr>
              <a:t>İki  gündür  bu  otelde kalıyoruz"        </a:t>
            </a:r>
            <a:r>
              <a:rPr lang="tr-TR" b="1" dirty="0">
                <a:solidFill>
                  <a:schemeClr val="tx1"/>
                </a:solidFill>
              </a:rPr>
              <a:t>cümlesi ile        </a:t>
            </a:r>
            <a:r>
              <a:rPr lang="tr-TR" dirty="0">
                <a:solidFill>
                  <a:schemeClr val="tx1"/>
                </a:solidFill>
              </a:rPr>
              <a:t>"Ankara' ya gece  vardık"      </a:t>
            </a:r>
            <a:r>
              <a:rPr lang="tr-TR" b="1" dirty="0">
                <a:solidFill>
                  <a:schemeClr val="tx1"/>
                </a:solidFill>
              </a:rPr>
              <a:t>cümlesi  arasındaki  fark  tam  olarak  anlaşılır mı </a:t>
            </a:r>
            <a:r>
              <a:rPr lang="en-US" b="1" dirty="0">
                <a:solidFill>
                  <a:schemeClr val="tx1"/>
                </a:solidFill>
              </a:rPr>
              <a:t>?</a:t>
            </a:r>
            <a:endParaRPr lang="tr-TR" b="1" dirty="0">
              <a:solidFill>
                <a:schemeClr val="tx1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Eser </a:t>
            </a:r>
            <a:r>
              <a:rPr lang="en-US" dirty="0" err="1"/>
              <a:t>Erguvanli</a:t>
            </a:r>
            <a:r>
              <a:rPr lang="en-US" dirty="0"/>
              <a:t> Taylan</a:t>
            </a:r>
            <a:r>
              <a:rPr lang="tr-TR" dirty="0"/>
              <a:t>, </a:t>
            </a:r>
            <a:r>
              <a:rPr lang="en-US" i="1" dirty="0"/>
              <a:t>The phonology and morphology of </a:t>
            </a:r>
            <a:r>
              <a:rPr lang="en-US" dirty="0"/>
              <a:t>Turkish</a:t>
            </a:r>
            <a:r>
              <a:rPr lang="el-GR" dirty="0"/>
              <a:t>, </a:t>
            </a:r>
            <a:r>
              <a:rPr lang="tr-TR" dirty="0"/>
              <a:t> </a:t>
            </a:r>
            <a:r>
              <a:rPr lang="en-US" dirty="0" err="1"/>
              <a:t>Boğaziçi</a:t>
            </a:r>
            <a:r>
              <a:rPr lang="en-US" dirty="0"/>
              <a:t> University Press, 2015, </a:t>
            </a:r>
            <a:r>
              <a:rPr lang="el-GR" dirty="0"/>
              <a:t>σ.</a:t>
            </a:r>
            <a:r>
              <a:rPr lang="tr-TR" dirty="0"/>
              <a:t> 137</a:t>
            </a:r>
            <a:r>
              <a:rPr lang="el-GR" dirty="0"/>
              <a:t>, 139.</a:t>
            </a:r>
            <a:r>
              <a:rPr lang="en-US" dirty="0"/>
              <a:t> PL128.T39 2015</a:t>
            </a:r>
            <a:endParaRPr lang="tr-TR" b="1" dirty="0"/>
          </a:p>
          <a:p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Dikkat levhası">
            <a:extLst>
              <a:ext uri="{FF2B5EF4-FFF2-40B4-BE49-F238E27FC236}">
                <a16:creationId xmlns:a16="http://schemas.microsoft.com/office/drawing/2014/main" id="{668D09D5-582F-00F0-AF17-0AA69A34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9" y="5035069"/>
            <a:ext cx="1210305" cy="8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1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CD31-ACB6-FCA7-441B-358B4D62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ık Tutma 210212627 Vektör Çizim Kavramı - TemplateMonster">
            <a:extLst>
              <a:ext uri="{FF2B5EF4-FFF2-40B4-BE49-F238E27FC236}">
                <a16:creationId xmlns:a16="http://schemas.microsoft.com/office/drawing/2014/main" id="{23594D7F-6677-E6F4-6CDE-02FCCCC1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5" y="4840965"/>
            <a:ext cx="2705100" cy="16859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9E33D65F-999D-E109-0BEE-E18FDD2F3C72}"/>
              </a:ext>
            </a:extLst>
          </p:cNvPr>
          <p:cNvSpPr/>
          <p:nvPr/>
        </p:nvSpPr>
        <p:spPr>
          <a:xfrm>
            <a:off x="524740" y="1685358"/>
            <a:ext cx="2690106" cy="7198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endParaRPr lang="en-US" dirty="0"/>
          </a:p>
          <a:p>
            <a:pPr algn="ctr"/>
            <a:r>
              <a:rPr lang="tr-TR" dirty="0"/>
              <a:t>Balıkçılar  balığ</a:t>
            </a:r>
            <a:r>
              <a:rPr lang="tr-TR" b="1" dirty="0"/>
              <a:t>a  çık</a:t>
            </a:r>
            <a:r>
              <a:rPr lang="tr-TR" dirty="0"/>
              <a:t>mış</a:t>
            </a:r>
            <a:r>
              <a:rPr lang="el-GR" dirty="0"/>
              <a:t>.</a:t>
            </a:r>
          </a:p>
          <a:p>
            <a:pPr algn="ctr"/>
            <a:endParaRPr lang="el-CY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38AB0706-5A6E-4031-A05C-0B907AC338FD}"/>
              </a:ext>
            </a:extLst>
          </p:cNvPr>
          <p:cNvSpPr/>
          <p:nvPr/>
        </p:nvSpPr>
        <p:spPr>
          <a:xfrm>
            <a:off x="524740" y="2914812"/>
            <a:ext cx="2738746" cy="15459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el-CY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3A9C2440-8699-926D-1AA7-C88FC5C86B35}"/>
              </a:ext>
            </a:extLst>
          </p:cNvPr>
          <p:cNvSpPr/>
          <p:nvPr/>
        </p:nvSpPr>
        <p:spPr>
          <a:xfrm>
            <a:off x="7149987" y="1685358"/>
            <a:ext cx="2592728" cy="7198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Bana</a:t>
            </a:r>
            <a:r>
              <a:rPr lang="tr-TR" dirty="0"/>
              <a:t>  bir  kalem 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âzım !</a:t>
            </a:r>
            <a:endParaRPr lang="el-CY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8806071-0D32-9134-B633-4AF1A1F3CE66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F1544F5-B02F-DE5D-1334-305E4F8CE6EC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7</a:t>
            </a:r>
            <a:endParaRPr lang="el-CY" b="1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45CB7F43-00EB-5D14-A1F9-888C12035D08}"/>
              </a:ext>
            </a:extLst>
          </p:cNvPr>
          <p:cNvSpPr/>
          <p:nvPr/>
        </p:nvSpPr>
        <p:spPr>
          <a:xfrm>
            <a:off x="3813043" y="2848225"/>
            <a:ext cx="2738746" cy="15459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el-CY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F1EC694C-B29C-0BB3-20A0-D0EB746EBC0A}"/>
              </a:ext>
            </a:extLst>
          </p:cNvPr>
          <p:cNvSpPr/>
          <p:nvPr/>
        </p:nvSpPr>
        <p:spPr>
          <a:xfrm>
            <a:off x="7149986" y="2848226"/>
            <a:ext cx="2505643" cy="15459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el-CY" dirty="0"/>
          </a:p>
        </p:txBody>
      </p:sp>
      <p:pic>
        <p:nvPicPr>
          <p:cNvPr id="20" name="Picture 2" descr="Dikkat levhası">
            <a:extLst>
              <a:ext uri="{FF2B5EF4-FFF2-40B4-BE49-F238E27FC236}">
                <a16:creationId xmlns:a16="http://schemas.microsoft.com/office/drawing/2014/main" id="{E6D78FDF-37AB-DB34-D9BF-EDE7CE2B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68" y="2827344"/>
            <a:ext cx="1800832" cy="1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9,000+ Pencil Clipart Stock Illustrations, Royalty-Free ...">
            <a:extLst>
              <a:ext uri="{FF2B5EF4-FFF2-40B4-BE49-F238E27FC236}">
                <a16:creationId xmlns:a16="http://schemas.microsoft.com/office/drawing/2014/main" id="{FF54F027-1133-05FD-8008-82161F61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96" y="469809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lay Okul Çizimi 🏫 Okul Çizimleri - Okul Resmi Nasıl Çizilir? - Okul  Çizilişi - Drawing a School">
            <a:extLst>
              <a:ext uri="{FF2B5EF4-FFF2-40B4-BE49-F238E27FC236}">
                <a16:creationId xmlns:a16="http://schemas.microsoft.com/office/drawing/2014/main" id="{68B096A2-4FD9-A184-79FB-6C53B7F9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4926931"/>
            <a:ext cx="1283957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ÇOK KOLAY Ev Çizimi - Basit Ev Resmi Çizimi - Kolay Çizimler - Ev Resmi  Nasıl Çizilir?">
            <a:extLst>
              <a:ext uri="{FF2B5EF4-FFF2-40B4-BE49-F238E27FC236}">
                <a16:creationId xmlns:a16="http://schemas.microsoft.com/office/drawing/2014/main" id="{796BD446-1002-AE54-5620-429548EF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63" y="4926931"/>
            <a:ext cx="1529294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D7962DB-530F-7869-99AB-C12B3D37239B}"/>
              </a:ext>
            </a:extLst>
          </p:cNvPr>
          <p:cNvSpPr/>
          <p:nvPr/>
        </p:nvSpPr>
        <p:spPr>
          <a:xfrm>
            <a:off x="3837363" y="1674624"/>
            <a:ext cx="2690106" cy="7198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tr-TR" dirty="0"/>
              <a:t>Okul</a:t>
            </a:r>
            <a:r>
              <a:rPr lang="tr-TR" b="1" dirty="0"/>
              <a:t>a  yakın  bir</a:t>
            </a:r>
            <a:r>
              <a:rPr lang="tr-TR" dirty="0"/>
              <a:t>  ev </a:t>
            </a:r>
            <a:r>
              <a:rPr lang="tr-TR" b="1" dirty="0"/>
              <a:t>arıyorum</a:t>
            </a:r>
            <a:r>
              <a:rPr lang="tr-TR" dirty="0"/>
              <a:t>.</a:t>
            </a:r>
            <a:endParaRPr lang="el-CY" dirty="0"/>
          </a:p>
          <a:p>
            <a:pPr algn="ctr"/>
            <a:endParaRPr lang="el-CY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DDC4B-6640-4411-B394-8E7F1FBD0E46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9EC7-A73E-8BE0-3F56-EFE115DB5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kkat levhası">
            <a:extLst>
              <a:ext uri="{FF2B5EF4-FFF2-40B4-BE49-F238E27FC236}">
                <a16:creationId xmlns:a16="http://schemas.microsoft.com/office/drawing/2014/main" id="{8E18B31C-5074-B7AC-EDDB-8A1CB0EA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" y="5011503"/>
            <a:ext cx="1800832" cy="1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e - End Bullying">
            <a:extLst>
              <a:ext uri="{FF2B5EF4-FFF2-40B4-BE49-F238E27FC236}">
                <a16:creationId xmlns:a16="http://schemas.microsoft.com/office/drawing/2014/main" id="{981802F2-FDA3-A880-55FD-E578141E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47" y="3481338"/>
            <a:ext cx="2696936" cy="13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1E43AA09-5320-5C41-5BD3-912558EA4F5A}"/>
              </a:ext>
            </a:extLst>
          </p:cNvPr>
          <p:cNvSpPr/>
          <p:nvPr/>
        </p:nvSpPr>
        <p:spPr>
          <a:xfrm>
            <a:off x="695326" y="1863548"/>
            <a:ext cx="4528457" cy="151311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000" dirty="0"/>
          </a:p>
          <a:p>
            <a:pPr algn="ctr"/>
            <a:r>
              <a:rPr lang="tr-TR" sz="4000" dirty="0"/>
              <a:t>Herses </a:t>
            </a:r>
            <a:r>
              <a:rPr lang="tr-TR" sz="4000" u="sng" dirty="0"/>
              <a:t>ona</a:t>
            </a:r>
            <a:r>
              <a:rPr lang="tr-TR" sz="4000" dirty="0"/>
              <a:t>  karşıymış.</a:t>
            </a:r>
          </a:p>
          <a:p>
            <a:pPr algn="ctr"/>
            <a:endParaRPr lang="tr-TR" sz="4000" dirty="0"/>
          </a:p>
          <a:p>
            <a:pPr algn="ctr"/>
            <a:endParaRPr lang="el-C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41933-599E-FCEB-F75D-5EEA892110BE}"/>
              </a:ext>
            </a:extLst>
          </p:cNvPr>
          <p:cNvSpPr txBox="1"/>
          <p:nvPr/>
        </p:nvSpPr>
        <p:spPr>
          <a:xfrm>
            <a:off x="1673678" y="51599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Asıl Göksel  </a:t>
            </a:r>
            <a:r>
              <a:rPr lang="en-US" dirty="0"/>
              <a:t> &amp; </a:t>
            </a:r>
            <a:r>
              <a:rPr lang="tr-TR" dirty="0"/>
              <a:t>Celia Kerslake,</a:t>
            </a:r>
            <a:r>
              <a:rPr lang="en-US" dirty="0"/>
              <a:t> </a:t>
            </a:r>
            <a:r>
              <a:rPr lang="en-US" i="1" dirty="0"/>
              <a:t>Turkish  </a:t>
            </a:r>
            <a:r>
              <a:rPr lang="el-GR" i="1" dirty="0"/>
              <a:t>: </a:t>
            </a:r>
            <a:r>
              <a:rPr lang="en-US" i="1" dirty="0"/>
              <a:t>A comprehensive grammar</a:t>
            </a:r>
            <a:r>
              <a:rPr lang="en-US" dirty="0"/>
              <a:t>, Routledge, London - New York  2005, </a:t>
            </a:r>
            <a:r>
              <a:rPr lang="el-GR" dirty="0"/>
              <a:t>σ.</a:t>
            </a:r>
            <a:r>
              <a:rPr lang="tr-TR" dirty="0"/>
              <a:t> 121, 142,</a:t>
            </a:r>
          </a:p>
          <a:p>
            <a:pPr algn="ctr"/>
            <a:r>
              <a:rPr lang="tr-TR" dirty="0"/>
              <a:t> 177, 178.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PL127.5.E5G65 2005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35E3D-8258-0B47-1581-D5AF5674D0FF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92CEAC1-0277-BCA7-3C08-687C18336C32}"/>
              </a:ext>
            </a:extLst>
          </p:cNvPr>
          <p:cNvSpPr/>
          <p:nvPr/>
        </p:nvSpPr>
        <p:spPr>
          <a:xfrm>
            <a:off x="8177890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  <a:p>
            <a:pPr algn="ctr"/>
            <a:endParaRPr lang="el-CY" sz="1000" b="1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7A55396-7FD2-FFC6-D21E-F55EAB879098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8</a:t>
            </a:r>
            <a:endParaRPr lang="el-CY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3C947B-D727-E5B2-C0A7-9878DF9C5408}"/>
              </a:ext>
            </a:extLst>
          </p:cNvPr>
          <p:cNvSpPr txBox="1"/>
          <p:nvPr/>
        </p:nvSpPr>
        <p:spPr>
          <a:xfrm>
            <a:off x="5916381" y="1041005"/>
            <a:ext cx="213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Örnek verme</a:t>
            </a:r>
            <a:r>
              <a:rPr lang="el-GR" b="1" dirty="0">
                <a:solidFill>
                  <a:schemeClr val="tx1"/>
                </a:solidFill>
              </a:rPr>
              <a:t> : </a:t>
            </a:r>
            <a:endParaRPr lang="tr-TR" b="1" dirty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4F4986-870E-789F-9091-24A7E3D71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384" y="4140380"/>
            <a:ext cx="2362201" cy="2539366"/>
          </a:xfrm>
          <a:prstGeom prst="rect">
            <a:avLst/>
          </a:prstGeom>
        </p:spPr>
      </p:pic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278DC1F0-EC57-63B2-D38E-99720C499893}"/>
              </a:ext>
            </a:extLst>
          </p:cNvPr>
          <p:cNvSpPr/>
          <p:nvPr/>
        </p:nvSpPr>
        <p:spPr>
          <a:xfrm>
            <a:off x="5913661" y="2615480"/>
            <a:ext cx="4528457" cy="151311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000" dirty="0"/>
          </a:p>
          <a:p>
            <a:pPr algn="ctr"/>
            <a:r>
              <a:rPr lang="tr-TR" sz="4000" dirty="0"/>
              <a:t>Öğrenciler</a:t>
            </a:r>
            <a:r>
              <a:rPr lang="el-GR" sz="4000" dirty="0"/>
              <a:t> _______</a:t>
            </a:r>
            <a:r>
              <a:rPr lang="tr-TR" sz="4000" dirty="0"/>
              <a:t>   karşıymış.</a:t>
            </a:r>
          </a:p>
          <a:p>
            <a:pPr algn="ctr"/>
            <a:endParaRPr lang="tr-TR" sz="4000" dirty="0"/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21795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E7E5-F01E-D8A8-E172-C8962CED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E8B60-AD91-72C8-F76E-B665154CDF0E}"/>
              </a:ext>
            </a:extLst>
          </p:cNvPr>
          <p:cNvSpPr txBox="1"/>
          <p:nvPr/>
        </p:nvSpPr>
        <p:spPr>
          <a:xfrm>
            <a:off x="2688771" y="5579907"/>
            <a:ext cx="906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Asıl Göksel  </a:t>
            </a:r>
            <a:r>
              <a:rPr lang="en-US" dirty="0"/>
              <a:t> &amp; </a:t>
            </a:r>
            <a:r>
              <a:rPr lang="tr-TR" dirty="0"/>
              <a:t>Celia Kerslake,</a:t>
            </a:r>
            <a:r>
              <a:rPr lang="en-US" dirty="0"/>
              <a:t> </a:t>
            </a:r>
            <a:r>
              <a:rPr lang="en-US" i="1" dirty="0"/>
              <a:t>Turkish  </a:t>
            </a:r>
            <a:r>
              <a:rPr lang="el-GR" i="1" dirty="0"/>
              <a:t>: </a:t>
            </a:r>
            <a:r>
              <a:rPr lang="en-US" i="1" dirty="0"/>
              <a:t>A comprehensive grammar</a:t>
            </a:r>
            <a:r>
              <a:rPr lang="en-US" dirty="0"/>
              <a:t>, Routledge, London - New York  2005, </a:t>
            </a:r>
            <a:r>
              <a:rPr lang="el-GR" dirty="0"/>
              <a:t>σελ. </a:t>
            </a:r>
            <a:r>
              <a:rPr lang="tr-TR" dirty="0"/>
              <a:t>177.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PL127.5.E5G65 2005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4" name="Picture 2" descr="Dikkat levhası">
            <a:extLst>
              <a:ext uri="{FF2B5EF4-FFF2-40B4-BE49-F238E27FC236}">
                <a16:creationId xmlns:a16="http://schemas.microsoft.com/office/drawing/2014/main" id="{1A646B77-E380-C4FB-0072-37ABFBD4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5490184"/>
            <a:ext cx="201863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81121544-B45D-2AE6-04C0-76487EE5F4E2}"/>
              </a:ext>
            </a:extLst>
          </p:cNvPr>
          <p:cNvSpPr/>
          <p:nvPr/>
        </p:nvSpPr>
        <p:spPr>
          <a:xfrm>
            <a:off x="2054678" y="1641201"/>
            <a:ext cx="3396344" cy="134472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Bu  bisikleti  iki yüz  milyon</a:t>
            </a:r>
            <a:r>
              <a:rPr lang="tr-TR" b="1" dirty="0"/>
              <a:t>a</a:t>
            </a:r>
            <a:r>
              <a:rPr lang="tr-TR" dirty="0"/>
              <a:t>  </a:t>
            </a:r>
            <a:r>
              <a:rPr lang="tr-TR" b="1" dirty="0"/>
              <a:t>almıştım</a:t>
            </a:r>
            <a:r>
              <a:rPr lang="tr-TR" dirty="0"/>
              <a:t>. </a:t>
            </a:r>
            <a:endParaRPr lang="el-CY" dirty="0"/>
          </a:p>
        </p:txBody>
      </p:sp>
      <p:pic>
        <p:nvPicPr>
          <p:cNvPr id="5122" name="Picture 2" descr="Bike Clipart Vector Art, Icons, and Graphics for Free Download">
            <a:extLst>
              <a:ext uri="{FF2B5EF4-FFF2-40B4-BE49-F238E27FC236}">
                <a16:creationId xmlns:a16="http://schemas.microsoft.com/office/drawing/2014/main" id="{FFE56FA0-09AC-F048-D102-5ECB447F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2" y="3350568"/>
            <a:ext cx="2183933" cy="20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C29936-BA7B-7A48-BE62-6D4C081C73B2}"/>
              </a:ext>
            </a:extLst>
          </p:cNvPr>
          <p:cNvSpPr txBox="1"/>
          <p:nvPr/>
        </p:nvSpPr>
        <p:spPr>
          <a:xfrm>
            <a:off x="3567791" y="180083"/>
            <a:ext cx="4479471" cy="64633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ΤΟΜ 100 :    Γραμματική και Σύνταξη Ι</a:t>
            </a:r>
          </a:p>
          <a:p>
            <a:r>
              <a:rPr lang="el-GR" b="1" dirty="0">
                <a:solidFill>
                  <a:schemeClr val="tx1"/>
                </a:solidFill>
              </a:rPr>
              <a:t>ΤΟΜ 100_Δοτική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07D98C3-0270-58E5-557A-84A40A52EB00}"/>
              </a:ext>
            </a:extLst>
          </p:cNvPr>
          <p:cNvSpPr/>
          <p:nvPr/>
        </p:nvSpPr>
        <p:spPr>
          <a:xfrm>
            <a:off x="8240484" y="178254"/>
            <a:ext cx="2318658" cy="485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Ελένη Χαραλάμπους 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2290AA0-B6F7-7452-FDB6-E2ED4A2CC4BE}"/>
              </a:ext>
            </a:extLst>
          </p:cNvPr>
          <p:cNvSpPr/>
          <p:nvPr/>
        </p:nvSpPr>
        <p:spPr>
          <a:xfrm>
            <a:off x="10752365" y="178254"/>
            <a:ext cx="772886" cy="6599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9</a:t>
            </a:r>
            <a:endParaRPr lang="el-CY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F4F58-7CE4-0065-6A11-2AB19FC3C95D}"/>
              </a:ext>
            </a:extLst>
          </p:cNvPr>
          <p:cNvSpPr txBox="1"/>
          <p:nvPr/>
        </p:nvSpPr>
        <p:spPr>
          <a:xfrm>
            <a:off x="6115048" y="1546787"/>
            <a:ext cx="572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Aldığım  en  ucuz </a:t>
            </a:r>
            <a:r>
              <a:rPr lang="el-GR" b="1" dirty="0"/>
              <a:t>/ </a:t>
            </a:r>
            <a:r>
              <a:rPr lang="tr-TR" b="1" dirty="0"/>
              <a:t>pahalı  ürünler </a:t>
            </a:r>
            <a:r>
              <a:rPr lang="el-GR" b="1" dirty="0">
                <a:solidFill>
                  <a:schemeClr val="tx1"/>
                </a:solidFill>
              </a:rPr>
              <a:t>: 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old notebook paper / cartoon vector and illustration, hand ...">
            <a:extLst>
              <a:ext uri="{FF2B5EF4-FFF2-40B4-BE49-F238E27FC236}">
                <a16:creationId xmlns:a16="http://schemas.microsoft.com/office/drawing/2014/main" id="{1470BA43-E687-8DE5-8585-1A348508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44" y="2016981"/>
            <a:ext cx="6002113" cy="340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E974B-FB42-62E7-B42F-C3B5F5785D59}"/>
              </a:ext>
            </a:extLst>
          </p:cNvPr>
          <p:cNvSpPr txBox="1"/>
          <p:nvPr/>
        </p:nvSpPr>
        <p:spPr>
          <a:xfrm>
            <a:off x="7222670" y="2624706"/>
            <a:ext cx="45284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l-GR" dirty="0"/>
              <a:t>_______</a:t>
            </a:r>
            <a:r>
              <a:rPr lang="tr-TR" dirty="0"/>
              <a:t>euro</a:t>
            </a:r>
            <a:r>
              <a:rPr lang="en-US" dirty="0" err="1"/>
              <a:t>ya</a:t>
            </a:r>
            <a:r>
              <a:rPr lang="el-GR" dirty="0"/>
              <a:t>/ </a:t>
            </a:r>
            <a:r>
              <a:rPr lang="tr-TR" dirty="0"/>
              <a:t>avroya 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l-GR" dirty="0"/>
              <a:t>_________</a:t>
            </a:r>
            <a:r>
              <a:rPr lang="en-US" dirty="0"/>
              <a:t> </a:t>
            </a:r>
            <a:r>
              <a:rPr lang="en-US" dirty="0" err="1"/>
              <a:t>satın</a:t>
            </a:r>
            <a:r>
              <a:rPr lang="en-US" dirty="0"/>
              <a:t> </a:t>
            </a:r>
            <a:r>
              <a:rPr lang="en-US" dirty="0" err="1"/>
              <a:t>aldım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7286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1476</Words>
  <Application>Microsoft Office PowerPoint</Application>
  <PresentationFormat>Ευρεία οθόνη</PresentationFormat>
  <Paragraphs>303</Paragraphs>
  <Slides>18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Eleni Charalambous</dc:creator>
  <cp:lastModifiedBy>ΕΛΕΝΗ ΧΑΡΑΛΑΜΠΟΥΣ</cp:lastModifiedBy>
  <cp:revision>171</cp:revision>
  <dcterms:created xsi:type="dcterms:W3CDTF">2025-07-21T07:00:42Z</dcterms:created>
  <dcterms:modified xsi:type="dcterms:W3CDTF">2025-10-06T13:53:08Z</dcterms:modified>
</cp:coreProperties>
</file>