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7" r:id="rId2"/>
    <p:sldId id="264" r:id="rId3"/>
    <p:sldId id="270" r:id="rId4"/>
    <p:sldId id="276" r:id="rId5"/>
    <p:sldId id="273" r:id="rId6"/>
    <p:sldId id="275" r:id="rId7"/>
    <p:sldId id="283" r:id="rId8"/>
    <p:sldId id="267" r:id="rId9"/>
    <p:sldId id="268" r:id="rId10"/>
    <p:sldId id="279" r:id="rId11"/>
    <p:sldId id="280" r:id="rId12"/>
    <p:sldId id="281" r:id="rId13"/>
    <p:sldId id="284" r:id="rId14"/>
    <p:sldId id="282" r:id="rId15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78A2A-988A-45ED-AEF3-19C79F30034D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4B247-C89A-4B49-A573-C02A5FFD62A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77257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265B7-BB67-DC9E-E92C-B1F231B62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9ABD57CC-C465-CCE6-A139-F7C1CA4CA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F1112099-05D1-D6BB-1B27-5CB87A9291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1AE89FC-56DF-15EE-17AB-1D1D36051C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4B247-C89A-4B49-A573-C02A5FFD62AA}" type="slidenum">
              <a:rPr lang="el-CY" smtClean="0"/>
              <a:t>2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28423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7AE7C-61CD-0369-51DE-BD08E3EFB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8D25B9B4-2B29-A6F1-D03A-CFAFA9ECFA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150B31BA-C200-D2A4-3F14-F28547A848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268D2FD-A0FA-646D-4937-66D8DBC010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4B247-C89A-4B49-A573-C02A5FFD62AA}" type="slidenum">
              <a:rPr lang="el-CY" smtClean="0"/>
              <a:t>3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39029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4B247-C89A-4B49-A573-C02A5FFD62AA}" type="slidenum">
              <a:rPr lang="el-CY" smtClean="0"/>
              <a:t>10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26024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4B247-C89A-4B49-A573-C02A5FFD62AA}" type="slidenum">
              <a:rPr lang="el-CY" smtClean="0"/>
              <a:t>12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64054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4DF56-3305-CC90-6FDB-3ED8FA50A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A87B2130-7130-339C-2D1B-0106BA9856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A19EECAF-3C62-AAC1-392C-CF4C98E8A5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1889B33-4E26-3577-93A6-A4D8ED63D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4B247-C89A-4B49-A573-C02A5FFD62AA}" type="slidenum">
              <a:rPr lang="el-CY" smtClean="0"/>
              <a:t>13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25443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73AB1-C74F-1AFF-B55D-08D9C06F4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D8D4803-E1B1-2112-C102-8B8DCFED7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A7B7E25-6C72-38B5-7084-58C3FDE2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A0A1FC0-D6E8-EC5B-6010-FDB015267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709B5E-0067-BA1B-A060-728DA95C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7898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C7B6DC-4116-C08C-A503-422160F41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B3A892B-2393-31DF-C24C-E3C409EE4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1FA541E-BCE4-F2C4-DF68-26A7CB6D7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77D712F-1825-B52D-F2B6-34BFF664D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86ADC4-808D-098B-2BD4-F7C6C6A8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5949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FF26F86-89CB-E6A8-8752-E51D22AB5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9252F92-9B93-9A71-9FDB-2A2A45C19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6CC961-33CD-A269-F7C7-61F29814A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CA014C-C708-0288-E362-4BB619A2C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6E304DE-5C85-B9C3-10A3-4B2B6E05C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65811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C656AA-B959-1236-829A-BADEB48CD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8AB468-A5BD-835D-C29B-78BD05EE6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0FC38E4-6178-E713-CA39-62A0FFC5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93EC951-5D51-1C03-E1E6-FCC41E33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46B07B-2796-D3CC-62DB-AFDC998BB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95485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F30744-9321-62CD-C885-93F53353F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16048C-6CFF-EDAD-0AD4-0E55AA408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01721CB-8890-C073-7C7B-794847F6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BE25DE7-BD0A-AACD-1439-299772399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640CCB-0869-76CA-76BA-829D9E26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0916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12E4B5-CB99-DDA8-E7FB-08E4E75BF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53FFC8-AC3D-B5CC-4248-20F1D4BFB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DC1128F-3E9D-07A4-77B8-7073CC8355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4E324BB-635B-DFAB-3A4D-C10072EA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DB16DEF-3131-0012-26B8-FA46F9D9F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77AEDCF-F3E2-5846-0CF3-77F6498C7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48496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351D98-35E6-7680-44BE-F6C7CC26D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C46045-93EF-B53F-5E39-457232D86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0E23465-D581-889C-37CD-DDD89C1F3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5498FD2-6683-2A7B-EEAA-E4A1BF805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51EB9B4-004C-B353-891F-3AD58B6CE4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A04584E-89A0-2729-BFE3-D83F3383A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DDA9FD4-6238-6DE2-13E6-41C57427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A1186A-6A12-CCE1-55F9-F888DF116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6823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336748-CCDE-C6DD-6FE4-E75473F26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B6B4AA5-F4CF-9AF6-4CA6-A638B85C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5EE93F5-BE4A-FD11-E5C6-F0B7EC30E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3CAC6D2-8F1C-A418-C7F0-BCD5D0CD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82741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5224C93-58CB-D939-573B-89B71EA00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8C4B99D-6B74-E9A1-DB35-C7221FA93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E7C3ED2-D8D9-2DBF-30E0-9686E84B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1128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BC4594-A715-31E8-4EA7-9079CEF87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792D2A-5053-0519-121A-1360CE29D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23FE1DA-00FB-6709-B486-FCBBC49EC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942C352-264A-512C-EC03-D2D334F68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46B329-3052-7BFE-13B2-1E0E5C082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E7B926-2699-6B78-C47F-97AFA8E3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9618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BA160-592B-E200-CFC5-D1D02C636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D56C2A2-CE24-1354-050A-832655978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336FC19-9625-FBA2-071A-C4436BA34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684F6A2-C76E-0345-C058-E2BD0BEF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BAB4B77-9E2E-C459-73CC-42AC19CA6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6D99536-CA89-D89A-0016-4FFA5CCBF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6177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DC8540D-CF14-F63E-3937-5D3F5603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7BF94F7-081A-04B0-5553-D8F5B1BE0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D29F5BC-FA5D-B411-C0BF-0D3804A30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F0A689-A5EE-01A4-32E3-700341AB8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30A1FA-15BF-8E79-9302-3476717ED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04884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D7C41-80EC-D3A2-EBB6-3176D9424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A6293488-4F38-E471-AD78-319E8E03D170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9BB7B230-1C7E-8B49-59B9-5E4E75B0DD90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1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307850-9D2E-0DA4-0F7C-8E1E35894F15}"/>
              </a:ext>
            </a:extLst>
          </p:cNvPr>
          <p:cNvSpPr txBox="1"/>
          <p:nvPr/>
        </p:nvSpPr>
        <p:spPr>
          <a:xfrm>
            <a:off x="3570510" y="176047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3D6CD6-50AC-80F1-31DE-1C07EEA60A3C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363A6B-55E7-8809-D445-DB0BCB32CAA7}"/>
              </a:ext>
            </a:extLst>
          </p:cNvPr>
          <p:cNvSpPr txBox="1"/>
          <p:nvPr/>
        </p:nvSpPr>
        <p:spPr>
          <a:xfrm>
            <a:off x="351061" y="1452887"/>
            <a:ext cx="11489877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Amaçlar </a:t>
            </a:r>
            <a:r>
              <a:rPr lang="el-GR" b="1" dirty="0">
                <a:solidFill>
                  <a:schemeClr val="tx1"/>
                </a:solidFill>
              </a:rPr>
              <a:t>: 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el-GR" b="1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  </a:t>
            </a:r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r>
              <a:rPr lang="el-GR" dirty="0"/>
              <a:t>Να ανταλλάσσουν επικοινωνιακά κατάλληλους χαιρετισμούς με άλλα άτομα το πρωί, το μεσημέρι, το απόγευμα και το βράδυ  &amp;  να επικοινωνούν επαρκώς με σύντομες και απλές φράσεις στη  δοτική.</a:t>
            </a:r>
          </a:p>
          <a:p>
            <a:r>
              <a:rPr lang="el-GR" dirty="0"/>
              <a:t>Να καλλιεργούν αναγνωστικές δεξιότητες.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l-GR" dirty="0"/>
              <a:t>Να παράγουν συνεχή προφορικά κείμενα.</a:t>
            </a:r>
          </a:p>
          <a:p>
            <a:r>
              <a:rPr lang="el-GR" dirty="0"/>
              <a:t>Να συμμετέχουν σε διαλόγους.</a:t>
            </a:r>
            <a:endParaRPr lang="tr-TR" b="1" dirty="0"/>
          </a:p>
          <a:p>
            <a:r>
              <a:rPr lang="el-GR" dirty="0"/>
              <a:t>Να κατανοούν βασικές ερωτήσεις επικοινωνίας.</a:t>
            </a:r>
          </a:p>
          <a:p>
            <a:r>
              <a:rPr lang="el-GR" dirty="0"/>
              <a:t>Να χρησιμοποιούν τυποποιημένες φράσεις/εκφράσεις.</a:t>
            </a:r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Anahtar kavramlar</a:t>
            </a:r>
            <a:r>
              <a:rPr lang="el-GR" b="1" dirty="0">
                <a:solidFill>
                  <a:schemeClr val="tx1"/>
                </a:solidFill>
              </a:rPr>
              <a:t> :  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en-US" dirty="0"/>
              <a:t>W</a:t>
            </a:r>
            <a:r>
              <a:rPr lang="en-US" dirty="0">
                <a:solidFill>
                  <a:schemeClr val="tx1"/>
                </a:solidFill>
              </a:rPr>
              <a:t>ord stress </a:t>
            </a:r>
            <a:r>
              <a:rPr lang="el-GR" dirty="0">
                <a:solidFill>
                  <a:schemeClr val="tx1"/>
                </a:solidFill>
              </a:rPr>
              <a:t> / </a:t>
            </a:r>
            <a:r>
              <a:rPr lang="en-US" dirty="0" err="1"/>
              <a:t>Türkçe</a:t>
            </a:r>
            <a:r>
              <a:rPr lang="en-US" dirty="0"/>
              <a:t> </a:t>
            </a:r>
            <a:r>
              <a:rPr lang="en-US" dirty="0" err="1"/>
              <a:t>Sözcüklerde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l-GR" dirty="0"/>
              <a:t> / </a:t>
            </a:r>
            <a:r>
              <a:rPr lang="tr-TR" dirty="0"/>
              <a:t>Vurgulu hece </a:t>
            </a:r>
            <a:r>
              <a:rPr lang="el-GR" dirty="0"/>
              <a:t>/ Τονισμός </a:t>
            </a:r>
          </a:p>
          <a:p>
            <a:r>
              <a:rPr lang="en-US" dirty="0" err="1"/>
              <a:t>Türkçe</a:t>
            </a:r>
            <a:r>
              <a:rPr lang="en-US" dirty="0"/>
              <a:t> </a:t>
            </a:r>
            <a:r>
              <a:rPr lang="en-US" dirty="0" err="1"/>
              <a:t>selamlaşma</a:t>
            </a:r>
            <a:r>
              <a:rPr lang="en-US" dirty="0"/>
              <a:t> </a:t>
            </a:r>
            <a:r>
              <a:rPr lang="en-US" dirty="0" err="1"/>
              <a:t>sözleri</a:t>
            </a:r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Soru </a:t>
            </a:r>
            <a:r>
              <a:rPr lang="en-US" dirty="0" err="1"/>
              <a:t>kelimeleri</a:t>
            </a:r>
            <a:r>
              <a:rPr lang="en-US" dirty="0"/>
              <a:t> </a:t>
            </a:r>
          </a:p>
          <a:p>
            <a:r>
              <a:rPr lang="tr-TR" dirty="0"/>
              <a:t>Atasözleri</a:t>
            </a:r>
            <a:r>
              <a:rPr lang="el-GR" dirty="0"/>
              <a:t> </a:t>
            </a:r>
            <a:endParaRPr lang="tr-TR" dirty="0"/>
          </a:p>
          <a:p>
            <a:r>
              <a:rPr lang="tr-TR" dirty="0"/>
              <a:t>Deyimler</a:t>
            </a:r>
            <a:r>
              <a:rPr lang="el-GR" dirty="0"/>
              <a:t> </a:t>
            </a:r>
            <a:r>
              <a:rPr lang="en-US" dirty="0"/>
              <a:t> </a:t>
            </a:r>
            <a:endParaRPr lang="el-GR" dirty="0"/>
          </a:p>
          <a:p>
            <a:r>
              <a:rPr lang="tr-TR" dirty="0"/>
              <a:t>Özdeyişler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832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E1E1D-3B5E-AC69-1BDA-7DFA532D8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8960544-610B-9A7D-38AC-4A62C4D08AC6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2AF712B6-5C2F-55AD-A445-7F2BA0D98B91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9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39BAF4-3600-2863-0992-FE5E89DE4B46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7C29F0-17E0-235C-53D7-6169EAF097FA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644AC8-CBBF-19BB-0C66-1CF2E79B8D74}"/>
              </a:ext>
            </a:extLst>
          </p:cNvPr>
          <p:cNvSpPr txBox="1"/>
          <p:nvPr/>
        </p:nvSpPr>
        <p:spPr>
          <a:xfrm>
            <a:off x="367393" y="1587358"/>
            <a:ext cx="103849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Ders içeriklerinin  güncellenmesi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</a:p>
          <a:p>
            <a:endParaRPr lang="el-G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pPr algn="ctr"/>
            <a:endParaRPr lang="el-GR" b="1" dirty="0">
              <a:solidFill>
                <a:schemeClr val="tx1"/>
              </a:solidFill>
            </a:endParaRPr>
          </a:p>
          <a:p>
            <a:pPr algn="ctr"/>
            <a:endParaRPr lang="el-GR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Sola Dönülmez Trafik Levhası - K - 11 Standart Fiyatları ve Özellikleri">
            <a:extLst>
              <a:ext uri="{FF2B5EF4-FFF2-40B4-BE49-F238E27FC236}">
                <a16:creationId xmlns:a16="http://schemas.microsoft.com/office/drawing/2014/main" id="{6B3478C2-5B11-11FE-5BF2-82745CC13E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74" b="23790"/>
          <a:stretch>
            <a:fillRect/>
          </a:stretch>
        </p:blipFill>
        <p:spPr bwMode="auto">
          <a:xfrm>
            <a:off x="576943" y="2376217"/>
            <a:ext cx="3200400" cy="3599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each cooking Royalty-Free Διανύσματα">
            <a:extLst>
              <a:ext uri="{FF2B5EF4-FFF2-40B4-BE49-F238E27FC236}">
                <a16:creationId xmlns:a16="http://schemas.microsoft.com/office/drawing/2014/main" id="{90B9C15B-ABB1-1BB4-4FF7-4A40F1AE2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262" y="1192463"/>
            <a:ext cx="3787553" cy="490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24416C0E-CF45-5CC2-82A1-09E35F30DDBA}"/>
              </a:ext>
            </a:extLst>
          </p:cNvPr>
          <p:cNvSpPr/>
          <p:nvPr/>
        </p:nvSpPr>
        <p:spPr>
          <a:xfrm>
            <a:off x="8047262" y="4898571"/>
            <a:ext cx="3709309" cy="11974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Elin</a:t>
            </a:r>
            <a:r>
              <a:rPr lang="tr-TR" b="1" dirty="0"/>
              <a:t>e</a:t>
            </a:r>
            <a:r>
              <a:rPr lang="tr-TR" dirty="0"/>
              <a:t>  sağlık  !</a:t>
            </a:r>
            <a:endParaRPr lang="el-CY" dirty="0"/>
          </a:p>
        </p:txBody>
      </p:sp>
      <p:pic>
        <p:nvPicPr>
          <p:cNvPr id="1034" name="Picture 10" descr="Λάχανα και Χάχανα - Γεια Στα Χέρια Σου, Γιαγιά (Official Music Video) -  YouTube">
            <a:extLst>
              <a:ext uri="{FF2B5EF4-FFF2-40B4-BE49-F238E27FC236}">
                <a16:creationId xmlns:a16="http://schemas.microsoft.com/office/drawing/2014/main" id="{4B325BBE-73F2-2BBE-29AA-B95B220A58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36"/>
          <a:stretch>
            <a:fillRect/>
          </a:stretch>
        </p:blipFill>
        <p:spPr bwMode="auto">
          <a:xfrm>
            <a:off x="8177890" y="963862"/>
            <a:ext cx="3656925" cy="119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toShape 12" descr="9,447,254 Copas para brindis Εικονογραφήσεις | Depositphotos">
            <a:extLst>
              <a:ext uri="{FF2B5EF4-FFF2-40B4-BE49-F238E27FC236}">
                <a16:creationId xmlns:a16="http://schemas.microsoft.com/office/drawing/2014/main" id="{483CDD12-CCDF-6B73-58B4-A4D5E864D1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CY"/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83E4720B-7C3E-E9CB-31C9-3BA8A5E876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61114" y="1698767"/>
            <a:ext cx="3538532" cy="3571875"/>
          </a:xfrm>
          <a:prstGeom prst="rect">
            <a:avLst/>
          </a:prstGeom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63ADDB2E-8CFA-5613-5A05-BF417DC8AB68}"/>
              </a:ext>
            </a:extLst>
          </p:cNvPr>
          <p:cNvSpPr/>
          <p:nvPr/>
        </p:nvSpPr>
        <p:spPr>
          <a:xfrm>
            <a:off x="4312093" y="4883841"/>
            <a:ext cx="3709309" cy="11974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Şerefe   ! </a:t>
            </a:r>
            <a:endParaRPr lang="el-GR" dirty="0"/>
          </a:p>
          <a:p>
            <a:pPr algn="ctr"/>
            <a:r>
              <a:rPr lang="el-GR" dirty="0"/>
              <a:t>Εις υγείαν ! </a:t>
            </a:r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3973444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14368-39FA-AFD8-2CBF-50036C41B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ACC7ADB-3AFF-ECF9-BC21-EE8D6D553237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1FD766A6-C2ED-2F0E-DF94-29D01848A84E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10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46B55E-2EA4-D52D-454F-C971D5C57184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BD0B82-E270-A550-838C-6882AF4237CF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996B2A-0619-87EB-9291-F491DE6AF75D}"/>
              </a:ext>
            </a:extLst>
          </p:cNvPr>
          <p:cNvSpPr txBox="1"/>
          <p:nvPr/>
        </p:nvSpPr>
        <p:spPr>
          <a:xfrm>
            <a:off x="272142" y="1279434"/>
            <a:ext cx="1156879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Atasözleri</a:t>
            </a:r>
            <a:r>
              <a:rPr lang="el-GR" b="1" dirty="0">
                <a:solidFill>
                  <a:schemeClr val="tx1"/>
                </a:solidFill>
              </a:rPr>
              <a:t> :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r>
              <a:rPr lang="tr-TR" b="1" dirty="0">
                <a:solidFill>
                  <a:schemeClr val="tx1"/>
                </a:solidFill>
              </a:rPr>
              <a:t>Hamama  giren  terler </a:t>
            </a:r>
            <a:r>
              <a:rPr lang="el-GR" b="1" dirty="0">
                <a:solidFill>
                  <a:schemeClr val="tx1"/>
                </a:solidFill>
              </a:rPr>
              <a:t>:   </a:t>
            </a:r>
            <a:r>
              <a:rPr lang="el-GR" dirty="0"/>
              <a:t>Α</a:t>
            </a:r>
            <a:r>
              <a:rPr lang="el-GR" dirty="0">
                <a:solidFill>
                  <a:schemeClr val="tx1"/>
                </a:solidFill>
              </a:rPr>
              <a:t>υτός ο  οποίος  μπαίνει στο  χαμάμ  ιδρώνει.</a:t>
            </a:r>
          </a:p>
          <a:p>
            <a:endParaRPr lang="el-GR" b="1" dirty="0"/>
          </a:p>
          <a:p>
            <a:r>
              <a:rPr lang="el-GR" b="1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Όποιος  μπαίνει στο χορό  χορεύει.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l-GR" dirty="0"/>
              <a:t>Βασίλης </a:t>
            </a:r>
            <a:r>
              <a:rPr lang="el-GR" dirty="0" err="1"/>
              <a:t>Δαφνοπατίδης</a:t>
            </a:r>
            <a:r>
              <a:rPr lang="el-GR" dirty="0"/>
              <a:t> &amp;  Χριστίνα </a:t>
            </a:r>
            <a:r>
              <a:rPr lang="el-GR" dirty="0" err="1"/>
              <a:t>Σανλίογλου</a:t>
            </a:r>
            <a:r>
              <a:rPr lang="el-GR" dirty="0"/>
              <a:t>, </a:t>
            </a:r>
            <a:r>
              <a:rPr lang="el-GR" i="1" dirty="0">
                <a:latin typeface="Arial" panose="020B0604020202020204" pitchFamily="34" charset="0"/>
              </a:rPr>
              <a:t>Τουρκική γραμματική στα ελληνικά</a:t>
            </a:r>
            <a:r>
              <a:rPr lang="el-GR" dirty="0">
                <a:latin typeface="Arial" panose="020B0604020202020204" pitchFamily="34" charset="0"/>
              </a:rPr>
              <a:t>, </a:t>
            </a:r>
            <a:r>
              <a:rPr lang="en-US" dirty="0"/>
              <a:t>Perugia</a:t>
            </a:r>
            <a:r>
              <a:rPr lang="el-GR" dirty="0"/>
              <a:t>, Αθήνα 2011, σελ. 312. </a:t>
            </a:r>
            <a:r>
              <a:rPr lang="en-US" dirty="0"/>
              <a:t>PL123.D34 201</a:t>
            </a:r>
            <a:r>
              <a:rPr lang="el-GR" dirty="0"/>
              <a:t>1</a:t>
            </a:r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Deyimler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r>
              <a:rPr lang="tr-TR" b="1" dirty="0">
                <a:solidFill>
                  <a:schemeClr val="tx1"/>
                </a:solidFill>
              </a:rPr>
              <a:t>uykuya  dalmak 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  <a:r>
              <a:rPr lang="tr-TR" b="1" dirty="0">
                <a:solidFill>
                  <a:schemeClr val="tx1"/>
                </a:solidFill>
              </a:rPr>
              <a:t>  </a:t>
            </a:r>
            <a:r>
              <a:rPr lang="el-GR" b="1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αποκοιμιέμαι</a:t>
            </a:r>
          </a:p>
          <a:p>
            <a:r>
              <a:rPr lang="tr-TR" dirty="0"/>
              <a:t>uyku</a:t>
            </a:r>
            <a:r>
              <a:rPr lang="el-GR" dirty="0"/>
              <a:t> : ύπνος </a:t>
            </a:r>
            <a:r>
              <a:rPr lang="tr-TR" dirty="0"/>
              <a:t>  dalmak</a:t>
            </a:r>
            <a:r>
              <a:rPr lang="el-GR" dirty="0"/>
              <a:t> : βουτώ </a:t>
            </a:r>
          </a:p>
          <a:p>
            <a:r>
              <a:rPr lang="tr-TR" dirty="0"/>
              <a:t>Faruk  Tuncay  </a:t>
            </a:r>
            <a:r>
              <a:rPr lang="en-US" dirty="0"/>
              <a:t>&amp; </a:t>
            </a:r>
            <a:r>
              <a:rPr lang="el-GR" dirty="0"/>
              <a:t>Λεωνίδας Καρατζάς, </a:t>
            </a:r>
            <a:r>
              <a:rPr lang="el-GR" i="1" dirty="0" err="1"/>
              <a:t>Τουρκο</a:t>
            </a:r>
            <a:r>
              <a:rPr lang="el-GR" i="1" dirty="0"/>
              <a:t>-Ελληνικό Λεξικό, </a:t>
            </a:r>
            <a:r>
              <a:rPr lang="el-GR" i="1" dirty="0" err="1"/>
              <a:t>Türkçe-Yunanca</a:t>
            </a:r>
            <a:r>
              <a:rPr lang="el-GR" i="1" dirty="0"/>
              <a:t> </a:t>
            </a:r>
            <a:r>
              <a:rPr lang="el-GR" i="1" dirty="0" err="1"/>
              <a:t>Sözlük</a:t>
            </a:r>
            <a:r>
              <a:rPr lang="el-GR" dirty="0"/>
              <a:t>, Κέντρο Ανατολικών Γλωσσών και Πολιτισμών, Αθήνα 2000, σελ. 158. </a:t>
            </a:r>
            <a:r>
              <a:rPr lang="en-US" dirty="0"/>
              <a:t> PL193.G8F36 200</a:t>
            </a:r>
            <a:r>
              <a:rPr lang="el-GR" dirty="0"/>
              <a:t>0</a:t>
            </a:r>
            <a:endParaRPr lang="tr-TR" b="1" dirty="0"/>
          </a:p>
          <a:p>
            <a:endParaRPr lang="el-GR" b="1" dirty="0"/>
          </a:p>
          <a:p>
            <a:r>
              <a:rPr lang="tr-TR" b="1" dirty="0"/>
              <a:t>Özdeyişler</a:t>
            </a:r>
            <a:r>
              <a:rPr lang="el-GR" b="1" dirty="0"/>
              <a:t> : </a:t>
            </a:r>
            <a:r>
              <a:rPr lang="tr-TR" b="1" dirty="0"/>
              <a:t>B</a:t>
            </a:r>
            <a:r>
              <a:rPr lang="en-US" b="1" dirty="0" err="1"/>
              <a:t>eşikten</a:t>
            </a:r>
            <a:r>
              <a:rPr lang="en-US" b="1" dirty="0"/>
              <a:t> </a:t>
            </a:r>
            <a:r>
              <a:rPr lang="en-US" b="1" dirty="0" err="1"/>
              <a:t>mezara</a:t>
            </a:r>
            <a:r>
              <a:rPr lang="en-US" b="1" dirty="0"/>
              <a:t>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bilim</a:t>
            </a:r>
            <a:r>
              <a:rPr lang="en-US" b="1" dirty="0"/>
              <a:t> </a:t>
            </a:r>
            <a:r>
              <a:rPr lang="en-US" b="1" dirty="0" err="1"/>
              <a:t>öğrenin</a:t>
            </a:r>
            <a:r>
              <a:rPr lang="en-US" dirty="0"/>
              <a:t>. HZ. MUHAMMED</a:t>
            </a:r>
            <a:r>
              <a:rPr lang="tr-TR" dirty="0"/>
              <a:t> </a:t>
            </a:r>
          </a:p>
          <a:p>
            <a:endParaRPr lang="tr-TR" dirty="0"/>
          </a:p>
          <a:p>
            <a:r>
              <a:rPr lang="el-GR" dirty="0"/>
              <a:t>Από την κούνια ως  τον τάφο  να μαθαίνετε  γνώσεις !</a:t>
            </a:r>
            <a:endParaRPr lang="tr-TR" dirty="0"/>
          </a:p>
          <a:p>
            <a:r>
              <a:rPr lang="tr-TR" dirty="0"/>
              <a:t>Faruk  Tuncay  </a:t>
            </a:r>
            <a:r>
              <a:rPr lang="en-US" dirty="0"/>
              <a:t>&amp; </a:t>
            </a:r>
            <a:r>
              <a:rPr lang="el-GR" dirty="0"/>
              <a:t>Λεωνίδας Καρατζάς, </a:t>
            </a:r>
            <a:r>
              <a:rPr lang="el-GR" i="1" dirty="0" err="1"/>
              <a:t>Τουρκο</a:t>
            </a:r>
            <a:r>
              <a:rPr lang="el-GR" i="1" dirty="0"/>
              <a:t>-Ελληνικό Λεξικό, </a:t>
            </a:r>
            <a:r>
              <a:rPr lang="el-GR" i="1" dirty="0" err="1"/>
              <a:t>Türkçe-Yunanca</a:t>
            </a:r>
            <a:r>
              <a:rPr lang="el-GR" i="1" dirty="0"/>
              <a:t> </a:t>
            </a:r>
            <a:r>
              <a:rPr lang="el-GR" i="1" dirty="0" err="1"/>
              <a:t>Sözlük</a:t>
            </a:r>
            <a:r>
              <a:rPr lang="el-GR" dirty="0"/>
              <a:t>, Κέντρο Ανατολικών Γλωσσών και Πολιτισμών, Αθήνα 2000, σελ. </a:t>
            </a:r>
            <a:r>
              <a:rPr lang="tr-TR" dirty="0"/>
              <a:t>86</a:t>
            </a:r>
            <a:r>
              <a:rPr lang="el-GR" dirty="0"/>
              <a:t>. </a:t>
            </a:r>
            <a:r>
              <a:rPr lang="en-US" dirty="0"/>
              <a:t> PL193.G8F36 200</a:t>
            </a:r>
            <a:r>
              <a:rPr lang="el-GR" dirty="0"/>
              <a:t>0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76534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07C12-7C82-A8CE-CB0A-8C99B107F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7E923EA-A460-CDE9-8EE1-5C7614F406A0}"/>
              </a:ext>
            </a:extLst>
          </p:cNvPr>
          <p:cNvSpPr/>
          <p:nvPr/>
        </p:nvSpPr>
        <p:spPr>
          <a:xfrm>
            <a:off x="8240484" y="188663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</a:t>
            </a:r>
            <a:endParaRPr lang="el-CY" sz="1000" b="1" dirty="0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3E6133A6-778D-60AB-61D0-E8BD4E3B914B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11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262134-8D18-6794-DCB7-2B89C64D5343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CC908A-A63D-1466-C563-2C272229CCEF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3C947B-D727-E5B2-C0A7-9878DF9C5408}"/>
              </a:ext>
            </a:extLst>
          </p:cNvPr>
          <p:cNvSpPr txBox="1"/>
          <p:nvPr/>
        </p:nvSpPr>
        <p:spPr>
          <a:xfrm>
            <a:off x="351062" y="1452887"/>
            <a:ext cx="114898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el-GR" b="1" dirty="0">
              <a:solidFill>
                <a:schemeClr val="tx1"/>
              </a:solidFill>
            </a:endParaRPr>
          </a:p>
          <a:p>
            <a:r>
              <a:rPr lang="tr-TR" b="1" dirty="0"/>
              <a:t>Yeni  öğrenmelerin eski öğrenmelerin  üzerine yapıllandırılması</a:t>
            </a:r>
            <a:r>
              <a:rPr lang="el-GR" b="1" dirty="0"/>
              <a:t>   &amp; </a:t>
            </a:r>
            <a:r>
              <a:rPr lang="tr-TR" b="1" dirty="0">
                <a:solidFill>
                  <a:schemeClr val="tx1"/>
                </a:solidFill>
              </a:rPr>
              <a:t>Kısa metinler yaz</a:t>
            </a:r>
            <a:r>
              <a:rPr lang="tr-TR" b="1" dirty="0"/>
              <a:t>ma</a:t>
            </a:r>
            <a:endParaRPr lang="el-GR" b="1" dirty="0"/>
          </a:p>
          <a:p>
            <a:r>
              <a:rPr lang="tr-TR" b="1" dirty="0"/>
              <a:t>Kendimi sınayayım</a:t>
            </a:r>
            <a:r>
              <a:rPr lang="el-GR" b="1" dirty="0"/>
              <a:t> : </a:t>
            </a:r>
            <a:endParaRPr lang="tr-TR" b="1" dirty="0"/>
          </a:p>
          <a:p>
            <a:r>
              <a:rPr lang="el-GR" b="1" dirty="0">
                <a:solidFill>
                  <a:schemeClr val="tx1"/>
                </a:solidFill>
              </a:rPr>
              <a:t> </a:t>
            </a: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Καθορισμένο σχέδιο για έναν κόμβο μεταφορών Οι διατομές των διάφορων δρόμων  Κυκλοφορία διασταυρώσεων κυκλικής κυκλοφορίας Μεταφορ Διανυσματική  απεικόνιση - εικονογραφία από : 76858855">
            <a:extLst>
              <a:ext uri="{FF2B5EF4-FFF2-40B4-BE49-F238E27FC236}">
                <a16:creationId xmlns:a16="http://schemas.microsoft.com/office/drawing/2014/main" id="{56A0A7DA-ECD5-9191-9A87-8E2148428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286" y="2707875"/>
            <a:ext cx="4438652" cy="388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Βέλος: Κάτω 8">
            <a:extLst>
              <a:ext uri="{FF2B5EF4-FFF2-40B4-BE49-F238E27FC236}">
                <a16:creationId xmlns:a16="http://schemas.microsoft.com/office/drawing/2014/main" id="{073FB2AA-D9B1-39A7-27C4-D9FD0A214BF8}"/>
              </a:ext>
            </a:extLst>
          </p:cNvPr>
          <p:cNvSpPr/>
          <p:nvPr/>
        </p:nvSpPr>
        <p:spPr>
          <a:xfrm rot="5400000">
            <a:off x="11247662" y="5132120"/>
            <a:ext cx="843646" cy="10450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A35B6961-2137-A546-3AEB-217FDD320C23}"/>
              </a:ext>
            </a:extLst>
          </p:cNvPr>
          <p:cNvSpPr/>
          <p:nvPr/>
        </p:nvSpPr>
        <p:spPr>
          <a:xfrm>
            <a:off x="2008156" y="2802714"/>
            <a:ext cx="2334113" cy="9281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dirty="0"/>
              <a:t>-Kayboldum !</a:t>
            </a:r>
          </a:p>
          <a:p>
            <a:endParaRPr lang="tr-TR" dirty="0"/>
          </a:p>
        </p:txBody>
      </p:sp>
      <p:pic>
        <p:nvPicPr>
          <p:cNvPr id="11" name="Picture 4" descr="11 Λυπημένη φατσούλα ιδέες | αστεία gif, αστείες φωτογραφίες ...">
            <a:extLst>
              <a:ext uri="{FF2B5EF4-FFF2-40B4-BE49-F238E27FC236}">
                <a16:creationId xmlns:a16="http://schemas.microsoft.com/office/drawing/2014/main" id="{A90FC536-D7CC-6648-3F33-95F10046C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2262" y="4141075"/>
            <a:ext cx="1079047" cy="1015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11 Λυπημένη φατσούλα ιδέες | αστεία gif, αστείες φωτογραφίες ...">
            <a:extLst>
              <a:ext uri="{FF2B5EF4-FFF2-40B4-BE49-F238E27FC236}">
                <a16:creationId xmlns:a16="http://schemas.microsoft.com/office/drawing/2014/main" id="{CBF8CF20-27BB-7E26-E496-52BF44B00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284" y="2974812"/>
            <a:ext cx="797341" cy="750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9E153E97-35B9-30F0-4433-BDA3BF13EC87}"/>
              </a:ext>
            </a:extLst>
          </p:cNvPr>
          <p:cNvSpPr/>
          <p:nvPr/>
        </p:nvSpPr>
        <p:spPr>
          <a:xfrm>
            <a:off x="2008156" y="3992043"/>
            <a:ext cx="4806301" cy="26047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  <a:p>
            <a:endParaRPr lang="el-GR" dirty="0"/>
          </a:p>
          <a:p>
            <a:r>
              <a:rPr lang="tr-TR" dirty="0"/>
              <a:t>-Merak  etme  ! Sana yardım ediyorum.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 </a:t>
            </a:r>
          </a:p>
          <a:p>
            <a:pPr algn="ctr"/>
            <a:endParaRPr lang="el-CY" dirty="0"/>
          </a:p>
        </p:txBody>
      </p:sp>
      <p:pic>
        <p:nvPicPr>
          <p:cNvPr id="1030" name="Picture 6" descr="Χαρούμενη χαριτωμένη θηλυκή φατσούλα Διάνυσμα από ©yayayoyo 257489136">
            <a:extLst>
              <a:ext uri="{FF2B5EF4-FFF2-40B4-BE49-F238E27FC236}">
                <a16:creationId xmlns:a16="http://schemas.microsoft.com/office/drawing/2014/main" id="{585D174B-5BA0-0812-7912-45B469427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286" y="2535163"/>
            <a:ext cx="697818" cy="656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Χαρούμενη χαριτωμένη θηλυκή φατσούλα Διάνυσμα από ©yayayoyo 257489136">
            <a:extLst>
              <a:ext uri="{FF2B5EF4-FFF2-40B4-BE49-F238E27FC236}">
                <a16:creationId xmlns:a16="http://schemas.microsoft.com/office/drawing/2014/main" id="{ECBBA6FD-3976-DEF7-8080-E0B9EDB88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00" y="4023338"/>
            <a:ext cx="697818" cy="656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147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01DA6-A10A-AF05-5682-AA319EDA5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054FB34-E703-C619-068F-5E807328BAC5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  <a:p>
            <a:pPr algn="ctr"/>
            <a:endParaRPr lang="el-CY" sz="1000" b="1" dirty="0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95E94BFD-4E71-2C3E-1B12-B1C1FEB10BD5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1</a:t>
            </a:r>
            <a:r>
              <a:rPr lang="tr-TR" b="1" dirty="0"/>
              <a:t>2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A60B5F-EBFC-4711-9254-6223BF8436F6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9C3A0-38C6-DFB9-7759-768ABC3F3C79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0C8550-CDB6-783B-ABF8-7B501C1A2BE2}"/>
              </a:ext>
            </a:extLst>
          </p:cNvPr>
          <p:cNvSpPr txBox="1"/>
          <p:nvPr/>
        </p:nvSpPr>
        <p:spPr>
          <a:xfrm>
            <a:off x="351061" y="1121229"/>
            <a:ext cx="114898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el-GR" b="1" dirty="0">
              <a:solidFill>
                <a:schemeClr val="tx1"/>
              </a:solidFill>
            </a:endParaRPr>
          </a:p>
          <a:p>
            <a:r>
              <a:rPr lang="tr-TR" b="1" dirty="0"/>
              <a:t>Yeni  öğrenmelerin eski öğrenmelerin  üzerine yapıllandırılması</a:t>
            </a:r>
            <a:r>
              <a:rPr lang="el-GR" b="1" dirty="0"/>
              <a:t>   &amp; </a:t>
            </a:r>
            <a:r>
              <a:rPr lang="tr-TR" b="1" dirty="0">
                <a:solidFill>
                  <a:schemeClr val="tx1"/>
                </a:solidFill>
              </a:rPr>
              <a:t>Kısa metinler yaz</a:t>
            </a:r>
            <a:r>
              <a:rPr lang="tr-TR" b="1" dirty="0"/>
              <a:t>ma</a:t>
            </a:r>
            <a:endParaRPr lang="el-GR" b="1" dirty="0"/>
          </a:p>
          <a:p>
            <a:r>
              <a:rPr lang="tr-TR" b="1" dirty="0"/>
              <a:t>Kendimi sınayayım</a:t>
            </a:r>
            <a:r>
              <a:rPr lang="el-GR" b="1" dirty="0"/>
              <a:t> : </a:t>
            </a:r>
            <a:endParaRPr lang="tr-TR" b="1" dirty="0"/>
          </a:p>
          <a:p>
            <a:r>
              <a:rPr lang="el-GR" b="1" dirty="0">
                <a:solidFill>
                  <a:schemeClr val="tx1"/>
                </a:solidFill>
              </a:rPr>
              <a:t> </a:t>
            </a: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</p:txBody>
      </p:sp>
      <p:pic>
        <p:nvPicPr>
          <p:cNvPr id="2" name="Picture 2" descr="Karı Koca Kavga Ediyor, Sanat, Işletme, Girişimci PNG Resim ...">
            <a:extLst>
              <a:ext uri="{FF2B5EF4-FFF2-40B4-BE49-F238E27FC236}">
                <a16:creationId xmlns:a16="http://schemas.microsoft.com/office/drawing/2014/main" id="{952A76C9-01D2-BA79-44AB-F26803BC2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35" y="2536180"/>
            <a:ext cx="2406171" cy="213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Φυσαλίδα σκέψης: Σύννεφο 7">
            <a:extLst>
              <a:ext uri="{FF2B5EF4-FFF2-40B4-BE49-F238E27FC236}">
                <a16:creationId xmlns:a16="http://schemas.microsoft.com/office/drawing/2014/main" id="{950DF75A-A5B0-7D1C-7D83-33BA2D9DDA5A}"/>
              </a:ext>
            </a:extLst>
          </p:cNvPr>
          <p:cNvSpPr/>
          <p:nvPr/>
        </p:nvSpPr>
        <p:spPr>
          <a:xfrm>
            <a:off x="4544414" y="2235527"/>
            <a:ext cx="2526224" cy="1286359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Yüzük ____________ verildi </a:t>
            </a:r>
            <a:r>
              <a:rPr lang="en-US" dirty="0"/>
              <a:t>?</a:t>
            </a:r>
            <a:endParaRPr lang="el-CY" dirty="0"/>
          </a:p>
        </p:txBody>
      </p:sp>
      <p:sp>
        <p:nvSpPr>
          <p:cNvPr id="16" name="Φυσαλίδα σκέψης: Σύννεφο 15">
            <a:extLst>
              <a:ext uri="{FF2B5EF4-FFF2-40B4-BE49-F238E27FC236}">
                <a16:creationId xmlns:a16="http://schemas.microsoft.com/office/drawing/2014/main" id="{DF1912CD-F84F-D49B-4287-8BCB7CE78E90}"/>
              </a:ext>
            </a:extLst>
          </p:cNvPr>
          <p:cNvSpPr/>
          <p:nvPr/>
        </p:nvSpPr>
        <p:spPr>
          <a:xfrm>
            <a:off x="7642483" y="2136992"/>
            <a:ext cx="2526224" cy="1286359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____________  gittin  </a:t>
            </a:r>
            <a:r>
              <a:rPr lang="en-US" dirty="0"/>
              <a:t>?</a:t>
            </a:r>
            <a:endParaRPr lang="el-CY" dirty="0"/>
          </a:p>
        </p:txBody>
      </p:sp>
      <p:sp>
        <p:nvSpPr>
          <p:cNvPr id="17" name="Φυσαλίδα σκέψης: Σύννεφο 16">
            <a:extLst>
              <a:ext uri="{FF2B5EF4-FFF2-40B4-BE49-F238E27FC236}">
                <a16:creationId xmlns:a16="http://schemas.microsoft.com/office/drawing/2014/main" id="{FA86F533-9503-814E-947A-0CB2E0C8C58B}"/>
              </a:ext>
            </a:extLst>
          </p:cNvPr>
          <p:cNvSpPr/>
          <p:nvPr/>
        </p:nvSpPr>
        <p:spPr>
          <a:xfrm>
            <a:off x="8827575" y="3603466"/>
            <a:ext cx="2526224" cy="1286359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 Boşanmak istiyorum.</a:t>
            </a:r>
            <a:endParaRPr lang="el-CY" dirty="0"/>
          </a:p>
        </p:txBody>
      </p:sp>
      <p:sp>
        <p:nvSpPr>
          <p:cNvPr id="18" name="Οβάλ 17">
            <a:extLst>
              <a:ext uri="{FF2B5EF4-FFF2-40B4-BE49-F238E27FC236}">
                <a16:creationId xmlns:a16="http://schemas.microsoft.com/office/drawing/2014/main" id="{8DD3E7DD-E309-B013-6E9D-8B44E83A290D}"/>
              </a:ext>
            </a:extLst>
          </p:cNvPr>
          <p:cNvSpPr/>
          <p:nvPr/>
        </p:nvSpPr>
        <p:spPr>
          <a:xfrm>
            <a:off x="4980004" y="3423351"/>
            <a:ext cx="666427" cy="64692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9" name="Οβάλ 18">
            <a:extLst>
              <a:ext uri="{FF2B5EF4-FFF2-40B4-BE49-F238E27FC236}">
                <a16:creationId xmlns:a16="http://schemas.microsoft.com/office/drawing/2014/main" id="{0E05C8D3-09FF-1D10-A6B2-9D2DB9A15671}"/>
              </a:ext>
            </a:extLst>
          </p:cNvPr>
          <p:cNvSpPr/>
          <p:nvPr/>
        </p:nvSpPr>
        <p:spPr>
          <a:xfrm>
            <a:off x="8239168" y="3319192"/>
            <a:ext cx="666427" cy="64692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20" name="Οβάλ 19">
            <a:extLst>
              <a:ext uri="{FF2B5EF4-FFF2-40B4-BE49-F238E27FC236}">
                <a16:creationId xmlns:a16="http://schemas.microsoft.com/office/drawing/2014/main" id="{DC867459-E083-CE56-9C61-54E177E7C3AF}"/>
              </a:ext>
            </a:extLst>
          </p:cNvPr>
          <p:cNvSpPr/>
          <p:nvPr/>
        </p:nvSpPr>
        <p:spPr>
          <a:xfrm>
            <a:off x="9337219" y="4737398"/>
            <a:ext cx="666427" cy="64692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21" name="Φυσαλίδα σκέψης: Σύννεφο 20">
            <a:extLst>
              <a:ext uri="{FF2B5EF4-FFF2-40B4-BE49-F238E27FC236}">
                <a16:creationId xmlns:a16="http://schemas.microsoft.com/office/drawing/2014/main" id="{DC530636-3838-5CC4-D38B-ECAE2162DEB2}"/>
              </a:ext>
            </a:extLst>
          </p:cNvPr>
          <p:cNvSpPr/>
          <p:nvPr/>
        </p:nvSpPr>
        <p:spPr>
          <a:xfrm>
            <a:off x="6258497" y="4329630"/>
            <a:ext cx="2526224" cy="1286359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err="1"/>
              <a:t>Hiçbir</a:t>
            </a:r>
            <a:r>
              <a:rPr lang="en-US" dirty="0"/>
              <a:t> yere </a:t>
            </a:r>
            <a:r>
              <a:rPr lang="en-US" dirty="0" err="1"/>
              <a:t>gitmedim</a:t>
            </a:r>
            <a:r>
              <a:rPr lang="tr-TR" dirty="0"/>
              <a:t>.</a:t>
            </a:r>
            <a:endParaRPr lang="el-GR" b="1" dirty="0">
              <a:solidFill>
                <a:schemeClr val="tx1"/>
              </a:solidFill>
            </a:endParaRPr>
          </a:p>
          <a:p>
            <a:pPr algn="ctr"/>
            <a:endParaRPr lang="el-CY" dirty="0"/>
          </a:p>
        </p:txBody>
      </p:sp>
      <p:sp>
        <p:nvSpPr>
          <p:cNvPr id="22" name="Φυσαλίδα σκέψης: Σύννεφο 21">
            <a:extLst>
              <a:ext uri="{FF2B5EF4-FFF2-40B4-BE49-F238E27FC236}">
                <a16:creationId xmlns:a16="http://schemas.microsoft.com/office/drawing/2014/main" id="{A5318171-896C-760B-A720-5C3F25ABDF25}"/>
              </a:ext>
            </a:extLst>
          </p:cNvPr>
          <p:cNvSpPr/>
          <p:nvPr/>
        </p:nvSpPr>
        <p:spPr>
          <a:xfrm>
            <a:off x="3477451" y="4208869"/>
            <a:ext cx="2526224" cy="1495171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err="1"/>
              <a:t>Hiçbir</a:t>
            </a:r>
            <a:r>
              <a:rPr lang="tr-TR" dirty="0"/>
              <a:t>ine  yüzük </a:t>
            </a:r>
            <a:r>
              <a:rPr lang="en-US" dirty="0" err="1"/>
              <a:t>gitmedim</a:t>
            </a:r>
            <a:r>
              <a:rPr lang="tr-TR" dirty="0"/>
              <a:t>.</a:t>
            </a:r>
            <a:endParaRPr lang="el-GR" b="1" dirty="0">
              <a:solidFill>
                <a:schemeClr val="tx1"/>
              </a:solidFill>
            </a:endParaRPr>
          </a:p>
          <a:p>
            <a:pPr algn="ctr"/>
            <a:endParaRPr lang="el-CY" dirty="0"/>
          </a:p>
        </p:txBody>
      </p:sp>
      <p:sp>
        <p:nvSpPr>
          <p:cNvPr id="23" name="Οβάλ 22">
            <a:extLst>
              <a:ext uri="{FF2B5EF4-FFF2-40B4-BE49-F238E27FC236}">
                <a16:creationId xmlns:a16="http://schemas.microsoft.com/office/drawing/2014/main" id="{988728A1-D67C-A29B-8E14-73ECAACFF3EF}"/>
              </a:ext>
            </a:extLst>
          </p:cNvPr>
          <p:cNvSpPr/>
          <p:nvPr/>
        </p:nvSpPr>
        <p:spPr>
          <a:xfrm>
            <a:off x="6737424" y="5281647"/>
            <a:ext cx="666427" cy="64692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24" name="Οβάλ 23">
            <a:extLst>
              <a:ext uri="{FF2B5EF4-FFF2-40B4-BE49-F238E27FC236}">
                <a16:creationId xmlns:a16="http://schemas.microsoft.com/office/drawing/2014/main" id="{C52F0EF2-57CB-40EF-99F2-AF0E955B1EB1}"/>
              </a:ext>
            </a:extLst>
          </p:cNvPr>
          <p:cNvSpPr/>
          <p:nvPr/>
        </p:nvSpPr>
        <p:spPr>
          <a:xfrm>
            <a:off x="3993278" y="5360072"/>
            <a:ext cx="666427" cy="64692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220925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4BC34-D10A-47D5-C589-BCF117DE7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6355F63-612D-3071-BD6C-FE96090ADEBD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93A5B8CB-1917-1FDC-629D-BC30EEE15B83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1</a:t>
            </a:r>
            <a:r>
              <a:rPr lang="tr-TR" b="1" dirty="0"/>
              <a:t>3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16B55B-90AD-7E1A-127F-01C59965B002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52C079-88F0-472A-0A6F-F0D9BDB2866C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AD655-5C47-B0B8-19DD-6107D3FA674A}"/>
              </a:ext>
            </a:extLst>
          </p:cNvPr>
          <p:cNvSpPr txBox="1"/>
          <p:nvPr/>
        </p:nvSpPr>
        <p:spPr>
          <a:xfrm>
            <a:off x="351061" y="1452887"/>
            <a:ext cx="1156879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Yararlanılan  ve önerilen  kaynaklar</a:t>
            </a:r>
            <a:r>
              <a:rPr lang="el-GR" b="1" dirty="0"/>
              <a:t> : </a:t>
            </a:r>
          </a:p>
          <a:p>
            <a:r>
              <a:rPr lang="el-GR" dirty="0"/>
              <a:t>Αλατζάς Ιωάννης Α., </a:t>
            </a:r>
            <a:r>
              <a:rPr lang="el-GR" i="1" dirty="0"/>
              <a:t>Τα επί της διδακτικής: διδάσκοντας την τουρκική γλώσσα επίπεδο Β’, </a:t>
            </a:r>
            <a:r>
              <a:rPr lang="el-GR" dirty="0"/>
              <a:t>Εκδόσεις </a:t>
            </a:r>
            <a:r>
              <a:rPr lang="el-GR" dirty="0" err="1"/>
              <a:t>Βάνιας</a:t>
            </a:r>
            <a:r>
              <a:rPr lang="el-GR" dirty="0"/>
              <a:t>, Θεσσαλονίκη 2006. </a:t>
            </a:r>
            <a:r>
              <a:rPr lang="en-US" dirty="0"/>
              <a:t>PL123.A438 2006</a:t>
            </a:r>
            <a:endParaRPr lang="tr-TR" dirty="0"/>
          </a:p>
          <a:p>
            <a:r>
              <a:rPr lang="en-US" dirty="0"/>
              <a:t>Albayrak</a:t>
            </a:r>
            <a:r>
              <a:rPr lang="tr-TR" dirty="0"/>
              <a:t> </a:t>
            </a:r>
            <a:r>
              <a:rPr lang="en-US" dirty="0"/>
              <a:t>Zeynep, </a:t>
            </a:r>
            <a:r>
              <a:rPr lang="el-GR" dirty="0" err="1"/>
              <a:t>Λιμαντζάκης</a:t>
            </a:r>
            <a:r>
              <a:rPr lang="tr-TR" dirty="0"/>
              <a:t> </a:t>
            </a:r>
            <a:r>
              <a:rPr lang="el-GR" dirty="0"/>
              <a:t>Γιώργος</a:t>
            </a:r>
            <a:r>
              <a:rPr lang="en-US" dirty="0"/>
              <a:t>,</a:t>
            </a:r>
            <a:r>
              <a:rPr lang="el-GR" dirty="0"/>
              <a:t> Χρηστίδου</a:t>
            </a:r>
            <a:r>
              <a:rPr lang="tr-TR" dirty="0"/>
              <a:t> </a:t>
            </a:r>
            <a:r>
              <a:rPr lang="el-GR" dirty="0"/>
              <a:t>Ελένη, </a:t>
            </a:r>
            <a:r>
              <a:rPr lang="en-US" i="1" dirty="0"/>
              <a:t>Tamam! : </a:t>
            </a:r>
            <a:r>
              <a:rPr lang="tr-TR" i="1" dirty="0"/>
              <a:t>T</a:t>
            </a:r>
            <a:r>
              <a:rPr lang="en-US" i="1" dirty="0" err="1"/>
              <a:t>ürkçe</a:t>
            </a:r>
            <a:r>
              <a:rPr lang="en-US" i="1" dirty="0"/>
              <a:t> </a:t>
            </a:r>
            <a:r>
              <a:rPr lang="en-US" i="1" dirty="0" err="1"/>
              <a:t>dilbilgisi</a:t>
            </a:r>
            <a:r>
              <a:rPr lang="en-US" i="1" dirty="0"/>
              <a:t> </a:t>
            </a:r>
            <a:r>
              <a:rPr lang="en-US" i="1" dirty="0" err="1"/>
              <a:t>alıştırmalar</a:t>
            </a:r>
            <a:r>
              <a:rPr lang="en-US" dirty="0" err="1"/>
              <a:t>ı</a:t>
            </a:r>
            <a:r>
              <a:rPr lang="el-GR" dirty="0"/>
              <a:t>,</a:t>
            </a:r>
            <a:r>
              <a:rPr lang="en-US" dirty="0"/>
              <a:t> </a:t>
            </a:r>
            <a:r>
              <a:rPr lang="en-US" dirty="0" err="1"/>
              <a:t>Ornimi</a:t>
            </a:r>
            <a:r>
              <a:rPr lang="el-GR" dirty="0"/>
              <a:t>, </a:t>
            </a:r>
            <a:r>
              <a:rPr lang="en-US" dirty="0"/>
              <a:t> </a:t>
            </a:r>
            <a:r>
              <a:rPr lang="el-GR" dirty="0"/>
              <a:t>Αθήνα  2016</a:t>
            </a:r>
            <a:r>
              <a:rPr lang="tr-TR" dirty="0"/>
              <a:t>.</a:t>
            </a:r>
            <a:r>
              <a:rPr lang="en-US" dirty="0"/>
              <a:t> </a:t>
            </a:r>
            <a:r>
              <a:rPr lang="el-GR" dirty="0"/>
              <a:t>  </a:t>
            </a:r>
            <a:r>
              <a:rPr lang="en-US" dirty="0"/>
              <a:t>PL123.T3</a:t>
            </a:r>
            <a:r>
              <a:rPr lang="el-GR" dirty="0"/>
              <a:t>6 </a:t>
            </a:r>
          </a:p>
          <a:p>
            <a:r>
              <a:rPr lang="el-GR" dirty="0" err="1"/>
              <a:t>Δαφνοπατίδης</a:t>
            </a:r>
            <a:r>
              <a:rPr lang="el-GR" dirty="0"/>
              <a:t> Βασίλης &amp;  </a:t>
            </a:r>
            <a:r>
              <a:rPr lang="el-GR" dirty="0" err="1"/>
              <a:t>Σανλίογλου</a:t>
            </a:r>
            <a:r>
              <a:rPr lang="el-GR" dirty="0"/>
              <a:t> Χριστίνα, </a:t>
            </a:r>
            <a:r>
              <a:rPr lang="el-GR" i="1" dirty="0"/>
              <a:t>Τουρκική γραμματική στα ελληνικά</a:t>
            </a:r>
            <a:r>
              <a:rPr lang="el-GR" dirty="0"/>
              <a:t>, </a:t>
            </a:r>
            <a:r>
              <a:rPr lang="en-US" dirty="0"/>
              <a:t>Perugia</a:t>
            </a:r>
            <a:r>
              <a:rPr lang="el-GR" dirty="0"/>
              <a:t>, Αθήνα 2011. </a:t>
            </a:r>
            <a:r>
              <a:rPr lang="en-US" dirty="0"/>
              <a:t>PL123.D34 201</a:t>
            </a:r>
            <a:r>
              <a:rPr lang="el-GR" dirty="0"/>
              <a:t>1</a:t>
            </a:r>
            <a:endParaRPr lang="tr-TR" dirty="0"/>
          </a:p>
          <a:p>
            <a:r>
              <a:rPr lang="en-US" dirty="0" err="1"/>
              <a:t>Hengirmen</a:t>
            </a:r>
            <a:r>
              <a:rPr lang="tr-TR" dirty="0"/>
              <a:t> </a:t>
            </a:r>
            <a:r>
              <a:rPr lang="en-US" dirty="0"/>
              <a:t>Mehmet</a:t>
            </a:r>
            <a:r>
              <a:rPr lang="tr-TR" dirty="0"/>
              <a:t>, </a:t>
            </a:r>
            <a:r>
              <a:rPr lang="tr-TR" i="1" dirty="0"/>
              <a:t>Türkçe Dilbilgisi</a:t>
            </a:r>
            <a:r>
              <a:rPr lang="tr-TR" dirty="0"/>
              <a:t>,</a:t>
            </a:r>
            <a:r>
              <a:rPr lang="en-US" dirty="0"/>
              <a:t> Engin</a:t>
            </a:r>
            <a:r>
              <a:rPr lang="tr-TR" dirty="0"/>
              <a:t>, </a:t>
            </a:r>
            <a:r>
              <a:rPr lang="en-US" dirty="0"/>
              <a:t>Ankara</a:t>
            </a:r>
            <a:r>
              <a:rPr lang="tr-TR" dirty="0"/>
              <a:t> </a:t>
            </a:r>
            <a:r>
              <a:rPr lang="en-US" dirty="0"/>
              <a:t>2002</a:t>
            </a:r>
            <a:r>
              <a:rPr lang="tr-TR" dirty="0"/>
              <a:t>. </a:t>
            </a:r>
            <a:r>
              <a:rPr lang="en-US" dirty="0"/>
              <a:t>PL121.H46 200</a:t>
            </a:r>
            <a:r>
              <a:rPr lang="tr-TR" dirty="0"/>
              <a:t>2</a:t>
            </a:r>
            <a:endParaRPr lang="el-GR" dirty="0"/>
          </a:p>
          <a:p>
            <a:r>
              <a:rPr lang="tr-TR" dirty="0"/>
              <a:t>Göksel Asıl </a:t>
            </a:r>
            <a:r>
              <a:rPr lang="en-US" dirty="0"/>
              <a:t>&amp; </a:t>
            </a:r>
            <a:r>
              <a:rPr lang="tr-TR" dirty="0"/>
              <a:t>Kerslake Celia,</a:t>
            </a:r>
            <a:r>
              <a:rPr lang="en-US" dirty="0"/>
              <a:t> </a:t>
            </a:r>
            <a:r>
              <a:rPr lang="en-US" i="1" dirty="0"/>
              <a:t>Turkish  </a:t>
            </a:r>
            <a:r>
              <a:rPr lang="el-GR" i="1" dirty="0"/>
              <a:t>: </a:t>
            </a:r>
            <a:r>
              <a:rPr lang="en-US" i="1" dirty="0"/>
              <a:t>A comprehensive grammar</a:t>
            </a:r>
            <a:r>
              <a:rPr lang="en-US" dirty="0"/>
              <a:t>, Routledge, London - New York  2005</a:t>
            </a:r>
            <a:r>
              <a:rPr lang="el-GR" dirty="0"/>
              <a:t>.</a:t>
            </a:r>
            <a:r>
              <a:rPr lang="en-US" dirty="0"/>
              <a:t> PL127.5.E5G65 2005</a:t>
            </a:r>
            <a:endParaRPr lang="el-CY" dirty="0"/>
          </a:p>
          <a:p>
            <a:r>
              <a:rPr lang="en-US" dirty="0"/>
              <a:t>Olcay</a:t>
            </a:r>
            <a:r>
              <a:rPr lang="tr-TR" dirty="0"/>
              <a:t> </a:t>
            </a:r>
            <a:r>
              <a:rPr lang="en-US" dirty="0"/>
              <a:t>Selahattin</a:t>
            </a:r>
            <a:r>
              <a:rPr lang="tr-TR" dirty="0"/>
              <a:t>, </a:t>
            </a:r>
            <a:r>
              <a:rPr lang="tr-TR" i="1" dirty="0"/>
              <a:t>Yabancılar için  Türkçe  Dersleri</a:t>
            </a:r>
            <a:r>
              <a:rPr lang="en-US" i="1" dirty="0"/>
              <a:t> I GRAMER</a:t>
            </a:r>
            <a:r>
              <a:rPr lang="el-GR" dirty="0"/>
              <a:t>, </a:t>
            </a:r>
            <a:r>
              <a:rPr lang="tr-TR" dirty="0"/>
              <a:t>Ankara Üniversitesi Basımevi, Ankara 1963</a:t>
            </a:r>
            <a:r>
              <a:rPr lang="el-GR" dirty="0"/>
              <a:t>.</a:t>
            </a:r>
            <a:r>
              <a:rPr lang="en-US" dirty="0"/>
              <a:t> PL127.3.Y3</a:t>
            </a:r>
            <a:endParaRPr lang="tr-TR" dirty="0"/>
          </a:p>
          <a:p>
            <a:r>
              <a:rPr lang="tr-TR" dirty="0"/>
              <a:t>Ö</a:t>
            </a:r>
            <a:r>
              <a:rPr lang="en-US" dirty="0" err="1"/>
              <a:t>zsoy</a:t>
            </a:r>
            <a:r>
              <a:rPr lang="tr-TR" b="1" dirty="0"/>
              <a:t> </a:t>
            </a:r>
            <a:r>
              <a:rPr lang="en-US" dirty="0"/>
              <a:t>A. </a:t>
            </a:r>
            <a:r>
              <a:rPr lang="en-US" dirty="0" err="1"/>
              <a:t>Sumru</a:t>
            </a:r>
            <a:r>
              <a:rPr lang="tr-TR" dirty="0"/>
              <a:t>, </a:t>
            </a:r>
            <a:r>
              <a:rPr lang="tr-TR" i="1" dirty="0"/>
              <a:t>Türkçe</a:t>
            </a:r>
            <a:r>
              <a:rPr lang="tr-TR" dirty="0"/>
              <a:t>  </a:t>
            </a:r>
            <a:r>
              <a:rPr lang="en-US" dirty="0"/>
              <a:t>Turkish, Bo</a:t>
            </a:r>
            <a:r>
              <a:rPr lang="tr-TR" dirty="0"/>
              <a:t>ğ</a:t>
            </a:r>
            <a:r>
              <a:rPr lang="en-US" dirty="0" err="1"/>
              <a:t>azi</a:t>
            </a:r>
            <a:r>
              <a:rPr lang="tr-TR" dirty="0"/>
              <a:t>ç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tr-TR" dirty="0"/>
              <a:t>Ü</a:t>
            </a:r>
            <a:r>
              <a:rPr lang="en-US" dirty="0" err="1"/>
              <a:t>niversitesi</a:t>
            </a:r>
            <a:r>
              <a:rPr lang="en-US" dirty="0"/>
              <a:t> Dil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Ara</a:t>
            </a:r>
            <a:r>
              <a:rPr lang="tr-TR" dirty="0"/>
              <a:t>ş</a:t>
            </a:r>
            <a:r>
              <a:rPr lang="en-US" dirty="0"/>
              <a:t>t</a:t>
            </a:r>
            <a:r>
              <a:rPr lang="tr-TR" dirty="0"/>
              <a:t>ı</a:t>
            </a:r>
            <a:r>
              <a:rPr lang="en-US" dirty="0" err="1"/>
              <a:t>rma</a:t>
            </a:r>
            <a:r>
              <a:rPr lang="en-US" dirty="0"/>
              <a:t> Merkez</a:t>
            </a:r>
            <a:r>
              <a:rPr lang="tr-TR" dirty="0"/>
              <a:t>i, İstanbul  1999</a:t>
            </a:r>
            <a:r>
              <a:rPr lang="el-GR" dirty="0"/>
              <a:t>.</a:t>
            </a:r>
            <a:r>
              <a:rPr lang="en-US" dirty="0"/>
              <a:t> PL123.O98 1999</a:t>
            </a:r>
          </a:p>
          <a:p>
            <a:r>
              <a:rPr lang="en-US" dirty="0" err="1"/>
              <a:t>Ketrez</a:t>
            </a:r>
            <a:r>
              <a:rPr lang="tr-TR" dirty="0"/>
              <a:t> </a:t>
            </a:r>
            <a:r>
              <a:rPr lang="en-US" dirty="0"/>
              <a:t>F. Nihan</a:t>
            </a:r>
            <a:r>
              <a:rPr lang="en-US" i="1" dirty="0"/>
              <a:t>, A student grammar of Turkish</a:t>
            </a:r>
            <a:r>
              <a:rPr lang="en-US" dirty="0"/>
              <a:t>, Cambridge University Press, New York 2012</a:t>
            </a:r>
            <a:r>
              <a:rPr lang="el-GR" dirty="0"/>
              <a:t>.</a:t>
            </a:r>
            <a:r>
              <a:rPr lang="en-US" dirty="0"/>
              <a:t> PL139.K48 201</a:t>
            </a:r>
            <a:r>
              <a:rPr lang="tr-TR" dirty="0"/>
              <a:t>2</a:t>
            </a:r>
            <a:r>
              <a:rPr lang="en-US" dirty="0"/>
              <a:t> </a:t>
            </a:r>
          </a:p>
          <a:p>
            <a:r>
              <a:rPr lang="en-US" dirty="0" err="1"/>
              <a:t>Schaaik</a:t>
            </a:r>
            <a:r>
              <a:rPr lang="tr-TR" dirty="0"/>
              <a:t> </a:t>
            </a:r>
            <a:r>
              <a:rPr lang="en-US" dirty="0" err="1"/>
              <a:t>Gerjan</a:t>
            </a:r>
            <a:r>
              <a:rPr lang="en-US" dirty="0"/>
              <a:t> van</a:t>
            </a:r>
            <a:r>
              <a:rPr lang="el-GR" dirty="0"/>
              <a:t>, </a:t>
            </a:r>
            <a:r>
              <a:rPr lang="en-US" i="1" dirty="0"/>
              <a:t>The Oxford Turkish grammar</a:t>
            </a:r>
            <a:r>
              <a:rPr lang="el-GR" dirty="0"/>
              <a:t>, </a:t>
            </a:r>
            <a:r>
              <a:rPr lang="en-US" dirty="0"/>
              <a:t>Oxford University Press</a:t>
            </a:r>
            <a:r>
              <a:rPr lang="el-GR" dirty="0"/>
              <a:t>, </a:t>
            </a:r>
            <a:r>
              <a:rPr lang="en-US" dirty="0"/>
              <a:t>Oxford</a:t>
            </a:r>
            <a:r>
              <a:rPr lang="el-GR" dirty="0"/>
              <a:t> 2020</a:t>
            </a:r>
            <a:r>
              <a:rPr lang="tr-TR" dirty="0"/>
              <a:t>.</a:t>
            </a:r>
            <a:r>
              <a:rPr lang="en-US" dirty="0"/>
              <a:t> PL123.S33 202</a:t>
            </a:r>
            <a:r>
              <a:rPr lang="tr-TR" dirty="0"/>
              <a:t>0</a:t>
            </a:r>
          </a:p>
          <a:p>
            <a:r>
              <a:rPr lang="en-US" dirty="0"/>
              <a:t>Tayla</a:t>
            </a:r>
            <a:r>
              <a:rPr lang="el-GR" dirty="0"/>
              <a:t> </a:t>
            </a:r>
            <a:r>
              <a:rPr lang="en-US" dirty="0"/>
              <a:t>Eser </a:t>
            </a:r>
            <a:r>
              <a:rPr lang="en-US" dirty="0" err="1"/>
              <a:t>Erguvanli</a:t>
            </a:r>
            <a:r>
              <a:rPr lang="tr-TR" dirty="0"/>
              <a:t>, </a:t>
            </a:r>
            <a:r>
              <a:rPr lang="en-US" i="1" dirty="0"/>
              <a:t>The phonology and morphology of </a:t>
            </a:r>
            <a:r>
              <a:rPr lang="en-US" dirty="0"/>
              <a:t>Turkish</a:t>
            </a:r>
            <a:r>
              <a:rPr lang="el-GR" dirty="0"/>
              <a:t>, </a:t>
            </a:r>
            <a:r>
              <a:rPr lang="tr-TR" dirty="0"/>
              <a:t> </a:t>
            </a:r>
            <a:r>
              <a:rPr lang="en-US" dirty="0" err="1"/>
              <a:t>Boğaziçi</a:t>
            </a:r>
            <a:r>
              <a:rPr lang="en-US" dirty="0"/>
              <a:t> University Press, 2015</a:t>
            </a:r>
            <a:r>
              <a:rPr lang="el-GR" dirty="0"/>
              <a:t>.</a:t>
            </a:r>
            <a:r>
              <a:rPr lang="en-US" dirty="0"/>
              <a:t> PL128.T39 2015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892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BAEA8-3EB9-C853-7933-C94821440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CBCF7C-DFEE-9478-0493-7DB5F8007C97}"/>
              </a:ext>
            </a:extLst>
          </p:cNvPr>
          <p:cNvSpPr txBox="1"/>
          <p:nvPr/>
        </p:nvSpPr>
        <p:spPr>
          <a:xfrm>
            <a:off x="272142" y="1360714"/>
            <a:ext cx="29826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İçerik  haritası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  <a:r>
              <a:rPr lang="tr-TR" b="1" dirty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2" name="Επεξήγηση: Γραμμή με γωνία και γραμμή έμφασης 1">
            <a:extLst>
              <a:ext uri="{FF2B5EF4-FFF2-40B4-BE49-F238E27FC236}">
                <a16:creationId xmlns:a16="http://schemas.microsoft.com/office/drawing/2014/main" id="{B4CA0DC3-C2A9-6E47-E1B3-1B2F963E3C5D}"/>
              </a:ext>
            </a:extLst>
          </p:cNvPr>
          <p:cNvSpPr/>
          <p:nvPr/>
        </p:nvSpPr>
        <p:spPr>
          <a:xfrm>
            <a:off x="1502229" y="2841171"/>
            <a:ext cx="2024742" cy="2122715"/>
          </a:xfrm>
          <a:prstGeom prst="accentCallout2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Günaydın</a:t>
            </a:r>
          </a:p>
          <a:p>
            <a:pPr algn="ctr"/>
            <a:r>
              <a:rPr lang="tr-TR" dirty="0"/>
              <a:t>İyi  günler</a:t>
            </a:r>
          </a:p>
          <a:p>
            <a:pPr algn="ctr"/>
            <a:r>
              <a:rPr lang="tr-TR" dirty="0"/>
              <a:t>İyi akşamlar</a:t>
            </a:r>
          </a:p>
          <a:p>
            <a:pPr algn="ctr"/>
            <a:r>
              <a:rPr lang="tr-TR" dirty="0"/>
              <a:t>İyi geceler</a:t>
            </a:r>
          </a:p>
          <a:p>
            <a:pPr algn="ctr"/>
            <a:r>
              <a:rPr lang="tr-TR" dirty="0"/>
              <a:t>İyi haftasonu</a:t>
            </a:r>
          </a:p>
          <a:p>
            <a:pPr algn="ctr"/>
            <a:r>
              <a:rPr lang="tr-TR" dirty="0"/>
              <a:t>İyi dinlenmeler</a:t>
            </a:r>
          </a:p>
          <a:p>
            <a:pPr algn="ctr"/>
            <a:r>
              <a:rPr lang="tr-TR" dirty="0"/>
              <a:t> </a:t>
            </a:r>
            <a:endParaRPr lang="el-CY" dirty="0"/>
          </a:p>
        </p:txBody>
      </p:sp>
      <p:sp>
        <p:nvSpPr>
          <p:cNvPr id="4" name="Επεξήγηση: Γραμμή με γωνία και γραμμή έμφασης 3">
            <a:extLst>
              <a:ext uri="{FF2B5EF4-FFF2-40B4-BE49-F238E27FC236}">
                <a16:creationId xmlns:a16="http://schemas.microsoft.com/office/drawing/2014/main" id="{CFA7D76E-4F49-B116-2E43-351528D5DC40}"/>
              </a:ext>
            </a:extLst>
          </p:cNvPr>
          <p:cNvSpPr/>
          <p:nvPr/>
        </p:nvSpPr>
        <p:spPr>
          <a:xfrm>
            <a:off x="4789714" y="2317207"/>
            <a:ext cx="2024742" cy="979715"/>
          </a:xfrm>
          <a:prstGeom prst="accentCallout2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Sana da </a:t>
            </a:r>
            <a:endParaRPr lang="el-CY" dirty="0"/>
          </a:p>
        </p:txBody>
      </p:sp>
      <p:sp>
        <p:nvSpPr>
          <p:cNvPr id="7" name="Επεξήγηση: Γραμμή με γωνία και γραμμή έμφασης 6">
            <a:extLst>
              <a:ext uri="{FF2B5EF4-FFF2-40B4-BE49-F238E27FC236}">
                <a16:creationId xmlns:a16="http://schemas.microsoft.com/office/drawing/2014/main" id="{3C4429CD-9CFB-2AA5-6417-B50BC3ADF18D}"/>
              </a:ext>
            </a:extLst>
          </p:cNvPr>
          <p:cNvSpPr/>
          <p:nvPr/>
        </p:nvSpPr>
        <p:spPr>
          <a:xfrm>
            <a:off x="4936671" y="3984171"/>
            <a:ext cx="2024742" cy="979715"/>
          </a:xfrm>
          <a:prstGeom prst="accentCallout2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Size de  </a:t>
            </a:r>
            <a:endParaRPr lang="el-CY" dirty="0"/>
          </a:p>
        </p:txBody>
      </p:sp>
      <p:sp>
        <p:nvSpPr>
          <p:cNvPr id="8" name="Επεξήγηση: Γραμμή με διπλή γωνία, περίγραμμα και γραμμή έμφασης 7">
            <a:extLst>
              <a:ext uri="{FF2B5EF4-FFF2-40B4-BE49-F238E27FC236}">
                <a16:creationId xmlns:a16="http://schemas.microsoft.com/office/drawing/2014/main" id="{D016BD3F-FE0B-501F-D00D-3F7CCA4CC96A}"/>
              </a:ext>
            </a:extLst>
          </p:cNvPr>
          <p:cNvSpPr/>
          <p:nvPr/>
        </p:nvSpPr>
        <p:spPr>
          <a:xfrm>
            <a:off x="7927521" y="3697061"/>
            <a:ext cx="2920093" cy="1112530"/>
          </a:xfrm>
          <a:prstGeom prst="accentBorderCallout3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l-CY" dirty="0"/>
          </a:p>
        </p:txBody>
      </p:sp>
      <p:sp>
        <p:nvSpPr>
          <p:cNvPr id="9" name="Φυσαλίδα ομιλίας: Έλλειψη 8">
            <a:extLst>
              <a:ext uri="{FF2B5EF4-FFF2-40B4-BE49-F238E27FC236}">
                <a16:creationId xmlns:a16="http://schemas.microsoft.com/office/drawing/2014/main" id="{EA298237-9849-EBC9-28E0-6F6DE1E0F4F5}"/>
              </a:ext>
            </a:extLst>
          </p:cNvPr>
          <p:cNvSpPr/>
          <p:nvPr/>
        </p:nvSpPr>
        <p:spPr>
          <a:xfrm>
            <a:off x="9685565" y="3414122"/>
            <a:ext cx="2133600" cy="1957242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nereye</a:t>
            </a:r>
            <a:endParaRPr lang="el-CY" dirty="0"/>
          </a:p>
        </p:txBody>
      </p:sp>
      <p:sp>
        <p:nvSpPr>
          <p:cNvPr id="10" name="Φυσαλίδα ομιλίας: Έλλειψη 9">
            <a:extLst>
              <a:ext uri="{FF2B5EF4-FFF2-40B4-BE49-F238E27FC236}">
                <a16:creationId xmlns:a16="http://schemas.microsoft.com/office/drawing/2014/main" id="{AC7B648D-C05A-790A-5CEB-1094D7F032F6}"/>
              </a:ext>
            </a:extLst>
          </p:cNvPr>
          <p:cNvSpPr/>
          <p:nvPr/>
        </p:nvSpPr>
        <p:spPr>
          <a:xfrm>
            <a:off x="8752116" y="1730046"/>
            <a:ext cx="2133600" cy="1957242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kime</a:t>
            </a:r>
            <a:endParaRPr lang="el-CY" dirty="0"/>
          </a:p>
        </p:txBody>
      </p:sp>
      <p:sp>
        <p:nvSpPr>
          <p:cNvPr id="11" name="Φυσαλίδα ομιλίας: Έλλειψη 10">
            <a:extLst>
              <a:ext uri="{FF2B5EF4-FFF2-40B4-BE49-F238E27FC236}">
                <a16:creationId xmlns:a16="http://schemas.microsoft.com/office/drawing/2014/main" id="{29474747-ECF4-EDA0-96CF-5BE91196A305}"/>
              </a:ext>
            </a:extLst>
          </p:cNvPr>
          <p:cNvSpPr/>
          <p:nvPr/>
        </p:nvSpPr>
        <p:spPr>
          <a:xfrm>
            <a:off x="6814456" y="1945286"/>
            <a:ext cx="2133600" cy="1957242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neye</a:t>
            </a:r>
            <a:endParaRPr lang="el-CY" dirty="0"/>
          </a:p>
        </p:txBody>
      </p:sp>
      <p:sp>
        <p:nvSpPr>
          <p:cNvPr id="12" name="Φυσαλίδα ομιλίας: Έλλειψη 11">
            <a:extLst>
              <a:ext uri="{FF2B5EF4-FFF2-40B4-BE49-F238E27FC236}">
                <a16:creationId xmlns:a16="http://schemas.microsoft.com/office/drawing/2014/main" id="{169F96EC-9173-FDED-305B-CEBC41FAC5B5}"/>
              </a:ext>
            </a:extLst>
          </p:cNvPr>
          <p:cNvSpPr/>
          <p:nvPr/>
        </p:nvSpPr>
        <p:spPr>
          <a:xfrm>
            <a:off x="7256689" y="3840743"/>
            <a:ext cx="2133600" cy="1957242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/>
              <a:t>ne zamana kadar</a:t>
            </a:r>
            <a:endParaRPr lang="el-CY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A17DBC-F9B8-0BF4-02AC-6444E9EF02D7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4D4FD8AE-A957-7C58-77B7-260B6AB9ED28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16" name="Οβάλ 15">
            <a:extLst>
              <a:ext uri="{FF2B5EF4-FFF2-40B4-BE49-F238E27FC236}">
                <a16:creationId xmlns:a16="http://schemas.microsoft.com/office/drawing/2014/main" id="{F81059E7-5349-2786-EDA9-3A5C2BC0EB2D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2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550423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EA43C-5D25-1ABC-0FD7-0A7DDF206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F99B2B-571B-4FE1-F317-30336390C135}"/>
              </a:ext>
            </a:extLst>
          </p:cNvPr>
          <p:cNvSpPr txBox="1"/>
          <p:nvPr/>
        </p:nvSpPr>
        <p:spPr>
          <a:xfrm>
            <a:off x="272142" y="1420229"/>
            <a:ext cx="9329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Derslerin  birbirini tekrar etmesi </a:t>
            </a:r>
            <a:r>
              <a:rPr lang="el-GR" b="1" dirty="0"/>
              <a:t>: </a:t>
            </a:r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F5F840E9-95FB-816E-0C09-92C82C69F509}"/>
              </a:ext>
            </a:extLst>
          </p:cNvPr>
          <p:cNvSpPr/>
          <p:nvPr/>
        </p:nvSpPr>
        <p:spPr>
          <a:xfrm>
            <a:off x="538841" y="2620558"/>
            <a:ext cx="4005943" cy="1807029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/>
              <a:t>B</a:t>
            </a:r>
            <a:r>
              <a:rPr lang="tr-TR" sz="3200" b="1" u="sng" dirty="0"/>
              <a:t>a</a:t>
            </a:r>
            <a:r>
              <a:rPr lang="tr-TR" sz="3200" dirty="0"/>
              <a:t>nkaya gidiyorum.</a:t>
            </a:r>
            <a:endParaRPr lang="el-CY" sz="3200" dirty="0"/>
          </a:p>
        </p:txBody>
      </p:sp>
      <p:sp>
        <p:nvSpPr>
          <p:cNvPr id="4" name="Φυσαλίδα ομιλίας: Ορθογώνιο με στρογγυλεμένες γωνίες 3">
            <a:extLst>
              <a:ext uri="{FF2B5EF4-FFF2-40B4-BE49-F238E27FC236}">
                <a16:creationId xmlns:a16="http://schemas.microsoft.com/office/drawing/2014/main" id="{9E3FF5A1-BB96-8E4E-C0EB-EE17A4616ECF}"/>
              </a:ext>
            </a:extLst>
          </p:cNvPr>
          <p:cNvSpPr/>
          <p:nvPr/>
        </p:nvSpPr>
        <p:spPr>
          <a:xfrm>
            <a:off x="5595257" y="1915885"/>
            <a:ext cx="4005943" cy="1807029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/>
              <a:t>T</a:t>
            </a:r>
            <a:r>
              <a:rPr lang="tr-TR" sz="3200" b="1" u="sng" dirty="0"/>
              <a:t>ü</a:t>
            </a:r>
            <a:r>
              <a:rPr lang="tr-TR" sz="3200" dirty="0"/>
              <a:t>rkiye</a:t>
            </a:r>
            <a:r>
              <a:rPr lang="en-US" sz="3200" dirty="0"/>
              <a:t>’</a:t>
            </a:r>
            <a:r>
              <a:rPr lang="tr-TR" sz="3200" dirty="0"/>
              <a:t>ye  gidiyorum.</a:t>
            </a:r>
            <a:endParaRPr lang="el-CY" sz="3200" dirty="0"/>
          </a:p>
        </p:txBody>
      </p:sp>
      <p:pic>
        <p:nvPicPr>
          <p:cNvPr id="1026" name="Picture 2" descr="Dikkat levhası">
            <a:extLst>
              <a:ext uri="{FF2B5EF4-FFF2-40B4-BE49-F238E27FC236}">
                <a16:creationId xmlns:a16="http://schemas.microsoft.com/office/drawing/2014/main" id="{F6C8CC42-77C1-EC56-CC3E-5A3302FA2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0" y="483257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A2014755-BF8B-1B11-D875-A25D504AB648}"/>
              </a:ext>
            </a:extLst>
          </p:cNvPr>
          <p:cNvSpPr/>
          <p:nvPr/>
        </p:nvSpPr>
        <p:spPr>
          <a:xfrm>
            <a:off x="2541813" y="5327460"/>
            <a:ext cx="6460673" cy="9865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Asıl Göksel  </a:t>
            </a:r>
            <a:r>
              <a:rPr lang="en-US" dirty="0"/>
              <a:t> &amp; </a:t>
            </a:r>
            <a:r>
              <a:rPr lang="tr-TR" dirty="0"/>
              <a:t>Celia Kerslake,</a:t>
            </a:r>
            <a:r>
              <a:rPr lang="en-US" dirty="0"/>
              <a:t> </a:t>
            </a:r>
            <a:r>
              <a:rPr lang="en-US" i="1" dirty="0"/>
              <a:t>Turkish  </a:t>
            </a:r>
            <a:r>
              <a:rPr lang="el-GR" i="1" dirty="0"/>
              <a:t>: </a:t>
            </a:r>
            <a:r>
              <a:rPr lang="en-US" i="1" dirty="0"/>
              <a:t>A comprehensive grammar</a:t>
            </a:r>
            <a:r>
              <a:rPr lang="en-US" dirty="0"/>
              <a:t>, Routledge, London - New York  2005, </a:t>
            </a:r>
            <a:r>
              <a:rPr lang="el-GR" dirty="0"/>
              <a:t>σ. 27, 29.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PL127.5.E5G65 2005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6C84FF-B705-79BA-CA56-13C4762829A2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ABF0952F-09E6-AD8C-47A9-AB420E27C131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  <a:p>
            <a:pPr algn="ctr"/>
            <a:endParaRPr lang="el-CY" sz="1000" b="1" dirty="0"/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EE051312-55F2-F1E0-682D-3C1ABABD498F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3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737248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724C8-1D41-6700-0082-398DC65DA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13A9A65D-2F6A-157F-CE51-31587C64C4F2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0AA30DC8-DC55-1F93-084A-43A2D04E5A90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4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0C0241-A7BD-5C08-906D-4CDDA781B460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2274FE-48B0-B61C-19FA-1B2804350765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8F6CC2-C16C-4F30-C745-BBCC2CAB6E04}"/>
              </a:ext>
            </a:extLst>
          </p:cNvPr>
          <p:cNvSpPr txBox="1"/>
          <p:nvPr/>
        </p:nvSpPr>
        <p:spPr>
          <a:xfrm>
            <a:off x="351062" y="1443841"/>
            <a:ext cx="1046117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Çeşitli edebi metinlerden seçilmiş  örnekleri </a:t>
            </a:r>
            <a:r>
              <a:rPr lang="el-GR" b="1" dirty="0">
                <a:solidFill>
                  <a:schemeClr val="tx1"/>
                </a:solidFill>
              </a:rPr>
              <a:t>: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r>
              <a:rPr lang="el-GR" b="1" dirty="0">
                <a:solidFill>
                  <a:schemeClr val="tx1"/>
                </a:solidFill>
              </a:rPr>
              <a:t> </a:t>
            </a:r>
            <a:endParaRPr lang="tr-TR" b="1" dirty="0">
              <a:solidFill>
                <a:schemeClr val="tx1"/>
              </a:solidFill>
            </a:endParaRPr>
          </a:p>
          <a:p>
            <a:pPr algn="just"/>
            <a:r>
              <a:rPr lang="tr-TR" dirty="0"/>
              <a:t>Balıkçılar  balığa  çıkmış, uğraşmış, bir  şey  tutamamışlar, kayıklarına  oturmuşlar. Tam  o sırada, daha büyük  bir  balıktan kurtulmaya  çalışan  bir  palamut, can  korkusuyla kendini kayığa atıvermiş.Balıkçılar alıp  kente götürmüşler, orada satmışlar.</a:t>
            </a:r>
            <a:endParaRPr lang="el-GR" dirty="0"/>
          </a:p>
          <a:p>
            <a:pPr algn="just"/>
            <a:endParaRPr lang="el-GR" dirty="0"/>
          </a:p>
          <a:p>
            <a:pPr algn="just"/>
            <a:r>
              <a:rPr lang="el-GR" dirty="0"/>
              <a:t>Οι ψαράδες πήγαν για ψάρεμα, πάλεψαν, αλλά δεν κατάφεραν να πιάσουν τίποτα, κάθισαν/ άραξαν  στη βάρκα τους. Ακριβώς εκείνη τη  στιγμή, μια παλαμίδα, προσπαθώντας να ξεφύγει </a:t>
            </a:r>
            <a:r>
              <a:rPr lang="tr-TR" dirty="0"/>
              <a:t> </a:t>
            </a:r>
            <a:r>
              <a:rPr lang="el-GR" dirty="0"/>
              <a:t>από  ένα πιο  μεγάλο  ψάρι, πήδηξε ξαφνικά στη βάρκα φοβούμενη  για τη ζωή της. Οι ψαράδες την πήραν και την πήγαν στην πόλη  και την πούλησαν εκεί.</a:t>
            </a:r>
            <a:endParaRPr lang="tr-TR" dirty="0"/>
          </a:p>
          <a:p>
            <a:pPr algn="just"/>
            <a:r>
              <a:rPr lang="el-GR" dirty="0"/>
              <a:t> </a:t>
            </a:r>
          </a:p>
          <a:p>
            <a:pPr algn="just"/>
            <a:r>
              <a:rPr lang="tr-TR" dirty="0">
                <a:solidFill>
                  <a:schemeClr val="tx1"/>
                </a:solidFill>
              </a:rPr>
              <a:t>Nurullah  Ataç, </a:t>
            </a:r>
            <a:r>
              <a:rPr lang="tr-TR" i="1" dirty="0">
                <a:solidFill>
                  <a:schemeClr val="tx1"/>
                </a:solidFill>
              </a:rPr>
              <a:t>Masallar  Aisopos</a:t>
            </a:r>
            <a:r>
              <a:rPr lang="tr-TR" dirty="0">
                <a:solidFill>
                  <a:schemeClr val="tx1"/>
                </a:solidFill>
              </a:rPr>
              <a:t>, Cumhuriyet, İstanbul 1998</a:t>
            </a:r>
            <a:r>
              <a:rPr lang="el-GR" dirty="0">
                <a:solidFill>
                  <a:schemeClr val="tx1"/>
                </a:solidFill>
              </a:rPr>
              <a:t>, σ. 23-24. </a:t>
            </a:r>
            <a:r>
              <a:rPr lang="en-US" dirty="0"/>
              <a:t>PA3855.T8A8319 1998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1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6A919-DB7B-072C-418E-5F8BE9678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0C66C7-537B-A7AC-3A06-15CF296A4ED0}"/>
              </a:ext>
            </a:extLst>
          </p:cNvPr>
          <p:cNvSpPr txBox="1"/>
          <p:nvPr/>
        </p:nvSpPr>
        <p:spPr>
          <a:xfrm>
            <a:off x="299850" y="1659944"/>
            <a:ext cx="1189214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/>
              <a:t>Olayları  sıraya  koyarak  anlatma  </a:t>
            </a:r>
            <a:r>
              <a:rPr lang="el-GR" b="1" dirty="0"/>
              <a:t>: </a:t>
            </a:r>
            <a:r>
              <a:rPr lang="tr-TR" b="1" dirty="0"/>
              <a:t> </a:t>
            </a:r>
            <a:r>
              <a:rPr lang="el-GR" b="1" dirty="0"/>
              <a:t> </a:t>
            </a:r>
          </a:p>
          <a:p>
            <a:endParaRPr lang="tr-TR" b="1" dirty="0"/>
          </a:p>
        </p:txBody>
      </p:sp>
      <p:pic>
        <p:nvPicPr>
          <p:cNvPr id="1026" name="Picture 2" descr="Balık Tutma 210212627 Vektör Çizim Kavramı - TemplateMonster">
            <a:extLst>
              <a:ext uri="{FF2B5EF4-FFF2-40B4-BE49-F238E27FC236}">
                <a16:creationId xmlns:a16="http://schemas.microsoft.com/office/drawing/2014/main" id="{ED5798D4-85BB-ACB0-8286-AAC800B52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25" y="2888241"/>
            <a:ext cx="2705100" cy="168592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Canoe Clipart - Images et vidéos libres de droits | Adobe Stock">
            <a:extLst>
              <a:ext uri="{FF2B5EF4-FFF2-40B4-BE49-F238E27FC236}">
                <a16:creationId xmlns:a16="http://schemas.microsoft.com/office/drawing/2014/main" id="{FE593590-BC7B-AA0F-8847-DB51317E3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9078" y="2888241"/>
            <a:ext cx="2405745" cy="16859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DB591F4E-E581-1FBE-A2E6-98BF656FD3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7975" y="2888241"/>
            <a:ext cx="2596933" cy="1685925"/>
          </a:xfrm>
          <a:prstGeom prst="rect">
            <a:avLst/>
          </a:prstGeom>
        </p:spPr>
      </p:pic>
      <p:pic>
        <p:nvPicPr>
          <p:cNvPr id="1030" name="Picture 6" descr="Πάγκος ψαραγοράς. Ψαράς που πουλάει φρέσκα: Vector στοκ (χωρίς δικαιώματα)  2536769411 | Shutterstock">
            <a:extLst>
              <a:ext uri="{FF2B5EF4-FFF2-40B4-BE49-F238E27FC236}">
                <a16:creationId xmlns:a16="http://schemas.microsoft.com/office/drawing/2014/main" id="{43F9BE08-0296-F221-F299-3D5003602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060" y="2888242"/>
            <a:ext cx="3219450" cy="162557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F658EBF0-77F6-8BFC-18FF-B633F290F466}"/>
              </a:ext>
            </a:extLst>
          </p:cNvPr>
          <p:cNvSpPr/>
          <p:nvPr/>
        </p:nvSpPr>
        <p:spPr>
          <a:xfrm>
            <a:off x="216131" y="5573486"/>
            <a:ext cx="3084021" cy="1164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Κ</a:t>
            </a:r>
            <a:r>
              <a:rPr lang="tr-TR" dirty="0"/>
              <a:t>ayıklarına  oturmuşlar.</a:t>
            </a:r>
            <a:endParaRPr lang="el-CY" dirty="0"/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8E155062-6226-78B4-C4D4-2D1F515829BF}"/>
              </a:ext>
            </a:extLst>
          </p:cNvPr>
          <p:cNvSpPr/>
          <p:nvPr/>
        </p:nvSpPr>
        <p:spPr>
          <a:xfrm>
            <a:off x="3410435" y="5573486"/>
            <a:ext cx="2258883" cy="1164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  <a:p>
            <a:pPr algn="ctr"/>
            <a:r>
              <a:rPr lang="tr-TR" dirty="0"/>
              <a:t>Balıkçılar  balığa  çıkmış</a:t>
            </a:r>
            <a:r>
              <a:rPr lang="el-GR" dirty="0"/>
              <a:t>.</a:t>
            </a:r>
          </a:p>
          <a:p>
            <a:pPr algn="ctr"/>
            <a:endParaRPr lang="el-CY" dirty="0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72A21E98-856D-2039-8D72-692EDED4696B}"/>
              </a:ext>
            </a:extLst>
          </p:cNvPr>
          <p:cNvSpPr/>
          <p:nvPr/>
        </p:nvSpPr>
        <p:spPr>
          <a:xfrm>
            <a:off x="5878479" y="5573486"/>
            <a:ext cx="2738746" cy="1164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  <a:p>
            <a:pPr algn="ctr"/>
            <a:r>
              <a:rPr lang="tr-TR" dirty="0"/>
              <a:t>Balıkçılar onu kente </a:t>
            </a:r>
            <a:r>
              <a:rPr lang="el-GR" dirty="0"/>
              <a:t>  </a:t>
            </a:r>
            <a:r>
              <a:rPr lang="tr-TR" dirty="0"/>
              <a:t>götürmüşler, orada satmışlar.</a:t>
            </a:r>
            <a:endParaRPr lang="el-GR" dirty="0"/>
          </a:p>
          <a:p>
            <a:pPr algn="ctr"/>
            <a:endParaRPr lang="el-CY" dirty="0"/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5CD03C91-6B8B-3F91-DF3C-A617804E1AEE}"/>
              </a:ext>
            </a:extLst>
          </p:cNvPr>
          <p:cNvSpPr/>
          <p:nvPr/>
        </p:nvSpPr>
        <p:spPr>
          <a:xfrm>
            <a:off x="8826386" y="5573486"/>
            <a:ext cx="2280599" cy="1164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  <a:p>
            <a:pPr algn="ctr"/>
            <a:r>
              <a:rPr lang="el-GR" dirty="0"/>
              <a:t>Β</a:t>
            </a:r>
            <a:r>
              <a:rPr lang="tr-TR" dirty="0"/>
              <a:t>ir  palamut</a:t>
            </a:r>
            <a:r>
              <a:rPr lang="el-GR" dirty="0"/>
              <a:t> </a:t>
            </a:r>
            <a:r>
              <a:rPr lang="tr-TR" dirty="0"/>
              <a:t>kendini kayığa atıvermiş.</a:t>
            </a:r>
            <a:endParaRPr lang="el-GR" dirty="0"/>
          </a:p>
          <a:p>
            <a:pPr algn="ctr"/>
            <a:endParaRPr lang="el-CY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5FB95E71-9C86-7407-47F1-17D24523AB35}"/>
              </a:ext>
            </a:extLst>
          </p:cNvPr>
          <p:cNvSpPr/>
          <p:nvPr/>
        </p:nvSpPr>
        <p:spPr>
          <a:xfrm>
            <a:off x="906385" y="4189436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1</a:t>
            </a:r>
            <a:endParaRPr lang="el-CY" dirty="0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2051FF3C-5191-1D43-3435-68A7E6C02F1F}"/>
              </a:ext>
            </a:extLst>
          </p:cNvPr>
          <p:cNvSpPr/>
          <p:nvPr/>
        </p:nvSpPr>
        <p:spPr>
          <a:xfrm>
            <a:off x="9187396" y="4037643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4</a:t>
            </a:r>
            <a:endParaRPr lang="el-CY" dirty="0"/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61421217-4925-701E-8321-2A48DAE4CEA4}"/>
              </a:ext>
            </a:extLst>
          </p:cNvPr>
          <p:cNvSpPr/>
          <p:nvPr/>
        </p:nvSpPr>
        <p:spPr>
          <a:xfrm>
            <a:off x="6335486" y="4147458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3</a:t>
            </a:r>
            <a:endParaRPr lang="el-CY" dirty="0"/>
          </a:p>
        </p:txBody>
      </p:sp>
      <p:sp>
        <p:nvSpPr>
          <p:cNvPr id="16" name="Οβάλ 15">
            <a:extLst>
              <a:ext uri="{FF2B5EF4-FFF2-40B4-BE49-F238E27FC236}">
                <a16:creationId xmlns:a16="http://schemas.microsoft.com/office/drawing/2014/main" id="{1F45DD3A-8AB6-91BD-7617-CC68B2FE7E3F}"/>
              </a:ext>
            </a:extLst>
          </p:cNvPr>
          <p:cNvSpPr/>
          <p:nvPr/>
        </p:nvSpPr>
        <p:spPr>
          <a:xfrm>
            <a:off x="3700995" y="4189436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2</a:t>
            </a:r>
            <a:endParaRPr lang="el-CY" dirty="0"/>
          </a:p>
        </p:txBody>
      </p:sp>
      <p:sp>
        <p:nvSpPr>
          <p:cNvPr id="18" name="Οβάλ 17">
            <a:extLst>
              <a:ext uri="{FF2B5EF4-FFF2-40B4-BE49-F238E27FC236}">
                <a16:creationId xmlns:a16="http://schemas.microsoft.com/office/drawing/2014/main" id="{3180C845-34C2-53D8-2442-0595D617CAAF}"/>
              </a:ext>
            </a:extLst>
          </p:cNvPr>
          <p:cNvSpPr/>
          <p:nvPr/>
        </p:nvSpPr>
        <p:spPr>
          <a:xfrm>
            <a:off x="2651522" y="4875044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19" name="Οβάλ 18">
            <a:extLst>
              <a:ext uri="{FF2B5EF4-FFF2-40B4-BE49-F238E27FC236}">
                <a16:creationId xmlns:a16="http://schemas.microsoft.com/office/drawing/2014/main" id="{528B221C-6EDC-E3DF-586D-A1C84998BC92}"/>
              </a:ext>
            </a:extLst>
          </p:cNvPr>
          <p:cNvSpPr/>
          <p:nvPr/>
        </p:nvSpPr>
        <p:spPr>
          <a:xfrm>
            <a:off x="10730277" y="4941883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20" name="Οβάλ 19">
            <a:extLst>
              <a:ext uri="{FF2B5EF4-FFF2-40B4-BE49-F238E27FC236}">
                <a16:creationId xmlns:a16="http://schemas.microsoft.com/office/drawing/2014/main" id="{C0AF6FF9-5835-35B1-A031-2DF57BEF567B}"/>
              </a:ext>
            </a:extLst>
          </p:cNvPr>
          <p:cNvSpPr/>
          <p:nvPr/>
        </p:nvSpPr>
        <p:spPr>
          <a:xfrm>
            <a:off x="7881408" y="4870777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21" name="Οβάλ 20">
            <a:extLst>
              <a:ext uri="{FF2B5EF4-FFF2-40B4-BE49-F238E27FC236}">
                <a16:creationId xmlns:a16="http://schemas.microsoft.com/office/drawing/2014/main" id="{9769BD8D-CEA5-055E-9432-42F5F909F1FF}"/>
              </a:ext>
            </a:extLst>
          </p:cNvPr>
          <p:cNvSpPr/>
          <p:nvPr/>
        </p:nvSpPr>
        <p:spPr>
          <a:xfrm>
            <a:off x="5126950" y="4893680"/>
            <a:ext cx="941910" cy="80022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5B6B6D-AE0B-B14E-5BA0-B5838E294C8D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79BFB22D-5A04-480B-B422-523456149305}"/>
              </a:ext>
            </a:extLst>
          </p:cNvPr>
          <p:cNvSpPr/>
          <p:nvPr/>
        </p:nvSpPr>
        <p:spPr>
          <a:xfrm>
            <a:off x="8177223" y="182366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D4F4EEB2-2E7C-4F6A-58F7-2703DE0DB69E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5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2236519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9CD31-ACB6-FCA7-441B-358B4D625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8FA2B8-D413-06FE-67BF-247D85553BC8}"/>
              </a:ext>
            </a:extLst>
          </p:cNvPr>
          <p:cNvSpPr txBox="1"/>
          <p:nvPr/>
        </p:nvSpPr>
        <p:spPr>
          <a:xfrm>
            <a:off x="299850" y="1659944"/>
            <a:ext cx="1189214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tr-TR" b="1" dirty="0"/>
          </a:p>
          <a:p>
            <a:r>
              <a:rPr lang="el-GR" b="1" dirty="0">
                <a:solidFill>
                  <a:schemeClr val="tx1"/>
                </a:solidFill>
              </a:rPr>
              <a:t> </a:t>
            </a:r>
            <a:endParaRPr lang="tr-TR" b="1" dirty="0">
              <a:solidFill>
                <a:schemeClr val="tx1"/>
              </a:solidFill>
            </a:endParaRP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el-GR" dirty="0"/>
              <a:t>                                                                                                                                               </a:t>
            </a:r>
            <a:r>
              <a:rPr lang="tr-TR" dirty="0"/>
              <a:t>Balıkçılar onu kente </a:t>
            </a:r>
            <a:r>
              <a:rPr lang="el-GR" dirty="0"/>
              <a:t>  </a:t>
            </a:r>
            <a:r>
              <a:rPr lang="tr-TR" dirty="0"/>
              <a:t>götürmüşler, orada satmışlar.</a:t>
            </a:r>
            <a:endParaRPr lang="el-G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Balıkçılar  balığa  çıkmış</a:t>
            </a:r>
            <a:r>
              <a:rPr lang="el-GR" dirty="0"/>
              <a:t>.</a:t>
            </a:r>
          </a:p>
          <a:p>
            <a:pPr algn="just"/>
            <a:r>
              <a:rPr lang="el-GR" dirty="0"/>
              <a:t>                                                            Κ</a:t>
            </a:r>
            <a:r>
              <a:rPr lang="tr-TR" dirty="0"/>
              <a:t>ayıklarına  oturmuşlar. </a:t>
            </a:r>
            <a:r>
              <a:rPr lang="el-GR" dirty="0"/>
              <a:t>   Β</a:t>
            </a:r>
            <a:r>
              <a:rPr lang="tr-TR" dirty="0"/>
              <a:t>ir  palamut</a:t>
            </a:r>
            <a:r>
              <a:rPr lang="el-GR" dirty="0"/>
              <a:t> </a:t>
            </a:r>
            <a:r>
              <a:rPr lang="tr-TR" dirty="0"/>
              <a:t>kendini kayığa atıvermiş.</a:t>
            </a:r>
            <a:endParaRPr lang="el-GR" dirty="0"/>
          </a:p>
          <a:p>
            <a:pPr algn="just"/>
            <a:endParaRPr lang="el-GR" dirty="0"/>
          </a:p>
          <a:p>
            <a:pPr algn="just"/>
            <a:r>
              <a:rPr lang="el-GR" dirty="0"/>
              <a:t>                                                                                                                                                                                 </a:t>
            </a:r>
          </a:p>
          <a:p>
            <a:pPr algn="just"/>
            <a:r>
              <a:rPr lang="el-GR" dirty="0"/>
              <a:t> </a:t>
            </a:r>
          </a:p>
        </p:txBody>
      </p:sp>
      <p:pic>
        <p:nvPicPr>
          <p:cNvPr id="1026" name="Picture 2" descr="Balık Tutma 210212627 Vektör Çizim Kavramı - TemplateMonster">
            <a:extLst>
              <a:ext uri="{FF2B5EF4-FFF2-40B4-BE49-F238E27FC236}">
                <a16:creationId xmlns:a16="http://schemas.microsoft.com/office/drawing/2014/main" id="{23594D7F-6677-E6F4-6CDE-02FCCCC13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25" y="2888241"/>
            <a:ext cx="2705100" cy="168592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Canoe Clipart - Images et vidéos libres de droits | Adobe Stock">
            <a:extLst>
              <a:ext uri="{FF2B5EF4-FFF2-40B4-BE49-F238E27FC236}">
                <a16:creationId xmlns:a16="http://schemas.microsoft.com/office/drawing/2014/main" id="{F4F29217-B074-9918-AF6C-44FAE84E6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9078" y="2888241"/>
            <a:ext cx="2405745" cy="16859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7D2DE781-56E7-BB18-16A8-225BF56B65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7975" y="2888241"/>
            <a:ext cx="2596933" cy="1685925"/>
          </a:xfrm>
          <a:prstGeom prst="rect">
            <a:avLst/>
          </a:prstGeom>
        </p:spPr>
      </p:pic>
      <p:pic>
        <p:nvPicPr>
          <p:cNvPr id="1030" name="Picture 6" descr="Πάγκος ψαραγοράς. Ψαράς που πουλάει φρέσκα: Vector στοκ (χωρίς δικαιώματα)  2536769411 | Shutterstock">
            <a:extLst>
              <a:ext uri="{FF2B5EF4-FFF2-40B4-BE49-F238E27FC236}">
                <a16:creationId xmlns:a16="http://schemas.microsoft.com/office/drawing/2014/main" id="{ABA6F70D-24D9-1284-9A71-492D03F23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060" y="2888242"/>
            <a:ext cx="3219450" cy="162557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C5428DC7-0DA1-645B-36EA-F04380D14F91}"/>
              </a:ext>
            </a:extLst>
          </p:cNvPr>
          <p:cNvCxnSpPr/>
          <p:nvPr/>
        </p:nvCxnSpPr>
        <p:spPr>
          <a:xfrm>
            <a:off x="1463040" y="4574166"/>
            <a:ext cx="0" cy="612976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97973EF2-EFE0-B0CF-2E50-F26FD52785A0}"/>
              </a:ext>
            </a:extLst>
          </p:cNvPr>
          <p:cNvCxnSpPr/>
          <p:nvPr/>
        </p:nvCxnSpPr>
        <p:spPr>
          <a:xfrm>
            <a:off x="8490065" y="4078174"/>
            <a:ext cx="0" cy="612976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2F0DB036-C8A7-0F83-470C-4AECEF82F605}"/>
              </a:ext>
            </a:extLst>
          </p:cNvPr>
          <p:cNvCxnSpPr>
            <a:cxnSpLocks/>
          </p:cNvCxnSpPr>
          <p:nvPr/>
        </p:nvCxnSpPr>
        <p:spPr>
          <a:xfrm>
            <a:off x="6059978" y="4574166"/>
            <a:ext cx="22441" cy="970423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E8753A1E-4330-31EB-5EB3-088DDA5653A3}"/>
              </a:ext>
            </a:extLst>
          </p:cNvPr>
          <p:cNvCxnSpPr/>
          <p:nvPr/>
        </p:nvCxnSpPr>
        <p:spPr>
          <a:xfrm>
            <a:off x="3923607" y="4574166"/>
            <a:ext cx="0" cy="612976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9E33D65F-999D-E109-0BEE-E18FDD2F3C72}"/>
              </a:ext>
            </a:extLst>
          </p:cNvPr>
          <p:cNvSpPr/>
          <p:nvPr/>
        </p:nvSpPr>
        <p:spPr>
          <a:xfrm>
            <a:off x="216131" y="6018415"/>
            <a:ext cx="3084021" cy="7198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8DAAC4EE-874A-0FA2-7C52-856E13FEFF0A}"/>
              </a:ext>
            </a:extLst>
          </p:cNvPr>
          <p:cNvSpPr/>
          <p:nvPr/>
        </p:nvSpPr>
        <p:spPr>
          <a:xfrm>
            <a:off x="3410435" y="6018415"/>
            <a:ext cx="2258883" cy="7198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38AB0706-5A6E-4031-A05C-0B907AC338FD}"/>
              </a:ext>
            </a:extLst>
          </p:cNvPr>
          <p:cNvSpPr/>
          <p:nvPr/>
        </p:nvSpPr>
        <p:spPr>
          <a:xfrm>
            <a:off x="5878479" y="6018415"/>
            <a:ext cx="2738746" cy="7198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3A9C2440-8699-926D-1AA7-C88FC5C86B35}"/>
              </a:ext>
            </a:extLst>
          </p:cNvPr>
          <p:cNvSpPr/>
          <p:nvPr/>
        </p:nvSpPr>
        <p:spPr>
          <a:xfrm>
            <a:off x="8826386" y="6018415"/>
            <a:ext cx="2280599" cy="7198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BC6A6E-C83C-6BE6-EA8C-E60DD124D6C8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08806071-0D32-9134-B633-4AF1A1F3CE66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18" name="Οβάλ 17">
            <a:extLst>
              <a:ext uri="{FF2B5EF4-FFF2-40B4-BE49-F238E27FC236}">
                <a16:creationId xmlns:a16="http://schemas.microsoft.com/office/drawing/2014/main" id="{3F1544F5-B02F-DE5D-1334-305E4F8CE6EC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6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074277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7ED665-A182-1145-55B6-2887FC036870}"/>
              </a:ext>
            </a:extLst>
          </p:cNvPr>
          <p:cNvSpPr txBox="1"/>
          <p:nvPr/>
        </p:nvSpPr>
        <p:spPr>
          <a:xfrm>
            <a:off x="473528" y="206830"/>
            <a:ext cx="6172200" cy="5016758"/>
          </a:xfrm>
          <a:prstGeom prst="rect">
            <a:avLst/>
          </a:prstGeom>
          <a:noFill/>
          <a:ln w="5715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"On</a:t>
            </a:r>
            <a:r>
              <a:rPr lang="en-US" sz="8000" b="0" i="0" dirty="0">
                <a:solidFill>
                  <a:schemeClr val="accent6">
                    <a:lumMod val="75000"/>
                  </a:schemeClr>
                </a:solidFill>
                <a:effectLst/>
                <a:latin typeface="Google Sans"/>
              </a:rPr>
              <a:t>a</a:t>
            </a:r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8000" b="0" i="0" dirty="0" err="1">
                <a:solidFill>
                  <a:srgbClr val="001D35"/>
                </a:solidFill>
                <a:effectLst/>
                <a:latin typeface="Google Sans"/>
              </a:rPr>
              <a:t>bu</a:t>
            </a:r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8000" b="0" i="0" dirty="0" err="1">
                <a:solidFill>
                  <a:srgbClr val="001D35"/>
                </a:solidFill>
                <a:effectLst/>
                <a:latin typeface="Google Sans"/>
              </a:rPr>
              <a:t>kadar</a:t>
            </a:r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8000" b="0" i="0" dirty="0" err="1">
                <a:solidFill>
                  <a:srgbClr val="001D35"/>
                </a:solidFill>
                <a:effectLst/>
                <a:latin typeface="Google Sans"/>
              </a:rPr>
              <a:t>güven</a:t>
            </a:r>
            <a:r>
              <a:rPr lang="en-US" sz="8000" b="0" i="0" dirty="0" err="1">
                <a:solidFill>
                  <a:srgbClr val="FF0000"/>
                </a:solidFill>
                <a:effectLst/>
                <a:latin typeface="Google Sans"/>
              </a:rPr>
              <a:t>me</a:t>
            </a:r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US" sz="8000" b="0" i="0" dirty="0" err="1">
                <a:solidFill>
                  <a:srgbClr val="FF0000"/>
                </a:solidFill>
                <a:effectLst/>
                <a:latin typeface="Google Sans"/>
              </a:rPr>
              <a:t>kendini</a:t>
            </a:r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8000" b="0" i="0" dirty="0" err="1">
                <a:solidFill>
                  <a:srgbClr val="001D35"/>
                </a:solidFill>
                <a:effectLst/>
                <a:latin typeface="Google Sans"/>
              </a:rPr>
              <a:t>ateş</a:t>
            </a:r>
            <a:r>
              <a:rPr lang="en-US" sz="8000" b="0" i="0" dirty="0" err="1">
                <a:solidFill>
                  <a:schemeClr val="accent6">
                    <a:lumMod val="75000"/>
                  </a:schemeClr>
                </a:solidFill>
                <a:effectLst/>
                <a:latin typeface="Google Sans"/>
              </a:rPr>
              <a:t>e</a:t>
            </a:r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8000" b="0" i="0" dirty="0" err="1">
                <a:solidFill>
                  <a:srgbClr val="FF0000"/>
                </a:solidFill>
                <a:effectLst/>
                <a:latin typeface="Google Sans"/>
              </a:rPr>
              <a:t>at</a:t>
            </a:r>
            <a:r>
              <a:rPr lang="en-US" sz="8000" b="0" i="0" dirty="0" err="1">
                <a:solidFill>
                  <a:srgbClr val="001D35"/>
                </a:solidFill>
                <a:effectLst/>
                <a:latin typeface="Google Sans"/>
              </a:rPr>
              <a:t>arsın</a:t>
            </a:r>
            <a:r>
              <a:rPr lang="el-GR" sz="8000" b="0" i="0" dirty="0">
                <a:solidFill>
                  <a:srgbClr val="001D35"/>
                </a:solidFill>
                <a:effectLst/>
                <a:latin typeface="Google Sans"/>
              </a:rPr>
              <a:t>.</a:t>
            </a:r>
            <a:r>
              <a:rPr lang="en-US" sz="8000" b="0" i="0" dirty="0">
                <a:solidFill>
                  <a:srgbClr val="001D35"/>
                </a:solidFill>
                <a:effectLst/>
                <a:latin typeface="Google Sans"/>
              </a:rPr>
              <a:t>" </a:t>
            </a:r>
            <a:endParaRPr lang="el-CY" sz="8000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F37E26F-2A1E-1CBB-285E-806E474C6702}"/>
              </a:ext>
            </a:extLst>
          </p:cNvPr>
          <p:cNvSpPr/>
          <p:nvPr/>
        </p:nvSpPr>
        <p:spPr>
          <a:xfrm>
            <a:off x="326571" y="5410199"/>
            <a:ext cx="6466115" cy="12409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solidFill>
                  <a:srgbClr val="001D35"/>
                </a:solidFill>
                <a:latin typeface="Google Sans"/>
              </a:rPr>
              <a:t>kendini</a:t>
            </a:r>
            <a:r>
              <a:rPr lang="en-US" sz="4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4400" dirty="0" err="1">
                <a:solidFill>
                  <a:srgbClr val="001D35"/>
                </a:solidFill>
                <a:latin typeface="Google Sans"/>
              </a:rPr>
              <a:t>ateşe</a:t>
            </a:r>
            <a:r>
              <a:rPr lang="en-US" sz="4400" dirty="0">
                <a:solidFill>
                  <a:srgbClr val="001D35"/>
                </a:solidFill>
                <a:latin typeface="Google Sans"/>
              </a:rPr>
              <a:t> at</a:t>
            </a:r>
            <a:r>
              <a:rPr lang="tr-TR" sz="4400" dirty="0">
                <a:solidFill>
                  <a:srgbClr val="001D35"/>
                </a:solidFill>
                <a:latin typeface="Google Sans"/>
              </a:rPr>
              <a:t>mak </a:t>
            </a:r>
            <a:r>
              <a:rPr lang="el-GR" sz="4400" dirty="0">
                <a:solidFill>
                  <a:srgbClr val="001D35"/>
                </a:solidFill>
                <a:latin typeface="Google Sans"/>
              </a:rPr>
              <a:t>: ρίχνομαι στη φωτιά</a:t>
            </a:r>
            <a:r>
              <a:rPr lang="en-US" sz="4400" dirty="0">
                <a:solidFill>
                  <a:srgbClr val="001D35"/>
                </a:solidFill>
                <a:latin typeface="Google Sans"/>
              </a:rPr>
              <a:t> </a:t>
            </a:r>
            <a:endParaRPr lang="el-CY" sz="4400" dirty="0"/>
          </a:p>
        </p:txBody>
      </p:sp>
      <p:pic>
        <p:nvPicPr>
          <p:cNvPr id="1026" name="Picture 2" descr="Anlamlı Sözler">
            <a:extLst>
              <a:ext uri="{FF2B5EF4-FFF2-40B4-BE49-F238E27FC236}">
                <a16:creationId xmlns:a16="http://schemas.microsoft.com/office/drawing/2014/main" id="{BB0C1A1C-EA17-593E-A299-0A8EE9A20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8142" y="129266"/>
            <a:ext cx="4967287" cy="6521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650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tock vektor „Autumn City Street Without People Buildings“ (bez autorských  poplatků) 2352017879 | Shutterstock">
            <a:extLst>
              <a:ext uri="{FF2B5EF4-FFF2-40B4-BE49-F238E27FC236}">
                <a16:creationId xmlns:a16="http://schemas.microsoft.com/office/drawing/2014/main" id="{1DF6524C-8379-4C62-07B7-57A7D7B25B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63"/>
          <a:stretch>
            <a:fillRect/>
          </a:stretch>
        </p:blipFill>
        <p:spPr bwMode="auto">
          <a:xfrm>
            <a:off x="473528" y="2264229"/>
            <a:ext cx="4098472" cy="28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48EBF5B8-21F8-A616-D2D5-B9F462BA8409}"/>
              </a:ext>
            </a:extLst>
          </p:cNvPr>
          <p:cNvSpPr/>
          <p:nvPr/>
        </p:nvSpPr>
        <p:spPr>
          <a:xfrm>
            <a:off x="5170713" y="2784191"/>
            <a:ext cx="1850573" cy="1121908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Ne arıyorsun</a:t>
            </a:r>
            <a:r>
              <a:rPr lang="en-US" b="1" dirty="0"/>
              <a:t>?</a:t>
            </a:r>
            <a:endParaRPr lang="tr-T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78C10C-ACF6-9247-C3AA-01490DB554CA}"/>
              </a:ext>
            </a:extLst>
          </p:cNvPr>
          <p:cNvSpPr txBox="1"/>
          <p:nvPr/>
        </p:nvSpPr>
        <p:spPr>
          <a:xfrm>
            <a:off x="2468336" y="552078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dirty="0"/>
              <a:t>Asıl Göksel  </a:t>
            </a:r>
            <a:r>
              <a:rPr lang="en-US" dirty="0"/>
              <a:t> &amp; </a:t>
            </a:r>
            <a:r>
              <a:rPr lang="tr-TR" dirty="0"/>
              <a:t>Celia Kerslake,</a:t>
            </a:r>
            <a:r>
              <a:rPr lang="en-US" dirty="0"/>
              <a:t> </a:t>
            </a:r>
            <a:r>
              <a:rPr lang="en-US" i="1" dirty="0"/>
              <a:t>Turkish  </a:t>
            </a:r>
            <a:r>
              <a:rPr lang="el-GR" i="1" dirty="0"/>
              <a:t>: </a:t>
            </a:r>
            <a:r>
              <a:rPr lang="en-US" i="1" dirty="0"/>
              <a:t>A comprehensive grammar</a:t>
            </a:r>
            <a:r>
              <a:rPr lang="en-US" dirty="0"/>
              <a:t>, Routledge, London - New York  2005, </a:t>
            </a:r>
            <a:r>
              <a:rPr lang="el-GR" dirty="0"/>
              <a:t>σελ. </a:t>
            </a:r>
            <a:r>
              <a:rPr lang="tr-TR" dirty="0"/>
              <a:t>178. 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PL127.5.E5G65 2005</a:t>
            </a:r>
            <a:endParaRPr lang="el-CY" dirty="0">
              <a:solidFill>
                <a:schemeClr val="tx1"/>
              </a:solidFill>
            </a:endParaRPr>
          </a:p>
        </p:txBody>
      </p:sp>
      <p:pic>
        <p:nvPicPr>
          <p:cNvPr id="4" name="Picture 2" descr="Dikkat levhası">
            <a:extLst>
              <a:ext uri="{FF2B5EF4-FFF2-40B4-BE49-F238E27FC236}">
                <a16:creationId xmlns:a16="http://schemas.microsoft.com/office/drawing/2014/main" id="{8A7A8DC7-BA37-56D6-AC85-6CC982012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5726"/>
            <a:ext cx="2619375" cy="119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Φυσαλίδα ομιλίας: Ορθογώνιο με στρογγυλεμένες γωνίες 6">
            <a:extLst>
              <a:ext uri="{FF2B5EF4-FFF2-40B4-BE49-F238E27FC236}">
                <a16:creationId xmlns:a16="http://schemas.microsoft.com/office/drawing/2014/main" id="{35B31D07-5C18-9D7A-4A7A-923B680AFDFF}"/>
              </a:ext>
            </a:extLst>
          </p:cNvPr>
          <p:cNvSpPr/>
          <p:nvPr/>
        </p:nvSpPr>
        <p:spPr>
          <a:xfrm>
            <a:off x="7347857" y="3121308"/>
            <a:ext cx="3396344" cy="1344726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Okul</a:t>
            </a:r>
            <a:r>
              <a:rPr lang="tr-TR" b="1" dirty="0"/>
              <a:t>a  yakın  bir</a:t>
            </a:r>
            <a:r>
              <a:rPr lang="tr-TR" dirty="0"/>
              <a:t>  ev </a:t>
            </a:r>
            <a:r>
              <a:rPr lang="tr-TR" b="1" dirty="0"/>
              <a:t>arıyorum</a:t>
            </a:r>
            <a:r>
              <a:rPr lang="tr-TR" dirty="0"/>
              <a:t>.</a:t>
            </a:r>
            <a:endParaRPr lang="el-CY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362473-2F38-B08D-7A87-6BA7F8750717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0661B851-F24F-C5C8-B255-6AA8CAFD356E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  <a:p>
            <a:pPr algn="ctr"/>
            <a:endParaRPr lang="el-CY" sz="1000" b="1" dirty="0"/>
          </a:p>
        </p:txBody>
      </p:sp>
      <p:sp>
        <p:nvSpPr>
          <p:cNvPr id="13" name="Οβάλ 12">
            <a:extLst>
              <a:ext uri="{FF2B5EF4-FFF2-40B4-BE49-F238E27FC236}">
                <a16:creationId xmlns:a16="http://schemas.microsoft.com/office/drawing/2014/main" id="{7EDD12FB-EF7F-A3AA-AB41-9376727798E4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7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2295882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01789-C685-D6DC-EC04-9DA5A7A39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FAB43B4D-94AB-BD91-CAC9-2335F56267A5}"/>
              </a:ext>
            </a:extLst>
          </p:cNvPr>
          <p:cNvSpPr/>
          <p:nvPr/>
        </p:nvSpPr>
        <p:spPr>
          <a:xfrm>
            <a:off x="3789723" y="1436803"/>
            <a:ext cx="1850573" cy="1121908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Saat </a:t>
            </a:r>
            <a:r>
              <a:rPr lang="en-US" b="1" dirty="0" err="1"/>
              <a:t>kaça</a:t>
            </a:r>
            <a:r>
              <a:rPr lang="en-US" b="1" dirty="0"/>
              <a:t>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tr-TR" dirty="0"/>
              <a:t>çalıştınız</a:t>
            </a:r>
            <a:r>
              <a:rPr lang="en-US" dirty="0"/>
              <a:t>?</a:t>
            </a:r>
            <a:endParaRPr lang="tr-T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4AC88F-87DF-8FC1-9B8A-648F14545FEB}"/>
              </a:ext>
            </a:extLst>
          </p:cNvPr>
          <p:cNvSpPr txBox="1"/>
          <p:nvPr/>
        </p:nvSpPr>
        <p:spPr>
          <a:xfrm>
            <a:off x="2253340" y="5596386"/>
            <a:ext cx="88609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dirty="0"/>
              <a:t>Asıl Göksel  </a:t>
            </a:r>
            <a:r>
              <a:rPr lang="en-US" dirty="0"/>
              <a:t> &amp; </a:t>
            </a:r>
            <a:r>
              <a:rPr lang="tr-TR" dirty="0"/>
              <a:t>Celia Kerslake,</a:t>
            </a:r>
            <a:r>
              <a:rPr lang="en-US" dirty="0"/>
              <a:t> </a:t>
            </a:r>
            <a:r>
              <a:rPr lang="en-US" i="1" dirty="0"/>
              <a:t>Turkish  </a:t>
            </a:r>
            <a:r>
              <a:rPr lang="el-GR" i="1" dirty="0"/>
              <a:t>: </a:t>
            </a:r>
            <a:r>
              <a:rPr lang="en-US" i="1" dirty="0"/>
              <a:t>A comprehensive grammar</a:t>
            </a:r>
            <a:r>
              <a:rPr lang="en-US" dirty="0"/>
              <a:t>, Routledge, London - New York  2005, </a:t>
            </a:r>
            <a:r>
              <a:rPr lang="el-GR" dirty="0"/>
              <a:t>σελ. </a:t>
            </a:r>
            <a:r>
              <a:rPr lang="tr-TR" dirty="0"/>
              <a:t>178. 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PL127.5.E5G65 2005</a:t>
            </a:r>
            <a:endParaRPr lang="el-CY" dirty="0">
              <a:solidFill>
                <a:schemeClr val="tx1"/>
              </a:solidFill>
            </a:endParaRPr>
          </a:p>
        </p:txBody>
      </p:sp>
      <p:pic>
        <p:nvPicPr>
          <p:cNvPr id="4" name="Picture 2" descr="Dikkat levhası">
            <a:extLst>
              <a:ext uri="{FF2B5EF4-FFF2-40B4-BE49-F238E27FC236}">
                <a16:creationId xmlns:a16="http://schemas.microsoft.com/office/drawing/2014/main" id="{8FBEDA5C-2C28-878C-E1DB-5E0683967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30" y="5413984"/>
            <a:ext cx="1807028" cy="119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Φυσαλίδα ομιλίας: Ορθογώνιο με στρογγυλεμένες γωνίες 6">
            <a:extLst>
              <a:ext uri="{FF2B5EF4-FFF2-40B4-BE49-F238E27FC236}">
                <a16:creationId xmlns:a16="http://schemas.microsoft.com/office/drawing/2014/main" id="{A3AB7CC1-F124-527E-D5BD-C4B03888ECF9}"/>
              </a:ext>
            </a:extLst>
          </p:cNvPr>
          <p:cNvSpPr/>
          <p:nvPr/>
        </p:nvSpPr>
        <p:spPr>
          <a:xfrm>
            <a:off x="3789723" y="3488096"/>
            <a:ext cx="1850573" cy="1344726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Saat</a:t>
            </a:r>
            <a:r>
              <a:rPr lang="tr-TR" dirty="0"/>
              <a:t>  iki</a:t>
            </a:r>
            <a:r>
              <a:rPr lang="tr-TR" b="1" dirty="0"/>
              <a:t>ye  kadar</a:t>
            </a:r>
            <a:r>
              <a:rPr lang="tr-TR" dirty="0"/>
              <a:t> çalıştık.</a:t>
            </a:r>
            <a:endParaRPr lang="el-CY" dirty="0"/>
          </a:p>
        </p:txBody>
      </p:sp>
      <p:pic>
        <p:nvPicPr>
          <p:cNvPr id="4098" name="Picture 2" descr="FAZLA MESAİ VE MESAİ HESAPLAMA">
            <a:extLst>
              <a:ext uri="{FF2B5EF4-FFF2-40B4-BE49-F238E27FC236}">
                <a16:creationId xmlns:a16="http://schemas.microsoft.com/office/drawing/2014/main" id="{9A7A568E-FF68-ACC9-241F-B362B3C7F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15" y="1436803"/>
            <a:ext cx="2989348" cy="3977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54AE6AD-5D8E-C530-3D4C-CC5CE80C5753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106 :    Γλωσσικές Ασκήσεις Ι</a:t>
            </a:r>
          </a:p>
          <a:p>
            <a:r>
              <a:rPr lang="el-GR" b="1" dirty="0"/>
              <a:t>ΤΟΜ 106_Δοτική</a:t>
            </a:r>
            <a:endParaRPr lang="tr-TR" b="1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C0758423-E8E7-E3C4-A2D3-26099BE88D34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13" name="Οβάλ 12">
            <a:extLst>
              <a:ext uri="{FF2B5EF4-FFF2-40B4-BE49-F238E27FC236}">
                <a16:creationId xmlns:a16="http://schemas.microsoft.com/office/drawing/2014/main" id="{30A93002-C846-65F7-6B32-A0CF4B524AFC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8</a:t>
            </a:r>
            <a:endParaRPr lang="el-CY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0FEF96-5CB7-297D-E181-1947F12FE81A}"/>
              </a:ext>
            </a:extLst>
          </p:cNvPr>
          <p:cNvSpPr txBox="1"/>
          <p:nvPr/>
        </p:nvSpPr>
        <p:spPr>
          <a:xfrm>
            <a:off x="7843431" y="121972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CY" dirty="0"/>
          </a:p>
        </p:txBody>
      </p:sp>
      <p:pic>
        <p:nvPicPr>
          <p:cNvPr id="2050" name="Picture 2" descr="İDO'DAN 6 SAAT BEDAVA İSPARK OTOPARK">
            <a:extLst>
              <a:ext uri="{FF2B5EF4-FFF2-40B4-BE49-F238E27FC236}">
                <a16:creationId xmlns:a16="http://schemas.microsoft.com/office/drawing/2014/main" id="{42D68C19-9A37-2AF6-4677-5DB7D7AB70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30" t="11379" r="10351"/>
          <a:stretch>
            <a:fillRect/>
          </a:stretch>
        </p:blipFill>
        <p:spPr bwMode="auto">
          <a:xfrm>
            <a:off x="8010658" y="3120391"/>
            <a:ext cx="3362191" cy="2293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Σκίτσο τοίχο από τούβλα. Vector εικονογράφηση. Διάνυσμα από ©Siberica  109925112">
            <a:extLst>
              <a:ext uri="{FF2B5EF4-FFF2-40B4-BE49-F238E27FC236}">
                <a16:creationId xmlns:a16="http://schemas.microsoft.com/office/drawing/2014/main" id="{438EB7EB-0A14-7952-185B-E3F1F6D9F2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8" b="6860"/>
          <a:stretch>
            <a:fillRect/>
          </a:stretch>
        </p:blipFill>
        <p:spPr bwMode="auto">
          <a:xfrm>
            <a:off x="5807526" y="1382110"/>
            <a:ext cx="2143125" cy="403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38855A58-0C01-863F-21BD-AFB28E1EB8D2}"/>
              </a:ext>
            </a:extLst>
          </p:cNvPr>
          <p:cNvSpPr/>
          <p:nvPr/>
        </p:nvSpPr>
        <p:spPr>
          <a:xfrm>
            <a:off x="8047262" y="1455135"/>
            <a:ext cx="3362191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Otoparkı</a:t>
            </a:r>
            <a:r>
              <a:rPr lang="en-US" b="1" dirty="0">
                <a:solidFill>
                  <a:schemeClr val="tx1"/>
                </a:solidFill>
              </a:rPr>
              <a:t> 3 </a:t>
            </a:r>
            <a:r>
              <a:rPr lang="en-US" b="1" dirty="0" err="1">
                <a:solidFill>
                  <a:schemeClr val="tx1"/>
                </a:solidFill>
              </a:rPr>
              <a:t>saate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kadar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en-US" b="1" dirty="0" err="1">
                <a:solidFill>
                  <a:schemeClr val="tx1"/>
                </a:solidFill>
              </a:rPr>
              <a:t>ücretsiz</a:t>
            </a:r>
            <a:r>
              <a:rPr lang="en-US" b="1" dirty="0">
                <a:solidFill>
                  <a:schemeClr val="tx1"/>
                </a:solidFill>
              </a:rPr>
              <a:t>. </a:t>
            </a:r>
            <a:endParaRPr lang="el-CY" b="1" dirty="0">
              <a:solidFill>
                <a:schemeClr val="tx1"/>
              </a:solidFill>
            </a:endParaRPr>
          </a:p>
          <a:p>
            <a:pPr algn="ctr"/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292697797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1084</Words>
  <Application>Microsoft Office PowerPoint</Application>
  <PresentationFormat>Ευρεία οθόνη</PresentationFormat>
  <Paragraphs>232</Paragraphs>
  <Slides>14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Eleni Charalambous</dc:creator>
  <cp:lastModifiedBy>ΕΛΕΝΗ ΧΑΡΑΛΑΜΠΟΥΣ</cp:lastModifiedBy>
  <cp:revision>167</cp:revision>
  <dcterms:created xsi:type="dcterms:W3CDTF">2025-07-21T07:00:42Z</dcterms:created>
  <dcterms:modified xsi:type="dcterms:W3CDTF">2025-10-06T14:00:54Z</dcterms:modified>
</cp:coreProperties>
</file>