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66" r:id="rId3"/>
    <p:sldId id="293" r:id="rId4"/>
    <p:sldId id="291" r:id="rId5"/>
    <p:sldId id="292" r:id="rId6"/>
    <p:sldId id="278" r:id="rId7"/>
    <p:sldId id="286" r:id="rId8"/>
    <p:sldId id="281" r:id="rId9"/>
    <p:sldId id="280" r:id="rId10"/>
    <p:sldId id="279" r:id="rId11"/>
    <p:sldId id="282" r:id="rId12"/>
    <p:sldId id="265" r:id="rId13"/>
    <p:sldId id="289" r:id="rId14"/>
    <p:sldId id="284" r:id="rId15"/>
    <p:sldId id="285" r:id="rId16"/>
    <p:sldId id="288" r:id="rId17"/>
    <p:sldId id="287" r:id="rId18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773AB1-C74F-1AFF-B55D-08D9C06F4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D8D4803-E1B1-2112-C102-8B8DCFED7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A7B7E25-6C72-38B5-7084-58C3FDE2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A0A1FC0-D6E8-EC5B-6010-FDB015267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3709B5E-0067-BA1B-A060-728DA95C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7898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C7B6DC-4116-C08C-A503-422160F41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B3A892B-2393-31DF-C24C-E3C409EE4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1FA541E-BCE4-F2C4-DF68-26A7CB6D7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77D712F-1825-B52D-F2B6-34BFF664D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86ADC4-808D-098B-2BD4-F7C6C6A8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5949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FF26F86-89CB-E6A8-8752-E51D22AB5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9252F92-9B93-9A71-9FDB-2A2A45C19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06CC961-33CD-A269-F7C7-61F29814A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ECA014C-C708-0288-E362-4BB619A2C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6E304DE-5C85-B9C3-10A3-4B2B6E05C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65811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C656AA-B959-1236-829A-BADEB48CD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8AB468-A5BD-835D-C29B-78BD05EE6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0FC38E4-6178-E713-CA39-62A0FFC56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93EC951-5D51-1C03-E1E6-FCC41E334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646B07B-2796-D3CC-62DB-AFDC998BB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95485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F30744-9321-62CD-C885-93F53353F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16048C-6CFF-EDAD-0AD4-0E55AA408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01721CB-8890-C073-7C7B-794847F6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BE25DE7-BD0A-AACD-1439-299772399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640CCB-0869-76CA-76BA-829D9E267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0916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12E4B5-CB99-DDA8-E7FB-08E4E75BF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53FFC8-AC3D-B5CC-4248-20F1D4BFB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DC1128F-3E9D-07A4-77B8-7073CC8355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4E324BB-635B-DFAB-3A4D-C10072EA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DB16DEF-3131-0012-26B8-FA46F9D9F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77AEDCF-F3E2-5846-0CF3-77F6498C7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48496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351D98-35E6-7680-44BE-F6C7CC26D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C46045-93EF-B53F-5E39-457232D86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0E23465-D581-889C-37CD-DDD89C1F3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5498FD2-6683-2A7B-EEAA-E4A1BF805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51EB9B4-004C-B353-891F-3AD58B6CE4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A04584E-89A0-2729-BFE3-D83F3383A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DDA9FD4-6238-6DE2-13E6-41C574278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A1186A-6A12-CCE1-55F9-F888DF116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6823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336748-CCDE-C6DD-6FE4-E75473F26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B6B4AA5-F4CF-9AF6-4CA6-A638B85C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5EE93F5-BE4A-FD11-E5C6-F0B7EC30E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3CAC6D2-8F1C-A418-C7F0-BCD5D0CD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82741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5224C93-58CB-D939-573B-89B71EA00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8C4B99D-6B74-E9A1-DB35-C7221FA93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E7C3ED2-D8D9-2DBF-30E0-9686E84B4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91128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BC4594-A715-31E8-4EA7-9079CEF87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792D2A-5053-0519-121A-1360CE29D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23FE1DA-00FB-6709-B486-FCBBC49EC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942C352-264A-512C-EC03-D2D334F68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246B329-3052-7BFE-13B2-1E0E5C082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E7B926-2699-6B78-C47F-97AFA8E3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9618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5BA160-592B-E200-CFC5-D1D02C636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D56C2A2-CE24-1354-050A-832655978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336FC19-9625-FBA2-071A-C4436BA34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684F6A2-C76E-0345-C058-E2BD0BEFC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BAB4B77-9E2E-C459-73CC-42AC19CA6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6D99536-CA89-D89A-0016-4FFA5CCBF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6177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DC8540D-CF14-F63E-3937-5D3F5603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7BF94F7-081A-04B0-5553-D8F5B1BE0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D29F5BC-FA5D-B411-C0BF-0D3804A30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FAD43-8D96-4055-98DE-981080E74523}" type="datetimeFigureOut">
              <a:rPr lang="el-CY" smtClean="0"/>
              <a:t>6/10/2025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6F0A689-A5EE-01A4-32E3-700341AB85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30A1FA-15BF-8E79-9302-3476717ED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0F1EE9-8C94-44A0-AB9F-3DAD1D3FBE9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04884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D7C41-80EC-D3A2-EBB6-3176D9424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A6293488-4F38-E471-AD78-319E8E03D170}"/>
              </a:ext>
            </a:extLst>
          </p:cNvPr>
          <p:cNvSpPr/>
          <p:nvPr/>
        </p:nvSpPr>
        <p:spPr>
          <a:xfrm>
            <a:off x="8177890" y="178254"/>
            <a:ext cx="2318658" cy="4857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000" b="1" dirty="0" err="1"/>
              <a:t>Δρ</a:t>
            </a:r>
            <a:r>
              <a:rPr lang="el-GR" sz="1000" b="1" dirty="0"/>
              <a:t> Ελένη Χαραλάμπους 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9BB7B230-1C7E-8B49-59B9-5E4E75B0DD90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1</a:t>
            </a:r>
            <a:endParaRPr lang="el-CY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307850-9D2E-0DA4-0F7C-8E1E35894F15}"/>
              </a:ext>
            </a:extLst>
          </p:cNvPr>
          <p:cNvSpPr txBox="1"/>
          <p:nvPr/>
        </p:nvSpPr>
        <p:spPr>
          <a:xfrm>
            <a:off x="3567791" y="180083"/>
            <a:ext cx="4479471" cy="646331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ΤΟΜ 200 :    Γραμματική και Σύνταξη ΙΙΙ</a:t>
            </a:r>
          </a:p>
          <a:p>
            <a:r>
              <a:rPr lang="el-GR" b="1" dirty="0"/>
              <a:t>ΤΟΜ 200_Αναφορική δομή</a:t>
            </a:r>
            <a:endParaRPr lang="tr-TR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3D6CD6-50AC-80F1-31DE-1C07EEA60A3C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5412B7-D5EC-0B74-34E9-BF7105082890}"/>
              </a:ext>
            </a:extLst>
          </p:cNvPr>
          <p:cNvSpPr txBox="1"/>
          <p:nvPr/>
        </p:nvSpPr>
        <p:spPr>
          <a:xfrm>
            <a:off x="351061" y="1233997"/>
            <a:ext cx="1159056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/>
          </a:p>
          <a:p>
            <a:r>
              <a:rPr lang="tr-TR" b="1" dirty="0"/>
              <a:t>Amaçlar </a:t>
            </a:r>
            <a:r>
              <a:rPr lang="el-GR" b="1" dirty="0"/>
              <a:t>: </a:t>
            </a:r>
            <a:r>
              <a:rPr lang="tr-TR" b="1" dirty="0"/>
              <a:t> </a:t>
            </a:r>
            <a:endParaRPr lang="el-GR" b="1" dirty="0"/>
          </a:p>
          <a:p>
            <a:endParaRPr lang="el-GR" b="1" dirty="0"/>
          </a:p>
          <a:p>
            <a:r>
              <a:rPr lang="el-GR" dirty="0"/>
              <a:t>Οι αναφορικές  επιθετικές  προτάσεις  στην τουρκική γλώσσα </a:t>
            </a:r>
            <a:r>
              <a:rPr lang="el-GR" b="1" dirty="0"/>
              <a:t>  </a:t>
            </a:r>
            <a:endParaRPr lang="tr-TR" b="1" dirty="0"/>
          </a:p>
          <a:p>
            <a:r>
              <a:rPr lang="el-GR" dirty="0"/>
              <a:t>Η μετοχή  -(</a:t>
            </a:r>
            <a:r>
              <a:rPr lang="tr-TR" dirty="0"/>
              <a:t>y</a:t>
            </a:r>
            <a:r>
              <a:rPr lang="el-GR" dirty="0"/>
              <a:t>)</a:t>
            </a:r>
            <a:r>
              <a:rPr lang="tr-TR" dirty="0"/>
              <a:t>An</a:t>
            </a:r>
            <a:r>
              <a:rPr lang="el-GR" dirty="0"/>
              <a:t>, το  υποκείμενό της   και η  θέση του </a:t>
            </a:r>
            <a:br>
              <a:rPr lang="el-GR" dirty="0"/>
            </a:br>
            <a:r>
              <a:rPr lang="el-GR" dirty="0"/>
              <a:t>Ο όρος</a:t>
            </a:r>
            <a:r>
              <a:rPr lang="tr-TR" dirty="0"/>
              <a:t> ortaç</a:t>
            </a:r>
            <a:r>
              <a:rPr lang="el-GR" dirty="0"/>
              <a:t> και η  συντακτική του  λειτουργία</a:t>
            </a:r>
            <a:endParaRPr lang="en-US" dirty="0"/>
          </a:p>
          <a:p>
            <a:r>
              <a:rPr lang="el-GR" dirty="0"/>
              <a:t>Η παράλειψη του  υποκειμένου της  μετοχής, το οποίο  στην  κύρια  πρόταση λειτουργεί ως  υποκείμενο   </a:t>
            </a:r>
          </a:p>
          <a:p>
            <a:r>
              <a:rPr lang="el-GR" dirty="0"/>
              <a:t>    </a:t>
            </a:r>
            <a:endParaRPr lang="tr-TR" dirty="0"/>
          </a:p>
          <a:p>
            <a:endParaRPr lang="tr-TR" b="1" dirty="0"/>
          </a:p>
          <a:p>
            <a:r>
              <a:rPr lang="tr-TR" b="1" dirty="0"/>
              <a:t>Anahtar kavramlar</a:t>
            </a:r>
            <a:r>
              <a:rPr lang="el-GR" b="1" dirty="0"/>
              <a:t> : </a:t>
            </a:r>
            <a:r>
              <a:rPr lang="en-US" b="1" dirty="0"/>
              <a:t> </a:t>
            </a:r>
            <a:r>
              <a:rPr lang="el-GR" b="1" dirty="0"/>
              <a:t>   </a:t>
            </a:r>
            <a:endParaRPr lang="tr-TR" b="1" dirty="0"/>
          </a:p>
          <a:p>
            <a:endParaRPr lang="tr-TR" dirty="0"/>
          </a:p>
          <a:p>
            <a:r>
              <a:rPr lang="el-GR" dirty="0"/>
              <a:t>Κλιτές  και άκλιτες  μετοχές </a:t>
            </a:r>
            <a:endParaRPr lang="el-GR" b="1" dirty="0"/>
          </a:p>
          <a:p>
            <a:r>
              <a:rPr lang="el-GR" dirty="0"/>
              <a:t>Άκλιτες ονοματικές  μετοχές</a:t>
            </a:r>
          </a:p>
          <a:p>
            <a:r>
              <a:rPr lang="tr-TR" dirty="0"/>
              <a:t>Ortaç </a:t>
            </a:r>
            <a:r>
              <a:rPr lang="en-US" dirty="0"/>
              <a:t>(</a:t>
            </a:r>
            <a:r>
              <a:rPr lang="en-US" dirty="0" err="1"/>
              <a:t>sıfat-fiil</a:t>
            </a:r>
            <a:r>
              <a:rPr lang="en-US" dirty="0"/>
              <a:t>)</a:t>
            </a:r>
            <a:endParaRPr lang="el-GR" dirty="0"/>
          </a:p>
          <a:p>
            <a:r>
              <a:rPr lang="en-US" dirty="0" err="1"/>
              <a:t>Başsız</a:t>
            </a:r>
            <a:r>
              <a:rPr lang="en-US" dirty="0"/>
              <a:t> </a:t>
            </a:r>
            <a:r>
              <a:rPr lang="en-US" dirty="0" err="1"/>
              <a:t>ortaç</a:t>
            </a:r>
            <a:r>
              <a:rPr lang="tr-TR" dirty="0"/>
              <a:t>  </a:t>
            </a:r>
            <a:r>
              <a:rPr lang="el-GR" dirty="0"/>
              <a:t>  </a:t>
            </a:r>
            <a:endParaRPr lang="tr-TR" dirty="0"/>
          </a:p>
          <a:p>
            <a:r>
              <a:rPr lang="en-US" dirty="0"/>
              <a:t>Relative  clause </a:t>
            </a:r>
            <a:r>
              <a:rPr lang="el-GR" dirty="0"/>
              <a:t> &amp; </a:t>
            </a:r>
            <a:r>
              <a:rPr lang="en-US" dirty="0"/>
              <a:t>Headless relative  clause</a:t>
            </a:r>
            <a:endParaRPr lang="el-GR" dirty="0"/>
          </a:p>
          <a:p>
            <a:r>
              <a:rPr lang="en-US" dirty="0"/>
              <a:t>Head noun </a:t>
            </a: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832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69C39-431B-C471-AF30-00D0F3B65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AC866015-D146-9554-E58A-54DE7BB8A875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10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70DE8B-7E34-7B1D-6D98-61790E566013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CB7AA0-E4E4-F9F8-A4D4-8E0DA525FD94}"/>
              </a:ext>
            </a:extLst>
          </p:cNvPr>
          <p:cNvSpPr txBox="1"/>
          <p:nvPr/>
        </p:nvSpPr>
        <p:spPr>
          <a:xfrm>
            <a:off x="351062" y="1452887"/>
            <a:ext cx="11387051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Çeşitli edebi metinlerden seçilmiş  örnekleri </a:t>
            </a:r>
            <a:r>
              <a:rPr lang="el-GR" b="1" dirty="0">
                <a:solidFill>
                  <a:schemeClr val="tx1"/>
                </a:solidFill>
              </a:rPr>
              <a:t>:</a:t>
            </a:r>
          </a:p>
          <a:p>
            <a:endParaRPr lang="el-GR" b="1" dirty="0"/>
          </a:p>
          <a:p>
            <a:r>
              <a:rPr lang="el-GR" sz="1400" dirty="0"/>
              <a:t>Απόσπασμα  από το βιβλίο του   </a:t>
            </a:r>
            <a:r>
              <a:rPr lang="tr-TR" sz="1400" dirty="0"/>
              <a:t>Orhan Pamuk </a:t>
            </a:r>
            <a:r>
              <a:rPr lang="tr-TR" sz="1400" i="1" dirty="0"/>
              <a:t>Kar</a:t>
            </a:r>
            <a:r>
              <a:rPr lang="el-GR" sz="1400" i="1" dirty="0"/>
              <a:t> / Χιόνι   </a:t>
            </a:r>
          </a:p>
          <a:p>
            <a:endParaRPr lang="tr-TR" sz="1400" b="1" i="1" dirty="0">
              <a:solidFill>
                <a:schemeClr val="tx1"/>
              </a:solidFill>
            </a:endParaRPr>
          </a:p>
          <a:p>
            <a:r>
              <a:rPr lang="tr-TR" sz="1400" dirty="0"/>
              <a:t>Hep birlikte  bir an  boş  istasyon  binasından dışarıya, neon  lambalarının  işiğinda boş raylara yağan kara baktılar.   </a:t>
            </a:r>
          </a:p>
          <a:p>
            <a:r>
              <a:rPr lang="tr-TR" sz="1400" dirty="0"/>
              <a:t>Yüklem  </a:t>
            </a:r>
            <a:r>
              <a:rPr lang="el-GR" sz="1400" dirty="0"/>
              <a:t>:</a:t>
            </a:r>
            <a:r>
              <a:rPr lang="tr-TR" sz="1400" dirty="0"/>
              <a:t>baktılar</a:t>
            </a:r>
            <a:endParaRPr lang="el-GR" sz="1400" dirty="0"/>
          </a:p>
          <a:p>
            <a:r>
              <a:rPr lang="tr-TR" sz="1400" dirty="0"/>
              <a:t>Gizli Özne </a:t>
            </a:r>
            <a:r>
              <a:rPr lang="el-GR" sz="1400" dirty="0"/>
              <a:t>:</a:t>
            </a:r>
            <a:r>
              <a:rPr lang="tr-TR" sz="1400" dirty="0"/>
              <a:t> onlar</a:t>
            </a:r>
            <a:r>
              <a:rPr lang="el-GR" sz="1400" dirty="0"/>
              <a:t>  </a:t>
            </a:r>
            <a:endParaRPr lang="tr-TR" sz="1400" dirty="0"/>
          </a:p>
          <a:p>
            <a:r>
              <a:rPr lang="tr-TR" sz="1400" dirty="0"/>
              <a:t>Zarf  tümleci </a:t>
            </a:r>
            <a:r>
              <a:rPr lang="el-GR" sz="1400" dirty="0"/>
              <a:t>: </a:t>
            </a:r>
            <a:r>
              <a:rPr lang="tr-TR" sz="1400" dirty="0"/>
              <a:t>Hep birlikte </a:t>
            </a:r>
          </a:p>
          <a:p>
            <a:r>
              <a:rPr lang="tr-TR" sz="1400" dirty="0"/>
              <a:t>Zarf  tümleci </a:t>
            </a:r>
            <a:r>
              <a:rPr lang="el-GR" sz="1400" dirty="0"/>
              <a:t>: </a:t>
            </a:r>
            <a:r>
              <a:rPr lang="tr-TR" sz="1400" dirty="0"/>
              <a:t>bir an</a:t>
            </a:r>
            <a:endParaRPr lang="el-GR" sz="1400" dirty="0"/>
          </a:p>
          <a:p>
            <a:r>
              <a:rPr lang="tr-TR" sz="1400" dirty="0"/>
              <a:t>Dolaylı  tümleç </a:t>
            </a:r>
            <a:r>
              <a:rPr lang="el-GR" sz="1400" dirty="0"/>
              <a:t>:</a:t>
            </a:r>
            <a:r>
              <a:rPr lang="tr-TR" sz="1400" dirty="0"/>
              <a:t>boş  istasyon  binasından </a:t>
            </a:r>
          </a:p>
          <a:p>
            <a:r>
              <a:rPr lang="tr-TR" sz="1400" dirty="0"/>
              <a:t>Dolaylı  tümleç </a:t>
            </a:r>
            <a:r>
              <a:rPr lang="el-GR" sz="1400" dirty="0"/>
              <a:t>: </a:t>
            </a:r>
            <a:r>
              <a:rPr lang="tr-TR" sz="1400" dirty="0"/>
              <a:t>dışarıya </a:t>
            </a:r>
          </a:p>
          <a:p>
            <a:r>
              <a:rPr lang="tr-TR" sz="1400" dirty="0"/>
              <a:t>Dolaylı  tümleç </a:t>
            </a:r>
            <a:r>
              <a:rPr lang="el-GR" sz="1400" dirty="0"/>
              <a:t>:</a:t>
            </a:r>
            <a:r>
              <a:rPr lang="tr-TR" sz="1400" dirty="0"/>
              <a:t>neon  lambalarının  işiğinda</a:t>
            </a:r>
            <a:r>
              <a:rPr lang="el-GR" sz="1400" dirty="0"/>
              <a:t> </a:t>
            </a:r>
            <a:r>
              <a:rPr lang="tr-TR" sz="1400" dirty="0"/>
              <a:t> (olan)  boş raylara yağan kara</a:t>
            </a:r>
          </a:p>
          <a:p>
            <a:endParaRPr lang="tr-TR" sz="1400" dirty="0"/>
          </a:p>
          <a:p>
            <a:r>
              <a:rPr lang="el-GR" sz="1400" dirty="0"/>
              <a:t>Για μια στιγμή  όλοι μαζί κοίταξαν έξω  από το  άδειο  κτίριο  του σταθμού</a:t>
            </a:r>
            <a:r>
              <a:rPr lang="en-US" sz="1400" dirty="0"/>
              <a:t>,</a:t>
            </a:r>
            <a:r>
              <a:rPr lang="el-GR" sz="1400" dirty="0"/>
              <a:t>  το χιόνι που έπεφτε πάνω  στις άδειες  σιδηροτροχιές  κάτω  από το φως των λαμπτήρων  νέον.</a:t>
            </a:r>
          </a:p>
          <a:p>
            <a:endParaRPr lang="el-GR" sz="1400" dirty="0"/>
          </a:p>
          <a:p>
            <a:r>
              <a:rPr lang="el-GR" sz="1400" dirty="0"/>
              <a:t>Ιωάννης Α.</a:t>
            </a:r>
            <a:r>
              <a:rPr lang="el-GR" sz="1400" b="1" dirty="0"/>
              <a:t> </a:t>
            </a:r>
            <a:r>
              <a:rPr lang="el-GR" sz="1400" dirty="0"/>
              <a:t>Αλατζάς, </a:t>
            </a:r>
            <a:r>
              <a:rPr lang="el-GR" sz="1400" i="1" dirty="0"/>
              <a:t>Τα επί της διδακτικής: διδάσκοντας την τουρκική γλώσσα επίπεδο Β’, </a:t>
            </a:r>
            <a:r>
              <a:rPr lang="el-GR" sz="1400" dirty="0"/>
              <a:t>Εκδόσεις </a:t>
            </a:r>
            <a:r>
              <a:rPr lang="el-GR" sz="1400" dirty="0" err="1"/>
              <a:t>Βάνιας</a:t>
            </a:r>
            <a:r>
              <a:rPr lang="el-GR" sz="1400" dirty="0"/>
              <a:t>, Θεσσαλονίκη 2006, σ. 211-212. </a:t>
            </a:r>
            <a:r>
              <a:rPr lang="en-US" sz="1400" dirty="0"/>
              <a:t>PL123.A438 2006</a:t>
            </a:r>
          </a:p>
          <a:p>
            <a:r>
              <a:rPr lang="tr-TR" sz="1400" dirty="0"/>
              <a:t> </a:t>
            </a:r>
            <a:endParaRPr lang="tr-T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791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141F9-B194-59FB-C5A8-FD146389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F5C96522-D515-7278-E67E-78F9284566CE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11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AE715A-8648-DED7-A457-96748D6698AA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3C947B-D727-E5B2-C0A7-9878DF9C5408}"/>
              </a:ext>
            </a:extLst>
          </p:cNvPr>
          <p:cNvSpPr txBox="1"/>
          <p:nvPr/>
        </p:nvSpPr>
        <p:spPr>
          <a:xfrm>
            <a:off x="351062" y="1501517"/>
            <a:ext cx="5035947" cy="4524315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Örnek verme</a:t>
            </a:r>
            <a:r>
              <a:rPr lang="el-GR" b="1" dirty="0">
                <a:solidFill>
                  <a:schemeClr val="tx1"/>
                </a:solidFill>
              </a:rPr>
              <a:t> : 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B3B66B-F1A4-209C-8CDA-ACC3FF3DF265}"/>
              </a:ext>
            </a:extLst>
          </p:cNvPr>
          <p:cNvSpPr txBox="1"/>
          <p:nvPr/>
        </p:nvSpPr>
        <p:spPr>
          <a:xfrm>
            <a:off x="5572418" y="1501517"/>
            <a:ext cx="4924130" cy="4524315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endParaRPr lang="tr-TR" b="1" dirty="0"/>
          </a:p>
          <a:p>
            <a:endParaRPr lang="el-GR" b="1" dirty="0"/>
          </a:p>
          <a:p>
            <a:r>
              <a:rPr lang="tr-TR" b="1" dirty="0">
                <a:solidFill>
                  <a:schemeClr val="tx1"/>
                </a:solidFill>
              </a:rPr>
              <a:t>Kısa metinler yazma</a:t>
            </a:r>
            <a:r>
              <a:rPr lang="el-GR" b="1" dirty="0">
                <a:solidFill>
                  <a:schemeClr val="tx1"/>
                </a:solidFill>
              </a:rPr>
              <a:t> :  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91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kkat levhası">
            <a:extLst>
              <a:ext uri="{FF2B5EF4-FFF2-40B4-BE49-F238E27FC236}">
                <a16:creationId xmlns:a16="http://schemas.microsoft.com/office/drawing/2014/main" id="{F6C8CC42-77C1-EC56-CC3E-5A3302FA2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43" y="5369541"/>
            <a:ext cx="1540565" cy="100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A2014755-BF8B-1B11-D875-A25D504AB648}"/>
              </a:ext>
            </a:extLst>
          </p:cNvPr>
          <p:cNvSpPr/>
          <p:nvPr/>
        </p:nvSpPr>
        <p:spPr>
          <a:xfrm>
            <a:off x="2037523" y="5369541"/>
            <a:ext cx="9869556" cy="1009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Gerjan</a:t>
            </a:r>
            <a:r>
              <a:rPr lang="en-US" dirty="0"/>
              <a:t> van </a:t>
            </a:r>
            <a:r>
              <a:rPr lang="en-US" dirty="0" err="1"/>
              <a:t>Schaaik</a:t>
            </a:r>
            <a:r>
              <a:rPr lang="el-GR" dirty="0"/>
              <a:t>, </a:t>
            </a:r>
            <a:r>
              <a:rPr lang="en-US" i="1" dirty="0"/>
              <a:t>The Oxford Turkish grammar</a:t>
            </a:r>
            <a:r>
              <a:rPr lang="el-GR" dirty="0"/>
              <a:t>, </a:t>
            </a:r>
            <a:r>
              <a:rPr lang="en-US" dirty="0"/>
              <a:t>Oxford University Press</a:t>
            </a:r>
            <a:r>
              <a:rPr lang="el-GR" dirty="0"/>
              <a:t>, </a:t>
            </a:r>
            <a:r>
              <a:rPr lang="en-US" dirty="0"/>
              <a:t>Oxford</a:t>
            </a:r>
            <a:r>
              <a:rPr lang="el-GR" dirty="0"/>
              <a:t> 2020, σελ.  </a:t>
            </a:r>
            <a:r>
              <a:rPr lang="tr-TR" dirty="0"/>
              <a:t> 505</a:t>
            </a:r>
            <a:r>
              <a:rPr lang="el-GR" dirty="0"/>
              <a:t>.</a:t>
            </a:r>
            <a:r>
              <a:rPr lang="tr-TR" dirty="0"/>
              <a:t>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593DA4-6444-9E96-FB44-A5041D52F8FC}"/>
              </a:ext>
            </a:extLst>
          </p:cNvPr>
          <p:cNvSpPr txBox="1"/>
          <p:nvPr/>
        </p:nvSpPr>
        <p:spPr>
          <a:xfrm>
            <a:off x="272143" y="148845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Öğrencilerin  öğrenmekte  zorlandıkları  konulardan  biri </a:t>
            </a:r>
            <a:r>
              <a:rPr lang="el-GR" b="1" dirty="0"/>
              <a:t> :</a:t>
            </a:r>
          </a:p>
          <a:p>
            <a:endParaRPr lang="tr-TR" b="1" dirty="0"/>
          </a:p>
        </p:txBody>
      </p:sp>
      <p:sp>
        <p:nvSpPr>
          <p:cNvPr id="12" name="Οβάλ 11">
            <a:extLst>
              <a:ext uri="{FF2B5EF4-FFF2-40B4-BE49-F238E27FC236}">
                <a16:creationId xmlns:a16="http://schemas.microsoft.com/office/drawing/2014/main" id="{13E94A7C-74B3-3C81-46DF-D5BA3ADBAF1A}"/>
              </a:ext>
            </a:extLst>
          </p:cNvPr>
          <p:cNvSpPr/>
          <p:nvPr/>
        </p:nvSpPr>
        <p:spPr>
          <a:xfrm>
            <a:off x="10716987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12</a:t>
            </a:r>
            <a:endParaRPr lang="el-CY" b="1" dirty="0"/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F27699E-CA39-043B-400E-72029E12D83C}"/>
              </a:ext>
            </a:extLst>
          </p:cNvPr>
          <p:cNvSpPr/>
          <p:nvPr/>
        </p:nvSpPr>
        <p:spPr>
          <a:xfrm>
            <a:off x="351063" y="2136087"/>
            <a:ext cx="7268937" cy="18717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dirty="0"/>
              <a:t>Karısı  bir   fabrikada  çalışan komşumuzdur.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27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589CB-BCD8-96D5-07A5-2ECAB64D2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B38A05F5-9C38-9981-0DBC-A11DCD68AB43}"/>
              </a:ext>
            </a:extLst>
          </p:cNvPr>
          <p:cNvSpPr/>
          <p:nvPr/>
        </p:nvSpPr>
        <p:spPr>
          <a:xfrm>
            <a:off x="4171947" y="2245990"/>
            <a:ext cx="4005943" cy="1807029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/>
              <a:t>Komşumuz</a:t>
            </a:r>
            <a:r>
              <a:rPr lang="tr-TR" sz="3200" b="1" dirty="0"/>
              <a:t>un</a:t>
            </a:r>
            <a:r>
              <a:rPr lang="tr-TR" sz="3200" dirty="0"/>
              <a:t>  çalın</a:t>
            </a:r>
            <a:r>
              <a:rPr lang="tr-TR" sz="3200" b="1" dirty="0"/>
              <a:t>an</a:t>
            </a:r>
            <a:r>
              <a:rPr lang="tr-TR" sz="3200" dirty="0"/>
              <a:t>  araba</a:t>
            </a:r>
            <a:r>
              <a:rPr lang="tr-TR" sz="3200" b="1" dirty="0"/>
              <a:t>sı</a:t>
            </a:r>
            <a:r>
              <a:rPr lang="tr-TR" sz="3200" dirty="0"/>
              <a:t> </a:t>
            </a:r>
            <a:endParaRPr lang="el-CY" sz="3200" dirty="0"/>
          </a:p>
        </p:txBody>
      </p:sp>
      <p:pic>
        <p:nvPicPr>
          <p:cNvPr id="1026" name="Picture 2" descr="Dikkat levhası">
            <a:extLst>
              <a:ext uri="{FF2B5EF4-FFF2-40B4-BE49-F238E27FC236}">
                <a16:creationId xmlns:a16="http://schemas.microsoft.com/office/drawing/2014/main" id="{33108DE4-F323-BF5D-130D-65201AD08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0" y="483257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1EC14BAA-B280-BFCA-F4C6-CE13EC82F19C}"/>
              </a:ext>
            </a:extLst>
          </p:cNvPr>
          <p:cNvSpPr/>
          <p:nvPr/>
        </p:nvSpPr>
        <p:spPr>
          <a:xfrm>
            <a:off x="2286001" y="5355091"/>
            <a:ext cx="9452112" cy="8893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dirty="0"/>
              <a:t>Asıl Göksel  </a:t>
            </a:r>
            <a:r>
              <a:rPr lang="en-US" dirty="0"/>
              <a:t> &amp; </a:t>
            </a:r>
            <a:r>
              <a:rPr lang="tr-TR" dirty="0"/>
              <a:t>Celia Kerslake,</a:t>
            </a:r>
            <a:r>
              <a:rPr lang="en-US" dirty="0"/>
              <a:t> </a:t>
            </a:r>
            <a:r>
              <a:rPr lang="en-US" i="1" dirty="0"/>
              <a:t>Turkish  </a:t>
            </a:r>
            <a:r>
              <a:rPr lang="el-GR" i="1" dirty="0"/>
              <a:t>: </a:t>
            </a:r>
            <a:r>
              <a:rPr lang="en-US" i="1" dirty="0"/>
              <a:t>A comprehensive grammar</a:t>
            </a:r>
            <a:r>
              <a:rPr lang="en-US" dirty="0"/>
              <a:t>, Routledge, London - New York  2005, </a:t>
            </a:r>
            <a:r>
              <a:rPr lang="el-GR" dirty="0"/>
              <a:t>σελ. </a:t>
            </a:r>
            <a:r>
              <a:rPr lang="en-US" dirty="0"/>
              <a:t>442</a:t>
            </a:r>
            <a:r>
              <a:rPr lang="el-GR" dirty="0"/>
              <a:t>.</a:t>
            </a:r>
            <a:r>
              <a:rPr lang="en-US" dirty="0"/>
              <a:t> </a:t>
            </a:r>
            <a:endParaRPr lang="tr-TR" dirty="0"/>
          </a:p>
          <a:p>
            <a:r>
              <a:rPr lang="en-US" dirty="0">
                <a:solidFill>
                  <a:schemeClr val="tx1"/>
                </a:solidFill>
              </a:rPr>
              <a:t>PL127.5.E5G65 2005</a:t>
            </a:r>
            <a:endParaRPr lang="el-CY" dirty="0">
              <a:solidFill>
                <a:schemeClr val="tx1"/>
              </a:solidFill>
            </a:endParaRPr>
          </a:p>
        </p:txBody>
      </p:sp>
      <p:pic>
        <p:nvPicPr>
          <p:cNvPr id="5" name="Picture 2" descr="Araba hırsızlığı illüstrasyonu ai indir araba hırsızlığı vektör indir -  Urban Brush">
            <a:extLst>
              <a:ext uri="{FF2B5EF4-FFF2-40B4-BE49-F238E27FC236}">
                <a16:creationId xmlns:a16="http://schemas.microsoft.com/office/drawing/2014/main" id="{FF272D8F-5E8C-04BB-3C29-A4283D58D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3" y="2277968"/>
            <a:ext cx="35052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4E7C93-C941-F97E-704D-1C05F7ACA885}"/>
              </a:ext>
            </a:extLst>
          </p:cNvPr>
          <p:cNvSpPr txBox="1"/>
          <p:nvPr/>
        </p:nvSpPr>
        <p:spPr>
          <a:xfrm>
            <a:off x="272143" y="148845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Öğrencilerin  öğrenmekte  zorlandıkları  konulardan  biri </a:t>
            </a:r>
            <a:r>
              <a:rPr lang="el-GR" b="1" dirty="0"/>
              <a:t> :</a:t>
            </a:r>
          </a:p>
          <a:p>
            <a:endParaRPr lang="tr-TR" b="1" dirty="0"/>
          </a:p>
        </p:txBody>
      </p:sp>
      <p:sp>
        <p:nvSpPr>
          <p:cNvPr id="12" name="Οβάλ 11">
            <a:extLst>
              <a:ext uri="{FF2B5EF4-FFF2-40B4-BE49-F238E27FC236}">
                <a16:creationId xmlns:a16="http://schemas.microsoft.com/office/drawing/2014/main" id="{B20AC366-29D6-8F9C-261C-D7BA305FA09D}"/>
              </a:ext>
            </a:extLst>
          </p:cNvPr>
          <p:cNvSpPr/>
          <p:nvPr/>
        </p:nvSpPr>
        <p:spPr>
          <a:xfrm>
            <a:off x="10716987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13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3200206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AB616-F22F-57A5-C205-9CF2C93C8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D59F79B5-E2D1-8780-B090-7CFB0617E710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1</a:t>
            </a:r>
            <a:r>
              <a:rPr lang="en-US" b="1" dirty="0"/>
              <a:t>4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FFB3E5-4A97-FE90-C4C1-7553BDC0CE9B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AA12CC-4D31-F968-16A5-957EA8F43E2D}"/>
              </a:ext>
            </a:extLst>
          </p:cNvPr>
          <p:cNvSpPr txBox="1"/>
          <p:nvPr/>
        </p:nvSpPr>
        <p:spPr>
          <a:xfrm>
            <a:off x="351062" y="1539891"/>
            <a:ext cx="1166948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el-G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Ders içeriklerinin  güncellenmesi</a:t>
            </a:r>
            <a:r>
              <a:rPr lang="el-GR" b="1" dirty="0">
                <a:solidFill>
                  <a:schemeClr val="tx1"/>
                </a:solidFill>
              </a:rPr>
              <a:t> : </a:t>
            </a:r>
          </a:p>
          <a:p>
            <a:endParaRPr lang="el-GR" b="1" dirty="0"/>
          </a:p>
          <a:p>
            <a:r>
              <a:rPr lang="en-US" dirty="0" err="1"/>
              <a:t>Limasol’daki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parkta</a:t>
            </a:r>
            <a:r>
              <a:rPr lang="en-US" dirty="0"/>
              <a:t> </a:t>
            </a:r>
            <a:r>
              <a:rPr lang="en-US" dirty="0" err="1"/>
              <a:t>uyuşturucu</a:t>
            </a:r>
            <a:r>
              <a:rPr lang="en-US" dirty="0"/>
              <a:t> </a:t>
            </a:r>
            <a:r>
              <a:rPr lang="en-US" dirty="0" err="1"/>
              <a:t>satışı</a:t>
            </a:r>
            <a:r>
              <a:rPr lang="en-US" dirty="0"/>
              <a:t> </a:t>
            </a:r>
            <a:r>
              <a:rPr lang="en-US" dirty="0" err="1"/>
              <a:t>yapan</a:t>
            </a:r>
            <a:r>
              <a:rPr lang="en-US" dirty="0"/>
              <a:t> 3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tutuklandı</a:t>
            </a:r>
            <a:r>
              <a:rPr lang="el-GR" dirty="0"/>
              <a:t>.</a:t>
            </a:r>
            <a:endParaRPr lang="tr-TR" dirty="0"/>
          </a:p>
          <a:p>
            <a:endParaRPr lang="el-GR" dirty="0"/>
          </a:p>
          <a:p>
            <a:r>
              <a:rPr lang="en-US" dirty="0" err="1"/>
              <a:t>Tutuklandı</a:t>
            </a:r>
            <a:r>
              <a:rPr lang="el-GR" dirty="0"/>
              <a:t> : </a:t>
            </a:r>
            <a:r>
              <a:rPr lang="tr-TR" dirty="0"/>
              <a:t>yüklem</a:t>
            </a:r>
            <a:endParaRPr lang="el-GR" dirty="0"/>
          </a:p>
          <a:p>
            <a:pPr algn="just"/>
            <a:r>
              <a:rPr lang="en-US" dirty="0" err="1"/>
              <a:t>Limasol’daki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parkta</a:t>
            </a:r>
            <a:r>
              <a:rPr lang="en-US" dirty="0"/>
              <a:t> </a:t>
            </a:r>
            <a:r>
              <a:rPr lang="en-US" dirty="0" err="1"/>
              <a:t>uyuşturucu</a:t>
            </a:r>
            <a:r>
              <a:rPr lang="en-US" dirty="0"/>
              <a:t> </a:t>
            </a:r>
            <a:r>
              <a:rPr lang="en-US" dirty="0" err="1"/>
              <a:t>satışı</a:t>
            </a:r>
            <a:r>
              <a:rPr lang="en-US" dirty="0"/>
              <a:t> </a:t>
            </a:r>
            <a:r>
              <a:rPr lang="en-US" dirty="0" err="1"/>
              <a:t>yapan</a:t>
            </a:r>
            <a:r>
              <a:rPr lang="en-US" dirty="0"/>
              <a:t> 3 </a:t>
            </a:r>
            <a:r>
              <a:rPr lang="en-US" dirty="0" err="1"/>
              <a:t>kişi</a:t>
            </a:r>
            <a:r>
              <a:rPr lang="tr-TR" dirty="0"/>
              <a:t> </a:t>
            </a:r>
            <a:r>
              <a:rPr lang="el-GR" dirty="0"/>
              <a:t>:  </a:t>
            </a:r>
            <a:r>
              <a:rPr lang="tr-TR" dirty="0"/>
              <a:t>özne</a:t>
            </a:r>
          </a:p>
          <a:p>
            <a:pPr algn="just"/>
            <a:r>
              <a:rPr lang="tr-TR" dirty="0"/>
              <a:t>	y</a:t>
            </a:r>
            <a:r>
              <a:rPr lang="en-US" dirty="0" err="1"/>
              <a:t>apan</a:t>
            </a:r>
            <a:r>
              <a:rPr lang="el-GR" dirty="0"/>
              <a:t> : </a:t>
            </a:r>
          </a:p>
          <a:p>
            <a:pPr algn="just"/>
            <a:r>
              <a:rPr lang="tr-TR" dirty="0"/>
              <a:t>	</a:t>
            </a:r>
            <a:r>
              <a:rPr lang="en-US" dirty="0"/>
              <a:t>3 </a:t>
            </a:r>
            <a:r>
              <a:rPr lang="en-US" dirty="0" err="1"/>
              <a:t>kişi</a:t>
            </a:r>
            <a:r>
              <a:rPr lang="el-GR" dirty="0"/>
              <a:t> : </a:t>
            </a:r>
            <a:endParaRPr lang="tr-TR" dirty="0"/>
          </a:p>
          <a:p>
            <a:pPr algn="just"/>
            <a:r>
              <a:rPr lang="tr-TR" dirty="0"/>
              <a:t>	</a:t>
            </a:r>
            <a:r>
              <a:rPr lang="en-US" dirty="0" err="1"/>
              <a:t>uyuşturucu</a:t>
            </a:r>
            <a:r>
              <a:rPr lang="en-US" dirty="0"/>
              <a:t> </a:t>
            </a:r>
            <a:r>
              <a:rPr lang="en-US" dirty="0" err="1"/>
              <a:t>satışı</a:t>
            </a:r>
            <a:r>
              <a:rPr lang="el-GR" dirty="0"/>
              <a:t> : </a:t>
            </a:r>
            <a:endParaRPr lang="tr-TR" dirty="0"/>
          </a:p>
          <a:p>
            <a:pPr algn="just"/>
            <a:r>
              <a:rPr lang="tr-TR" dirty="0"/>
              <a:t>	</a:t>
            </a:r>
            <a:r>
              <a:rPr lang="en-US" dirty="0" err="1"/>
              <a:t>Limasol’daki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parkta</a:t>
            </a:r>
            <a:r>
              <a:rPr lang="tr-TR" dirty="0"/>
              <a:t> </a:t>
            </a:r>
            <a:r>
              <a:rPr lang="el-GR" dirty="0"/>
              <a:t> : 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el-GR" dirty="0"/>
              <a:t>Εφημερίδα </a:t>
            </a:r>
            <a:r>
              <a:rPr lang="tr-TR" i="1" dirty="0"/>
              <a:t>YeniDüzen</a:t>
            </a:r>
            <a:r>
              <a:rPr lang="tr-TR" dirty="0"/>
              <a:t>, </a:t>
            </a:r>
            <a:r>
              <a:rPr lang="el-GR" dirty="0"/>
              <a:t>«</a:t>
            </a:r>
            <a:r>
              <a:rPr lang="en-US" dirty="0" err="1"/>
              <a:t>Limasol’daki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parkta</a:t>
            </a:r>
            <a:r>
              <a:rPr lang="en-US" dirty="0"/>
              <a:t> </a:t>
            </a:r>
            <a:r>
              <a:rPr lang="en-US" dirty="0" err="1"/>
              <a:t>uyuşturucu</a:t>
            </a:r>
            <a:r>
              <a:rPr lang="en-US" dirty="0"/>
              <a:t> </a:t>
            </a:r>
            <a:r>
              <a:rPr lang="en-US" dirty="0" err="1"/>
              <a:t>satışı</a:t>
            </a:r>
            <a:r>
              <a:rPr lang="en-US" dirty="0"/>
              <a:t> </a:t>
            </a:r>
            <a:r>
              <a:rPr lang="en-US" dirty="0" err="1"/>
              <a:t>yapan</a:t>
            </a:r>
            <a:r>
              <a:rPr lang="en-US" dirty="0"/>
              <a:t> 3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tutuklandı</a:t>
            </a:r>
            <a:r>
              <a:rPr lang="el-GR" dirty="0"/>
              <a:t>»,</a:t>
            </a:r>
            <a:r>
              <a:rPr lang="tr-TR" dirty="0"/>
              <a:t> 4 </a:t>
            </a:r>
            <a:r>
              <a:rPr lang="el-GR" dirty="0"/>
              <a:t>Αυγούστου   2025.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805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2E859-8BCC-00BC-9F43-2B4E8215D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17AF0518-5BF1-211C-41AF-597FEE26162C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1</a:t>
            </a:r>
            <a:r>
              <a:rPr lang="en-US" b="1" dirty="0"/>
              <a:t>5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BE42A2-9F68-DDFA-4330-1B76AC7A8A2D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1F3151-1413-83F3-0B58-7165ADD47F15}"/>
              </a:ext>
            </a:extLst>
          </p:cNvPr>
          <p:cNvSpPr txBox="1"/>
          <p:nvPr/>
        </p:nvSpPr>
        <p:spPr>
          <a:xfrm>
            <a:off x="342895" y="1322605"/>
            <a:ext cx="11357234" cy="535531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Atasözleri</a:t>
            </a:r>
            <a:r>
              <a:rPr lang="el-GR" b="1" dirty="0">
                <a:solidFill>
                  <a:schemeClr val="tx1"/>
                </a:solidFill>
              </a:rPr>
              <a:t> :  </a:t>
            </a:r>
          </a:p>
          <a:p>
            <a:endParaRPr lang="el-GR" b="1" dirty="0"/>
          </a:p>
          <a:p>
            <a:r>
              <a:rPr lang="el-GR" dirty="0">
                <a:solidFill>
                  <a:schemeClr val="tx1"/>
                </a:solidFill>
              </a:rPr>
              <a:t>Α</a:t>
            </a:r>
            <a:r>
              <a:rPr lang="tr-TR" dirty="0">
                <a:solidFill>
                  <a:schemeClr val="tx1"/>
                </a:solidFill>
              </a:rPr>
              <a:t>ğlatan  gülmez.</a:t>
            </a:r>
          </a:p>
          <a:p>
            <a:r>
              <a:rPr lang="el-GR" dirty="0">
                <a:solidFill>
                  <a:schemeClr val="tx1"/>
                </a:solidFill>
              </a:rPr>
              <a:t>Αυτός  ο οποίος  προκαλεί  κλάμα, δε γελά.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/>
              <a:t>Mehmet  Hengirmen, </a:t>
            </a:r>
            <a:r>
              <a:rPr lang="tr-TR" i="1" dirty="0"/>
              <a:t>Türkçe Dildilgisi</a:t>
            </a:r>
            <a:r>
              <a:rPr lang="tr-TR" dirty="0"/>
              <a:t>, Engin Yayınları, Ankara 2002</a:t>
            </a:r>
            <a:r>
              <a:rPr lang="el-GR" dirty="0"/>
              <a:t>, σελ.</a:t>
            </a:r>
            <a:r>
              <a:rPr lang="en-US" dirty="0"/>
              <a:t> </a:t>
            </a:r>
            <a:r>
              <a:rPr lang="el-GR" dirty="0"/>
              <a:t>252.</a:t>
            </a:r>
            <a:r>
              <a:rPr lang="tr-TR" dirty="0"/>
              <a:t> </a:t>
            </a:r>
            <a:endParaRPr lang="tr-TR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Deyimler</a:t>
            </a:r>
            <a:r>
              <a:rPr lang="el-GR" b="1" dirty="0">
                <a:solidFill>
                  <a:schemeClr val="tx1"/>
                </a:solidFill>
              </a:rPr>
              <a:t> : 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r>
              <a:rPr lang="tr-TR" dirty="0"/>
              <a:t>Gelen  giden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l-GR" dirty="0">
                <a:solidFill>
                  <a:schemeClr val="tx1"/>
                </a:solidFill>
              </a:rPr>
              <a:t>: επισκέπτες </a:t>
            </a:r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dirty="0"/>
              <a:t>Faruk  Tuncay  </a:t>
            </a:r>
            <a:r>
              <a:rPr lang="en-US" dirty="0"/>
              <a:t>&amp; </a:t>
            </a:r>
            <a:r>
              <a:rPr lang="el-GR" dirty="0"/>
              <a:t>Λεωνίδας Καρατζάς, </a:t>
            </a:r>
            <a:r>
              <a:rPr lang="el-GR" i="1" dirty="0" err="1"/>
              <a:t>Τουρκο</a:t>
            </a:r>
            <a:r>
              <a:rPr lang="el-GR" i="1" dirty="0"/>
              <a:t>-Ελληνικό Λεξικό, </a:t>
            </a:r>
            <a:r>
              <a:rPr lang="el-GR" i="1" dirty="0" err="1"/>
              <a:t>Türkçe-Yunanca</a:t>
            </a:r>
            <a:r>
              <a:rPr lang="el-GR" i="1" dirty="0"/>
              <a:t> </a:t>
            </a:r>
            <a:r>
              <a:rPr lang="el-GR" i="1" dirty="0" err="1"/>
              <a:t>Sözlük</a:t>
            </a:r>
            <a:r>
              <a:rPr lang="el-GR" dirty="0"/>
              <a:t>, Κέντρο Ανατολικών Γλωσσών και Πολιτισμών, Αθήνα 2000, σελ. 254. </a:t>
            </a:r>
            <a:r>
              <a:rPr lang="en-US" dirty="0"/>
              <a:t> PL193.G8F36 200</a:t>
            </a:r>
            <a:r>
              <a:rPr lang="el-GR" dirty="0"/>
              <a:t>0</a:t>
            </a:r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Özdeyişler</a:t>
            </a:r>
            <a:r>
              <a:rPr lang="el-GR" b="1" dirty="0">
                <a:solidFill>
                  <a:schemeClr val="tx1"/>
                </a:solidFill>
              </a:rPr>
              <a:t> :</a:t>
            </a:r>
            <a:endParaRPr lang="tr-TR" b="1" dirty="0">
              <a:solidFill>
                <a:schemeClr val="tx1"/>
              </a:solidFill>
            </a:endParaRPr>
          </a:p>
          <a:p>
            <a:endParaRPr lang="el-GR" b="1" dirty="0">
              <a:solidFill>
                <a:schemeClr val="tx1"/>
              </a:solidFill>
            </a:endParaRPr>
          </a:p>
          <a:p>
            <a:r>
              <a:rPr lang="el-GR" b="1" dirty="0">
                <a:solidFill>
                  <a:schemeClr val="tx1"/>
                </a:solidFill>
              </a:rPr>
              <a:t> "</a:t>
            </a:r>
            <a:r>
              <a:rPr lang="en-US" dirty="0"/>
              <a:t>Bir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açan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hapishane</a:t>
            </a:r>
            <a:r>
              <a:rPr lang="en-US" dirty="0"/>
              <a:t> </a:t>
            </a:r>
            <a:r>
              <a:rPr lang="en-US" dirty="0" err="1"/>
              <a:t>kapatır</a:t>
            </a:r>
            <a:r>
              <a:rPr lang="en-US" dirty="0"/>
              <a:t>." VİCTOR HUGO</a:t>
            </a:r>
            <a:endParaRPr lang="el-GR" dirty="0"/>
          </a:p>
          <a:p>
            <a:r>
              <a:rPr lang="el-GR" dirty="0"/>
              <a:t>___________________________________________________________________________</a:t>
            </a:r>
            <a:endParaRPr lang="en-US" dirty="0"/>
          </a:p>
          <a:p>
            <a:r>
              <a:rPr lang="el-GR" dirty="0"/>
              <a:t>"Εκεί που ανοίγει ένα σχολείο, κλείνει μια φυλακή." </a:t>
            </a:r>
            <a:r>
              <a:rPr lang="el-GR" dirty="0" err="1"/>
              <a:t>Victor</a:t>
            </a:r>
            <a:r>
              <a:rPr lang="el-GR" dirty="0"/>
              <a:t> </a:t>
            </a:r>
            <a:r>
              <a:rPr lang="el-GR" dirty="0" err="1"/>
              <a:t>Hugo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8148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FF9F1-F964-A596-7110-0F33717B3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00BAD93B-2154-9E9F-A54E-DAF4551C64F2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1</a:t>
            </a:r>
            <a:r>
              <a:rPr lang="en-US" b="1" dirty="0"/>
              <a:t>6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CA7A19-B6D5-11D2-0C56-9CA81C9B32DE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64D04E-A3A8-7238-28C1-E66887C5A4EF}"/>
              </a:ext>
            </a:extLst>
          </p:cNvPr>
          <p:cNvSpPr txBox="1"/>
          <p:nvPr/>
        </p:nvSpPr>
        <p:spPr>
          <a:xfrm>
            <a:off x="351062" y="1538798"/>
            <a:ext cx="1038497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Kendimi sınayayım</a:t>
            </a:r>
            <a:r>
              <a:rPr lang="el-GR" b="1" dirty="0">
                <a:solidFill>
                  <a:schemeClr val="tx1"/>
                </a:solidFill>
              </a:rPr>
              <a:t> : 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pPr algn="ctr"/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FA5F57C-39DB-3C6C-D7CC-12F09B498937}"/>
              </a:ext>
            </a:extLst>
          </p:cNvPr>
          <p:cNvSpPr/>
          <p:nvPr/>
        </p:nvSpPr>
        <p:spPr>
          <a:xfrm>
            <a:off x="492580" y="2462128"/>
            <a:ext cx="1926772" cy="37011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  <a:p>
            <a:pPr algn="ctr"/>
            <a:r>
              <a:rPr lang="en-US" dirty="0" err="1"/>
              <a:t>Hırsızlık</a:t>
            </a:r>
            <a:r>
              <a:rPr lang="en-US" dirty="0"/>
              <a:t> </a:t>
            </a:r>
            <a:r>
              <a:rPr lang="en-US" dirty="0" err="1"/>
              <a:t>tanığı</a:t>
            </a:r>
            <a:endParaRPr lang="el-GR" b="1" dirty="0">
              <a:solidFill>
                <a:schemeClr val="tx1"/>
              </a:solidFill>
            </a:endParaRPr>
          </a:p>
          <a:p>
            <a:pPr algn="ctr"/>
            <a:endParaRPr lang="el-CY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8B8CB10C-6E16-4475-FDF5-118F35992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4424" y="404880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056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2BF0F-5081-A1CA-DA1E-604186B23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DFE5093F-0977-9DD3-5610-7474DEAD5AAC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1</a:t>
            </a:r>
            <a:r>
              <a:rPr lang="en-US" b="1" dirty="0"/>
              <a:t>7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78D8FD-E955-853D-414D-C32D09CF5892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DFE0E-7133-8D7D-B50C-7C07E3A0F142}"/>
              </a:ext>
            </a:extLst>
          </p:cNvPr>
          <p:cNvSpPr txBox="1"/>
          <p:nvPr/>
        </p:nvSpPr>
        <p:spPr>
          <a:xfrm>
            <a:off x="351062" y="1538798"/>
            <a:ext cx="1038497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Y</a:t>
            </a:r>
            <a:r>
              <a:rPr lang="tr-TR" b="1" dirty="0">
                <a:solidFill>
                  <a:schemeClr val="tx1"/>
                </a:solidFill>
              </a:rPr>
              <a:t>ararlanılan  ve önerilen  kaynaklar</a:t>
            </a:r>
            <a:r>
              <a:rPr lang="el-GR" b="1" dirty="0">
                <a:solidFill>
                  <a:schemeClr val="tx1"/>
                </a:solidFill>
              </a:rPr>
              <a:t> : </a:t>
            </a:r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el-GR" dirty="0"/>
              <a:t>Αλατζάς Ιωάννης Α., </a:t>
            </a:r>
            <a:r>
              <a:rPr lang="el-GR" i="1" dirty="0"/>
              <a:t>Τα επί της διδακτικής: διδάσκοντας την τουρκική γλώσσα επίπεδο Β’, </a:t>
            </a:r>
            <a:r>
              <a:rPr lang="el-GR" dirty="0"/>
              <a:t>Εκδόσεις </a:t>
            </a:r>
            <a:r>
              <a:rPr lang="el-GR" dirty="0" err="1"/>
              <a:t>Βάνιας</a:t>
            </a:r>
            <a:r>
              <a:rPr lang="el-GR" dirty="0"/>
              <a:t>, Θεσσαλονίκη 2006. </a:t>
            </a:r>
            <a:r>
              <a:rPr lang="en-US" dirty="0"/>
              <a:t>PL123.A438 2006</a:t>
            </a:r>
            <a:endParaRPr lang="tr-TR" dirty="0"/>
          </a:p>
          <a:p>
            <a:r>
              <a:rPr lang="en-US" dirty="0" err="1"/>
              <a:t>Hengirmen</a:t>
            </a:r>
            <a:r>
              <a:rPr lang="tr-TR" dirty="0"/>
              <a:t> </a:t>
            </a:r>
            <a:r>
              <a:rPr lang="en-US" dirty="0"/>
              <a:t>Mehmet</a:t>
            </a:r>
            <a:r>
              <a:rPr lang="tr-TR" dirty="0"/>
              <a:t>, </a:t>
            </a:r>
            <a:r>
              <a:rPr lang="tr-TR" i="1" dirty="0"/>
              <a:t>Türkçe Dilbilgisi</a:t>
            </a:r>
            <a:r>
              <a:rPr lang="tr-TR" dirty="0"/>
              <a:t>,</a:t>
            </a:r>
            <a:r>
              <a:rPr lang="en-US" dirty="0"/>
              <a:t> Engin</a:t>
            </a:r>
            <a:r>
              <a:rPr lang="tr-TR" dirty="0"/>
              <a:t>, </a:t>
            </a:r>
            <a:r>
              <a:rPr lang="en-US" dirty="0"/>
              <a:t>Ankara</a:t>
            </a:r>
            <a:r>
              <a:rPr lang="tr-TR" dirty="0"/>
              <a:t> </a:t>
            </a:r>
            <a:r>
              <a:rPr lang="en-US" dirty="0"/>
              <a:t>2002</a:t>
            </a:r>
            <a:r>
              <a:rPr lang="tr-TR" dirty="0"/>
              <a:t>. </a:t>
            </a:r>
            <a:r>
              <a:rPr lang="en-US" dirty="0"/>
              <a:t>PL121.H46 200</a:t>
            </a:r>
            <a:r>
              <a:rPr lang="tr-TR" dirty="0"/>
              <a:t>2</a:t>
            </a:r>
            <a:endParaRPr lang="el-GR" dirty="0"/>
          </a:p>
          <a:p>
            <a:r>
              <a:rPr lang="tr-TR" dirty="0"/>
              <a:t>Göksel Asıl </a:t>
            </a:r>
            <a:r>
              <a:rPr lang="en-US" dirty="0"/>
              <a:t>&amp; </a:t>
            </a:r>
            <a:r>
              <a:rPr lang="tr-TR" dirty="0"/>
              <a:t>Kerslake Celia,</a:t>
            </a:r>
            <a:r>
              <a:rPr lang="en-US" dirty="0"/>
              <a:t> </a:t>
            </a:r>
            <a:r>
              <a:rPr lang="en-US" i="1" dirty="0"/>
              <a:t>Turkish  </a:t>
            </a:r>
            <a:r>
              <a:rPr lang="el-GR" i="1" dirty="0"/>
              <a:t>: </a:t>
            </a:r>
            <a:r>
              <a:rPr lang="en-US" i="1" dirty="0"/>
              <a:t>A comprehensive grammar</a:t>
            </a:r>
            <a:r>
              <a:rPr lang="en-US" dirty="0"/>
              <a:t>, Routledge, London - New York  2005</a:t>
            </a:r>
            <a:r>
              <a:rPr lang="el-GR" dirty="0"/>
              <a:t>.</a:t>
            </a:r>
            <a:r>
              <a:rPr lang="en-US" dirty="0"/>
              <a:t> PL127.5.E5G65 2005</a:t>
            </a:r>
            <a:endParaRPr lang="el-CY" dirty="0"/>
          </a:p>
          <a:p>
            <a:r>
              <a:rPr lang="en-US" dirty="0"/>
              <a:t>Olcay</a:t>
            </a:r>
            <a:r>
              <a:rPr lang="tr-TR" dirty="0"/>
              <a:t> </a:t>
            </a:r>
            <a:r>
              <a:rPr lang="en-US" dirty="0"/>
              <a:t>Selahattin</a:t>
            </a:r>
            <a:r>
              <a:rPr lang="tr-TR" dirty="0"/>
              <a:t>, </a:t>
            </a:r>
            <a:r>
              <a:rPr lang="tr-TR" i="1" dirty="0"/>
              <a:t>Yabancılar için  Türkçe  Dersleri</a:t>
            </a:r>
            <a:r>
              <a:rPr lang="en-US" i="1" dirty="0"/>
              <a:t> I GRAMER</a:t>
            </a:r>
            <a:r>
              <a:rPr lang="el-GR" dirty="0"/>
              <a:t>, </a:t>
            </a:r>
            <a:r>
              <a:rPr lang="tr-TR" dirty="0"/>
              <a:t>Ankara Üniversitesi Basımevi, Ankara 1963</a:t>
            </a:r>
            <a:r>
              <a:rPr lang="el-GR" dirty="0"/>
              <a:t>.</a:t>
            </a:r>
            <a:r>
              <a:rPr lang="en-US" dirty="0"/>
              <a:t> PL127.3.Y3</a:t>
            </a:r>
            <a:endParaRPr lang="tr-TR" dirty="0"/>
          </a:p>
          <a:p>
            <a:r>
              <a:rPr lang="tr-TR" dirty="0"/>
              <a:t>Ö</a:t>
            </a:r>
            <a:r>
              <a:rPr lang="en-US" dirty="0" err="1"/>
              <a:t>zsoy</a:t>
            </a:r>
            <a:r>
              <a:rPr lang="tr-TR" b="1" dirty="0"/>
              <a:t> </a:t>
            </a:r>
            <a:r>
              <a:rPr lang="en-US" dirty="0"/>
              <a:t>A. </a:t>
            </a:r>
            <a:r>
              <a:rPr lang="en-US" dirty="0" err="1"/>
              <a:t>Sumru</a:t>
            </a:r>
            <a:r>
              <a:rPr lang="tr-TR" dirty="0"/>
              <a:t>, </a:t>
            </a:r>
            <a:r>
              <a:rPr lang="tr-TR" i="1" dirty="0"/>
              <a:t>Türkçe</a:t>
            </a:r>
            <a:r>
              <a:rPr lang="tr-TR" dirty="0"/>
              <a:t>  </a:t>
            </a:r>
            <a:r>
              <a:rPr lang="en-US" dirty="0"/>
              <a:t>Turkish, Bo</a:t>
            </a:r>
            <a:r>
              <a:rPr lang="tr-TR" dirty="0"/>
              <a:t>ğ</a:t>
            </a:r>
            <a:r>
              <a:rPr lang="en-US" dirty="0" err="1"/>
              <a:t>azi</a:t>
            </a:r>
            <a:r>
              <a:rPr lang="tr-TR" dirty="0"/>
              <a:t>ç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tr-TR" dirty="0"/>
              <a:t>Ü</a:t>
            </a:r>
            <a:r>
              <a:rPr lang="en-US" dirty="0" err="1"/>
              <a:t>niversitesi</a:t>
            </a:r>
            <a:r>
              <a:rPr lang="en-US" dirty="0"/>
              <a:t> Dil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Ara</a:t>
            </a:r>
            <a:r>
              <a:rPr lang="tr-TR" dirty="0"/>
              <a:t>ş</a:t>
            </a:r>
            <a:r>
              <a:rPr lang="en-US" dirty="0"/>
              <a:t>t</a:t>
            </a:r>
            <a:r>
              <a:rPr lang="tr-TR" dirty="0"/>
              <a:t>ı</a:t>
            </a:r>
            <a:r>
              <a:rPr lang="en-US" dirty="0" err="1"/>
              <a:t>rma</a:t>
            </a:r>
            <a:r>
              <a:rPr lang="en-US" dirty="0"/>
              <a:t> Merkez</a:t>
            </a:r>
            <a:r>
              <a:rPr lang="tr-TR" dirty="0"/>
              <a:t>i, İstanbul  1999</a:t>
            </a:r>
            <a:r>
              <a:rPr lang="el-GR" dirty="0"/>
              <a:t>.</a:t>
            </a:r>
            <a:r>
              <a:rPr lang="en-US" dirty="0"/>
              <a:t> PL123.O98 1999</a:t>
            </a:r>
          </a:p>
          <a:p>
            <a:r>
              <a:rPr lang="en-US" dirty="0" err="1"/>
              <a:t>Ketrez</a:t>
            </a:r>
            <a:r>
              <a:rPr lang="tr-TR" dirty="0"/>
              <a:t> </a:t>
            </a:r>
            <a:r>
              <a:rPr lang="en-US" dirty="0"/>
              <a:t>F. Nihan</a:t>
            </a:r>
            <a:r>
              <a:rPr lang="en-US" i="1" dirty="0"/>
              <a:t>, A student grammar of Turkish</a:t>
            </a:r>
            <a:r>
              <a:rPr lang="en-US" dirty="0"/>
              <a:t>, Cambridge University Press, New York 2012</a:t>
            </a:r>
            <a:r>
              <a:rPr lang="el-GR" dirty="0"/>
              <a:t>.</a:t>
            </a:r>
            <a:r>
              <a:rPr lang="en-US" dirty="0"/>
              <a:t> </a:t>
            </a:r>
            <a:endParaRPr lang="el-GR" dirty="0"/>
          </a:p>
          <a:p>
            <a:r>
              <a:rPr lang="en-US" dirty="0"/>
              <a:t>PL139.K48 201</a:t>
            </a:r>
            <a:r>
              <a:rPr lang="tr-TR" dirty="0"/>
              <a:t>2</a:t>
            </a:r>
            <a:r>
              <a:rPr lang="en-US" dirty="0"/>
              <a:t> </a:t>
            </a:r>
          </a:p>
          <a:p>
            <a:r>
              <a:rPr lang="en-US" dirty="0" err="1"/>
              <a:t>Schaaik</a:t>
            </a:r>
            <a:r>
              <a:rPr lang="tr-TR" dirty="0"/>
              <a:t> </a:t>
            </a:r>
            <a:r>
              <a:rPr lang="en-US" dirty="0" err="1"/>
              <a:t>Gerjan</a:t>
            </a:r>
            <a:r>
              <a:rPr lang="en-US" dirty="0"/>
              <a:t> van</a:t>
            </a:r>
            <a:r>
              <a:rPr lang="el-GR" dirty="0"/>
              <a:t>, </a:t>
            </a:r>
            <a:r>
              <a:rPr lang="en-US" i="1" dirty="0"/>
              <a:t>The Oxford Turkish grammar</a:t>
            </a:r>
            <a:r>
              <a:rPr lang="el-GR" dirty="0"/>
              <a:t>, </a:t>
            </a:r>
            <a:r>
              <a:rPr lang="en-US" dirty="0"/>
              <a:t>Oxford University Press</a:t>
            </a:r>
            <a:r>
              <a:rPr lang="el-GR" dirty="0"/>
              <a:t>, </a:t>
            </a:r>
            <a:r>
              <a:rPr lang="en-US" dirty="0"/>
              <a:t>Oxford</a:t>
            </a:r>
            <a:r>
              <a:rPr lang="el-GR" dirty="0"/>
              <a:t> 2020</a:t>
            </a:r>
            <a:r>
              <a:rPr lang="tr-TR" dirty="0"/>
              <a:t>.</a:t>
            </a:r>
            <a:r>
              <a:rPr lang="en-US" dirty="0"/>
              <a:t> PL123.S33 202</a:t>
            </a:r>
            <a:r>
              <a:rPr lang="tr-TR" dirty="0"/>
              <a:t>0</a:t>
            </a:r>
          </a:p>
          <a:p>
            <a:r>
              <a:rPr lang="en-US" dirty="0"/>
              <a:t>Tayla</a:t>
            </a:r>
            <a:r>
              <a:rPr lang="el-GR" dirty="0"/>
              <a:t> </a:t>
            </a:r>
            <a:r>
              <a:rPr lang="en-US" dirty="0"/>
              <a:t>Eser </a:t>
            </a:r>
            <a:r>
              <a:rPr lang="en-US" dirty="0" err="1"/>
              <a:t>Erguvanli</a:t>
            </a:r>
            <a:r>
              <a:rPr lang="tr-TR" dirty="0"/>
              <a:t>, </a:t>
            </a:r>
            <a:r>
              <a:rPr lang="en-US" i="1" dirty="0"/>
              <a:t>The phonology and morphology of </a:t>
            </a:r>
            <a:r>
              <a:rPr lang="en-US" dirty="0"/>
              <a:t>Turkish</a:t>
            </a:r>
            <a:r>
              <a:rPr lang="el-GR" dirty="0"/>
              <a:t>, </a:t>
            </a:r>
            <a:r>
              <a:rPr lang="tr-TR" dirty="0"/>
              <a:t> </a:t>
            </a:r>
            <a:r>
              <a:rPr lang="en-US" dirty="0" err="1"/>
              <a:t>Boğaziçi</a:t>
            </a:r>
            <a:r>
              <a:rPr lang="en-US" dirty="0"/>
              <a:t> University Press, 2015</a:t>
            </a:r>
            <a:r>
              <a:rPr lang="el-GR" dirty="0"/>
              <a:t>.</a:t>
            </a:r>
            <a:r>
              <a:rPr lang="en-US" dirty="0"/>
              <a:t> PL128.T39 2015</a:t>
            </a:r>
            <a:endParaRPr lang="el-GR" b="1" dirty="0"/>
          </a:p>
          <a:p>
            <a:pPr algn="ctr"/>
            <a:endParaRPr lang="el-G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284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3CCE4-4C1D-CA18-6519-E0A117029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Βέλος: Καμπύλο προς τα επάνω 13">
            <a:extLst>
              <a:ext uri="{FF2B5EF4-FFF2-40B4-BE49-F238E27FC236}">
                <a16:creationId xmlns:a16="http://schemas.microsoft.com/office/drawing/2014/main" id="{CBC77B1C-E510-81AA-913B-4D412BA47604}"/>
              </a:ext>
            </a:extLst>
          </p:cNvPr>
          <p:cNvSpPr/>
          <p:nvPr/>
        </p:nvSpPr>
        <p:spPr>
          <a:xfrm rot="9425433">
            <a:off x="4941938" y="1727733"/>
            <a:ext cx="3415046" cy="1491629"/>
          </a:xfrm>
          <a:prstGeom prst="curvedUpArrow">
            <a:avLst>
              <a:gd name="adj1" fmla="val 25000"/>
              <a:gd name="adj2" fmla="val 50000"/>
              <a:gd name="adj3" fmla="val 178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9F456D-0789-3D78-720F-8A9C5D60DC57}"/>
              </a:ext>
            </a:extLst>
          </p:cNvPr>
          <p:cNvSpPr txBox="1"/>
          <p:nvPr/>
        </p:nvSpPr>
        <p:spPr>
          <a:xfrm>
            <a:off x="272142" y="1420229"/>
            <a:ext cx="26996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/>
          </a:p>
          <a:p>
            <a:r>
              <a:rPr lang="tr-TR" b="1" dirty="0"/>
              <a:t>İçerik  haritası</a:t>
            </a:r>
            <a:r>
              <a:rPr lang="el-GR" b="1" dirty="0"/>
              <a:t> : </a:t>
            </a:r>
            <a:endParaRPr lang="tr-TR" b="1" dirty="0"/>
          </a:p>
          <a:p>
            <a:endParaRPr lang="el-GR" b="1" dirty="0"/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72E973D-AEAC-1BE4-D5E2-9A328FCCF726}"/>
              </a:ext>
            </a:extLst>
          </p:cNvPr>
          <p:cNvSpPr/>
          <p:nvPr/>
        </p:nvSpPr>
        <p:spPr>
          <a:xfrm>
            <a:off x="323851" y="3771309"/>
            <a:ext cx="2895600" cy="161254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Αντικείμενο, έμμεσο συμπλήρωμα, εμπρόθετος ή μη  επιρρηματικός προσδιορισμός στη μετοχή</a:t>
            </a:r>
            <a:endParaRPr lang="el-CY" dirty="0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52DFE2F-B736-6564-24EF-B8734B411943}"/>
              </a:ext>
            </a:extLst>
          </p:cNvPr>
          <p:cNvSpPr/>
          <p:nvPr/>
        </p:nvSpPr>
        <p:spPr>
          <a:xfrm>
            <a:off x="7856766" y="3772964"/>
            <a:ext cx="3668485" cy="12335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Υποκείμενο  μετοχής -</a:t>
            </a:r>
            <a:r>
              <a:rPr lang="en-US" dirty="0"/>
              <a:t>(</a:t>
            </a:r>
            <a:r>
              <a:rPr lang="tr-TR" dirty="0"/>
              <a:t>mA</a:t>
            </a:r>
            <a:r>
              <a:rPr lang="en-US" dirty="0"/>
              <a:t>)(y)An</a:t>
            </a:r>
            <a:endParaRPr lang="el-CY" dirty="0"/>
          </a:p>
          <a:p>
            <a:pPr algn="ctr"/>
            <a:r>
              <a:rPr lang="el-GR" dirty="0"/>
              <a:t>&amp; ΚΕΦΑΛΗ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3F3CF3EC-ADF9-DBF0-D367-CCD12449816F}"/>
              </a:ext>
            </a:extLst>
          </p:cNvPr>
          <p:cNvSpPr/>
          <p:nvPr/>
        </p:nvSpPr>
        <p:spPr>
          <a:xfrm>
            <a:off x="4038600" y="3754411"/>
            <a:ext cx="2895600" cy="12335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Μετοχή  -</a:t>
            </a:r>
            <a:r>
              <a:rPr lang="en-US" dirty="0"/>
              <a:t>(</a:t>
            </a:r>
            <a:r>
              <a:rPr lang="tr-TR" dirty="0"/>
              <a:t>mA</a:t>
            </a:r>
            <a:r>
              <a:rPr lang="en-US" dirty="0"/>
              <a:t>)(y)</a:t>
            </a:r>
            <a:r>
              <a:rPr lang="en-US" b="1" dirty="0"/>
              <a:t>An</a:t>
            </a:r>
            <a:endParaRPr lang="el-CY" b="1" dirty="0"/>
          </a:p>
        </p:txBody>
      </p:sp>
      <p:sp>
        <p:nvSpPr>
          <p:cNvPr id="12" name="Οβάλ 11">
            <a:extLst>
              <a:ext uri="{FF2B5EF4-FFF2-40B4-BE49-F238E27FC236}">
                <a16:creationId xmlns:a16="http://schemas.microsoft.com/office/drawing/2014/main" id="{F7C1D33B-DB89-6754-E2E5-7BEA051DE674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el-CY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FFF36E-2E44-493C-2552-DA08DC750DD9}"/>
              </a:ext>
            </a:extLst>
          </p:cNvPr>
          <p:cNvSpPr txBox="1"/>
          <p:nvPr/>
        </p:nvSpPr>
        <p:spPr>
          <a:xfrm>
            <a:off x="3287486" y="1203345"/>
            <a:ext cx="60960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v-SE" dirty="0"/>
              <a:t>Eylemin   sıfat  olarak  kullanılmasına  ortaç  denir.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F3C152-8994-75CA-5F1B-C7411F2344BC}"/>
              </a:ext>
            </a:extLst>
          </p:cNvPr>
          <p:cNvSpPr txBox="1"/>
          <p:nvPr/>
        </p:nvSpPr>
        <p:spPr>
          <a:xfrm>
            <a:off x="3777343" y="5323700"/>
            <a:ext cx="2895600" cy="1354217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dirty="0"/>
              <a:t>-</a:t>
            </a:r>
            <a:r>
              <a:rPr lang="en-US" dirty="0"/>
              <a:t>(</a:t>
            </a:r>
            <a:r>
              <a:rPr lang="tr-TR" dirty="0"/>
              <a:t>y</a:t>
            </a:r>
            <a:r>
              <a:rPr lang="en-US" dirty="0"/>
              <a:t>)</a:t>
            </a:r>
            <a:r>
              <a:rPr lang="tr-TR" dirty="0"/>
              <a:t>An </a:t>
            </a:r>
            <a:r>
              <a:rPr lang="tr-TR" sz="1600" dirty="0"/>
              <a:t>ekiyle   yapılan  ortaçlar genellkle   geniş zaman  ve şimdiki  zamanda  durum  anlamı  verir</a:t>
            </a:r>
            <a:r>
              <a:rPr lang="el-GR" sz="1600" dirty="0"/>
              <a:t>.</a:t>
            </a:r>
            <a:r>
              <a:rPr lang="tr-TR" sz="1600" dirty="0"/>
              <a:t> Olumsuzu   </a:t>
            </a:r>
            <a:r>
              <a:rPr lang="el-GR" sz="1600" dirty="0"/>
              <a:t>-</a:t>
            </a:r>
            <a:r>
              <a:rPr lang="tr-TR" sz="1600" dirty="0"/>
              <a:t>mA  ekilye  yapılır. </a:t>
            </a:r>
            <a:endParaRPr lang="el-CY" sz="1600" dirty="0"/>
          </a:p>
        </p:txBody>
      </p:sp>
      <p:cxnSp>
        <p:nvCxnSpPr>
          <p:cNvPr id="15" name="Ευθύγραμμο βέλος σύνδεσης 14">
            <a:extLst>
              <a:ext uri="{FF2B5EF4-FFF2-40B4-BE49-F238E27FC236}">
                <a16:creationId xmlns:a16="http://schemas.microsoft.com/office/drawing/2014/main" id="{5C6377B6-DB46-464D-DA50-0A3E4076E37D}"/>
              </a:ext>
            </a:extLst>
          </p:cNvPr>
          <p:cNvCxnSpPr>
            <a:cxnSpLocks/>
          </p:cNvCxnSpPr>
          <p:nvPr/>
        </p:nvCxnSpPr>
        <p:spPr>
          <a:xfrm>
            <a:off x="6411686" y="4615543"/>
            <a:ext cx="522514" cy="62799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Γελαστό πρόσωπο 12">
            <a:extLst>
              <a:ext uri="{FF2B5EF4-FFF2-40B4-BE49-F238E27FC236}">
                <a16:creationId xmlns:a16="http://schemas.microsoft.com/office/drawing/2014/main" id="{EF22B264-A329-7294-032F-301F30651AD2}"/>
              </a:ext>
            </a:extLst>
          </p:cNvPr>
          <p:cNvSpPr/>
          <p:nvPr/>
        </p:nvSpPr>
        <p:spPr>
          <a:xfrm>
            <a:off x="8047262" y="1823521"/>
            <a:ext cx="1926772" cy="1937657"/>
          </a:xfrm>
          <a:prstGeom prst="smileyFac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B84A2913-85B6-F548-F184-C8E5F2C9164B}"/>
              </a:ext>
            </a:extLst>
          </p:cNvPr>
          <p:cNvSpPr/>
          <p:nvPr/>
        </p:nvSpPr>
        <p:spPr>
          <a:xfrm>
            <a:off x="6926034" y="5182828"/>
            <a:ext cx="2119995" cy="151311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ο οποίος </a:t>
            </a:r>
          </a:p>
          <a:p>
            <a:pPr algn="ctr"/>
            <a:r>
              <a:rPr lang="el-GR" b="1" dirty="0"/>
              <a:t>η οποία</a:t>
            </a:r>
          </a:p>
          <a:p>
            <a:pPr algn="ctr"/>
            <a:r>
              <a:rPr lang="el-GR" b="1" dirty="0"/>
              <a:t>το οποίο</a:t>
            </a:r>
          </a:p>
          <a:p>
            <a:pPr algn="ctr"/>
            <a:r>
              <a:rPr lang="el-GR" b="1" dirty="0"/>
              <a:t>οι οποίοι/ οποίες</a:t>
            </a:r>
          </a:p>
          <a:p>
            <a:pPr algn="ctr"/>
            <a:r>
              <a:rPr lang="el-GR" b="1" dirty="0"/>
              <a:t>τα οποία</a:t>
            </a:r>
            <a:endParaRPr lang="el-CY" b="1" dirty="0"/>
          </a:p>
        </p:txBody>
      </p:sp>
      <p:sp>
        <p:nvSpPr>
          <p:cNvPr id="3" name="Βέλος: Δεξιό 2">
            <a:extLst>
              <a:ext uri="{FF2B5EF4-FFF2-40B4-BE49-F238E27FC236}">
                <a16:creationId xmlns:a16="http://schemas.microsoft.com/office/drawing/2014/main" id="{7AF4F4D6-4672-7B06-E745-7F3DF1908B16}"/>
              </a:ext>
            </a:extLst>
          </p:cNvPr>
          <p:cNvSpPr/>
          <p:nvPr/>
        </p:nvSpPr>
        <p:spPr>
          <a:xfrm>
            <a:off x="7086600" y="4169229"/>
            <a:ext cx="664029" cy="32323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9" name="Βέλος: Δεξιό 18">
            <a:extLst>
              <a:ext uri="{FF2B5EF4-FFF2-40B4-BE49-F238E27FC236}">
                <a16:creationId xmlns:a16="http://schemas.microsoft.com/office/drawing/2014/main" id="{A6C55005-7BBB-0299-EDB6-360E0E2A9701}"/>
              </a:ext>
            </a:extLst>
          </p:cNvPr>
          <p:cNvSpPr/>
          <p:nvPr/>
        </p:nvSpPr>
        <p:spPr>
          <a:xfrm rot="10800000">
            <a:off x="3294290" y="4239980"/>
            <a:ext cx="664029" cy="32323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386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B11E1-BAB9-6BC8-5D8D-7E435CEAD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417FB3-1D37-C1FA-E46D-A5F1DABFA7F4}"/>
              </a:ext>
            </a:extLst>
          </p:cNvPr>
          <p:cNvSpPr txBox="1"/>
          <p:nvPr/>
        </p:nvSpPr>
        <p:spPr>
          <a:xfrm>
            <a:off x="272142" y="1420229"/>
            <a:ext cx="26996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/>
          </a:p>
          <a:p>
            <a:r>
              <a:rPr lang="tr-TR" b="1" dirty="0"/>
              <a:t>İçerik  haritası</a:t>
            </a:r>
            <a:r>
              <a:rPr lang="el-GR" b="1" dirty="0"/>
              <a:t> : </a:t>
            </a:r>
            <a:endParaRPr lang="tr-TR" b="1" dirty="0"/>
          </a:p>
          <a:p>
            <a:endParaRPr lang="el-GR" b="1" dirty="0"/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F007EC0-205D-D8ED-CC50-DD1B3EC0F0F5}"/>
              </a:ext>
            </a:extLst>
          </p:cNvPr>
          <p:cNvSpPr/>
          <p:nvPr/>
        </p:nvSpPr>
        <p:spPr>
          <a:xfrm>
            <a:off x="323851" y="3771309"/>
            <a:ext cx="2895600" cy="161254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Αντικείμενο, έμμεσο συμπλήρωμα, εμπρόθετος ή μη  επιρρηματικός προσδιορισμός στη μετοχή</a:t>
            </a:r>
            <a:endParaRPr lang="el-CY" dirty="0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BC88949-FD5A-8F32-4860-3F0FEAC4112D}"/>
              </a:ext>
            </a:extLst>
          </p:cNvPr>
          <p:cNvSpPr/>
          <p:nvPr/>
        </p:nvSpPr>
        <p:spPr>
          <a:xfrm>
            <a:off x="7856766" y="3772964"/>
            <a:ext cx="3668485" cy="12335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endParaRPr lang="el-CY" sz="4400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828248B9-87A7-6F4F-7EF8-F5BFAC9E18CE}"/>
              </a:ext>
            </a:extLst>
          </p:cNvPr>
          <p:cNvSpPr/>
          <p:nvPr/>
        </p:nvSpPr>
        <p:spPr>
          <a:xfrm>
            <a:off x="4038600" y="3754411"/>
            <a:ext cx="2895600" cy="12335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Μετοχή  -</a:t>
            </a:r>
            <a:r>
              <a:rPr lang="en-US" dirty="0"/>
              <a:t>(</a:t>
            </a:r>
            <a:r>
              <a:rPr lang="tr-TR" dirty="0"/>
              <a:t>mA</a:t>
            </a:r>
            <a:r>
              <a:rPr lang="en-US" dirty="0"/>
              <a:t>)(y)</a:t>
            </a:r>
            <a:r>
              <a:rPr lang="en-US" b="1" dirty="0"/>
              <a:t>An</a:t>
            </a:r>
            <a:endParaRPr lang="el-CY" b="1" dirty="0"/>
          </a:p>
        </p:txBody>
      </p:sp>
      <p:sp>
        <p:nvSpPr>
          <p:cNvPr id="12" name="Οβάλ 11">
            <a:extLst>
              <a:ext uri="{FF2B5EF4-FFF2-40B4-BE49-F238E27FC236}">
                <a16:creationId xmlns:a16="http://schemas.microsoft.com/office/drawing/2014/main" id="{59126110-68FC-F8DD-66BB-0F6D0339237C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3</a:t>
            </a:r>
            <a:endParaRPr lang="el-CY" b="1" dirty="0"/>
          </a:p>
        </p:txBody>
      </p:sp>
      <p:cxnSp>
        <p:nvCxnSpPr>
          <p:cNvPr id="15" name="Ευθύγραμμο βέλος σύνδεσης 14">
            <a:extLst>
              <a:ext uri="{FF2B5EF4-FFF2-40B4-BE49-F238E27FC236}">
                <a16:creationId xmlns:a16="http://schemas.microsoft.com/office/drawing/2014/main" id="{C2F68437-7DA6-C725-1151-0416C7E7DB3E}"/>
              </a:ext>
            </a:extLst>
          </p:cNvPr>
          <p:cNvCxnSpPr>
            <a:cxnSpLocks/>
          </p:cNvCxnSpPr>
          <p:nvPr/>
        </p:nvCxnSpPr>
        <p:spPr>
          <a:xfrm>
            <a:off x="6411686" y="4615543"/>
            <a:ext cx="522514" cy="62799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674C75C3-1FE8-5862-DA15-1CABA9C294A9}"/>
              </a:ext>
            </a:extLst>
          </p:cNvPr>
          <p:cNvSpPr/>
          <p:nvPr/>
        </p:nvSpPr>
        <p:spPr>
          <a:xfrm>
            <a:off x="6926034" y="5182828"/>
            <a:ext cx="2119995" cy="151311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ο οποίος </a:t>
            </a:r>
          </a:p>
          <a:p>
            <a:pPr algn="ctr"/>
            <a:r>
              <a:rPr lang="el-GR" b="1" dirty="0"/>
              <a:t>η οποία</a:t>
            </a:r>
          </a:p>
          <a:p>
            <a:pPr algn="ctr"/>
            <a:r>
              <a:rPr lang="el-GR" b="1" dirty="0"/>
              <a:t>το οποίο</a:t>
            </a:r>
          </a:p>
          <a:p>
            <a:pPr algn="ctr"/>
            <a:r>
              <a:rPr lang="el-GR" b="1" dirty="0"/>
              <a:t>οι οποίοι/ οποίες</a:t>
            </a:r>
          </a:p>
          <a:p>
            <a:pPr algn="ctr"/>
            <a:r>
              <a:rPr lang="el-GR" b="1" dirty="0"/>
              <a:t>τα οποία</a:t>
            </a:r>
            <a:endParaRPr lang="el-CY" b="1" dirty="0"/>
          </a:p>
        </p:txBody>
      </p:sp>
      <p:sp>
        <p:nvSpPr>
          <p:cNvPr id="3" name="Βέλος: Δεξιό 2">
            <a:extLst>
              <a:ext uri="{FF2B5EF4-FFF2-40B4-BE49-F238E27FC236}">
                <a16:creationId xmlns:a16="http://schemas.microsoft.com/office/drawing/2014/main" id="{5E96FF79-54D5-0BED-CCE6-8910407468DC}"/>
              </a:ext>
            </a:extLst>
          </p:cNvPr>
          <p:cNvSpPr/>
          <p:nvPr/>
        </p:nvSpPr>
        <p:spPr>
          <a:xfrm>
            <a:off x="7086600" y="4169229"/>
            <a:ext cx="664029" cy="32323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9" name="Βέλος: Δεξιό 18">
            <a:extLst>
              <a:ext uri="{FF2B5EF4-FFF2-40B4-BE49-F238E27FC236}">
                <a16:creationId xmlns:a16="http://schemas.microsoft.com/office/drawing/2014/main" id="{8FBFA705-B535-D47A-7F43-D358163513DC}"/>
              </a:ext>
            </a:extLst>
          </p:cNvPr>
          <p:cNvSpPr/>
          <p:nvPr/>
        </p:nvSpPr>
        <p:spPr>
          <a:xfrm rot="10800000">
            <a:off x="3294290" y="4239980"/>
            <a:ext cx="664029" cy="32323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193AD6F-E32D-AFA1-761E-3E620DFC98E5}"/>
              </a:ext>
            </a:extLst>
          </p:cNvPr>
          <p:cNvSpPr/>
          <p:nvPr/>
        </p:nvSpPr>
        <p:spPr>
          <a:xfrm>
            <a:off x="8098972" y="1583847"/>
            <a:ext cx="1894114" cy="16988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  <a:p>
            <a:pPr algn="ctr"/>
            <a:r>
              <a:rPr lang="el-GR" dirty="0"/>
              <a:t>Αυτός</a:t>
            </a:r>
          </a:p>
          <a:p>
            <a:pPr algn="ctr"/>
            <a:r>
              <a:rPr lang="el-GR" dirty="0"/>
              <a:t>Αυτή</a:t>
            </a:r>
          </a:p>
          <a:p>
            <a:pPr algn="ctr"/>
            <a:r>
              <a:rPr lang="el-GR" dirty="0"/>
              <a:t>Αυτό</a:t>
            </a:r>
          </a:p>
          <a:p>
            <a:pPr algn="ctr"/>
            <a:r>
              <a:rPr lang="el-GR" dirty="0"/>
              <a:t>Αυτοί</a:t>
            </a:r>
          </a:p>
          <a:p>
            <a:pPr algn="ctr"/>
            <a:r>
              <a:rPr lang="el-GR" dirty="0"/>
              <a:t>Αυτές</a:t>
            </a:r>
          </a:p>
          <a:p>
            <a:pPr algn="ctr"/>
            <a:r>
              <a:rPr lang="el-GR" dirty="0"/>
              <a:t>Αυτά</a:t>
            </a:r>
          </a:p>
          <a:p>
            <a:pPr algn="ctr"/>
            <a:endParaRPr lang="el-GR" dirty="0"/>
          </a:p>
        </p:txBody>
      </p: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41F90F8C-A06D-D74D-99B2-3A1654A8C5B4}"/>
              </a:ext>
            </a:extLst>
          </p:cNvPr>
          <p:cNvCxnSpPr>
            <a:cxnSpLocks/>
          </p:cNvCxnSpPr>
          <p:nvPr/>
        </p:nvCxnSpPr>
        <p:spPr>
          <a:xfrm>
            <a:off x="8195578" y="3243466"/>
            <a:ext cx="522514" cy="62799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7770246F-4F75-C5AD-B333-9E16EEFBA281}"/>
              </a:ext>
            </a:extLst>
          </p:cNvPr>
          <p:cNvSpPr/>
          <p:nvPr/>
        </p:nvSpPr>
        <p:spPr>
          <a:xfrm>
            <a:off x="3694341" y="1121229"/>
            <a:ext cx="3954234" cy="1115791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Ακέφαλη  αναφορική  δομή -  Παραλειφθείσα Κεφαλή  υποκείμενο  κύριας πρότασης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2163830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02F7C-6B2F-3D20-78F3-12F88FDFE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6C6A32F-111F-F2AF-4F7A-06D2653F6931}"/>
              </a:ext>
            </a:extLst>
          </p:cNvPr>
          <p:cNvSpPr txBox="1"/>
          <p:nvPr/>
        </p:nvSpPr>
        <p:spPr>
          <a:xfrm>
            <a:off x="272142" y="1420229"/>
            <a:ext cx="26996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/>
          </a:p>
          <a:p>
            <a:r>
              <a:rPr lang="tr-TR" b="1" dirty="0"/>
              <a:t>İçerik  haritası</a:t>
            </a:r>
            <a:r>
              <a:rPr lang="el-GR" b="1" dirty="0"/>
              <a:t> : </a:t>
            </a:r>
            <a:endParaRPr lang="tr-TR" b="1" dirty="0"/>
          </a:p>
          <a:p>
            <a:endParaRPr lang="el-GR" b="1" dirty="0"/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A9AD071-9B7B-112D-0D1A-44C83E41282F}"/>
              </a:ext>
            </a:extLst>
          </p:cNvPr>
          <p:cNvSpPr/>
          <p:nvPr/>
        </p:nvSpPr>
        <p:spPr>
          <a:xfrm>
            <a:off x="506186" y="3825230"/>
            <a:ext cx="2895600" cy="161254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-</a:t>
            </a:r>
            <a:r>
              <a:rPr lang="tr-TR" dirty="0"/>
              <a:t>sI</a:t>
            </a:r>
            <a:endParaRPr lang="en-US" dirty="0"/>
          </a:p>
          <a:p>
            <a:pPr algn="ctr"/>
            <a:r>
              <a:rPr lang="en-US" dirty="0"/>
              <a:t>-</a:t>
            </a:r>
            <a:r>
              <a:rPr lang="en-US" dirty="0" err="1"/>
              <a:t>sIndA</a:t>
            </a:r>
            <a:endParaRPr lang="en-US" dirty="0"/>
          </a:p>
          <a:p>
            <a:pPr algn="ctr"/>
            <a:r>
              <a:rPr lang="en-US" dirty="0"/>
              <a:t>-</a:t>
            </a:r>
            <a:r>
              <a:rPr lang="en-US" dirty="0" err="1"/>
              <a:t>sInA</a:t>
            </a:r>
            <a:endParaRPr lang="el-CY" dirty="0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B3A27502-239F-86BA-7877-7DD527562D51}"/>
              </a:ext>
            </a:extLst>
          </p:cNvPr>
          <p:cNvSpPr/>
          <p:nvPr/>
        </p:nvSpPr>
        <p:spPr>
          <a:xfrm>
            <a:off x="6618514" y="3825229"/>
            <a:ext cx="4906737" cy="12335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Υποκείμενο  μετοχής -</a:t>
            </a:r>
            <a:r>
              <a:rPr lang="en-US" dirty="0"/>
              <a:t>(</a:t>
            </a:r>
            <a:r>
              <a:rPr lang="tr-TR" dirty="0"/>
              <a:t>mA</a:t>
            </a:r>
            <a:r>
              <a:rPr lang="en-US" dirty="0"/>
              <a:t>)(y)An</a:t>
            </a:r>
            <a:endParaRPr lang="el-CY" dirty="0"/>
          </a:p>
          <a:p>
            <a:pPr algn="ctr"/>
            <a:endParaRPr lang="el-GR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95C72D4-2309-3B5B-7D9A-53F448CF6013}"/>
              </a:ext>
            </a:extLst>
          </p:cNvPr>
          <p:cNvSpPr/>
          <p:nvPr/>
        </p:nvSpPr>
        <p:spPr>
          <a:xfrm>
            <a:off x="3635830" y="3825229"/>
            <a:ext cx="2895600" cy="12335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Μετοχή  -</a:t>
            </a:r>
            <a:r>
              <a:rPr lang="en-US" dirty="0"/>
              <a:t>(</a:t>
            </a:r>
            <a:r>
              <a:rPr lang="tr-TR" dirty="0"/>
              <a:t>mA</a:t>
            </a:r>
            <a:r>
              <a:rPr lang="en-US" dirty="0"/>
              <a:t>)(y)An</a:t>
            </a:r>
            <a:endParaRPr lang="el-CY" dirty="0"/>
          </a:p>
        </p:txBody>
      </p:sp>
      <p:sp>
        <p:nvSpPr>
          <p:cNvPr id="12" name="Οβάλ 11">
            <a:extLst>
              <a:ext uri="{FF2B5EF4-FFF2-40B4-BE49-F238E27FC236}">
                <a16:creationId xmlns:a16="http://schemas.microsoft.com/office/drawing/2014/main" id="{D646D816-C7BA-0616-0D2A-81343636F798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4</a:t>
            </a:r>
            <a:endParaRPr lang="el-CY" b="1" dirty="0"/>
          </a:p>
        </p:txBody>
      </p:sp>
      <p:sp>
        <p:nvSpPr>
          <p:cNvPr id="13" name="Γελαστό πρόσωπο 12">
            <a:extLst>
              <a:ext uri="{FF2B5EF4-FFF2-40B4-BE49-F238E27FC236}">
                <a16:creationId xmlns:a16="http://schemas.microsoft.com/office/drawing/2014/main" id="{3AF3D331-E406-1F0C-A537-BF962A3464D7}"/>
              </a:ext>
            </a:extLst>
          </p:cNvPr>
          <p:cNvSpPr/>
          <p:nvPr/>
        </p:nvSpPr>
        <p:spPr>
          <a:xfrm>
            <a:off x="6760034" y="1304424"/>
            <a:ext cx="1926772" cy="1937657"/>
          </a:xfrm>
          <a:prstGeom prst="smileyFac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4" name="Βέλος: Καμπύλο προς τα επάνω 13">
            <a:extLst>
              <a:ext uri="{FF2B5EF4-FFF2-40B4-BE49-F238E27FC236}">
                <a16:creationId xmlns:a16="http://schemas.microsoft.com/office/drawing/2014/main" id="{42E6FD55-08CE-5DA9-A76C-A4EBDCF3C691}"/>
              </a:ext>
            </a:extLst>
          </p:cNvPr>
          <p:cNvSpPr/>
          <p:nvPr/>
        </p:nvSpPr>
        <p:spPr>
          <a:xfrm rot="9441952">
            <a:off x="4475924" y="1980922"/>
            <a:ext cx="1912086" cy="689799"/>
          </a:xfrm>
          <a:prstGeom prst="curvedUpArrow">
            <a:avLst>
              <a:gd name="adj1" fmla="val 25000"/>
              <a:gd name="adj2" fmla="val 50000"/>
              <a:gd name="adj3" fmla="val 178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>
              <a:solidFill>
                <a:schemeClr val="tx1"/>
              </a:solidFill>
            </a:endParaRPr>
          </a:p>
        </p:txBody>
      </p:sp>
      <p:cxnSp>
        <p:nvCxnSpPr>
          <p:cNvPr id="15" name="Ευθύγραμμο βέλος σύνδεσης 14">
            <a:extLst>
              <a:ext uri="{FF2B5EF4-FFF2-40B4-BE49-F238E27FC236}">
                <a16:creationId xmlns:a16="http://schemas.microsoft.com/office/drawing/2014/main" id="{E34CB0D9-4D41-B201-78DE-7B5D56470471}"/>
              </a:ext>
            </a:extLst>
          </p:cNvPr>
          <p:cNvCxnSpPr/>
          <p:nvPr/>
        </p:nvCxnSpPr>
        <p:spPr>
          <a:xfrm>
            <a:off x="6411686" y="4615543"/>
            <a:ext cx="1045028" cy="914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F65A325F-1CAF-D228-CC96-957205404273}"/>
              </a:ext>
            </a:extLst>
          </p:cNvPr>
          <p:cNvSpPr/>
          <p:nvPr/>
        </p:nvSpPr>
        <p:spPr>
          <a:xfrm>
            <a:off x="7611834" y="5200412"/>
            <a:ext cx="2119995" cy="151311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του οποίου </a:t>
            </a:r>
          </a:p>
          <a:p>
            <a:pPr algn="ctr"/>
            <a:r>
              <a:rPr lang="el-GR" dirty="0"/>
              <a:t>της οποίας</a:t>
            </a:r>
          </a:p>
          <a:p>
            <a:pPr algn="ctr"/>
            <a:r>
              <a:rPr lang="el-GR" dirty="0"/>
              <a:t>των οποίων</a:t>
            </a:r>
          </a:p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12662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EA9AD-7727-02C1-EA12-BA7018051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4881CE-8DA5-E414-E43D-B203782AAE01}"/>
              </a:ext>
            </a:extLst>
          </p:cNvPr>
          <p:cNvSpPr txBox="1"/>
          <p:nvPr/>
        </p:nvSpPr>
        <p:spPr>
          <a:xfrm>
            <a:off x="272142" y="1420229"/>
            <a:ext cx="26996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/>
          </a:p>
          <a:p>
            <a:r>
              <a:rPr lang="tr-TR" b="1" dirty="0"/>
              <a:t>İçerik  haritası</a:t>
            </a:r>
            <a:r>
              <a:rPr lang="el-GR" b="1" dirty="0"/>
              <a:t> : </a:t>
            </a:r>
            <a:endParaRPr lang="tr-TR" b="1" dirty="0"/>
          </a:p>
          <a:p>
            <a:endParaRPr lang="el-GR" b="1" dirty="0"/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11A34E5-18B1-1AF5-C68D-B77CC4787486}"/>
              </a:ext>
            </a:extLst>
          </p:cNvPr>
          <p:cNvSpPr/>
          <p:nvPr/>
        </p:nvSpPr>
        <p:spPr>
          <a:xfrm>
            <a:off x="506186" y="3825230"/>
            <a:ext cx="2895600" cy="161254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-</a:t>
            </a:r>
            <a:r>
              <a:rPr lang="tr-TR" dirty="0"/>
              <a:t>sI</a:t>
            </a:r>
            <a:endParaRPr lang="en-US" dirty="0"/>
          </a:p>
          <a:p>
            <a:pPr algn="ctr"/>
            <a:endParaRPr lang="el-CY" dirty="0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2C90F61-A522-213B-7C8F-E532DD3B91D5}"/>
              </a:ext>
            </a:extLst>
          </p:cNvPr>
          <p:cNvSpPr/>
          <p:nvPr/>
        </p:nvSpPr>
        <p:spPr>
          <a:xfrm>
            <a:off x="6618514" y="3825229"/>
            <a:ext cx="3668485" cy="12335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Υποκείμενο  μετοχής  </a:t>
            </a:r>
          </a:p>
          <a:p>
            <a:pPr algn="ctr"/>
            <a:r>
              <a:rPr lang="el-GR" dirty="0"/>
              <a:t>-</a:t>
            </a:r>
            <a:r>
              <a:rPr lang="en-US" dirty="0"/>
              <a:t>(</a:t>
            </a:r>
            <a:r>
              <a:rPr lang="tr-TR" dirty="0"/>
              <a:t>mA</a:t>
            </a:r>
            <a:r>
              <a:rPr lang="en-US" dirty="0"/>
              <a:t>)(y)An</a:t>
            </a:r>
            <a:endParaRPr lang="el-CY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26F5B0D-A126-4205-C262-10341B994C7F}"/>
              </a:ext>
            </a:extLst>
          </p:cNvPr>
          <p:cNvSpPr/>
          <p:nvPr/>
        </p:nvSpPr>
        <p:spPr>
          <a:xfrm>
            <a:off x="3635830" y="3825229"/>
            <a:ext cx="2895600" cy="12335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ol</a:t>
            </a:r>
            <a:r>
              <a:rPr lang="el-GR" dirty="0"/>
              <a:t> -</a:t>
            </a:r>
            <a:r>
              <a:rPr lang="en-US" dirty="0"/>
              <a:t>(</a:t>
            </a:r>
            <a:r>
              <a:rPr lang="tr-TR" dirty="0"/>
              <a:t>mA</a:t>
            </a:r>
            <a:r>
              <a:rPr lang="en-US" dirty="0"/>
              <a:t>)(y)An</a:t>
            </a:r>
            <a:endParaRPr lang="el-CY" dirty="0"/>
          </a:p>
        </p:txBody>
      </p:sp>
      <p:sp>
        <p:nvSpPr>
          <p:cNvPr id="12" name="Οβάλ 11">
            <a:extLst>
              <a:ext uri="{FF2B5EF4-FFF2-40B4-BE49-F238E27FC236}">
                <a16:creationId xmlns:a16="http://schemas.microsoft.com/office/drawing/2014/main" id="{DD3F29C7-FF9D-C252-441B-ECDE9F119DE0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5</a:t>
            </a:r>
            <a:endParaRPr lang="el-CY" b="1" dirty="0"/>
          </a:p>
        </p:txBody>
      </p:sp>
      <p:sp>
        <p:nvSpPr>
          <p:cNvPr id="13" name="Γελαστό πρόσωπο 12">
            <a:extLst>
              <a:ext uri="{FF2B5EF4-FFF2-40B4-BE49-F238E27FC236}">
                <a16:creationId xmlns:a16="http://schemas.microsoft.com/office/drawing/2014/main" id="{63357B3B-C381-E2FD-5289-70F9DCAF5C98}"/>
              </a:ext>
            </a:extLst>
          </p:cNvPr>
          <p:cNvSpPr/>
          <p:nvPr/>
        </p:nvSpPr>
        <p:spPr>
          <a:xfrm>
            <a:off x="6760034" y="1304424"/>
            <a:ext cx="1926772" cy="1937657"/>
          </a:xfrm>
          <a:prstGeom prst="smileyFac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4" name="Βέλος: Καμπύλο προς τα επάνω 13">
            <a:extLst>
              <a:ext uri="{FF2B5EF4-FFF2-40B4-BE49-F238E27FC236}">
                <a16:creationId xmlns:a16="http://schemas.microsoft.com/office/drawing/2014/main" id="{2C36BDA0-8543-8F99-9AC1-4ACA931FD7DF}"/>
              </a:ext>
            </a:extLst>
          </p:cNvPr>
          <p:cNvSpPr/>
          <p:nvPr/>
        </p:nvSpPr>
        <p:spPr>
          <a:xfrm rot="9441952">
            <a:off x="4475924" y="1980922"/>
            <a:ext cx="1912086" cy="689799"/>
          </a:xfrm>
          <a:prstGeom prst="curvedUpArrow">
            <a:avLst>
              <a:gd name="adj1" fmla="val 25000"/>
              <a:gd name="adj2" fmla="val 50000"/>
              <a:gd name="adj3" fmla="val 178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>
              <a:solidFill>
                <a:schemeClr val="tx1"/>
              </a:solidFill>
            </a:endParaRPr>
          </a:p>
        </p:txBody>
      </p:sp>
      <p:cxnSp>
        <p:nvCxnSpPr>
          <p:cNvPr id="15" name="Ευθύγραμμο βέλος σύνδεσης 14">
            <a:extLst>
              <a:ext uri="{FF2B5EF4-FFF2-40B4-BE49-F238E27FC236}">
                <a16:creationId xmlns:a16="http://schemas.microsoft.com/office/drawing/2014/main" id="{0B09CF8D-CD1E-81DD-D3AD-DE1D36A1B0BE}"/>
              </a:ext>
            </a:extLst>
          </p:cNvPr>
          <p:cNvCxnSpPr/>
          <p:nvPr/>
        </p:nvCxnSpPr>
        <p:spPr>
          <a:xfrm>
            <a:off x="6411686" y="4615543"/>
            <a:ext cx="1045028" cy="914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FFF1069E-051E-56F4-7024-CDA4DE1D283C}"/>
              </a:ext>
            </a:extLst>
          </p:cNvPr>
          <p:cNvSpPr/>
          <p:nvPr/>
        </p:nvSpPr>
        <p:spPr>
          <a:xfrm>
            <a:off x="7546520" y="5291088"/>
            <a:ext cx="2920094" cy="151311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ο οποίος</a:t>
            </a:r>
            <a:r>
              <a:rPr lang="tr-TR" dirty="0"/>
              <a:t> </a:t>
            </a:r>
            <a:r>
              <a:rPr lang="el-GR" dirty="0"/>
              <a:t>έχει </a:t>
            </a:r>
          </a:p>
          <a:p>
            <a:pPr algn="ctr"/>
            <a:r>
              <a:rPr lang="el-GR" dirty="0"/>
              <a:t>η οποία έχει</a:t>
            </a:r>
          </a:p>
          <a:p>
            <a:pPr algn="ctr"/>
            <a:r>
              <a:rPr lang="el-GR" dirty="0"/>
              <a:t>το οποίο έχει</a:t>
            </a:r>
          </a:p>
          <a:p>
            <a:pPr algn="ctr"/>
            <a:r>
              <a:rPr lang="el-GR" dirty="0"/>
              <a:t>οι οποίοι/ οποίες έχουν</a:t>
            </a:r>
          </a:p>
          <a:p>
            <a:pPr algn="ctr"/>
            <a:r>
              <a:rPr lang="el-GR" dirty="0"/>
              <a:t>τα οποία έχουν</a:t>
            </a:r>
            <a:endParaRPr lang="el-CY" dirty="0"/>
          </a:p>
        </p:txBody>
      </p:sp>
    </p:spTree>
    <p:extLst>
      <p:ext uri="{BB962C8B-B14F-4D97-AF65-F5344CB8AC3E}">
        <p14:creationId xmlns:p14="http://schemas.microsoft.com/office/powerpoint/2010/main" val="3821129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0850A-F3E5-ECB4-7A1A-AB6B92E98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48BBB951-57FD-0E8B-0136-1CA9FB653FAC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6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C83687-2ACF-ACC5-84BC-A74D40274A68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2E6592-9C0D-06BE-512D-CAA4B7927C3D}"/>
              </a:ext>
            </a:extLst>
          </p:cNvPr>
          <p:cNvSpPr txBox="1"/>
          <p:nvPr/>
        </p:nvSpPr>
        <p:spPr>
          <a:xfrm>
            <a:off x="351062" y="1720840"/>
            <a:ext cx="1184093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Derslerin  bi</a:t>
            </a:r>
            <a:r>
              <a:rPr lang="tr-TR" b="1" dirty="0"/>
              <a:t>r</a:t>
            </a:r>
            <a:r>
              <a:rPr lang="tr-TR" b="1" dirty="0">
                <a:solidFill>
                  <a:schemeClr val="tx1"/>
                </a:solidFill>
              </a:rPr>
              <a:t>birini tekrar etmesi </a:t>
            </a:r>
            <a:r>
              <a:rPr lang="el-GR" b="1" dirty="0">
                <a:solidFill>
                  <a:schemeClr val="tx1"/>
                </a:solidFill>
              </a:rPr>
              <a:t>: 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dirty="0"/>
              <a:t>Bir  komşumuz ü</a:t>
            </a:r>
            <a:r>
              <a:rPr lang="tr-TR" dirty="0">
                <a:solidFill>
                  <a:schemeClr val="tx1"/>
                </a:solidFill>
              </a:rPr>
              <a:t>st katımızda oturur. </a:t>
            </a:r>
          </a:p>
          <a:p>
            <a:r>
              <a:rPr lang="tr-TR" dirty="0"/>
              <a:t>Bu komşumuz ünlü bir yazardır.</a:t>
            </a:r>
          </a:p>
          <a:p>
            <a:r>
              <a:rPr lang="tr-TR" dirty="0"/>
              <a:t> </a:t>
            </a:r>
          </a:p>
          <a:p>
            <a:r>
              <a:rPr lang="tr-TR" u="sng" dirty="0">
                <a:solidFill>
                  <a:schemeClr val="tx1"/>
                </a:solidFill>
              </a:rPr>
              <a:t>Üst katımızda oturan  komşumuz  </a:t>
            </a:r>
            <a:r>
              <a:rPr lang="tr-TR" dirty="0">
                <a:solidFill>
                  <a:schemeClr val="tx1"/>
                </a:solidFill>
              </a:rPr>
              <a:t>ünlü  bir yazardır.</a:t>
            </a:r>
            <a:endParaRPr lang="el-GR" dirty="0">
              <a:solidFill>
                <a:schemeClr val="tx1"/>
              </a:solidFill>
            </a:endParaRPr>
          </a:p>
          <a:p>
            <a:endParaRPr lang="el-GR" dirty="0"/>
          </a:p>
          <a:p>
            <a:pPr algn="ctr"/>
            <a:endParaRPr lang="el-GR" dirty="0">
              <a:solidFill>
                <a:schemeClr val="tx1"/>
              </a:solidFill>
            </a:endParaRPr>
          </a:p>
          <a:p>
            <a:r>
              <a:rPr lang="tr-TR" dirty="0"/>
              <a:t>		özne</a:t>
            </a:r>
            <a:endParaRPr lang="el-GR" dirty="0"/>
          </a:p>
          <a:p>
            <a:r>
              <a:rPr lang="tr-TR" u="sng" dirty="0"/>
              <a:t>Üst katımızda oturan </a:t>
            </a:r>
            <a:r>
              <a:rPr lang="el-GR" u="sng" dirty="0"/>
              <a:t>  </a:t>
            </a:r>
            <a:r>
              <a:rPr lang="el-GR" dirty="0"/>
              <a:t>   </a:t>
            </a:r>
            <a:r>
              <a:rPr lang="tr-TR" dirty="0"/>
              <a:t>    ünlü  bir yazardır.</a:t>
            </a:r>
          </a:p>
          <a:p>
            <a:r>
              <a:rPr lang="tr-TR" dirty="0"/>
              <a:t>                       özne</a:t>
            </a:r>
            <a:endParaRPr lang="tr-TR" dirty="0">
              <a:solidFill>
                <a:schemeClr val="tx1"/>
              </a:solidFill>
            </a:endParaRP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n-US" dirty="0"/>
              <a:t>Eser </a:t>
            </a:r>
            <a:r>
              <a:rPr lang="en-US" dirty="0" err="1"/>
              <a:t>Erguvanli</a:t>
            </a:r>
            <a:r>
              <a:rPr lang="en-US" dirty="0"/>
              <a:t> Taylan</a:t>
            </a:r>
            <a:r>
              <a:rPr lang="tr-TR" dirty="0"/>
              <a:t>, </a:t>
            </a:r>
            <a:r>
              <a:rPr lang="en-US" i="1" dirty="0"/>
              <a:t>The phonology and morphology of </a:t>
            </a:r>
            <a:r>
              <a:rPr lang="en-US" dirty="0"/>
              <a:t>Turkish</a:t>
            </a:r>
            <a:r>
              <a:rPr lang="el-GR" dirty="0"/>
              <a:t>, </a:t>
            </a:r>
            <a:r>
              <a:rPr lang="tr-TR" dirty="0"/>
              <a:t> </a:t>
            </a:r>
            <a:r>
              <a:rPr lang="en-US" dirty="0" err="1"/>
              <a:t>Boğaziçi</a:t>
            </a:r>
            <a:r>
              <a:rPr lang="en-US" dirty="0"/>
              <a:t> University Press, 2015, </a:t>
            </a:r>
            <a:r>
              <a:rPr lang="el-GR" dirty="0"/>
              <a:t>σελ.  214.</a:t>
            </a:r>
            <a:r>
              <a:rPr lang="tr-TR" dirty="0"/>
              <a:t> </a:t>
            </a:r>
          </a:p>
          <a:p>
            <a:r>
              <a:rPr lang="en-US" dirty="0"/>
              <a:t>PL128.T39 2015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87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F844C-A7F4-D0A6-2A90-E4C74BA81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27105DCB-8505-4D11-3D66-9696A5F6DD54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7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B9BF67-01F2-B6EB-16F2-F3CF3216594E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ED6DD7-30CD-334F-AE4F-901DD3ECE938}"/>
              </a:ext>
            </a:extLst>
          </p:cNvPr>
          <p:cNvSpPr txBox="1"/>
          <p:nvPr/>
        </p:nvSpPr>
        <p:spPr>
          <a:xfrm>
            <a:off x="351062" y="1538798"/>
            <a:ext cx="1038497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Yeni  öğrenmelerin eski öğrenmelerin  üzerine yapıllandırılması</a:t>
            </a:r>
            <a:r>
              <a:rPr lang="el-GR" b="1" dirty="0">
                <a:solidFill>
                  <a:schemeClr val="tx1"/>
                </a:solidFill>
              </a:rPr>
              <a:t> :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l-GR" dirty="0"/>
              <a:t>Μέναμε σε ένα σπίτι   το  οποίο  είχε   πολύ  μεγάλο  κήπο.*</a:t>
            </a:r>
          </a:p>
          <a:p>
            <a:endParaRPr lang="en-US" dirty="0"/>
          </a:p>
          <a:p>
            <a:r>
              <a:rPr lang="el-GR" dirty="0"/>
              <a:t>_________________________________________________________</a:t>
            </a:r>
            <a:endParaRPr lang="tr-TR" dirty="0"/>
          </a:p>
          <a:p>
            <a:endParaRPr lang="el-G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el-GR" b="1" dirty="0"/>
          </a:p>
          <a:p>
            <a:endParaRPr lang="tr-TR" b="1" dirty="0">
              <a:solidFill>
                <a:schemeClr val="tx1"/>
              </a:solidFill>
            </a:endParaRPr>
          </a:p>
          <a:p>
            <a:r>
              <a:rPr lang="el-GR" dirty="0"/>
              <a:t>*</a:t>
            </a:r>
            <a:r>
              <a:rPr lang="tr-TR" dirty="0"/>
              <a:t>Çok  büyük  bahçesi olan   bir  evde kalıyorduk.</a:t>
            </a:r>
          </a:p>
          <a:p>
            <a:endParaRPr lang="tr-TR" dirty="0"/>
          </a:p>
          <a:p>
            <a:r>
              <a:rPr lang="el-GR" b="1" dirty="0"/>
              <a:t> </a:t>
            </a:r>
            <a:r>
              <a:rPr lang="en-US" dirty="0" err="1"/>
              <a:t>Gerjan</a:t>
            </a:r>
            <a:r>
              <a:rPr lang="en-US" dirty="0"/>
              <a:t> van </a:t>
            </a:r>
            <a:r>
              <a:rPr lang="en-US" dirty="0" err="1"/>
              <a:t>Schaaik</a:t>
            </a:r>
            <a:r>
              <a:rPr lang="el-GR" dirty="0"/>
              <a:t>, </a:t>
            </a:r>
            <a:r>
              <a:rPr lang="en-US" i="1" dirty="0"/>
              <a:t>The Oxford Turkish grammar</a:t>
            </a:r>
            <a:r>
              <a:rPr lang="el-GR" dirty="0"/>
              <a:t>, </a:t>
            </a:r>
            <a:r>
              <a:rPr lang="en-US" dirty="0"/>
              <a:t>Oxford University Press</a:t>
            </a:r>
            <a:r>
              <a:rPr lang="el-GR" dirty="0"/>
              <a:t>, </a:t>
            </a:r>
            <a:r>
              <a:rPr lang="en-US" dirty="0"/>
              <a:t>Oxford</a:t>
            </a:r>
            <a:r>
              <a:rPr lang="el-GR" dirty="0"/>
              <a:t> 2020, σελ.  497.</a:t>
            </a:r>
          </a:p>
          <a:p>
            <a:pPr algn="ctr"/>
            <a:endParaRPr lang="el-G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696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B9E1E-0CA4-8501-92A8-278563AAD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629E64EC-AB86-0904-CFB0-9A7440D0C3D0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8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E8F64A-0FBB-4838-6042-005CB15E7234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7058D0-6DCE-786C-0A5C-8164CBF99E72}"/>
              </a:ext>
            </a:extLst>
          </p:cNvPr>
          <p:cNvSpPr txBox="1"/>
          <p:nvPr/>
        </p:nvSpPr>
        <p:spPr>
          <a:xfrm>
            <a:off x="351062" y="1627059"/>
            <a:ext cx="1137557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en-US" b="1" dirty="0"/>
          </a:p>
          <a:p>
            <a:r>
              <a:rPr lang="en-US" b="1" dirty="0"/>
              <a:t>"</a:t>
            </a:r>
            <a:r>
              <a:rPr lang="tr-TR" dirty="0"/>
              <a:t>Arkasında  adam  olan çocuk</a:t>
            </a:r>
            <a:r>
              <a:rPr lang="tr-TR" b="1" dirty="0"/>
              <a:t> "  cümlesi ile      </a:t>
            </a:r>
            <a:r>
              <a:rPr lang="tr-TR" dirty="0"/>
              <a:t>" Çocuğun arkasında adam var"   </a:t>
            </a:r>
            <a:r>
              <a:rPr lang="tr-TR" b="1" dirty="0"/>
              <a:t>cümlesi  arasındaki  fark  tam  olarak  anlaşılır mı </a:t>
            </a:r>
            <a:r>
              <a:rPr lang="en-US" b="1" dirty="0"/>
              <a:t>?</a:t>
            </a:r>
            <a:endParaRPr lang="en-US" dirty="0"/>
          </a:p>
          <a:p>
            <a:endParaRPr lang="en-US" b="1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tr-TR" dirty="0"/>
              <a:t>Asıl Göksel  </a:t>
            </a:r>
            <a:r>
              <a:rPr lang="en-US" dirty="0"/>
              <a:t> &amp; </a:t>
            </a:r>
            <a:r>
              <a:rPr lang="tr-TR" dirty="0"/>
              <a:t>Celia Kerslake,</a:t>
            </a:r>
            <a:r>
              <a:rPr lang="en-US" dirty="0"/>
              <a:t> </a:t>
            </a:r>
            <a:r>
              <a:rPr lang="en-US" i="1" dirty="0"/>
              <a:t>Turkish  </a:t>
            </a:r>
            <a:r>
              <a:rPr lang="el-GR" i="1" dirty="0"/>
              <a:t>: </a:t>
            </a:r>
            <a:r>
              <a:rPr lang="en-US" i="1" dirty="0"/>
              <a:t>A comprehensive grammar</a:t>
            </a:r>
            <a:r>
              <a:rPr lang="en-US" dirty="0"/>
              <a:t>, Routledge, London - New York  2005, </a:t>
            </a:r>
            <a:r>
              <a:rPr lang="el-GR" dirty="0"/>
              <a:t>σελ. </a:t>
            </a:r>
            <a:r>
              <a:rPr lang="en-US" dirty="0"/>
              <a:t>44</a:t>
            </a:r>
            <a:r>
              <a:rPr lang="tr-TR" dirty="0"/>
              <a:t>1</a:t>
            </a:r>
            <a:r>
              <a:rPr lang="el-GR" dirty="0"/>
              <a:t>.</a:t>
            </a:r>
            <a:r>
              <a:rPr lang="en-US" dirty="0"/>
              <a:t> PL127.5.E5G65 2005</a:t>
            </a:r>
            <a:endParaRPr lang="el-CY" dirty="0"/>
          </a:p>
          <a:p>
            <a:r>
              <a:rPr lang="el-GR" b="1" dirty="0">
                <a:solidFill>
                  <a:schemeClr val="tx1"/>
                </a:solidFill>
              </a:rPr>
              <a:t> 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015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F7059-0038-ECB8-9DA5-57A4D9728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28171AEE-90E0-0E09-2E49-CF72E7F8C818}"/>
              </a:ext>
            </a:extLst>
          </p:cNvPr>
          <p:cNvSpPr/>
          <p:nvPr/>
        </p:nvSpPr>
        <p:spPr>
          <a:xfrm>
            <a:off x="10752365" y="178254"/>
            <a:ext cx="772886" cy="65994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9</a:t>
            </a:r>
            <a:endParaRPr lang="el-CY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BBD399-EC48-CFF2-1095-B60E0C5F4E3F}"/>
              </a:ext>
            </a:extLst>
          </p:cNvPr>
          <p:cNvSpPr txBox="1"/>
          <p:nvPr/>
        </p:nvSpPr>
        <p:spPr>
          <a:xfrm>
            <a:off x="351062" y="1452887"/>
            <a:ext cx="110027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1E3055-ECC0-6CAC-37E8-AF4009AF8E02}"/>
              </a:ext>
            </a:extLst>
          </p:cNvPr>
          <p:cNvSpPr txBox="1"/>
          <p:nvPr/>
        </p:nvSpPr>
        <p:spPr>
          <a:xfrm>
            <a:off x="351062" y="1452887"/>
            <a:ext cx="1137557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b="1" dirty="0">
              <a:solidFill>
                <a:schemeClr val="tx1"/>
              </a:solidFill>
            </a:endParaRPr>
          </a:p>
          <a:p>
            <a:r>
              <a:rPr lang="tr-TR" b="1" dirty="0"/>
              <a:t>Metinler arasında karşılaştırma  </a:t>
            </a:r>
            <a:r>
              <a:rPr lang="el-GR" b="1" dirty="0"/>
              <a:t>:</a:t>
            </a:r>
            <a:endParaRPr lang="en-US" b="1" dirty="0"/>
          </a:p>
          <a:p>
            <a:r>
              <a:rPr lang="tr-TR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"</a:t>
            </a:r>
            <a:r>
              <a:rPr lang="tr-TR" dirty="0">
                <a:solidFill>
                  <a:schemeClr val="tx1"/>
                </a:solidFill>
              </a:rPr>
              <a:t> Dün  büroya  gelen   adamı tanıyor  musun </a:t>
            </a:r>
            <a:r>
              <a:rPr lang="en-US" dirty="0">
                <a:solidFill>
                  <a:schemeClr val="tx1"/>
                </a:solidFill>
              </a:rPr>
              <a:t>?</a:t>
            </a:r>
            <a:r>
              <a:rPr lang="tr-TR" dirty="0">
                <a:solidFill>
                  <a:schemeClr val="tx1"/>
                </a:solidFill>
              </a:rPr>
              <a:t> " </a:t>
            </a:r>
            <a:r>
              <a:rPr lang="tr-TR" b="1" dirty="0">
                <a:solidFill>
                  <a:schemeClr val="tx1"/>
                </a:solidFill>
              </a:rPr>
              <a:t>cümlesi ile </a:t>
            </a:r>
            <a:r>
              <a:rPr lang="tr-TR" dirty="0">
                <a:solidFill>
                  <a:schemeClr val="tx1"/>
                </a:solidFill>
              </a:rPr>
              <a:t>      Orada oturan  adam  ablamın  arkadaşı</a:t>
            </a:r>
            <a:r>
              <a:rPr lang="tr-TR" dirty="0"/>
              <a:t>dır</a:t>
            </a:r>
            <a:r>
              <a:rPr lang="tr-TR" dirty="0">
                <a:solidFill>
                  <a:schemeClr val="tx1"/>
                </a:solidFill>
              </a:rPr>
              <a:t>.    </a:t>
            </a:r>
            <a:r>
              <a:rPr lang="tr-TR" b="1" dirty="0">
                <a:solidFill>
                  <a:schemeClr val="tx1"/>
                </a:solidFill>
              </a:rPr>
              <a:t>                       cümlesi  arasındaki  fark  tam  olarak  anlaşılır mı </a:t>
            </a:r>
            <a:r>
              <a:rPr lang="en-US" b="1" dirty="0">
                <a:solidFill>
                  <a:schemeClr val="tx1"/>
                </a:solidFill>
              </a:rPr>
              <a:t>?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b="1" dirty="0"/>
          </a:p>
          <a:p>
            <a:r>
              <a:rPr lang="tr-TR" b="1" dirty="0">
                <a:solidFill>
                  <a:schemeClr val="tx1"/>
                </a:solidFill>
              </a:rPr>
              <a:t> </a:t>
            </a:r>
            <a:endParaRPr lang="el-GR" b="1" dirty="0">
              <a:solidFill>
                <a:schemeClr val="tx1"/>
              </a:solidFill>
            </a:endParaRP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tr-TR" dirty="0"/>
              <a:t>Mehmet  Hengirmen, </a:t>
            </a:r>
            <a:r>
              <a:rPr lang="tr-TR" i="1" dirty="0"/>
              <a:t>Türkçe Dildilgisi</a:t>
            </a:r>
            <a:r>
              <a:rPr lang="tr-TR" dirty="0"/>
              <a:t>, Engin Yayınları, Ankara 2002</a:t>
            </a:r>
            <a:r>
              <a:rPr lang="el-GR" dirty="0"/>
              <a:t>, σελ.</a:t>
            </a:r>
            <a:r>
              <a:rPr lang="en-US" dirty="0"/>
              <a:t> 252</a:t>
            </a:r>
            <a:endParaRPr lang="tr-TR" dirty="0"/>
          </a:p>
          <a:p>
            <a:r>
              <a:rPr lang="en-US" dirty="0" err="1"/>
              <a:t>Gerjan</a:t>
            </a:r>
            <a:r>
              <a:rPr lang="en-US" dirty="0"/>
              <a:t> van </a:t>
            </a:r>
            <a:r>
              <a:rPr lang="en-US" dirty="0" err="1"/>
              <a:t>Schaaik</a:t>
            </a:r>
            <a:r>
              <a:rPr lang="el-GR" dirty="0"/>
              <a:t>, </a:t>
            </a:r>
            <a:r>
              <a:rPr lang="en-US" i="1" dirty="0"/>
              <a:t>The Oxford Turkish grammar</a:t>
            </a:r>
            <a:r>
              <a:rPr lang="el-GR" dirty="0"/>
              <a:t>, </a:t>
            </a:r>
            <a:r>
              <a:rPr lang="en-US" dirty="0"/>
              <a:t>Oxford University Press</a:t>
            </a:r>
            <a:r>
              <a:rPr lang="el-GR" dirty="0"/>
              <a:t>, </a:t>
            </a:r>
            <a:r>
              <a:rPr lang="en-US" dirty="0"/>
              <a:t>Oxford</a:t>
            </a:r>
            <a:r>
              <a:rPr lang="el-GR" dirty="0"/>
              <a:t> 2020, σελ.</a:t>
            </a:r>
            <a:r>
              <a:rPr lang="tr-TR" dirty="0"/>
              <a:t> 495.</a:t>
            </a:r>
          </a:p>
          <a:p>
            <a:endParaRPr lang="tr-TR" b="1" dirty="0"/>
          </a:p>
          <a:p>
            <a:r>
              <a:rPr lang="en-US" b="1" dirty="0"/>
              <a:t> </a:t>
            </a: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21564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1103</Words>
  <Application>Microsoft Office PowerPoint</Application>
  <PresentationFormat>Ευρεία οθόνη</PresentationFormat>
  <Paragraphs>275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Eleni Charalambous</dc:creator>
  <cp:lastModifiedBy>ΕΛΕΝΗ ΧΑΡΑΛΑΜΠΟΥΣ</cp:lastModifiedBy>
  <cp:revision>198</cp:revision>
  <dcterms:created xsi:type="dcterms:W3CDTF">2025-07-21T07:00:42Z</dcterms:created>
  <dcterms:modified xsi:type="dcterms:W3CDTF">2025-10-06T14:39:57Z</dcterms:modified>
</cp:coreProperties>
</file>