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7" r:id="rId2"/>
    <p:sldId id="267" r:id="rId3"/>
    <p:sldId id="288" r:id="rId4"/>
    <p:sldId id="259" r:id="rId5"/>
    <p:sldId id="289" r:id="rId6"/>
    <p:sldId id="272" r:id="rId7"/>
    <p:sldId id="273" r:id="rId8"/>
    <p:sldId id="276" r:id="rId9"/>
    <p:sldId id="277" r:id="rId10"/>
    <p:sldId id="278" r:id="rId11"/>
    <p:sldId id="290" r:id="rId12"/>
    <p:sldId id="291" r:id="rId13"/>
    <p:sldId id="293" r:id="rId14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D4E84-65AF-4C40-9E8D-850BF37FE4DE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1918-CA02-41FA-B23B-908045C10CB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63728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F1918-CA02-41FA-B23B-908045C10CBA}" type="slidenum">
              <a:rPr lang="el-CY" smtClean="0"/>
              <a:t>4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1562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773AB1-C74F-1AFF-B55D-08D9C06F4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D8D4803-E1B1-2112-C102-8B8DCFED7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7B7E25-6C72-38B5-7084-58C3FDE2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A0A1FC0-D6E8-EC5B-6010-FDB01526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709B5E-0067-BA1B-A060-728DA95C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7898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C7B6DC-4116-C08C-A503-422160F4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B3A892B-2393-31DF-C24C-E3C409EE4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FA541E-BCE4-F2C4-DF68-26A7CB6D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7D712F-1825-B52D-F2B6-34BFF664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86ADC4-808D-098B-2BD4-F7C6C6A8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5949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FF26F86-89CB-E6A8-8752-E51D22AB5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9252F92-9B93-9A71-9FDB-2A2A45C19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6CC961-33CD-A269-F7C7-61F29814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ECA014C-C708-0288-E362-4BB619A2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E304DE-5C85-B9C3-10A3-4B2B6E05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65811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C656AA-B959-1236-829A-BADEB48C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8AB468-A5BD-835D-C29B-78BD05EE6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0FC38E4-6178-E713-CA39-62A0FFC5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93EC951-5D51-1C03-E1E6-FCC41E33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46B07B-2796-D3CC-62DB-AFDC998B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95485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F30744-9321-62CD-C885-93F53353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C16048C-6CFF-EDAD-0AD4-0E55AA408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1721CB-8890-C073-7C7B-794847F6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BE25DE7-BD0A-AACD-1439-29977239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640CCB-0869-76CA-76BA-829D9E26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0916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12E4B5-CB99-DDA8-E7FB-08E4E75B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53FFC8-AC3D-B5CC-4248-20F1D4BFB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DC1128F-3E9D-07A4-77B8-7073CC835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4E324BB-635B-DFAB-3A4D-C10072EA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DB16DEF-3131-0012-26B8-FA46F9D9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77AEDCF-F3E2-5846-0CF3-77F6498C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48496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351D98-35E6-7680-44BE-F6C7CC26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DC46045-93EF-B53F-5E39-457232D86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0E23465-D581-889C-37CD-DDD89C1F3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5498FD2-6683-2A7B-EEAA-E4A1BF805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51EB9B4-004C-B353-891F-3AD58B6CE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A04584E-89A0-2729-BFE3-D83F3383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DDA9FD4-6238-6DE2-13E6-41C57427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A1186A-6A12-CCE1-55F9-F888DF11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6823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336748-CCDE-C6DD-6FE4-E75473F2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B6B4AA5-F4CF-9AF6-4CA6-A638B85C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5EE93F5-BE4A-FD11-E5C6-F0B7EC30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3CAC6D2-8F1C-A418-C7F0-BCD5D0CD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8274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5224C93-58CB-D939-573B-89B71EA0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8C4B99D-6B74-E9A1-DB35-C7221FA9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E7C3ED2-D8D9-2DBF-30E0-9686E84B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1128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BC4594-A715-31E8-4EA7-9079CEF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792D2A-5053-0519-121A-1360CE29D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23FE1DA-00FB-6709-B486-FCBBC49EC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942C352-264A-512C-EC03-D2D334F6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246B329-3052-7BFE-13B2-1E0E5C08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E7B926-2699-6B78-C47F-97AFA8E3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9618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5BA160-592B-E200-CFC5-D1D02C63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D56C2A2-CE24-1354-050A-832655978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336FC19-9625-FBA2-071A-C4436BA34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684F6A2-C76E-0345-C058-E2BD0BEF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AB4B77-9E2E-C459-73CC-42AC19CA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6D99536-CA89-D89A-0016-4FFA5CCB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6177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DC8540D-CF14-F63E-3937-5D3F5603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7BF94F7-081A-04B0-5553-D8F5B1BE0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D29F5BC-FA5D-B411-C0BF-0D3804A30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6F0A689-A5EE-01A4-32E3-700341AB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30A1FA-15BF-8E79-9302-3476717ED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04884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2BF0F-5081-A1CA-DA1E-604186B23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>
            <a:extLst>
              <a:ext uri="{FF2B5EF4-FFF2-40B4-BE49-F238E27FC236}">
                <a16:creationId xmlns:a16="http://schemas.microsoft.com/office/drawing/2014/main" id="{DFE5093F-0977-9DD3-5610-7474DEAD5AAC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</a:t>
            </a:r>
            <a:endParaRPr lang="el-CY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2F096-313C-AFAB-5EF7-225F54AA5FB0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/>
              <a:t>ΤΟΜ 310 :    Μετάφραση Ελληνο-Τουρκική </a:t>
            </a:r>
          </a:p>
          <a:p>
            <a:r>
              <a:rPr lang="el-GR" b="1" dirty="0"/>
              <a:t>ΤΟΜ 310_Κείμενο με </a:t>
            </a:r>
            <a:r>
              <a:rPr lang="en-US" b="1" dirty="0" err="1"/>
              <a:t>Fiilimsi</a:t>
            </a:r>
            <a:r>
              <a:rPr lang="en-US" b="1" dirty="0"/>
              <a:t> Yan </a:t>
            </a:r>
            <a:r>
              <a:rPr lang="en-US" b="1" dirty="0" err="1"/>
              <a:t>Tümleçleri</a:t>
            </a:r>
            <a:r>
              <a:rPr lang="tr-TR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5412B7-D5EC-0B74-34E9-BF7105082890}"/>
              </a:ext>
            </a:extLst>
          </p:cNvPr>
          <p:cNvSpPr txBox="1"/>
          <p:nvPr/>
        </p:nvSpPr>
        <p:spPr>
          <a:xfrm>
            <a:off x="351063" y="1420229"/>
            <a:ext cx="1115785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Amaçlar </a:t>
            </a:r>
            <a:r>
              <a:rPr lang="el-GR" b="1" dirty="0">
                <a:solidFill>
                  <a:schemeClr val="tx1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endParaRPr lang="el-GR" b="1" dirty="0">
              <a:solidFill>
                <a:schemeClr val="tx1"/>
              </a:solidFill>
            </a:endParaRPr>
          </a:p>
          <a:p>
            <a:endParaRPr lang="el-GR" b="1" dirty="0"/>
          </a:p>
          <a:p>
            <a:r>
              <a:rPr lang="el-GR" dirty="0"/>
              <a:t>Μετάφραση του κειμένου</a:t>
            </a:r>
            <a:r>
              <a:rPr lang="tr-TR" dirty="0"/>
              <a:t> </a:t>
            </a:r>
            <a:r>
              <a:rPr lang="el-GR" dirty="0"/>
              <a:t>σε άρτιο νεοελληνικό λόγο</a:t>
            </a:r>
          </a:p>
          <a:p>
            <a:r>
              <a:rPr lang="el-GR" dirty="0"/>
              <a:t>Η  σύνταξη  του  </a:t>
            </a:r>
            <a:r>
              <a:rPr lang="tr-TR" dirty="0"/>
              <a:t>önermek </a:t>
            </a:r>
            <a:endParaRPr lang="el-GR" dirty="0"/>
          </a:p>
          <a:p>
            <a:r>
              <a:rPr lang="el-GR" dirty="0"/>
              <a:t>Η χρήση  της μετοχής  -</a:t>
            </a:r>
            <a:r>
              <a:rPr lang="tr-TR" dirty="0"/>
              <a:t>mAs</a:t>
            </a:r>
            <a:r>
              <a:rPr lang="el-GR" dirty="0"/>
              <a:t>Ι</a:t>
            </a:r>
            <a:r>
              <a:rPr lang="tr-TR" dirty="0"/>
              <a:t>nI</a:t>
            </a:r>
            <a:endParaRPr lang="el-GR" dirty="0"/>
          </a:p>
          <a:p>
            <a:r>
              <a:rPr lang="el-GR" dirty="0"/>
              <a:t>Το υποκείμενο της  μετοχής </a:t>
            </a:r>
            <a:r>
              <a:rPr lang="tr-TR" dirty="0"/>
              <a:t> </a:t>
            </a:r>
            <a:r>
              <a:rPr lang="el-GR" dirty="0"/>
              <a:t>-</a:t>
            </a:r>
            <a:r>
              <a:rPr lang="tr-TR" dirty="0"/>
              <a:t>mAs</a:t>
            </a:r>
            <a:r>
              <a:rPr lang="el-GR" dirty="0"/>
              <a:t>Ι</a:t>
            </a:r>
            <a:r>
              <a:rPr lang="tr-TR" dirty="0"/>
              <a:t>nI</a:t>
            </a:r>
            <a:endParaRPr lang="el-GR" dirty="0"/>
          </a:p>
          <a:p>
            <a:r>
              <a:rPr lang="el-GR" dirty="0"/>
              <a:t>Η  αναφορική  επιρρηματική πρόταση  που  λειτουργεί ως  επιρρηματικός</a:t>
            </a:r>
            <a:r>
              <a:rPr lang="en-US" dirty="0"/>
              <a:t> </a:t>
            </a:r>
            <a:r>
              <a:rPr lang="el-GR" dirty="0"/>
              <a:t>προσδιορισμός του τόπου </a:t>
            </a:r>
            <a:r>
              <a:rPr lang="en-US" dirty="0"/>
              <a:t>	   	    </a:t>
            </a:r>
            <a:r>
              <a:rPr lang="el-GR" dirty="0"/>
              <a:t>στην τουρκική γλώσσα  -</a:t>
            </a:r>
            <a:r>
              <a:rPr lang="tr-TR" dirty="0"/>
              <a:t>DIğI</a:t>
            </a:r>
          </a:p>
          <a:p>
            <a:r>
              <a:rPr lang="tr-TR" dirty="0"/>
              <a:t>H  </a:t>
            </a:r>
            <a:r>
              <a:rPr lang="el-GR" dirty="0"/>
              <a:t>συνεκφορά  </a:t>
            </a:r>
            <a:r>
              <a:rPr lang="en-US" dirty="0"/>
              <a:t>-</a:t>
            </a:r>
            <a:r>
              <a:rPr lang="el-GR" dirty="0"/>
              <a:t>(</a:t>
            </a:r>
            <a:r>
              <a:rPr lang="tr-TR" dirty="0"/>
              <a:t>y</a:t>
            </a:r>
            <a:r>
              <a:rPr lang="el-GR" dirty="0"/>
              <a:t>)</a:t>
            </a:r>
            <a:r>
              <a:rPr lang="tr-TR" dirty="0"/>
              <a:t>A merak </a:t>
            </a:r>
            <a:r>
              <a:rPr lang="el-GR" dirty="0"/>
              <a:t>  </a:t>
            </a:r>
          </a:p>
          <a:p>
            <a:r>
              <a:rPr lang="el-GR" dirty="0"/>
              <a:t>Συνεκδοχή επιθέτου και ρήματος  και η  απόδοση του επιθέτου  ως  επιρρήματος   στη  μετάφραση</a:t>
            </a:r>
          </a:p>
          <a:p>
            <a:endParaRPr lang="tr-TR" b="1" dirty="0">
              <a:solidFill>
                <a:schemeClr val="tx1"/>
              </a:solidFill>
            </a:endParaRPr>
          </a:p>
          <a:p>
            <a:endParaRPr lang="el-GR" b="1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Anahtar kavramlar</a:t>
            </a:r>
            <a:r>
              <a:rPr lang="el-GR" b="1" dirty="0">
                <a:solidFill>
                  <a:schemeClr val="tx1"/>
                </a:solidFill>
              </a:rPr>
              <a:t> : </a:t>
            </a:r>
            <a:r>
              <a:rPr lang="tr-TR" b="1" dirty="0">
                <a:solidFill>
                  <a:schemeClr val="tx1"/>
                </a:solidFill>
              </a:rPr>
              <a:t>  </a:t>
            </a:r>
          </a:p>
          <a:p>
            <a:endParaRPr lang="tr-TR" dirty="0"/>
          </a:p>
          <a:p>
            <a:r>
              <a:rPr lang="en-US" dirty="0" err="1"/>
              <a:t>Fiilimsi</a:t>
            </a:r>
            <a:r>
              <a:rPr lang="en-US" dirty="0"/>
              <a:t> Yan </a:t>
            </a:r>
            <a:r>
              <a:rPr lang="en-US" dirty="0" err="1"/>
              <a:t>Tümleçleri</a:t>
            </a:r>
            <a:r>
              <a:rPr lang="en-US" dirty="0"/>
              <a:t>:</a:t>
            </a:r>
            <a:r>
              <a:rPr lang="tr-TR" dirty="0"/>
              <a:t>  </a:t>
            </a:r>
            <a:r>
              <a:rPr lang="el-GR" dirty="0"/>
              <a:t>-</a:t>
            </a:r>
            <a:r>
              <a:rPr lang="tr-TR" dirty="0"/>
              <a:t>DIğI </a:t>
            </a:r>
            <a:r>
              <a:rPr lang="en-US" dirty="0"/>
              <a:t>/</a:t>
            </a:r>
            <a:r>
              <a:rPr lang="tr-TR" dirty="0"/>
              <a:t> </a:t>
            </a:r>
            <a:r>
              <a:rPr lang="en-US" dirty="0"/>
              <a:t>-(y)</a:t>
            </a:r>
            <a:r>
              <a:rPr lang="en-US" dirty="0" err="1"/>
              <a:t>AcA</a:t>
            </a:r>
            <a:r>
              <a:rPr lang="tr-TR" dirty="0"/>
              <a:t>ğI</a:t>
            </a:r>
            <a:r>
              <a:rPr lang="en-US" dirty="0"/>
              <a:t>,</a:t>
            </a:r>
            <a:r>
              <a:rPr lang="tr-TR" dirty="0"/>
              <a:t>   </a:t>
            </a:r>
            <a:r>
              <a:rPr lang="el-GR" dirty="0"/>
              <a:t>-</a:t>
            </a:r>
            <a:r>
              <a:rPr lang="tr-TR" dirty="0"/>
              <a:t>mAs</a:t>
            </a:r>
            <a:r>
              <a:rPr lang="el-GR" dirty="0"/>
              <a:t>Ι</a:t>
            </a:r>
            <a:r>
              <a:rPr lang="tr-TR" dirty="0"/>
              <a:t>nI</a:t>
            </a:r>
            <a:r>
              <a:rPr lang="en-US" dirty="0"/>
              <a:t>,</a:t>
            </a:r>
            <a:r>
              <a:rPr lang="tr-TR" dirty="0"/>
              <a:t>  </a:t>
            </a:r>
            <a:r>
              <a:rPr lang="el-GR" dirty="0"/>
              <a:t>-</a:t>
            </a:r>
            <a:r>
              <a:rPr lang="tr-TR" dirty="0"/>
              <a:t>DIkçA</a:t>
            </a:r>
            <a:r>
              <a:rPr lang="en-US" dirty="0"/>
              <a:t>     &amp; </a:t>
            </a:r>
            <a:r>
              <a:rPr lang="tr-TR" dirty="0"/>
              <a:t> </a:t>
            </a:r>
            <a:r>
              <a:rPr lang="el-GR" dirty="0"/>
              <a:t>-</a:t>
            </a:r>
            <a:r>
              <a:rPr lang="tr-TR" dirty="0"/>
              <a:t>DIğIndAn</a:t>
            </a:r>
            <a:r>
              <a:rPr lang="el-GR" dirty="0"/>
              <a:t> / -</a:t>
            </a:r>
            <a:r>
              <a:rPr lang="tr-TR" dirty="0"/>
              <a:t>DIğI için </a:t>
            </a:r>
          </a:p>
          <a:p>
            <a:r>
              <a:rPr lang="tr-TR" dirty="0"/>
              <a:t>Gelecek  zamanın  hikâyesi </a:t>
            </a:r>
          </a:p>
          <a:p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6293488-4F38-E471-AD78-319E8E03D170}"/>
              </a:ext>
            </a:extLst>
          </p:cNvPr>
          <p:cNvSpPr/>
          <p:nvPr/>
        </p:nvSpPr>
        <p:spPr>
          <a:xfrm>
            <a:off x="8131816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l-CY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</p:txBody>
      </p:sp>
    </p:spTree>
    <p:extLst>
      <p:ext uri="{BB962C8B-B14F-4D97-AF65-F5344CB8AC3E}">
        <p14:creationId xmlns:p14="http://schemas.microsoft.com/office/powerpoint/2010/main" val="274828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6BA99-ACE7-FC57-DED4-29543E1C7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EC383D-0C04-CE4B-BD95-1F8E130568A0}"/>
              </a:ext>
            </a:extLst>
          </p:cNvPr>
          <p:cNvSpPr txBox="1"/>
          <p:nvPr/>
        </p:nvSpPr>
        <p:spPr>
          <a:xfrm>
            <a:off x="351063" y="1353347"/>
            <a:ext cx="10384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/>
              <a:t>Öğrencilerin  öğrenmekte  zorlandıkları  konulardan  biri </a:t>
            </a:r>
            <a:r>
              <a:rPr lang="el-GR" b="1" dirty="0"/>
              <a:t> :</a:t>
            </a:r>
          </a:p>
        </p:txBody>
      </p:sp>
      <p:sp>
        <p:nvSpPr>
          <p:cNvPr id="3" name="AutoShape 2" descr="Αποτελέσματα εικόνων για konuşma  iki arkadaşdaki katun">
            <a:extLst>
              <a:ext uri="{FF2B5EF4-FFF2-40B4-BE49-F238E27FC236}">
                <a16:creationId xmlns:a16="http://schemas.microsoft.com/office/drawing/2014/main" id="{73E8C5FD-7F9A-2FEB-BCAF-7DAB8F635C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2CF7CB20-A6CB-8574-FE77-3BA88218EF46}"/>
              </a:ext>
            </a:extLst>
          </p:cNvPr>
          <p:cNvSpPr/>
          <p:nvPr/>
        </p:nvSpPr>
        <p:spPr>
          <a:xfrm>
            <a:off x="674914" y="5325664"/>
            <a:ext cx="8001000" cy="7778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Επεξήγηση: Επάνω βέλος 11">
            <a:extLst>
              <a:ext uri="{FF2B5EF4-FFF2-40B4-BE49-F238E27FC236}">
                <a16:creationId xmlns:a16="http://schemas.microsoft.com/office/drawing/2014/main" id="{EF1DA831-9492-6E02-5B4C-289C63E5A60E}"/>
              </a:ext>
            </a:extLst>
          </p:cNvPr>
          <p:cNvSpPr/>
          <p:nvPr/>
        </p:nvSpPr>
        <p:spPr>
          <a:xfrm>
            <a:off x="898071" y="5325664"/>
            <a:ext cx="2329056" cy="582439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geçmiş</a:t>
            </a:r>
            <a:endParaRPr lang="el-CY" dirty="0"/>
          </a:p>
        </p:txBody>
      </p:sp>
      <p:sp>
        <p:nvSpPr>
          <p:cNvPr id="13" name="Επεξήγηση: Επάνω βέλος 12">
            <a:extLst>
              <a:ext uri="{FF2B5EF4-FFF2-40B4-BE49-F238E27FC236}">
                <a16:creationId xmlns:a16="http://schemas.microsoft.com/office/drawing/2014/main" id="{F977D992-01AA-3659-6E1D-E9A28D070970}"/>
              </a:ext>
            </a:extLst>
          </p:cNvPr>
          <p:cNvSpPr/>
          <p:nvPr/>
        </p:nvSpPr>
        <p:spPr>
          <a:xfrm>
            <a:off x="3895725" y="5316961"/>
            <a:ext cx="1407658" cy="582439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şimdi</a:t>
            </a:r>
            <a:endParaRPr lang="el-CY" dirty="0"/>
          </a:p>
        </p:txBody>
      </p:sp>
      <p:sp>
        <p:nvSpPr>
          <p:cNvPr id="14" name="Επεξήγηση: Επάνω βέλος 13">
            <a:extLst>
              <a:ext uri="{FF2B5EF4-FFF2-40B4-BE49-F238E27FC236}">
                <a16:creationId xmlns:a16="http://schemas.microsoft.com/office/drawing/2014/main" id="{87FC764C-6227-EF0C-47F7-7555607D1F1B}"/>
              </a:ext>
            </a:extLst>
          </p:cNvPr>
          <p:cNvSpPr/>
          <p:nvPr/>
        </p:nvSpPr>
        <p:spPr>
          <a:xfrm>
            <a:off x="6888619" y="5325664"/>
            <a:ext cx="1407658" cy="582439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gelecek</a:t>
            </a:r>
            <a:endParaRPr lang="el-CY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6E1B4-385D-4380-DE1A-FAAB0F867F75}"/>
              </a:ext>
            </a:extLst>
          </p:cNvPr>
          <p:cNvSpPr txBox="1"/>
          <p:nvPr/>
        </p:nvSpPr>
        <p:spPr>
          <a:xfrm>
            <a:off x="603669" y="2034457"/>
            <a:ext cx="2198915" cy="147732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/>
              <a:t>Türkiye</a:t>
            </a:r>
            <a:r>
              <a:rPr lang="en-US" dirty="0"/>
              <a:t>’</a:t>
            </a:r>
            <a:r>
              <a:rPr lang="tr-TR" dirty="0"/>
              <a:t> nin  her  köşesinden  izciler gelecek, tanışacak ve güzel vakitler geçireceklerdi.</a:t>
            </a:r>
            <a:endParaRPr lang="el-CY" dirty="0"/>
          </a:p>
        </p:txBody>
      </p:sp>
      <p:sp>
        <p:nvSpPr>
          <p:cNvPr id="11" name="Βέλος: Καμπύλο προς τα κάτω 10">
            <a:extLst>
              <a:ext uri="{FF2B5EF4-FFF2-40B4-BE49-F238E27FC236}">
                <a16:creationId xmlns:a16="http://schemas.microsoft.com/office/drawing/2014/main" id="{BDD46795-57B0-6516-74AE-D77F3C269015}"/>
              </a:ext>
            </a:extLst>
          </p:cNvPr>
          <p:cNvSpPr/>
          <p:nvPr/>
        </p:nvSpPr>
        <p:spPr>
          <a:xfrm>
            <a:off x="1246714" y="3421705"/>
            <a:ext cx="664029" cy="30788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>
              <a:solidFill>
                <a:schemeClr val="tx1"/>
              </a:solidFill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A72E60E3-7553-DF00-05E5-674531EED3CD}"/>
              </a:ext>
            </a:extLst>
          </p:cNvPr>
          <p:cNvSpPr/>
          <p:nvPr/>
        </p:nvSpPr>
        <p:spPr>
          <a:xfrm>
            <a:off x="5157352" y="2216190"/>
            <a:ext cx="6836229" cy="7931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Asıl Göksel  </a:t>
            </a:r>
            <a:r>
              <a:rPr lang="en-US" dirty="0"/>
              <a:t> &amp; </a:t>
            </a:r>
            <a:r>
              <a:rPr lang="tr-TR" dirty="0"/>
              <a:t>Celia Kerslake,</a:t>
            </a:r>
            <a:r>
              <a:rPr lang="en-US" dirty="0"/>
              <a:t> </a:t>
            </a:r>
            <a:r>
              <a:rPr lang="en-US" i="1" dirty="0"/>
              <a:t>Turkish  </a:t>
            </a:r>
            <a:r>
              <a:rPr lang="el-GR" i="1" dirty="0"/>
              <a:t>: </a:t>
            </a:r>
            <a:r>
              <a:rPr lang="en-US" i="1" dirty="0"/>
              <a:t>A comprehensive grammar</a:t>
            </a:r>
            <a:r>
              <a:rPr lang="en-US" dirty="0"/>
              <a:t>, Routledge, London - New York  2005, </a:t>
            </a:r>
            <a:r>
              <a:rPr lang="el-GR" dirty="0"/>
              <a:t>σελ. </a:t>
            </a:r>
            <a:r>
              <a:rPr lang="en-US" dirty="0"/>
              <a:t>327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PL127.5.E5G65 2005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16" name="Picture 2" descr="Dikkat levhası">
            <a:extLst>
              <a:ext uri="{FF2B5EF4-FFF2-40B4-BE49-F238E27FC236}">
                <a16:creationId xmlns:a16="http://schemas.microsoft.com/office/drawing/2014/main" id="{C2526139-2019-8E51-3B07-5F4AE259F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57" y="2298557"/>
            <a:ext cx="1268673" cy="7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Οβάλ 17">
            <a:extLst>
              <a:ext uri="{FF2B5EF4-FFF2-40B4-BE49-F238E27FC236}">
                <a16:creationId xmlns:a16="http://schemas.microsoft.com/office/drawing/2014/main" id="{0ED167CF-FD61-2C4F-E506-74DD3548F52D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10</a:t>
            </a:r>
            <a:endParaRPr lang="el-CY" b="1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44B95DB-3FB2-045A-5ACF-216A04253E30}"/>
              </a:ext>
            </a:extLst>
          </p:cNvPr>
          <p:cNvSpPr/>
          <p:nvPr/>
        </p:nvSpPr>
        <p:spPr>
          <a:xfrm>
            <a:off x="678997" y="6162674"/>
            <a:ext cx="2534767" cy="5685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Πιθανή  ενέργεια  στο παρελθόν</a:t>
            </a:r>
            <a:endParaRPr lang="el-CY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5DB1C71-BAC2-AD50-D171-2BC81697C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132" y="4193847"/>
            <a:ext cx="1151383" cy="1009153"/>
          </a:xfrm>
          <a:prstGeom prst="rect">
            <a:avLst/>
          </a:prstGeom>
        </p:spPr>
      </p:pic>
      <p:pic>
        <p:nvPicPr>
          <p:cNvPr id="1026" name="Picture 2" descr="Children camping Royalty-Free Διανύσματα">
            <a:extLst>
              <a:ext uri="{FF2B5EF4-FFF2-40B4-BE49-F238E27FC236}">
                <a16:creationId xmlns:a16="http://schemas.microsoft.com/office/drawing/2014/main" id="{8B155114-6017-4D97-1484-1E73F09A0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92" y="3792530"/>
            <a:ext cx="1469572" cy="153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Βιβλίο ανάγνωσης αγοριών παιδιών για τα μαθηματικά Διανυσματική απεικόνιση  - εικονογραφία από arroyos: 109131864">
            <a:extLst>
              <a:ext uri="{FF2B5EF4-FFF2-40B4-BE49-F238E27FC236}">
                <a16:creationId xmlns:a16="http://schemas.microsoft.com/office/drawing/2014/main" id="{BD76793A-3632-6C08-E395-B380DD82A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3" y="4265929"/>
            <a:ext cx="1038225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ldren camping Royalty-Free Διανύσματα">
            <a:extLst>
              <a:ext uri="{FF2B5EF4-FFF2-40B4-BE49-F238E27FC236}">
                <a16:creationId xmlns:a16="http://schemas.microsoft.com/office/drawing/2014/main" id="{6F31A823-0951-6178-F638-2995A6FD3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3" y="3889972"/>
            <a:ext cx="820456" cy="8881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9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F44FD-3066-8581-AD56-341BD2AB2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>
            <a:extLst>
              <a:ext uri="{FF2B5EF4-FFF2-40B4-BE49-F238E27FC236}">
                <a16:creationId xmlns:a16="http://schemas.microsoft.com/office/drawing/2014/main" id="{B052906F-3386-1A61-4128-7B8C33107524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11</a:t>
            </a:r>
            <a:endParaRPr lang="el-CY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B33CF-1169-59FF-BA25-C81D9EF8405F}"/>
              </a:ext>
            </a:extLst>
          </p:cNvPr>
          <p:cNvSpPr txBox="1"/>
          <p:nvPr/>
        </p:nvSpPr>
        <p:spPr>
          <a:xfrm>
            <a:off x="351063" y="1495255"/>
            <a:ext cx="103849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Yararlanılan  ve önerilen  kaynaklar</a:t>
            </a:r>
            <a:r>
              <a:rPr lang="el-GR" b="1" dirty="0">
                <a:solidFill>
                  <a:schemeClr val="tx1"/>
                </a:solidFill>
              </a:rPr>
              <a:t> : </a:t>
            </a:r>
            <a:endParaRPr lang="tr-TR" b="1" dirty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dirty="0"/>
              <a:t>Göksel Asıl </a:t>
            </a:r>
            <a:r>
              <a:rPr lang="en-US" dirty="0"/>
              <a:t>&amp; </a:t>
            </a:r>
            <a:r>
              <a:rPr lang="tr-TR" dirty="0"/>
              <a:t>Kerslake Celia,</a:t>
            </a:r>
            <a:r>
              <a:rPr lang="en-US" dirty="0"/>
              <a:t> </a:t>
            </a:r>
            <a:r>
              <a:rPr lang="en-US" i="1" dirty="0"/>
              <a:t>Turkish  </a:t>
            </a:r>
            <a:r>
              <a:rPr lang="el-GR" i="1" dirty="0"/>
              <a:t>: </a:t>
            </a:r>
            <a:r>
              <a:rPr lang="en-US" i="1" dirty="0"/>
              <a:t>A comprehensive grammar</a:t>
            </a:r>
            <a:r>
              <a:rPr lang="en-US" dirty="0"/>
              <a:t>, Routledge, London - New York  2005</a:t>
            </a:r>
            <a:r>
              <a:rPr lang="el-GR" dirty="0"/>
              <a:t>.</a:t>
            </a:r>
            <a:r>
              <a:rPr lang="en-US" dirty="0"/>
              <a:t> PL127.5.E5G65 2005</a:t>
            </a:r>
            <a:endParaRPr lang="tr-TR" dirty="0"/>
          </a:p>
          <a:p>
            <a:r>
              <a:rPr lang="en-US" dirty="0" err="1"/>
              <a:t>Schaaik</a:t>
            </a:r>
            <a:r>
              <a:rPr lang="tr-TR" dirty="0"/>
              <a:t> </a:t>
            </a:r>
            <a:r>
              <a:rPr lang="en-US" dirty="0" err="1"/>
              <a:t>Gerjan</a:t>
            </a:r>
            <a:r>
              <a:rPr lang="en-US" dirty="0"/>
              <a:t> van</a:t>
            </a:r>
            <a:r>
              <a:rPr lang="el-GR" dirty="0"/>
              <a:t>, </a:t>
            </a:r>
            <a:r>
              <a:rPr lang="en-US" i="1" dirty="0"/>
              <a:t>The Oxford Turkish grammar</a:t>
            </a:r>
            <a:r>
              <a:rPr lang="el-GR" dirty="0"/>
              <a:t>, </a:t>
            </a:r>
            <a:r>
              <a:rPr lang="en-US" dirty="0"/>
              <a:t>Oxford University Press</a:t>
            </a:r>
            <a:r>
              <a:rPr lang="el-GR" dirty="0"/>
              <a:t>, </a:t>
            </a:r>
            <a:r>
              <a:rPr lang="en-US" dirty="0"/>
              <a:t>Oxford</a:t>
            </a:r>
            <a:r>
              <a:rPr lang="el-GR" dirty="0"/>
              <a:t> 2020</a:t>
            </a:r>
            <a:r>
              <a:rPr lang="tr-TR" dirty="0"/>
              <a:t>. </a:t>
            </a:r>
            <a:r>
              <a:rPr lang="en-US" dirty="0"/>
              <a:t>PL123.S33 202</a:t>
            </a:r>
            <a:r>
              <a:rPr lang="tr-TR" dirty="0"/>
              <a:t>0</a:t>
            </a:r>
            <a:endParaRPr lang="el-CY" dirty="0"/>
          </a:p>
          <a:p>
            <a:r>
              <a:rPr lang="tr-TR" dirty="0"/>
              <a:t>Tuncay Faruk </a:t>
            </a:r>
            <a:r>
              <a:rPr lang="en-US" dirty="0"/>
              <a:t>&amp; </a:t>
            </a:r>
            <a:r>
              <a:rPr lang="el-GR" dirty="0"/>
              <a:t>Καρατζάς</a:t>
            </a:r>
            <a:r>
              <a:rPr lang="tr-TR" dirty="0"/>
              <a:t> </a:t>
            </a:r>
            <a:r>
              <a:rPr lang="el-GR" dirty="0"/>
              <a:t>Λεωνίδας, </a:t>
            </a:r>
            <a:r>
              <a:rPr lang="el-GR" i="1" dirty="0" err="1"/>
              <a:t>Τουρκο</a:t>
            </a:r>
            <a:r>
              <a:rPr lang="el-GR" i="1" dirty="0"/>
              <a:t>-Ελληνικό Λεξικό, </a:t>
            </a:r>
            <a:r>
              <a:rPr lang="el-GR" i="1" dirty="0" err="1"/>
              <a:t>Türkçe-Yunanca</a:t>
            </a:r>
            <a:r>
              <a:rPr lang="el-GR" i="1" dirty="0"/>
              <a:t> </a:t>
            </a:r>
            <a:r>
              <a:rPr lang="el-GR" i="1" dirty="0" err="1"/>
              <a:t>Sözlük</a:t>
            </a:r>
            <a:r>
              <a:rPr lang="el-GR" dirty="0"/>
              <a:t>, Κέντρο Ανατολικών Γλωσσών και Πολιτισμών, Αθήνα 2000. </a:t>
            </a:r>
            <a:r>
              <a:rPr lang="en-US" dirty="0"/>
              <a:t> PL193.G8F36 200</a:t>
            </a:r>
            <a:r>
              <a:rPr lang="el-GR" dirty="0"/>
              <a:t>0</a:t>
            </a:r>
            <a:endParaRPr lang="tr-TR" b="1" dirty="0"/>
          </a:p>
          <a:p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8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09BC7-B61D-6090-0763-2F722D2E5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>
            <a:extLst>
              <a:ext uri="{FF2B5EF4-FFF2-40B4-BE49-F238E27FC236}">
                <a16:creationId xmlns:a16="http://schemas.microsoft.com/office/drawing/2014/main" id="{20C5F1ED-B70A-8ADF-EC33-606E2E37C3FC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12</a:t>
            </a:r>
            <a:endParaRPr lang="el-CY" b="1" dirty="0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507EAF5-F1D5-91E7-5813-AD66F0DF2D5D}"/>
              </a:ext>
            </a:extLst>
          </p:cNvPr>
          <p:cNvSpPr/>
          <p:nvPr/>
        </p:nvSpPr>
        <p:spPr>
          <a:xfrm>
            <a:off x="351063" y="2819114"/>
            <a:ext cx="11332029" cy="25987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dirty="0"/>
              <a:t>Öğretmeni, Mert</a:t>
            </a:r>
            <a:r>
              <a:rPr lang="en-US" dirty="0"/>
              <a:t>’</a:t>
            </a:r>
            <a:r>
              <a:rPr lang="tr-TR" dirty="0"/>
              <a:t> in  doğaya, hayvanlara olan  merakını  bildiğinden  izci  olmasını  önermiştir. </a:t>
            </a:r>
            <a:r>
              <a:rPr lang="el-GR" dirty="0"/>
              <a:t>[…] Κ</a:t>
            </a:r>
            <a:r>
              <a:rPr lang="tr-TR" dirty="0"/>
              <a:t>üçük izcilerin gideceği ilk  kamp, yaz  kampıydı. Türkiye</a:t>
            </a:r>
            <a:r>
              <a:rPr lang="en-US" dirty="0"/>
              <a:t>’</a:t>
            </a:r>
            <a:r>
              <a:rPr lang="tr-TR" dirty="0"/>
              <a:t> nin  her  köşesinden  izciler gelecek, tanışacak ve güzel vakitler geçireceklerdi.</a:t>
            </a:r>
          </a:p>
          <a:p>
            <a:pPr algn="just"/>
            <a:r>
              <a:rPr lang="tr-TR" dirty="0"/>
              <a:t>Yaz yaklaştıkça Mert</a:t>
            </a:r>
            <a:r>
              <a:rPr lang="en-US" dirty="0"/>
              <a:t>’</a:t>
            </a:r>
            <a:r>
              <a:rPr lang="tr-TR" dirty="0"/>
              <a:t>in  içi içine  sığmıyordu.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Şehriban Çetin, </a:t>
            </a:r>
            <a:r>
              <a:rPr lang="tr-TR" i="1" dirty="0"/>
              <a:t>Küçük izci</a:t>
            </a:r>
            <a:r>
              <a:rPr lang="tr-TR" dirty="0"/>
              <a:t>, Ünlü Çocuk, İstanbul, </a:t>
            </a:r>
            <a:r>
              <a:rPr lang="el-GR" dirty="0"/>
              <a:t>σ. 2-3. </a:t>
            </a:r>
          </a:p>
          <a:p>
            <a:pPr algn="just"/>
            <a:endParaRPr lang="el-GR" dirty="0"/>
          </a:p>
          <a:p>
            <a:pPr algn="just"/>
            <a:endParaRPr lang="el-CY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18FC00-7274-5099-9497-64EE8C8A4A74}"/>
              </a:ext>
            </a:extLst>
          </p:cNvPr>
          <p:cNvSpPr txBox="1"/>
          <p:nvPr/>
        </p:nvSpPr>
        <p:spPr>
          <a:xfrm>
            <a:off x="351063" y="145142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/>
              <a:t>A</a:t>
            </a:r>
            <a:r>
              <a:rPr lang="en-US" b="1" dirty="0" err="1"/>
              <a:t>lıştırma</a:t>
            </a:r>
            <a:r>
              <a:rPr lang="en-US" b="1" dirty="0"/>
              <a:t> </a:t>
            </a:r>
            <a:r>
              <a:rPr lang="en-US" b="1" dirty="0" err="1"/>
              <a:t>çözümü</a:t>
            </a:r>
            <a:r>
              <a:rPr lang="tr-TR" b="1" dirty="0"/>
              <a:t>  </a:t>
            </a:r>
            <a:r>
              <a:rPr lang="el-GR" b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18922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C9A3-E655-1C8F-8587-4B4469CED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02A093-EAC3-E004-AC26-4DA1C3B95E4B}"/>
              </a:ext>
            </a:extLst>
          </p:cNvPr>
          <p:cNvSpPr txBox="1"/>
          <p:nvPr/>
        </p:nvSpPr>
        <p:spPr>
          <a:xfrm>
            <a:off x="272142" y="1418708"/>
            <a:ext cx="9329058" cy="324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b="1" dirty="0" err="1">
                <a:solidFill>
                  <a:srgbClr val="1F1F1F"/>
                </a:solidFill>
                <a:latin typeface="Google Sans"/>
              </a:rPr>
              <a:t>Sorunu</a:t>
            </a:r>
            <a:r>
              <a:rPr lang="en-US" b="1" dirty="0">
                <a:solidFill>
                  <a:srgbClr val="1F1F1F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Google Sans"/>
              </a:rPr>
              <a:t>çözme</a:t>
            </a:r>
            <a:r>
              <a:rPr lang="en-US" b="1" dirty="0">
                <a:solidFill>
                  <a:srgbClr val="1F1F1F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Google Sans"/>
              </a:rPr>
              <a:t>adımları</a:t>
            </a:r>
            <a:r>
              <a:rPr lang="en-US" b="1" dirty="0">
                <a:solidFill>
                  <a:srgbClr val="1F1F1F"/>
                </a:solidFill>
                <a:latin typeface="Google Sans"/>
              </a:rPr>
              <a:t> </a:t>
            </a:r>
            <a:endParaRPr lang="en-US" b="1" dirty="0">
              <a:solidFill>
                <a:srgbClr val="1F1F1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26CB7E9-58A2-02FE-A270-5ED78BCA9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3727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CY" altLang="el-CY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CY" altLang="el-CY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9B3F0CD8-AAC4-8B66-8850-0E62A72D6840}"/>
              </a:ext>
            </a:extLst>
          </p:cNvPr>
          <p:cNvSpPr/>
          <p:nvPr/>
        </p:nvSpPr>
        <p:spPr>
          <a:xfrm>
            <a:off x="7190897" y="1771235"/>
            <a:ext cx="3958797" cy="355475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Ονοματική  φράση  / ουσιαστικό  που λειτουργεί ως αντικείμενο / </a:t>
            </a:r>
            <a:r>
              <a:rPr lang="tr-TR" dirty="0"/>
              <a:t>belirtili</a:t>
            </a:r>
            <a:r>
              <a:rPr lang="en-US" dirty="0"/>
              <a:t> / </a:t>
            </a:r>
            <a:r>
              <a:rPr lang="tr-TR" dirty="0"/>
              <a:t> belirtisiz </a:t>
            </a:r>
            <a:r>
              <a:rPr lang="en-US" dirty="0"/>
              <a:t>n</a:t>
            </a:r>
            <a:r>
              <a:rPr lang="tr-TR" dirty="0"/>
              <a:t>esne</a:t>
            </a:r>
            <a:r>
              <a:rPr lang="el-GR" dirty="0"/>
              <a:t>, έμμεσο συμπλήρωμα </a:t>
            </a:r>
            <a:r>
              <a:rPr lang="en-US" dirty="0"/>
              <a:t>/</a:t>
            </a:r>
            <a:r>
              <a:rPr lang="tr-TR" dirty="0"/>
              <a:t> dolaylı tümleç</a:t>
            </a:r>
            <a:r>
              <a:rPr lang="el-GR" dirty="0"/>
              <a:t>  ή  εμπρόθετος προσδιορισμός </a:t>
            </a:r>
            <a:r>
              <a:rPr lang="tr-TR" dirty="0"/>
              <a:t>  (edat tümleci) </a:t>
            </a:r>
            <a:r>
              <a:rPr lang="el-GR" dirty="0"/>
              <a:t>στη  μετοχή   </a:t>
            </a:r>
            <a:endParaRPr lang="el-CY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A255897F-2FEF-369A-197F-E4AC479D9829}"/>
              </a:ext>
            </a:extLst>
          </p:cNvPr>
          <p:cNvSpPr/>
          <p:nvPr/>
        </p:nvSpPr>
        <p:spPr>
          <a:xfrm>
            <a:off x="4115682" y="2401871"/>
            <a:ext cx="2619044" cy="250397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μετοχή </a:t>
            </a:r>
            <a:endParaRPr lang="tr-TR" dirty="0"/>
          </a:p>
          <a:p>
            <a:pPr algn="ctr"/>
            <a:r>
              <a:rPr lang="el-GR" dirty="0"/>
              <a:t> –(</a:t>
            </a:r>
            <a:r>
              <a:rPr lang="tr-TR" dirty="0"/>
              <a:t>mA</a:t>
            </a:r>
            <a:r>
              <a:rPr lang="el-GR" dirty="0"/>
              <a:t>)(</a:t>
            </a:r>
            <a:r>
              <a:rPr lang="tr-TR" dirty="0"/>
              <a:t>y</a:t>
            </a:r>
            <a:r>
              <a:rPr lang="el-GR" dirty="0"/>
              <a:t>)</a:t>
            </a:r>
            <a:r>
              <a:rPr lang="tr-TR" dirty="0"/>
              <a:t>AcAğI</a:t>
            </a:r>
            <a:endParaRPr lang="el-CY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793DEA8F-F565-F3FC-B179-7A24178B9252}"/>
              </a:ext>
            </a:extLst>
          </p:cNvPr>
          <p:cNvSpPr/>
          <p:nvPr/>
        </p:nvSpPr>
        <p:spPr>
          <a:xfrm>
            <a:off x="1250845" y="2623133"/>
            <a:ext cx="2408666" cy="22086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Υποκείμενο</a:t>
            </a:r>
            <a:r>
              <a:rPr lang="tr-TR" dirty="0"/>
              <a:t> </a:t>
            </a:r>
            <a:r>
              <a:rPr lang="el-GR" dirty="0"/>
              <a:t>μετοχής </a:t>
            </a:r>
            <a:r>
              <a:rPr lang="tr-TR" dirty="0"/>
              <a:t>         </a:t>
            </a:r>
          </a:p>
          <a:p>
            <a:pPr algn="ctr"/>
            <a:r>
              <a:rPr lang="el-GR" dirty="0"/>
              <a:t>–(</a:t>
            </a:r>
            <a:r>
              <a:rPr lang="tr-TR" dirty="0"/>
              <a:t>mA</a:t>
            </a:r>
            <a:r>
              <a:rPr lang="el-GR" dirty="0"/>
              <a:t>)(</a:t>
            </a:r>
            <a:r>
              <a:rPr lang="tr-TR" dirty="0"/>
              <a:t>y</a:t>
            </a:r>
            <a:r>
              <a:rPr lang="el-GR" dirty="0"/>
              <a:t>)</a:t>
            </a:r>
            <a:r>
              <a:rPr lang="tr-TR" dirty="0"/>
              <a:t>AcAğI </a:t>
            </a:r>
            <a:r>
              <a:rPr lang="el-GR" dirty="0"/>
              <a:t>σε πτώση γενική </a:t>
            </a:r>
            <a:endParaRPr lang="el-CY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9223EA90-BF8D-E624-DBB6-C81DB59B7A43}"/>
              </a:ext>
            </a:extLst>
          </p:cNvPr>
          <p:cNvSpPr/>
          <p:nvPr/>
        </p:nvSpPr>
        <p:spPr>
          <a:xfrm>
            <a:off x="10763251" y="91168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13</a:t>
            </a:r>
            <a:endParaRPr lang="el-CY" b="1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9C0568D4-145D-4B1D-6E30-1D6FE22A99B9}"/>
              </a:ext>
            </a:extLst>
          </p:cNvPr>
          <p:cNvSpPr/>
          <p:nvPr/>
        </p:nvSpPr>
        <p:spPr>
          <a:xfrm>
            <a:off x="2176260" y="5411218"/>
            <a:ext cx="7512908" cy="10497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</a:t>
            </a:r>
            <a:r>
              <a:rPr lang="tr-TR" dirty="0"/>
              <a:t>üçük izciler</a:t>
            </a:r>
            <a:r>
              <a:rPr lang="el-GR" dirty="0"/>
              <a:t>   </a:t>
            </a:r>
            <a:r>
              <a:rPr lang="tr-TR" b="1" dirty="0"/>
              <a:t>herhangi bir yere  </a:t>
            </a:r>
            <a:r>
              <a:rPr lang="tr-TR" dirty="0"/>
              <a:t>gidecekti.</a:t>
            </a:r>
          </a:p>
          <a:p>
            <a:pPr algn="ctr"/>
            <a:r>
              <a:rPr lang="tr-TR" b="1" dirty="0"/>
              <a:t>O yer  </a:t>
            </a:r>
            <a:r>
              <a:rPr lang="tr-TR" dirty="0"/>
              <a:t>ilk  kamp, yaz  kampıydı.</a:t>
            </a:r>
          </a:p>
          <a:p>
            <a:pPr algn="ctr"/>
            <a:r>
              <a:rPr lang="el-GR" dirty="0"/>
              <a:t>Κ</a:t>
            </a:r>
            <a:r>
              <a:rPr lang="tr-TR" dirty="0"/>
              <a:t>üçük izcilerin gideceği ilk  kamp, yaz  kampıydı.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60735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DA5E7-BC66-FA89-CB10-6E94629B4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DA8A22-95E4-235A-88A2-D18D05462759}"/>
              </a:ext>
            </a:extLst>
          </p:cNvPr>
          <p:cNvSpPr txBox="1"/>
          <p:nvPr/>
        </p:nvSpPr>
        <p:spPr>
          <a:xfrm>
            <a:off x="351063" y="1418708"/>
            <a:ext cx="9329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İçerik  haritası</a:t>
            </a:r>
            <a:r>
              <a:rPr lang="el-GR" b="1" dirty="0">
                <a:solidFill>
                  <a:schemeClr val="tx1"/>
                </a:solidFill>
              </a:rPr>
              <a:t> : 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E854FE4-AFEF-B99E-64B3-FE712CA66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3727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CY" altLang="el-CY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CY" altLang="el-CY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1339B777-EB30-1671-F01D-996545D205BB}"/>
              </a:ext>
            </a:extLst>
          </p:cNvPr>
          <p:cNvSpPr/>
          <p:nvPr/>
        </p:nvSpPr>
        <p:spPr>
          <a:xfrm>
            <a:off x="7190897" y="1771235"/>
            <a:ext cx="3958797" cy="355475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Ονοματική  φράση  / ουσιαστικό  που λειτουργεί ως αντικείμενο / </a:t>
            </a:r>
            <a:r>
              <a:rPr lang="tr-TR" dirty="0"/>
              <a:t>belirtili</a:t>
            </a:r>
            <a:r>
              <a:rPr lang="en-US" dirty="0"/>
              <a:t> / </a:t>
            </a:r>
            <a:r>
              <a:rPr lang="tr-TR" dirty="0"/>
              <a:t> belirtisiz </a:t>
            </a:r>
            <a:r>
              <a:rPr lang="en-US" dirty="0"/>
              <a:t>n</a:t>
            </a:r>
            <a:r>
              <a:rPr lang="tr-TR" dirty="0"/>
              <a:t>esne</a:t>
            </a:r>
            <a:r>
              <a:rPr lang="el-GR" dirty="0"/>
              <a:t>, έμμεσο συμπλήρωμα </a:t>
            </a:r>
            <a:r>
              <a:rPr lang="en-US" dirty="0"/>
              <a:t>/</a:t>
            </a:r>
            <a:r>
              <a:rPr lang="tr-TR" dirty="0"/>
              <a:t> dolaylı tümleç</a:t>
            </a:r>
            <a:r>
              <a:rPr lang="el-GR" dirty="0"/>
              <a:t>  ή  εμπρόθετος προσδιορισμός </a:t>
            </a:r>
            <a:r>
              <a:rPr lang="tr-TR" dirty="0"/>
              <a:t>  (edat tümleci) </a:t>
            </a:r>
            <a:r>
              <a:rPr lang="el-GR" dirty="0"/>
              <a:t>στη  μετοχή   </a:t>
            </a:r>
            <a:endParaRPr lang="el-CY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4C42DACE-9A0C-74BC-274D-23925613C291}"/>
              </a:ext>
            </a:extLst>
          </p:cNvPr>
          <p:cNvSpPr/>
          <p:nvPr/>
        </p:nvSpPr>
        <p:spPr>
          <a:xfrm>
            <a:off x="4115682" y="2401871"/>
            <a:ext cx="2619044" cy="250397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μετοχή </a:t>
            </a:r>
            <a:endParaRPr lang="tr-TR" dirty="0"/>
          </a:p>
          <a:p>
            <a:pPr algn="ctr"/>
            <a:r>
              <a:rPr lang="el-GR" dirty="0"/>
              <a:t> –(</a:t>
            </a:r>
            <a:r>
              <a:rPr lang="tr-TR" dirty="0"/>
              <a:t>mA</a:t>
            </a:r>
            <a:r>
              <a:rPr lang="el-GR" dirty="0"/>
              <a:t>)(</a:t>
            </a:r>
            <a:r>
              <a:rPr lang="tr-TR" dirty="0"/>
              <a:t>y</a:t>
            </a:r>
            <a:r>
              <a:rPr lang="el-GR" dirty="0"/>
              <a:t>)</a:t>
            </a:r>
            <a:r>
              <a:rPr lang="tr-TR" dirty="0"/>
              <a:t>AcAğI</a:t>
            </a:r>
            <a:endParaRPr lang="el-CY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5EC21839-AED0-FC0C-A6DA-FF37BA5F7D33}"/>
              </a:ext>
            </a:extLst>
          </p:cNvPr>
          <p:cNvSpPr/>
          <p:nvPr/>
        </p:nvSpPr>
        <p:spPr>
          <a:xfrm>
            <a:off x="1250845" y="2623133"/>
            <a:ext cx="2408666" cy="22086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Υποκείμενο</a:t>
            </a:r>
            <a:r>
              <a:rPr lang="tr-TR" dirty="0"/>
              <a:t> </a:t>
            </a:r>
            <a:r>
              <a:rPr lang="el-GR" dirty="0"/>
              <a:t>μετοχής </a:t>
            </a:r>
            <a:r>
              <a:rPr lang="tr-TR" dirty="0"/>
              <a:t>         </a:t>
            </a:r>
          </a:p>
          <a:p>
            <a:pPr algn="ctr"/>
            <a:r>
              <a:rPr lang="el-GR" dirty="0"/>
              <a:t>–(</a:t>
            </a:r>
            <a:r>
              <a:rPr lang="tr-TR" dirty="0"/>
              <a:t>mA</a:t>
            </a:r>
            <a:r>
              <a:rPr lang="el-GR" dirty="0"/>
              <a:t>)(</a:t>
            </a:r>
            <a:r>
              <a:rPr lang="tr-TR" dirty="0"/>
              <a:t>y</a:t>
            </a:r>
            <a:r>
              <a:rPr lang="el-GR" dirty="0"/>
              <a:t>)</a:t>
            </a:r>
            <a:r>
              <a:rPr lang="tr-TR" dirty="0"/>
              <a:t>AcAğI </a:t>
            </a:r>
            <a:r>
              <a:rPr lang="el-GR" dirty="0"/>
              <a:t>σε πτώση γενική </a:t>
            </a:r>
            <a:endParaRPr lang="el-CY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580D1F5D-F14F-4FA2-852D-ADBE266F59A7}"/>
              </a:ext>
            </a:extLst>
          </p:cNvPr>
          <p:cNvSpPr/>
          <p:nvPr/>
        </p:nvSpPr>
        <p:spPr>
          <a:xfrm>
            <a:off x="10763251" y="91168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2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68475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15D05-C755-A629-A816-8687BE81E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>
            <a:extLst>
              <a:ext uri="{FF2B5EF4-FFF2-40B4-BE49-F238E27FC236}">
                <a16:creationId xmlns:a16="http://schemas.microsoft.com/office/drawing/2014/main" id="{82D99B96-7E95-76D7-492C-5C72E769C1E4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3</a:t>
            </a:r>
            <a:endParaRPr lang="el-CY" b="1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9AED3EE-4561-6854-29B6-6ED1268DC54C}"/>
              </a:ext>
            </a:extLst>
          </p:cNvPr>
          <p:cNvSpPr/>
          <p:nvPr/>
        </p:nvSpPr>
        <p:spPr>
          <a:xfrm>
            <a:off x="351063" y="1646644"/>
            <a:ext cx="8730344" cy="37200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r>
              <a:rPr lang="tr-TR" b="1" dirty="0"/>
              <a:t>Hazırlık  çalışması  </a:t>
            </a:r>
            <a:r>
              <a:rPr lang="el-GR" b="1" dirty="0"/>
              <a:t>: 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Ο καθηγητής  του  είχε  προτείνει  να γίνει  πρόσκοπος, επειδή    γνώριζε το μεράκι  του  </a:t>
            </a:r>
            <a:r>
              <a:rPr lang="tr-TR" dirty="0"/>
              <a:t>Mert</a:t>
            </a:r>
            <a:r>
              <a:rPr lang="el-GR" dirty="0"/>
              <a:t> για τη  φύση, για  τα  ζώα. […] Ήταν η πρώτη  κατασκήνωση,  η  πρώτη καλοκαιρινή κατασκήνωση  όπου  θα  πήγαιναν  οι μικροί  πρόσκοποι.  Από κάθε  γωνιά της Τουρκίας θα έρχονταν   πρόσκοποι,  θα  γνωρίζονταν και θα  περνούσαν  τον καιρό τους όμορφα.</a:t>
            </a:r>
          </a:p>
          <a:p>
            <a:pPr algn="just"/>
            <a:r>
              <a:rPr lang="el-GR" dirty="0"/>
              <a:t>Όσο  πλησίαζε το καλοκαίρι,  αγαλλίαζε η  ψυχή του</a:t>
            </a:r>
            <a:r>
              <a:rPr lang="tr-TR" dirty="0"/>
              <a:t> Mert</a:t>
            </a:r>
            <a:r>
              <a:rPr lang="el-GR" dirty="0"/>
              <a:t>.</a:t>
            </a:r>
          </a:p>
          <a:p>
            <a:pPr algn="just"/>
            <a:endParaRPr lang="el-GR" dirty="0"/>
          </a:p>
          <a:p>
            <a:pPr algn="just"/>
            <a:r>
              <a:rPr lang="tr-TR" dirty="0"/>
              <a:t>vakit geçirmek </a:t>
            </a:r>
            <a:r>
              <a:rPr lang="el-GR" dirty="0"/>
              <a:t>: περνώ  τον καιρό  μου</a:t>
            </a:r>
            <a:endParaRPr lang="tr-TR" dirty="0"/>
          </a:p>
          <a:p>
            <a:pPr algn="just"/>
            <a:r>
              <a:rPr lang="el-GR" dirty="0"/>
              <a:t>-(</a:t>
            </a:r>
            <a:r>
              <a:rPr lang="en-US" dirty="0"/>
              <a:t>n</a:t>
            </a:r>
            <a:r>
              <a:rPr lang="el-GR" dirty="0"/>
              <a:t>)</a:t>
            </a:r>
            <a:r>
              <a:rPr lang="en-US" dirty="0"/>
              <a:t>In  </a:t>
            </a:r>
            <a:r>
              <a:rPr lang="tr-TR" dirty="0"/>
              <a:t>iç içine sığmamak </a:t>
            </a:r>
            <a:r>
              <a:rPr lang="el-GR" dirty="0"/>
              <a:t>: </a:t>
            </a:r>
            <a:r>
              <a:rPr lang="tr-TR" dirty="0"/>
              <a:t>  </a:t>
            </a:r>
            <a:r>
              <a:rPr lang="el-GR" dirty="0"/>
              <a:t>αγαλλιάζει η  ψυχή </a:t>
            </a:r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60025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7FD80-92F3-7575-3AE9-4DFBABB80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2E6592-9C0D-06BE-512D-CAA4B7927C3D}"/>
              </a:ext>
            </a:extLst>
          </p:cNvPr>
          <p:cNvSpPr txBox="1"/>
          <p:nvPr/>
        </p:nvSpPr>
        <p:spPr>
          <a:xfrm>
            <a:off x="375555" y="1536382"/>
            <a:ext cx="75764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Derslerin  bi</a:t>
            </a:r>
            <a:r>
              <a:rPr lang="tr-TR" b="1" dirty="0"/>
              <a:t>r</a:t>
            </a:r>
            <a:r>
              <a:rPr lang="tr-TR" b="1" dirty="0">
                <a:solidFill>
                  <a:schemeClr val="tx1"/>
                </a:solidFill>
              </a:rPr>
              <a:t>birini tekrar etmesi </a:t>
            </a:r>
            <a:r>
              <a:rPr lang="el-GR" b="1" dirty="0">
                <a:solidFill>
                  <a:schemeClr val="tx1"/>
                </a:solidFill>
              </a:rPr>
              <a:t>: </a:t>
            </a:r>
          </a:p>
          <a:p>
            <a:endParaRPr lang="el-GR" b="1" dirty="0"/>
          </a:p>
          <a:p>
            <a:r>
              <a:rPr lang="tr-TR" dirty="0"/>
              <a:t>Kitab</a:t>
            </a:r>
            <a:r>
              <a:rPr lang="en-US" dirty="0"/>
              <a:t>-</a:t>
            </a:r>
            <a:r>
              <a:rPr lang="tr-TR" dirty="0"/>
              <a:t>a  ol</a:t>
            </a:r>
            <a:r>
              <a:rPr lang="en-US" dirty="0"/>
              <a:t>-</a:t>
            </a:r>
            <a:r>
              <a:rPr lang="tr-TR" dirty="0"/>
              <a:t>an  merak</a:t>
            </a:r>
            <a:r>
              <a:rPr lang="en-US" dirty="0"/>
              <a:t>-</a:t>
            </a:r>
            <a:r>
              <a:rPr lang="tr-TR" dirty="0"/>
              <a:t>ı  sonsuzdur.</a:t>
            </a:r>
          </a:p>
          <a:p>
            <a:r>
              <a:rPr lang="en-US" dirty="0"/>
              <a:t>Her interest in  books  is endless.</a:t>
            </a:r>
            <a:endParaRPr lang="tr-TR" dirty="0"/>
          </a:p>
          <a:p>
            <a:endParaRPr lang="en-US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506572AC-5B08-23F6-B016-3A0506D78972}"/>
              </a:ext>
            </a:extLst>
          </p:cNvPr>
          <p:cNvSpPr/>
          <p:nvPr/>
        </p:nvSpPr>
        <p:spPr>
          <a:xfrm>
            <a:off x="1658716" y="3884307"/>
            <a:ext cx="1730828" cy="15389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Δοτική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8" name="Σύμβολο πρόσθεσης 7">
            <a:extLst>
              <a:ext uri="{FF2B5EF4-FFF2-40B4-BE49-F238E27FC236}">
                <a16:creationId xmlns:a16="http://schemas.microsoft.com/office/drawing/2014/main" id="{D3C12D58-2458-54E9-75B4-1B54172617A0}"/>
              </a:ext>
            </a:extLst>
          </p:cNvPr>
          <p:cNvSpPr/>
          <p:nvPr/>
        </p:nvSpPr>
        <p:spPr>
          <a:xfrm>
            <a:off x="3437163" y="4046785"/>
            <a:ext cx="998764" cy="1099457"/>
          </a:xfrm>
          <a:prstGeom prst="mathPl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374502DF-2B18-786F-742E-D778386953C7}"/>
              </a:ext>
            </a:extLst>
          </p:cNvPr>
          <p:cNvSpPr/>
          <p:nvPr/>
        </p:nvSpPr>
        <p:spPr>
          <a:xfrm>
            <a:off x="4610782" y="3442352"/>
            <a:ext cx="4659088" cy="23083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/>
              <a:t>al</a:t>
            </a:r>
            <a:r>
              <a:rPr lang="en-US" dirty="0"/>
              <a:t>â</a:t>
            </a:r>
            <a:r>
              <a:rPr lang="tr-TR" dirty="0"/>
              <a:t>ka </a:t>
            </a:r>
            <a:r>
              <a:rPr lang="el-GR" dirty="0"/>
              <a:t> / ενδιαφέρον</a:t>
            </a:r>
            <a:r>
              <a:rPr lang="tr-TR" dirty="0"/>
              <a:t> </a:t>
            </a:r>
            <a:r>
              <a:rPr lang="el-GR" dirty="0"/>
              <a:t> </a:t>
            </a:r>
            <a:endParaRPr lang="tr-TR" dirty="0"/>
          </a:p>
          <a:p>
            <a:r>
              <a:rPr lang="tr-TR" dirty="0"/>
              <a:t>inanç</a:t>
            </a:r>
            <a:r>
              <a:rPr lang="el-GR" dirty="0"/>
              <a:t> /  πίστη</a:t>
            </a:r>
            <a:endParaRPr lang="tr-TR" dirty="0"/>
          </a:p>
          <a:p>
            <a:r>
              <a:rPr lang="tr-TR" dirty="0"/>
              <a:t>merak</a:t>
            </a:r>
            <a:r>
              <a:rPr lang="el-GR" dirty="0"/>
              <a:t> /  πάθος, περιέργεια, ανησυχία </a:t>
            </a:r>
            <a:endParaRPr lang="tr-TR" dirty="0"/>
          </a:p>
          <a:p>
            <a:r>
              <a:rPr lang="tr-TR" dirty="0"/>
              <a:t>hak</a:t>
            </a:r>
            <a:r>
              <a:rPr lang="el-GR" dirty="0"/>
              <a:t> / δικαίωμα</a:t>
            </a:r>
            <a:endParaRPr lang="tr-TR" dirty="0"/>
          </a:p>
          <a:p>
            <a:r>
              <a:rPr lang="tr-TR" dirty="0"/>
              <a:t>borç</a:t>
            </a:r>
            <a:r>
              <a:rPr lang="el-GR" dirty="0"/>
              <a:t>  / χρέος </a:t>
            </a:r>
            <a:endParaRPr lang="tr-TR" dirty="0"/>
          </a:p>
          <a:p>
            <a:r>
              <a:rPr lang="tr-TR" dirty="0"/>
              <a:t>sevgi</a:t>
            </a:r>
            <a:r>
              <a:rPr lang="el-GR" dirty="0"/>
              <a:t>  / αγάπη</a:t>
            </a:r>
            <a:endParaRPr lang="el-C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9C8120-7C01-E10E-D91B-BD698EEA4C77}"/>
              </a:ext>
            </a:extLst>
          </p:cNvPr>
          <p:cNvSpPr txBox="1"/>
          <p:nvPr/>
        </p:nvSpPr>
        <p:spPr>
          <a:xfrm>
            <a:off x="1894114" y="6053965"/>
            <a:ext cx="8090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Gerjan</a:t>
            </a:r>
            <a:r>
              <a:rPr lang="en-US" dirty="0"/>
              <a:t> van </a:t>
            </a:r>
            <a:r>
              <a:rPr lang="en-US" dirty="0" err="1"/>
              <a:t>Schaaik</a:t>
            </a:r>
            <a:r>
              <a:rPr lang="el-GR" dirty="0"/>
              <a:t>, </a:t>
            </a:r>
            <a:r>
              <a:rPr lang="en-US" i="1" dirty="0"/>
              <a:t>The Oxford Turkish grammar</a:t>
            </a:r>
            <a:r>
              <a:rPr lang="el-GR" dirty="0"/>
              <a:t>, </a:t>
            </a:r>
            <a:r>
              <a:rPr lang="en-US" dirty="0"/>
              <a:t>Oxford University Press</a:t>
            </a:r>
            <a:r>
              <a:rPr lang="el-GR" dirty="0"/>
              <a:t>, </a:t>
            </a:r>
            <a:r>
              <a:rPr lang="en-US" dirty="0"/>
              <a:t>Oxford</a:t>
            </a:r>
            <a:r>
              <a:rPr lang="el-GR" dirty="0"/>
              <a:t> 2020, σελ.</a:t>
            </a:r>
            <a:r>
              <a:rPr lang="tr-TR" dirty="0"/>
              <a:t> 498. </a:t>
            </a:r>
            <a:r>
              <a:rPr lang="en-US" dirty="0"/>
              <a:t>PL123.S33 202</a:t>
            </a:r>
            <a:r>
              <a:rPr lang="tr-TR" dirty="0"/>
              <a:t>0</a:t>
            </a:r>
          </a:p>
        </p:txBody>
      </p:sp>
      <p:pic>
        <p:nvPicPr>
          <p:cNvPr id="12" name="Picture 2" descr="Dikkat levhası">
            <a:extLst>
              <a:ext uri="{FF2B5EF4-FFF2-40B4-BE49-F238E27FC236}">
                <a16:creationId xmlns:a16="http://schemas.microsoft.com/office/drawing/2014/main" id="{297A6635-B461-DEC3-67FE-F5D22241B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5" y="5931626"/>
            <a:ext cx="1338945" cy="89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Οβάλ 12">
            <a:extLst>
              <a:ext uri="{FF2B5EF4-FFF2-40B4-BE49-F238E27FC236}">
                <a16:creationId xmlns:a16="http://schemas.microsoft.com/office/drawing/2014/main" id="{B3296DF9-A437-EF97-D162-44D1313776F0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4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310005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BC5AA-9BB3-2FA8-6C4E-9AA68C292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>
            <a:extLst>
              <a:ext uri="{FF2B5EF4-FFF2-40B4-BE49-F238E27FC236}">
                <a16:creationId xmlns:a16="http://schemas.microsoft.com/office/drawing/2014/main" id="{DF93BDF7-B3B1-6364-B841-1E851E480A57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5</a:t>
            </a:r>
            <a:endParaRPr lang="el-CY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ED37E-A6CF-2F5C-C5E1-694F3A4371EE}"/>
              </a:ext>
            </a:extLst>
          </p:cNvPr>
          <p:cNvSpPr txBox="1"/>
          <p:nvPr/>
        </p:nvSpPr>
        <p:spPr>
          <a:xfrm>
            <a:off x="351063" y="1452886"/>
            <a:ext cx="75764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Derslerin  bi</a:t>
            </a:r>
            <a:r>
              <a:rPr lang="tr-TR" b="1" dirty="0"/>
              <a:t>r</a:t>
            </a:r>
            <a:r>
              <a:rPr lang="tr-TR" b="1" dirty="0">
                <a:solidFill>
                  <a:schemeClr val="tx1"/>
                </a:solidFill>
              </a:rPr>
              <a:t>birini tekrar etmesi </a:t>
            </a:r>
            <a:r>
              <a:rPr lang="el-GR" b="1" dirty="0">
                <a:solidFill>
                  <a:schemeClr val="tx1"/>
                </a:solidFill>
              </a:rPr>
              <a:t>: </a:t>
            </a:r>
          </a:p>
          <a:p>
            <a:endParaRPr lang="el-GR" b="1" dirty="0"/>
          </a:p>
          <a:p>
            <a:pPr fontAlgn="base">
              <a:buNone/>
            </a:pPr>
            <a:r>
              <a:rPr lang="el-GR" b="1" dirty="0"/>
              <a:t>«Λειτουργικός τονισμός»  : Προσωπική αντωνυμία  &amp; Κτητική αντωνυμία </a:t>
            </a:r>
          </a:p>
          <a:p>
            <a:pPr fontAlgn="base">
              <a:buNone/>
            </a:pPr>
            <a:endParaRPr lang="el-GR" b="1" dirty="0"/>
          </a:p>
          <a:p>
            <a:pPr algn="just" fontAlgn="base"/>
            <a:r>
              <a:rPr lang="el-GR" dirty="0"/>
              <a:t>Ο καθηγητής  </a:t>
            </a:r>
            <a:r>
              <a:rPr lang="el-GR" b="1" dirty="0">
                <a:solidFill>
                  <a:srgbClr val="FF0000"/>
                </a:solidFill>
              </a:rPr>
              <a:t>του</a:t>
            </a:r>
            <a:r>
              <a:rPr lang="el-GR" dirty="0"/>
              <a:t>  είχε  προτείνει  να γίνει  πρόσκοπος.</a:t>
            </a:r>
          </a:p>
          <a:p>
            <a:pPr algn="just" fontAlgn="base"/>
            <a:r>
              <a:rPr lang="el-GR" dirty="0"/>
              <a:t>Ο καθηγητής  </a:t>
            </a:r>
            <a:r>
              <a:rPr lang="el-GR" b="1" dirty="0">
                <a:solidFill>
                  <a:srgbClr val="00B050"/>
                </a:solidFill>
              </a:rPr>
              <a:t>τού</a:t>
            </a:r>
            <a:r>
              <a:rPr lang="el-GR" dirty="0"/>
              <a:t>  είχε  προτείνει  να γίνει  πρόσκοπος.</a:t>
            </a:r>
          </a:p>
          <a:p>
            <a:pPr algn="just" fontAlgn="base"/>
            <a:r>
              <a:rPr lang="el-GR" dirty="0"/>
              <a:t>Ο καθηγητής  </a:t>
            </a:r>
            <a:r>
              <a:rPr lang="el-GR" b="1" dirty="0">
                <a:solidFill>
                  <a:srgbClr val="0070C0"/>
                </a:solidFill>
              </a:rPr>
              <a:t>του</a:t>
            </a:r>
            <a:r>
              <a:rPr lang="el-GR" b="1" dirty="0"/>
              <a:t> </a:t>
            </a:r>
            <a:r>
              <a:rPr lang="el-GR" b="1" dirty="0">
                <a:solidFill>
                  <a:srgbClr val="7030A0"/>
                </a:solidFill>
              </a:rPr>
              <a:t>τού</a:t>
            </a:r>
            <a:r>
              <a:rPr lang="el-GR" b="1" dirty="0"/>
              <a:t>   </a:t>
            </a:r>
            <a:r>
              <a:rPr lang="el-GR" dirty="0"/>
              <a:t>είχε  προτείνει  να γίνει  πρόσκοπος.</a:t>
            </a:r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dirty="0"/>
              <a:t>Öğretmen</a:t>
            </a:r>
            <a:r>
              <a:rPr lang="tr-TR" b="1" dirty="0">
                <a:solidFill>
                  <a:srgbClr val="FF0000"/>
                </a:solidFill>
              </a:rPr>
              <a:t>i</a:t>
            </a:r>
            <a:r>
              <a:rPr lang="tr-TR" dirty="0"/>
              <a:t>,   izci  olmasını  önermiştir.</a:t>
            </a:r>
          </a:p>
          <a:p>
            <a:r>
              <a:rPr lang="tr-TR" dirty="0"/>
              <a:t>Öğretmen, </a:t>
            </a:r>
            <a:r>
              <a:rPr lang="tr-TR" b="1" dirty="0">
                <a:solidFill>
                  <a:srgbClr val="00B050"/>
                </a:solidFill>
              </a:rPr>
              <a:t>ona</a:t>
            </a:r>
            <a:r>
              <a:rPr lang="tr-TR" dirty="0"/>
              <a:t>   izci  olmasını  önermiştir.</a:t>
            </a:r>
          </a:p>
          <a:p>
            <a:r>
              <a:rPr lang="tr-TR" dirty="0"/>
              <a:t>Öğretmen</a:t>
            </a:r>
            <a:r>
              <a:rPr lang="tr-TR" b="1" dirty="0">
                <a:solidFill>
                  <a:srgbClr val="0070C0"/>
                </a:solidFill>
              </a:rPr>
              <a:t>i</a:t>
            </a:r>
            <a:r>
              <a:rPr lang="tr-TR" dirty="0"/>
              <a:t>, </a:t>
            </a:r>
            <a:r>
              <a:rPr lang="tr-TR" b="1" dirty="0">
                <a:solidFill>
                  <a:srgbClr val="7030A0"/>
                </a:solidFill>
              </a:rPr>
              <a:t>ona</a:t>
            </a:r>
            <a:r>
              <a:rPr lang="tr-TR" dirty="0"/>
              <a:t>  izci  olmasını  önermiştir.</a:t>
            </a:r>
          </a:p>
          <a:p>
            <a:endParaRPr lang="tr-TR" dirty="0"/>
          </a:p>
          <a:p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9D138-92A4-F3D8-645B-8162BDD54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C9EA70DC-30B6-B3CF-1FA8-409B4078FE4F}"/>
              </a:ext>
            </a:extLst>
          </p:cNvPr>
          <p:cNvSpPr/>
          <p:nvPr/>
        </p:nvSpPr>
        <p:spPr>
          <a:xfrm>
            <a:off x="4093028" y="2586494"/>
            <a:ext cx="4005943" cy="180702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Komşumuz</a:t>
            </a:r>
            <a:r>
              <a:rPr lang="tr-TR" sz="3200" b="1" dirty="0"/>
              <a:t>un</a:t>
            </a:r>
            <a:r>
              <a:rPr lang="tr-TR" sz="3200" dirty="0"/>
              <a:t>  çalın</a:t>
            </a:r>
            <a:r>
              <a:rPr lang="tr-TR" sz="3200" b="1" dirty="0"/>
              <a:t>an</a:t>
            </a:r>
            <a:r>
              <a:rPr lang="tr-TR" sz="3200" dirty="0"/>
              <a:t>  araba</a:t>
            </a:r>
            <a:r>
              <a:rPr lang="tr-TR" sz="3200" b="1" dirty="0"/>
              <a:t>sı</a:t>
            </a:r>
            <a:r>
              <a:rPr lang="tr-TR" sz="3200" dirty="0"/>
              <a:t> </a:t>
            </a:r>
            <a:endParaRPr lang="el-CY" sz="3200" dirty="0"/>
          </a:p>
        </p:txBody>
      </p:sp>
      <p:pic>
        <p:nvPicPr>
          <p:cNvPr id="1026" name="Picture 2" descr="Dikkat levhası">
            <a:extLst>
              <a:ext uri="{FF2B5EF4-FFF2-40B4-BE49-F238E27FC236}">
                <a16:creationId xmlns:a16="http://schemas.microsoft.com/office/drawing/2014/main" id="{A00B67FF-BDB0-41F5-AB8B-12152862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5529263"/>
            <a:ext cx="1676400" cy="104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BBDFCDE-2FD0-160A-9AD9-BB85AD9FDB04}"/>
              </a:ext>
            </a:extLst>
          </p:cNvPr>
          <p:cNvSpPr/>
          <p:nvPr/>
        </p:nvSpPr>
        <p:spPr>
          <a:xfrm>
            <a:off x="2579914" y="5529263"/>
            <a:ext cx="6836229" cy="947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Asıl Göksel  </a:t>
            </a:r>
            <a:r>
              <a:rPr lang="en-US" dirty="0"/>
              <a:t> &amp; </a:t>
            </a:r>
            <a:r>
              <a:rPr lang="tr-TR" dirty="0"/>
              <a:t>Celia Kerslake,</a:t>
            </a:r>
            <a:r>
              <a:rPr lang="en-US" dirty="0"/>
              <a:t> </a:t>
            </a:r>
            <a:r>
              <a:rPr lang="en-US" i="1" dirty="0"/>
              <a:t>Turkish  </a:t>
            </a:r>
            <a:r>
              <a:rPr lang="el-GR" i="1" dirty="0"/>
              <a:t>: </a:t>
            </a:r>
            <a:r>
              <a:rPr lang="en-US" i="1" dirty="0"/>
              <a:t>A comprehensive grammar</a:t>
            </a:r>
            <a:r>
              <a:rPr lang="en-US" dirty="0"/>
              <a:t>, Routledge, London - New York  2005, </a:t>
            </a:r>
            <a:r>
              <a:rPr lang="el-GR" dirty="0"/>
              <a:t>σελ. </a:t>
            </a:r>
            <a:r>
              <a:rPr lang="en-US" dirty="0"/>
              <a:t>442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PL127.5.E5G65 2005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5" name="Picture 2" descr="Araba hırsızlığı illüstrasyonu ai indir araba hırsızlığı vektör indir -  Urban Brush">
            <a:extLst>
              <a:ext uri="{FF2B5EF4-FFF2-40B4-BE49-F238E27FC236}">
                <a16:creationId xmlns:a16="http://schemas.microsoft.com/office/drawing/2014/main" id="{DFF53857-D693-A2B5-DAC2-17C7726F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66308"/>
            <a:ext cx="317590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652116-DEA6-B900-55FB-E3FAE0DFEF96}"/>
              </a:ext>
            </a:extLst>
          </p:cNvPr>
          <p:cNvSpPr txBox="1"/>
          <p:nvPr/>
        </p:nvSpPr>
        <p:spPr>
          <a:xfrm>
            <a:off x="351063" y="137092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Derslerin  birbirini tekrar etmesi </a:t>
            </a:r>
            <a:r>
              <a:rPr lang="el-GR" b="1" dirty="0"/>
              <a:t>: </a:t>
            </a:r>
          </a:p>
          <a:p>
            <a:endParaRPr lang="tr-TR" b="1" dirty="0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C5BC1A30-AF8C-B199-A93A-7EE13A980332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6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00535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15CC1-15F7-09B7-0586-368FDFFB4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A586E9D8-1E46-6820-F146-F9DF99066860}"/>
              </a:ext>
            </a:extLst>
          </p:cNvPr>
          <p:cNvSpPr/>
          <p:nvPr/>
        </p:nvSpPr>
        <p:spPr>
          <a:xfrm>
            <a:off x="391886" y="2584091"/>
            <a:ext cx="5736773" cy="125371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l-GR" sz="3200" dirty="0"/>
          </a:p>
          <a:p>
            <a:endParaRPr lang="el-GR" sz="3200" dirty="0"/>
          </a:p>
          <a:p>
            <a:endParaRPr lang="el-GR" sz="3200" dirty="0"/>
          </a:p>
          <a:p>
            <a:r>
              <a:rPr lang="tr-TR" dirty="0"/>
              <a:t> </a:t>
            </a:r>
            <a:r>
              <a:rPr lang="el-GR" dirty="0"/>
              <a:t>-(</a:t>
            </a:r>
            <a:r>
              <a:rPr lang="tr-TR" dirty="0"/>
              <a:t>n</a:t>
            </a:r>
            <a:r>
              <a:rPr lang="el-GR" dirty="0"/>
              <a:t>)</a:t>
            </a:r>
            <a:r>
              <a:rPr lang="tr-TR" dirty="0"/>
              <a:t>In içi içine  sığmamak </a:t>
            </a:r>
            <a:r>
              <a:rPr lang="el-GR" dirty="0"/>
              <a:t>: αγαλλιάζει </a:t>
            </a:r>
          </a:p>
          <a:p>
            <a:r>
              <a:rPr lang="tr-TR" dirty="0"/>
              <a:t> </a:t>
            </a:r>
            <a:r>
              <a:rPr lang="el-GR" dirty="0"/>
              <a:t>-(</a:t>
            </a:r>
            <a:r>
              <a:rPr lang="tr-TR" dirty="0"/>
              <a:t>n</a:t>
            </a:r>
            <a:r>
              <a:rPr lang="el-GR" dirty="0"/>
              <a:t>)</a:t>
            </a:r>
            <a:r>
              <a:rPr lang="tr-TR" dirty="0"/>
              <a:t>In içi içine  geçmek  </a:t>
            </a:r>
            <a:r>
              <a:rPr lang="el-GR" dirty="0"/>
              <a:t>:</a:t>
            </a:r>
            <a:r>
              <a:rPr lang="tr-TR" dirty="0"/>
              <a:t> </a:t>
            </a:r>
            <a:r>
              <a:rPr lang="el-GR" dirty="0"/>
              <a:t>πεινάει,  ταράζεται</a:t>
            </a:r>
          </a:p>
          <a:p>
            <a:r>
              <a:rPr lang="tr-TR" dirty="0"/>
              <a:t> </a:t>
            </a:r>
            <a:r>
              <a:rPr lang="el-GR" dirty="0"/>
              <a:t>-(</a:t>
            </a:r>
            <a:r>
              <a:rPr lang="tr-TR" dirty="0"/>
              <a:t>n</a:t>
            </a:r>
            <a:r>
              <a:rPr lang="el-GR" dirty="0"/>
              <a:t>)</a:t>
            </a:r>
            <a:r>
              <a:rPr lang="tr-TR" dirty="0"/>
              <a:t>In içi içini  yemek </a:t>
            </a:r>
            <a:r>
              <a:rPr lang="el-GR" dirty="0"/>
              <a:t>: μαραζώνει, μου τρώει τα σωθικά</a:t>
            </a:r>
          </a:p>
          <a:p>
            <a:r>
              <a:rPr lang="el-GR" sz="3200" dirty="0"/>
              <a:t> </a:t>
            </a:r>
          </a:p>
          <a:p>
            <a:endParaRPr lang="el-GR" sz="3200" dirty="0"/>
          </a:p>
          <a:p>
            <a:endParaRPr lang="tr-TR" sz="3200" dirty="0"/>
          </a:p>
        </p:txBody>
      </p:sp>
      <p:pic>
        <p:nvPicPr>
          <p:cNvPr id="1026" name="Picture 2" descr="Dikkat levhası">
            <a:extLst>
              <a:ext uri="{FF2B5EF4-FFF2-40B4-BE49-F238E27FC236}">
                <a16:creationId xmlns:a16="http://schemas.microsoft.com/office/drawing/2014/main" id="{FEEC0ADD-FB82-40E5-B766-10FC5F26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0" y="483257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F70CD2C-DCB8-2B68-6CBE-DFA1EC0460E6}"/>
              </a:ext>
            </a:extLst>
          </p:cNvPr>
          <p:cNvSpPr/>
          <p:nvPr/>
        </p:nvSpPr>
        <p:spPr>
          <a:xfrm>
            <a:off x="2579914" y="5401062"/>
            <a:ext cx="9220200" cy="1075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/>
              <a:t>Faruk  Tuncay  </a:t>
            </a:r>
            <a:r>
              <a:rPr lang="en-US" dirty="0"/>
              <a:t>&amp; </a:t>
            </a:r>
            <a:r>
              <a:rPr lang="el-GR" dirty="0"/>
              <a:t>Λεωνίδας Καρατζάς, </a:t>
            </a:r>
            <a:r>
              <a:rPr lang="el-GR" i="1" dirty="0" err="1"/>
              <a:t>Τουρκο</a:t>
            </a:r>
            <a:r>
              <a:rPr lang="el-GR" i="1" dirty="0"/>
              <a:t>-Ελληνικό Λεξικό, </a:t>
            </a:r>
            <a:r>
              <a:rPr lang="el-GR" i="1" dirty="0" err="1"/>
              <a:t>Türkçe-Yunanca</a:t>
            </a:r>
            <a:r>
              <a:rPr lang="el-GR" i="1" dirty="0"/>
              <a:t> </a:t>
            </a:r>
            <a:r>
              <a:rPr lang="el-GR" i="1" dirty="0" err="1"/>
              <a:t>Sözlük</a:t>
            </a:r>
            <a:r>
              <a:rPr lang="el-GR" dirty="0"/>
              <a:t>, Κέντρο Ανατολικών Γλωσσών και Πολιτισμών, Αθήνα 2000, σελ. </a:t>
            </a:r>
            <a:r>
              <a:rPr lang="tr-TR" dirty="0"/>
              <a:t>321</a:t>
            </a:r>
            <a:r>
              <a:rPr lang="el-GR" dirty="0"/>
              <a:t>. </a:t>
            </a:r>
            <a:r>
              <a:rPr lang="en-US" dirty="0"/>
              <a:t> PL193.G8F36 200</a:t>
            </a:r>
            <a:r>
              <a:rPr lang="el-GR" dirty="0"/>
              <a:t>0</a:t>
            </a:r>
            <a:endParaRPr lang="tr-TR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804F96-4E2D-A923-6305-F05F67D2014D}"/>
              </a:ext>
            </a:extLst>
          </p:cNvPr>
          <p:cNvSpPr txBox="1"/>
          <p:nvPr/>
        </p:nvSpPr>
        <p:spPr>
          <a:xfrm>
            <a:off x="391886" y="15327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Öğrencilerin  öğrenmekte  zorlandıkları  konulardan  biri </a:t>
            </a:r>
            <a:r>
              <a:rPr lang="el-GR" b="1" dirty="0"/>
              <a:t> :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5EF4C2E-21E6-6BD3-4892-6743D1BBAB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586"/>
          <a:stretch>
            <a:fillRect/>
          </a:stretch>
        </p:blipFill>
        <p:spPr>
          <a:xfrm>
            <a:off x="7075449" y="2734155"/>
            <a:ext cx="4724665" cy="1672132"/>
          </a:xfrm>
          <a:prstGeom prst="rect">
            <a:avLst/>
          </a:prstGeom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8206B828-1521-2D21-1F2A-541911F9307A}"/>
              </a:ext>
            </a:extLst>
          </p:cNvPr>
          <p:cNvSpPr/>
          <p:nvPr/>
        </p:nvSpPr>
        <p:spPr>
          <a:xfrm>
            <a:off x="7924801" y="1174040"/>
            <a:ext cx="3309257" cy="121248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"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Kimseye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bir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şey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anlatamadım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içim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içimi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yedi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."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6DD375B-2E00-5B3B-A3FE-66FCFE3B0E44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7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00007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00F7B-17AB-A608-C671-95C3D0150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E64E39-BCA1-459E-077E-AF69385A6D99}"/>
              </a:ext>
            </a:extLst>
          </p:cNvPr>
          <p:cNvSpPr txBox="1"/>
          <p:nvPr/>
        </p:nvSpPr>
        <p:spPr>
          <a:xfrm>
            <a:off x="367393" y="1489587"/>
            <a:ext cx="10384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/>
              <a:t>Öğrencilerin  öğrenmekte  zorlandıkları  konulardan  biri </a:t>
            </a:r>
            <a:r>
              <a:rPr lang="el-GR" b="1" dirty="0"/>
              <a:t>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F533E-55C5-F698-7851-1E5F9A364203}"/>
              </a:ext>
            </a:extLst>
          </p:cNvPr>
          <p:cNvSpPr txBox="1"/>
          <p:nvPr/>
        </p:nvSpPr>
        <p:spPr>
          <a:xfrm>
            <a:off x="6334125" y="2526129"/>
            <a:ext cx="54006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/>
              <a:t>Türkiye</a:t>
            </a:r>
            <a:r>
              <a:rPr lang="en-US" dirty="0"/>
              <a:t>’</a:t>
            </a:r>
            <a:r>
              <a:rPr lang="tr-TR" dirty="0"/>
              <a:t> nin  her  köşesinden  izciler gelecek, tanışacak ve güzel vakitler geçirecekler.</a:t>
            </a:r>
            <a:endParaRPr lang="el-CY" dirty="0"/>
          </a:p>
        </p:txBody>
      </p:sp>
      <p:sp>
        <p:nvSpPr>
          <p:cNvPr id="3" name="AutoShape 2" descr="Αποτελέσματα εικόνων για konuşma  iki arkadaşdaki katun">
            <a:extLst>
              <a:ext uri="{FF2B5EF4-FFF2-40B4-BE49-F238E27FC236}">
                <a16:creationId xmlns:a16="http://schemas.microsoft.com/office/drawing/2014/main" id="{1474AFCA-58DF-8F3B-4353-3E82275D38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A2103048-044D-9DAC-F944-89E80316010E}"/>
              </a:ext>
            </a:extLst>
          </p:cNvPr>
          <p:cNvSpPr/>
          <p:nvPr/>
        </p:nvSpPr>
        <p:spPr>
          <a:xfrm>
            <a:off x="674914" y="5325664"/>
            <a:ext cx="8001000" cy="7778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Επεξήγηση: Επάνω βέλος 11">
            <a:extLst>
              <a:ext uri="{FF2B5EF4-FFF2-40B4-BE49-F238E27FC236}">
                <a16:creationId xmlns:a16="http://schemas.microsoft.com/office/drawing/2014/main" id="{FC9671F9-60EA-AD72-AE61-66CC712A10A3}"/>
              </a:ext>
            </a:extLst>
          </p:cNvPr>
          <p:cNvSpPr/>
          <p:nvPr/>
        </p:nvSpPr>
        <p:spPr>
          <a:xfrm>
            <a:off x="898071" y="5325664"/>
            <a:ext cx="1407658" cy="582439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geçmiş</a:t>
            </a:r>
            <a:endParaRPr lang="el-CY" dirty="0"/>
          </a:p>
        </p:txBody>
      </p:sp>
      <p:sp>
        <p:nvSpPr>
          <p:cNvPr id="13" name="Επεξήγηση: Επάνω βέλος 12">
            <a:extLst>
              <a:ext uri="{FF2B5EF4-FFF2-40B4-BE49-F238E27FC236}">
                <a16:creationId xmlns:a16="http://schemas.microsoft.com/office/drawing/2014/main" id="{EA854682-D12D-0E39-915E-CA4A82CF7596}"/>
              </a:ext>
            </a:extLst>
          </p:cNvPr>
          <p:cNvSpPr/>
          <p:nvPr/>
        </p:nvSpPr>
        <p:spPr>
          <a:xfrm>
            <a:off x="3895725" y="5316961"/>
            <a:ext cx="1407658" cy="582439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şimdi</a:t>
            </a:r>
            <a:endParaRPr lang="el-CY" dirty="0"/>
          </a:p>
        </p:txBody>
      </p:sp>
      <p:sp>
        <p:nvSpPr>
          <p:cNvPr id="14" name="Επεξήγηση: Επάνω βέλος 13">
            <a:extLst>
              <a:ext uri="{FF2B5EF4-FFF2-40B4-BE49-F238E27FC236}">
                <a16:creationId xmlns:a16="http://schemas.microsoft.com/office/drawing/2014/main" id="{6BBEA307-7469-7C8D-366A-FE7BBEB963D3}"/>
              </a:ext>
            </a:extLst>
          </p:cNvPr>
          <p:cNvSpPr/>
          <p:nvPr/>
        </p:nvSpPr>
        <p:spPr>
          <a:xfrm>
            <a:off x="6888619" y="5325664"/>
            <a:ext cx="1407658" cy="582439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gelecek</a:t>
            </a:r>
            <a:endParaRPr lang="el-CY" dirty="0"/>
          </a:p>
        </p:txBody>
      </p:sp>
      <p:sp>
        <p:nvSpPr>
          <p:cNvPr id="17" name="Βέλος: Επάνω 16">
            <a:extLst>
              <a:ext uri="{FF2B5EF4-FFF2-40B4-BE49-F238E27FC236}">
                <a16:creationId xmlns:a16="http://schemas.microsoft.com/office/drawing/2014/main" id="{01E72CE4-D57A-57F9-CA88-98E5FEB4F358}"/>
              </a:ext>
            </a:extLst>
          </p:cNvPr>
          <p:cNvSpPr/>
          <p:nvPr/>
        </p:nvSpPr>
        <p:spPr>
          <a:xfrm>
            <a:off x="7152937" y="3212520"/>
            <a:ext cx="879021" cy="192677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D68DE2CD-F89C-A9CB-8702-43D8A08F2AF3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8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332611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6B635-89F2-A97E-9A93-4F01309CE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01E205-A407-7FCC-4E99-7D714BAA941F}"/>
              </a:ext>
            </a:extLst>
          </p:cNvPr>
          <p:cNvSpPr txBox="1"/>
          <p:nvPr/>
        </p:nvSpPr>
        <p:spPr>
          <a:xfrm>
            <a:off x="391888" y="1449049"/>
            <a:ext cx="10384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/>
              <a:t>Öğrencilerin  öğrenmekte  zorlandıkları  konulardan  biri </a:t>
            </a:r>
            <a:r>
              <a:rPr lang="el-GR" b="1" dirty="0"/>
              <a:t>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45D9BE-8769-175F-6EF5-DB4FE83F5741}"/>
              </a:ext>
            </a:extLst>
          </p:cNvPr>
          <p:cNvSpPr txBox="1"/>
          <p:nvPr/>
        </p:nvSpPr>
        <p:spPr>
          <a:xfrm>
            <a:off x="391888" y="2665751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/>
              <a:t>Türkiye</a:t>
            </a:r>
            <a:r>
              <a:rPr lang="en-US" dirty="0"/>
              <a:t>’</a:t>
            </a:r>
            <a:r>
              <a:rPr lang="tr-TR" dirty="0"/>
              <a:t> nin  her  köşesinden  izciler geldi, tanıştı ve güzel vakitler geçirlerdi.</a:t>
            </a:r>
            <a:endParaRPr lang="el-CY" dirty="0"/>
          </a:p>
        </p:txBody>
      </p:sp>
      <p:sp>
        <p:nvSpPr>
          <p:cNvPr id="3" name="AutoShape 2" descr="Αποτελέσματα εικόνων για konuşma  iki arkadaşdaki katun">
            <a:extLst>
              <a:ext uri="{FF2B5EF4-FFF2-40B4-BE49-F238E27FC236}">
                <a16:creationId xmlns:a16="http://schemas.microsoft.com/office/drawing/2014/main" id="{C8957125-8615-087D-248B-ED72573F3F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CD2BDEDB-E867-1B88-62F1-E709E6E42C71}"/>
              </a:ext>
            </a:extLst>
          </p:cNvPr>
          <p:cNvSpPr/>
          <p:nvPr/>
        </p:nvSpPr>
        <p:spPr>
          <a:xfrm>
            <a:off x="674914" y="5325664"/>
            <a:ext cx="8001000" cy="7778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Επεξήγηση: Επάνω βέλος 11">
            <a:extLst>
              <a:ext uri="{FF2B5EF4-FFF2-40B4-BE49-F238E27FC236}">
                <a16:creationId xmlns:a16="http://schemas.microsoft.com/office/drawing/2014/main" id="{D08EC618-0688-7685-554A-F79E451D568D}"/>
              </a:ext>
            </a:extLst>
          </p:cNvPr>
          <p:cNvSpPr/>
          <p:nvPr/>
        </p:nvSpPr>
        <p:spPr>
          <a:xfrm>
            <a:off x="898071" y="5325664"/>
            <a:ext cx="1407658" cy="582439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geçmiş</a:t>
            </a:r>
            <a:endParaRPr lang="el-CY" dirty="0"/>
          </a:p>
        </p:txBody>
      </p:sp>
      <p:sp>
        <p:nvSpPr>
          <p:cNvPr id="13" name="Επεξήγηση: Επάνω βέλος 12">
            <a:extLst>
              <a:ext uri="{FF2B5EF4-FFF2-40B4-BE49-F238E27FC236}">
                <a16:creationId xmlns:a16="http://schemas.microsoft.com/office/drawing/2014/main" id="{1B9218F1-389D-FB68-8663-DAABA66339BB}"/>
              </a:ext>
            </a:extLst>
          </p:cNvPr>
          <p:cNvSpPr/>
          <p:nvPr/>
        </p:nvSpPr>
        <p:spPr>
          <a:xfrm>
            <a:off x="3895725" y="5316961"/>
            <a:ext cx="1407658" cy="582439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şimdi</a:t>
            </a:r>
            <a:endParaRPr lang="el-CY" dirty="0"/>
          </a:p>
        </p:txBody>
      </p:sp>
      <p:sp>
        <p:nvSpPr>
          <p:cNvPr id="14" name="Επεξήγηση: Επάνω βέλος 13">
            <a:extLst>
              <a:ext uri="{FF2B5EF4-FFF2-40B4-BE49-F238E27FC236}">
                <a16:creationId xmlns:a16="http://schemas.microsoft.com/office/drawing/2014/main" id="{10B17038-7F42-5D64-04F3-6A3693CA2A98}"/>
              </a:ext>
            </a:extLst>
          </p:cNvPr>
          <p:cNvSpPr/>
          <p:nvPr/>
        </p:nvSpPr>
        <p:spPr>
          <a:xfrm>
            <a:off x="6888619" y="5325664"/>
            <a:ext cx="1407658" cy="582439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gelecek</a:t>
            </a:r>
            <a:endParaRPr lang="el-CY" dirty="0"/>
          </a:p>
        </p:txBody>
      </p:sp>
      <p:sp>
        <p:nvSpPr>
          <p:cNvPr id="8" name="Βέλος: Επάνω 7">
            <a:extLst>
              <a:ext uri="{FF2B5EF4-FFF2-40B4-BE49-F238E27FC236}">
                <a16:creationId xmlns:a16="http://schemas.microsoft.com/office/drawing/2014/main" id="{B7E17014-4966-0EEC-DE7F-56FE96AB236B}"/>
              </a:ext>
            </a:extLst>
          </p:cNvPr>
          <p:cNvSpPr/>
          <p:nvPr/>
        </p:nvSpPr>
        <p:spPr>
          <a:xfrm>
            <a:off x="1162389" y="3360198"/>
            <a:ext cx="879021" cy="192677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B7DCD6C-3909-1540-4D66-A81F4D003EEE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9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72638118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856</Words>
  <Application>Microsoft Office PowerPoint</Application>
  <PresentationFormat>Ευρεία οθόνη</PresentationFormat>
  <Paragraphs>131</Paragraphs>
  <Slides>13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Eleni Charalambous</dc:creator>
  <cp:lastModifiedBy>ΕΛΕΝΗ ΧΑΡΑΛΑΜΠΟΥΣ</cp:lastModifiedBy>
  <cp:revision>181</cp:revision>
  <dcterms:created xsi:type="dcterms:W3CDTF">2025-07-21T07:00:42Z</dcterms:created>
  <dcterms:modified xsi:type="dcterms:W3CDTF">2025-10-06T14:49:42Z</dcterms:modified>
</cp:coreProperties>
</file>