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90" r:id="rId4"/>
    <p:sldId id="291" r:id="rId5"/>
    <p:sldId id="293" r:id="rId6"/>
    <p:sldId id="276" r:id="rId7"/>
    <p:sldId id="286" r:id="rId8"/>
    <p:sldId id="279" r:id="rId9"/>
    <p:sldId id="307" r:id="rId10"/>
    <p:sldId id="265" r:id="rId11"/>
    <p:sldId id="266" r:id="rId12"/>
    <p:sldId id="268" r:id="rId13"/>
    <p:sldId id="267" r:id="rId14"/>
    <p:sldId id="309" r:id="rId15"/>
    <p:sldId id="310" r:id="rId16"/>
    <p:sldId id="311" r:id="rId17"/>
    <p:sldId id="312" r:id="rId18"/>
    <p:sldId id="272" r:id="rId19"/>
    <p:sldId id="314" r:id="rId20"/>
    <p:sldId id="313" r:id="rId21"/>
    <p:sldId id="316" r:id="rId22"/>
    <p:sldId id="315" r:id="rId23"/>
    <p:sldId id="275" r:id="rId24"/>
    <p:sldId id="308" r:id="rId25"/>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575151-9124-D748-D988-B93B3C1EFF9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83B5B14A-77F2-4678-B070-3E0018BFB5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D1B68FC5-7C6A-DCDD-8E6D-492E65225F8B}"/>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5" name="Θέση υποσέλιδου 4">
            <a:extLst>
              <a:ext uri="{FF2B5EF4-FFF2-40B4-BE49-F238E27FC236}">
                <a16:creationId xmlns:a16="http://schemas.microsoft.com/office/drawing/2014/main" id="{1C4E7C7A-8204-C020-BAB7-FA38F0453A4F}"/>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1E8F8B35-6CB0-5FCC-686E-847FF629022F}"/>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3706291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A486FE-C2CC-446C-E666-C23F9F4F0548}"/>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09AC21A4-574C-60E7-E9E9-4F7266798EF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C9A1333-1062-052A-FC3E-64574D079A9E}"/>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5" name="Θέση υποσέλιδου 4">
            <a:extLst>
              <a:ext uri="{FF2B5EF4-FFF2-40B4-BE49-F238E27FC236}">
                <a16:creationId xmlns:a16="http://schemas.microsoft.com/office/drawing/2014/main" id="{FC37C264-EFD3-3749-C4BB-F98E1C9018E5}"/>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716079CD-061D-6C81-9187-830194A6611A}"/>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3493867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A37D5AB-C2AD-BFB8-49BE-7E936B49020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C67CE42B-AD80-E431-2DE6-0447A9A2536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F2ADEE72-7004-928D-68EB-6739E6DDEBD0}"/>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5" name="Θέση υποσέλιδου 4">
            <a:extLst>
              <a:ext uri="{FF2B5EF4-FFF2-40B4-BE49-F238E27FC236}">
                <a16:creationId xmlns:a16="http://schemas.microsoft.com/office/drawing/2014/main" id="{1926CFEF-A4BC-AA16-BCE5-44E5F1398A71}"/>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A2ADFDB-F8EF-709C-F706-A31A5F9A3404}"/>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140532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37BD49-C38A-E315-3874-5D6BA2E1AC3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FECA9E33-1D91-F19D-BB22-9AC9D975E57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94F84FF1-BDE3-BB1C-37AB-227699256360}"/>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5" name="Θέση υποσέλιδου 4">
            <a:extLst>
              <a:ext uri="{FF2B5EF4-FFF2-40B4-BE49-F238E27FC236}">
                <a16:creationId xmlns:a16="http://schemas.microsoft.com/office/drawing/2014/main" id="{0E61A876-CBA6-B438-79C9-D90D8697D836}"/>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C23F372-22F3-5056-BC71-D3EB7EC86255}"/>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1183251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C4F374-0B9B-C837-AB51-3CDD725A36C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055E6F33-39B0-2464-9676-B7D457EAB9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653A7CC-6153-1A20-6983-7842A6CC9161}"/>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5" name="Θέση υποσέλιδου 4">
            <a:extLst>
              <a:ext uri="{FF2B5EF4-FFF2-40B4-BE49-F238E27FC236}">
                <a16:creationId xmlns:a16="http://schemas.microsoft.com/office/drawing/2014/main" id="{EDDB4A61-212A-1529-48BA-A5E0A3F172C7}"/>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07A1DC9-DBBA-AE4C-AB97-3FE5ACE9E9B3}"/>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1528613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F7BA16-92A1-54C4-EA87-43F9757BD28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AD89FA3B-C237-6943-2F7A-2A958FE5786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A14A3A79-55E0-5166-C424-16C37A8CC0E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F44047B5-6CC1-69BD-72B4-35D17B9338C2}"/>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6" name="Θέση υποσέλιδου 5">
            <a:extLst>
              <a:ext uri="{FF2B5EF4-FFF2-40B4-BE49-F238E27FC236}">
                <a16:creationId xmlns:a16="http://schemas.microsoft.com/office/drawing/2014/main" id="{97A3C473-662C-4D2A-D11A-5D780519E5CF}"/>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51BA1663-328D-E05B-787F-244AFA125466}"/>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166577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932E26-30A1-BA88-1082-C4B7AB7577C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3DC11B4E-BB78-18E8-A434-3756139BBE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5E0A916-9826-F82A-79BC-0844CC60566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8219AEC7-B3B8-29EE-887B-FAEDB86DB9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55EF76D-6388-844C-C41D-3D3C485DCDE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23224433-8E00-26E7-A5F0-C56A86F4BE92}"/>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8" name="Θέση υποσέλιδου 7">
            <a:extLst>
              <a:ext uri="{FF2B5EF4-FFF2-40B4-BE49-F238E27FC236}">
                <a16:creationId xmlns:a16="http://schemas.microsoft.com/office/drawing/2014/main" id="{65726225-0490-8501-6178-67C2B886457D}"/>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793C8AA6-8FCD-43EB-D150-CF2EF7749BFB}"/>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1604878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B36ABB-8F6C-A375-36A1-9A54530E75BF}"/>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43A0B18E-5F15-E500-C82C-E604543FB07C}"/>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4" name="Θέση υποσέλιδου 3">
            <a:extLst>
              <a:ext uri="{FF2B5EF4-FFF2-40B4-BE49-F238E27FC236}">
                <a16:creationId xmlns:a16="http://schemas.microsoft.com/office/drawing/2014/main" id="{3A0404D5-1EB9-69D8-7320-B553C22F2B34}"/>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E48C5D32-6CA3-1D87-361B-CEA9190CFE7E}"/>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1974342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607598B-441A-F1F5-35FE-8D8C575A1480}"/>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3" name="Θέση υποσέλιδου 2">
            <a:extLst>
              <a:ext uri="{FF2B5EF4-FFF2-40B4-BE49-F238E27FC236}">
                <a16:creationId xmlns:a16="http://schemas.microsoft.com/office/drawing/2014/main" id="{EB9E013D-C04F-1874-E757-D62242F96DEE}"/>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079B00F5-3B27-592C-5109-DCA4FC8CACCC}"/>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3737532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043FC7-3C73-53F9-85A4-65AC1ADE2FB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4470CEF-95D5-5C47-ADA5-A1180F9C82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86310C77-3767-906D-BD6C-61C182D6B9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1BB58AB-70D9-5526-9681-C4EECFD54FBA}"/>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6" name="Θέση υποσέλιδου 5">
            <a:extLst>
              <a:ext uri="{FF2B5EF4-FFF2-40B4-BE49-F238E27FC236}">
                <a16:creationId xmlns:a16="http://schemas.microsoft.com/office/drawing/2014/main" id="{0043E857-4C99-19E1-3F6C-CC6D11A01D48}"/>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8C2A387E-FE09-2958-08AA-019CDC28F732}"/>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585213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87C34C-ED15-57E6-A90D-5CB5C509039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EC33FCB9-34C2-8BF1-0752-44AE2470C7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FDDD8DE4-AC4B-CA11-A323-04B654023A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9C1AD96-288D-4162-FE55-D7D9EBF5A37F}"/>
              </a:ext>
            </a:extLst>
          </p:cNvPr>
          <p:cNvSpPr>
            <a:spLocks noGrp="1"/>
          </p:cNvSpPr>
          <p:nvPr>
            <p:ph type="dt" sz="half" idx="10"/>
          </p:nvPr>
        </p:nvSpPr>
        <p:spPr/>
        <p:txBody>
          <a:bodyPr/>
          <a:lstStyle/>
          <a:p>
            <a:fld id="{4E84E7A3-28A0-4CDD-8063-7F616BA7D514}" type="datetimeFigureOut">
              <a:rPr lang="el-CY" smtClean="0"/>
              <a:t>7/10/2025</a:t>
            </a:fld>
            <a:endParaRPr lang="el-CY"/>
          </a:p>
        </p:txBody>
      </p:sp>
      <p:sp>
        <p:nvSpPr>
          <p:cNvPr id="6" name="Θέση υποσέλιδου 5">
            <a:extLst>
              <a:ext uri="{FF2B5EF4-FFF2-40B4-BE49-F238E27FC236}">
                <a16:creationId xmlns:a16="http://schemas.microsoft.com/office/drawing/2014/main" id="{E357A5FE-20C6-EC7C-CE35-263A43C58F9B}"/>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6CB9CAA-E4F7-B870-CC05-70237B4E9DF1}"/>
              </a:ext>
            </a:extLst>
          </p:cNvPr>
          <p:cNvSpPr>
            <a:spLocks noGrp="1"/>
          </p:cNvSpPr>
          <p:nvPr>
            <p:ph type="sldNum" sz="quarter" idx="12"/>
          </p:nvPr>
        </p:nvSpPr>
        <p:spPr/>
        <p:txBody>
          <a:bodyPr/>
          <a:lstStyle/>
          <a:p>
            <a:fld id="{112575BB-0335-4624-9507-AB0386EE1296}" type="slidenum">
              <a:rPr lang="el-CY" smtClean="0"/>
              <a:t>‹#›</a:t>
            </a:fld>
            <a:endParaRPr lang="el-CY"/>
          </a:p>
        </p:txBody>
      </p:sp>
    </p:spTree>
    <p:extLst>
      <p:ext uri="{BB962C8B-B14F-4D97-AF65-F5344CB8AC3E}">
        <p14:creationId xmlns:p14="http://schemas.microsoft.com/office/powerpoint/2010/main" val="188727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C5E215E-4D1B-69B7-F5C0-9146DCD3CC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AD8A2237-765D-5007-BE74-6FEAB4C4DF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41D41556-C6DE-95D6-A575-1847ED091D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84E7A3-28A0-4CDD-8063-7F616BA7D514}" type="datetimeFigureOut">
              <a:rPr lang="el-CY" smtClean="0"/>
              <a:t>7/10/2025</a:t>
            </a:fld>
            <a:endParaRPr lang="el-CY"/>
          </a:p>
        </p:txBody>
      </p:sp>
      <p:sp>
        <p:nvSpPr>
          <p:cNvPr id="5" name="Θέση υποσέλιδου 4">
            <a:extLst>
              <a:ext uri="{FF2B5EF4-FFF2-40B4-BE49-F238E27FC236}">
                <a16:creationId xmlns:a16="http://schemas.microsoft.com/office/drawing/2014/main" id="{C0C6378A-6937-8466-1C25-8E7A7A7FF9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2074267C-37EB-571A-4D1D-3793352548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12575BB-0335-4624-9507-AB0386EE1296}" type="slidenum">
              <a:rPr lang="el-CY" smtClean="0"/>
              <a:t>‹#›</a:t>
            </a:fld>
            <a:endParaRPr lang="el-CY"/>
          </a:p>
        </p:txBody>
      </p:sp>
    </p:spTree>
    <p:extLst>
      <p:ext uri="{BB962C8B-B14F-4D97-AF65-F5344CB8AC3E}">
        <p14:creationId xmlns:p14="http://schemas.microsoft.com/office/powerpoint/2010/main" val="2509053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eksisozluk.com/kucukken-nasil-bir-cocuktunuz--5520072" TargetMode="External"/><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D0EA6-C815-826E-344A-C7C7D32DF08A}"/>
              </a:ext>
            </a:extLst>
          </p:cNvPr>
          <p:cNvSpPr>
            <a:spLocks noGrp="1"/>
          </p:cNvSpPr>
          <p:nvPr>
            <p:ph type="ctrTitle"/>
          </p:nvPr>
        </p:nvSpPr>
        <p:spPr>
          <a:xfrm>
            <a:off x="1050925" y="1431925"/>
            <a:ext cx="9967913" cy="3036888"/>
          </a:xfrm>
        </p:spPr>
        <p:txBody>
          <a:bodyPr/>
          <a:lstStyle/>
          <a:p>
            <a:pPr algn="r" eaLnBrk="1" fontAlgn="auto" hangingPunct="1">
              <a:spcAft>
                <a:spcPts val="0"/>
              </a:spcAft>
              <a:defRPr/>
            </a:pPr>
            <a:endParaRPr lang="en-US" sz="3200" dirty="0"/>
          </a:p>
        </p:txBody>
      </p:sp>
      <p:pic>
        <p:nvPicPr>
          <p:cNvPr id="6147" name="Picture 4">
            <a:extLst>
              <a:ext uri="{FF2B5EF4-FFF2-40B4-BE49-F238E27FC236}">
                <a16:creationId xmlns:a16="http://schemas.microsoft.com/office/drawing/2014/main" id="{1A0563ED-BDCF-52DB-8193-C0B3E849E044}"/>
              </a:ext>
            </a:extLst>
          </p:cNvPr>
          <p:cNvPicPr>
            <a:picLocks noChangeAspect="1"/>
          </p:cNvPicPr>
          <p:nvPr/>
        </p:nvPicPr>
        <p:blipFill>
          <a:blip r:embed="rId2">
            <a:extLst>
              <a:ext uri="{28A0092B-C50C-407E-A947-70E740481C1C}">
                <a14:useLocalDpi xmlns:a14="http://schemas.microsoft.com/office/drawing/2010/main" val="0"/>
              </a:ext>
            </a:extLst>
          </a:blip>
          <a:srcRect t="7182" r="42361"/>
          <a:stretch>
            <a:fillRect/>
          </a:stretch>
        </p:blipFill>
        <p:spPr bwMode="auto">
          <a:xfrm>
            <a:off x="0" y="-206375"/>
            <a:ext cx="11037888"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2D7B0634-666A-9386-8F79-4B35F14D0DA1}"/>
              </a:ext>
            </a:extLst>
          </p:cNvPr>
          <p:cNvSpPr txBox="1"/>
          <p:nvPr/>
        </p:nvSpPr>
        <p:spPr>
          <a:xfrm>
            <a:off x="1241425" y="646113"/>
            <a:ext cx="9909175" cy="1311275"/>
          </a:xfrm>
          <a:prstGeom prst="rect">
            <a:avLst/>
          </a:prstGeom>
          <a:solidFill>
            <a:schemeClr val="accent2">
              <a:lumMod val="50000"/>
            </a:schemeClr>
          </a:solidFill>
        </p:spPr>
        <p:txBody>
          <a:bodyPr>
            <a:spAutoFit/>
          </a:bodyPr>
          <a:lstStyle/>
          <a:p>
            <a:pPr algn="ctr" eaLnBrk="1" fontAlgn="auto" hangingPunct="1">
              <a:spcBef>
                <a:spcPts val="0"/>
              </a:spcBef>
              <a:spcAft>
                <a:spcPts val="0"/>
              </a:spcAft>
              <a:defRPr/>
            </a:pPr>
            <a:r>
              <a:rPr lang="el-GR" sz="8000" dirty="0">
                <a:solidFill>
                  <a:schemeClr val="bg1"/>
                </a:solidFill>
                <a:latin typeface="+mn-lt"/>
              </a:rPr>
              <a:t>-Ι</a:t>
            </a:r>
            <a:r>
              <a:rPr lang="tr-TR" sz="8000" dirty="0">
                <a:solidFill>
                  <a:schemeClr val="bg1"/>
                </a:solidFill>
                <a:latin typeface="+mn-lt"/>
              </a:rPr>
              <a:t>yordum / </a:t>
            </a:r>
            <a:r>
              <a:rPr lang="tr-TR" sz="8000">
                <a:solidFill>
                  <a:schemeClr val="bg1"/>
                </a:solidFill>
                <a:latin typeface="+mn-lt"/>
              </a:rPr>
              <a:t>- (I)rdIm</a:t>
            </a:r>
            <a:endParaRPr lang="en-US" sz="8000" dirty="0">
              <a:solidFill>
                <a:schemeClr val="bg1"/>
              </a:solidFill>
              <a:latin typeface="+mn-lt"/>
            </a:endParaRPr>
          </a:p>
        </p:txBody>
      </p:sp>
      <p:sp>
        <p:nvSpPr>
          <p:cNvPr id="6150" name="6 - TextBox">
            <a:extLst>
              <a:ext uri="{FF2B5EF4-FFF2-40B4-BE49-F238E27FC236}">
                <a16:creationId xmlns:a16="http://schemas.microsoft.com/office/drawing/2014/main" id="{45C4ACB8-2E77-AF40-97BE-C6FB6D34B61A}"/>
              </a:ext>
            </a:extLst>
          </p:cNvPr>
          <p:cNvSpPr txBox="1">
            <a:spLocks noChangeArrowheads="1"/>
          </p:cNvSpPr>
          <p:nvPr/>
        </p:nvSpPr>
        <p:spPr bwMode="auto">
          <a:xfrm>
            <a:off x="7015163" y="5772150"/>
            <a:ext cx="5000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a:r>
              <a:rPr lang="tr-TR" altLang="en-US" sz="3600" b="1">
                <a:solidFill>
                  <a:schemeClr val="bg1"/>
                </a:solidFill>
              </a:rPr>
              <a:t>15 Ekim 2018</a:t>
            </a:r>
            <a:endParaRPr lang="en-US" altLang="en-US" sz="3600" b="1">
              <a:solidFill>
                <a:schemeClr val="bg1"/>
              </a:solidFill>
            </a:endParaRPr>
          </a:p>
        </p:txBody>
      </p:sp>
      <p:sp>
        <p:nvSpPr>
          <p:cNvPr id="7" name="3 - TextBox">
            <a:extLst>
              <a:ext uri="{FF2B5EF4-FFF2-40B4-BE49-F238E27FC236}">
                <a16:creationId xmlns:a16="http://schemas.microsoft.com/office/drawing/2014/main" id="{ADC8DC4C-8B4B-3A39-945F-27C83E5B5376}"/>
              </a:ext>
            </a:extLst>
          </p:cNvPr>
          <p:cNvSpPr txBox="1"/>
          <p:nvPr/>
        </p:nvSpPr>
        <p:spPr>
          <a:xfrm>
            <a:off x="2522538" y="2039938"/>
            <a:ext cx="7491412" cy="769937"/>
          </a:xfrm>
          <a:prstGeom prst="rect">
            <a:avLst/>
          </a:prstGeom>
        </p:spPr>
        <p:style>
          <a:lnRef idx="2">
            <a:schemeClr val="dk1"/>
          </a:lnRef>
          <a:fillRef idx="1">
            <a:schemeClr val="lt1"/>
          </a:fillRef>
          <a:effectRef idx="0">
            <a:schemeClr val="dk1"/>
          </a:effectRef>
          <a:fontRef idx="minor">
            <a:schemeClr val="dk1"/>
          </a:fontRef>
        </p:style>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4400">
                <a:solidFill>
                  <a:srgbClr val="000000"/>
                </a:solidFill>
              </a:rPr>
              <a:t>Hik</a:t>
            </a:r>
            <a:r>
              <a:rPr lang="tr-TR" altLang="el-CY" sz="4400">
                <a:solidFill>
                  <a:srgbClr val="000000"/>
                </a:solidFill>
                <a:cs typeface="Arial" panose="020B0604020202020204" pitchFamily="34" charset="0"/>
              </a:rPr>
              <a:t>âye Bileşik Zamanı</a:t>
            </a:r>
            <a:endParaRPr lang="en-US" altLang="el-CY" sz="4400">
              <a:solidFill>
                <a:srgbClr val="000000"/>
              </a:solidFill>
            </a:endParaRPr>
          </a:p>
        </p:txBody>
      </p:sp>
      <p:sp>
        <p:nvSpPr>
          <p:cNvPr id="3" name="Ορθογώνιο 2">
            <a:extLst>
              <a:ext uri="{FF2B5EF4-FFF2-40B4-BE49-F238E27FC236}">
                <a16:creationId xmlns:a16="http://schemas.microsoft.com/office/drawing/2014/main" id="{53025AFD-E42A-430B-2328-44C32ED3D5B7}"/>
              </a:ext>
            </a:extLst>
          </p:cNvPr>
          <p:cNvSpPr/>
          <p:nvPr/>
        </p:nvSpPr>
        <p:spPr>
          <a:xfrm>
            <a:off x="7598229" y="6052457"/>
            <a:ext cx="4299857" cy="646113"/>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err="1"/>
              <a:t>Δρ</a:t>
            </a:r>
            <a:r>
              <a:rPr lang="el-GR" dirty="0"/>
              <a:t> Ελένη Χαραλάμπους</a:t>
            </a:r>
            <a:endParaRPr lang="el-CY"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0">
            <a:extLst>
              <a:ext uri="{FF2B5EF4-FFF2-40B4-BE49-F238E27FC236}">
                <a16:creationId xmlns:a16="http://schemas.microsoft.com/office/drawing/2014/main" id="{FBF28E97-C1FE-DE04-295A-0FADB68A1D70}"/>
              </a:ext>
            </a:extLst>
          </p:cNvPr>
          <p:cNvPicPr>
            <a:picLocks noChangeAspect="1"/>
          </p:cNvPicPr>
          <p:nvPr/>
        </p:nvPicPr>
        <p:blipFill>
          <a:blip r:embed="rId2">
            <a:extLst>
              <a:ext uri="{28A0092B-C50C-407E-A947-70E740481C1C}">
                <a14:useLocalDpi xmlns:a14="http://schemas.microsoft.com/office/drawing/2010/main" val="0"/>
              </a:ext>
            </a:extLst>
          </a:blip>
          <a:srcRect t="7182" r="42361"/>
          <a:stretch>
            <a:fillRect/>
          </a:stretch>
        </p:blipFill>
        <p:spPr bwMode="auto">
          <a:xfrm>
            <a:off x="7743825" y="241300"/>
            <a:ext cx="4448175" cy="314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 TextBox">
            <a:extLst>
              <a:ext uri="{FF2B5EF4-FFF2-40B4-BE49-F238E27FC236}">
                <a16:creationId xmlns:a16="http://schemas.microsoft.com/office/drawing/2014/main" id="{73E47757-1C84-30F3-3638-EDA6B21FE690}"/>
              </a:ext>
            </a:extLst>
          </p:cNvPr>
          <p:cNvSpPr txBox="1"/>
          <p:nvPr/>
        </p:nvSpPr>
        <p:spPr>
          <a:xfrm>
            <a:off x="8062913" y="814388"/>
            <a:ext cx="4129087" cy="9239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5400" dirty="0"/>
              <a:t>-  (I)yordu</a:t>
            </a:r>
            <a:endParaRPr lang="en-US" sz="5400" dirty="0"/>
          </a:p>
        </p:txBody>
      </p:sp>
      <p:sp>
        <p:nvSpPr>
          <p:cNvPr id="5" name="4 - TextBox">
            <a:extLst>
              <a:ext uri="{FF2B5EF4-FFF2-40B4-BE49-F238E27FC236}">
                <a16:creationId xmlns:a16="http://schemas.microsoft.com/office/drawing/2014/main" id="{4DB75F09-73C2-D9C7-3CEF-D205A1872AD4}"/>
              </a:ext>
            </a:extLst>
          </p:cNvPr>
          <p:cNvSpPr txBox="1"/>
          <p:nvPr/>
        </p:nvSpPr>
        <p:spPr>
          <a:xfrm>
            <a:off x="2982119" y="4397477"/>
            <a:ext cx="6305550" cy="584775"/>
          </a:xfrm>
          <a:prstGeom prst="rect">
            <a:avLst/>
          </a:prstGeom>
        </p:spPr>
        <p:style>
          <a:lnRef idx="2">
            <a:schemeClr val="dk1"/>
          </a:lnRef>
          <a:fillRef idx="1">
            <a:schemeClr val="lt1"/>
          </a:fillRef>
          <a:effectRef idx="0">
            <a:schemeClr val="dk1"/>
          </a:effectRef>
          <a:fontRef idx="minor">
            <a:schemeClr val="dk1"/>
          </a:fontRef>
        </p:style>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b="1" dirty="0">
                <a:solidFill>
                  <a:srgbClr val="000000"/>
                </a:solidFill>
              </a:rPr>
              <a:t>Şimdiki Zamanın Hik</a:t>
            </a:r>
            <a:r>
              <a:rPr lang="tr-TR" altLang="el-CY" sz="3200" b="1" dirty="0">
                <a:solidFill>
                  <a:srgbClr val="000000"/>
                </a:solidFill>
                <a:cs typeface="Arial" panose="020B0604020202020204" pitchFamily="34" charset="0"/>
              </a:rPr>
              <a:t>âyesi</a:t>
            </a:r>
            <a:r>
              <a:rPr lang="tr-TR" altLang="el-CY" sz="3200" b="1" dirty="0">
                <a:solidFill>
                  <a:srgbClr val="000000"/>
                </a:solidFill>
              </a:rPr>
              <a:t> </a:t>
            </a:r>
            <a:endParaRPr lang="en-US" altLang="el-CY" sz="3200" b="1" dirty="0">
              <a:solidFill>
                <a:srgbClr val="000000"/>
              </a:solidFill>
            </a:endParaRPr>
          </a:p>
        </p:txBody>
      </p:sp>
      <p:sp>
        <p:nvSpPr>
          <p:cNvPr id="6" name="5 - TextBox">
            <a:extLst>
              <a:ext uri="{FF2B5EF4-FFF2-40B4-BE49-F238E27FC236}">
                <a16:creationId xmlns:a16="http://schemas.microsoft.com/office/drawing/2014/main" id="{399DFC1A-AC53-0EA4-C468-0D0BFA4C8503}"/>
              </a:ext>
            </a:extLst>
          </p:cNvPr>
          <p:cNvSpPr txBox="1"/>
          <p:nvPr/>
        </p:nvSpPr>
        <p:spPr>
          <a:xfrm>
            <a:off x="8710839" y="6043612"/>
            <a:ext cx="3201988" cy="461962"/>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l-GR" sz="2400" b="1" dirty="0"/>
              <a:t>ΠΑΡΑΤΑΤΙΚΟΣ</a:t>
            </a:r>
            <a:r>
              <a:rPr lang="tr-TR" sz="2400" b="1" dirty="0"/>
              <a:t>  </a:t>
            </a:r>
            <a:endParaRPr lang="en-US" sz="2400" b="1" dirty="0"/>
          </a:p>
        </p:txBody>
      </p:sp>
      <p:sp>
        <p:nvSpPr>
          <p:cNvPr id="9" name="8 - TextBox">
            <a:extLst>
              <a:ext uri="{FF2B5EF4-FFF2-40B4-BE49-F238E27FC236}">
                <a16:creationId xmlns:a16="http://schemas.microsoft.com/office/drawing/2014/main" id="{CD58B705-88AF-53F6-C0A8-0FD6424D3687}"/>
              </a:ext>
            </a:extLst>
          </p:cNvPr>
          <p:cNvSpPr txBox="1"/>
          <p:nvPr/>
        </p:nvSpPr>
        <p:spPr>
          <a:xfrm>
            <a:off x="457200" y="3657702"/>
            <a:ext cx="5475288"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b="1" dirty="0">
                <a:solidFill>
                  <a:srgbClr val="000000"/>
                </a:solidFill>
              </a:rPr>
              <a:t>Görülen  geçmişin hik</a:t>
            </a:r>
            <a:r>
              <a:rPr lang="tr-TR" altLang="el-CY" sz="3200" b="1" dirty="0">
                <a:solidFill>
                  <a:srgbClr val="000000"/>
                </a:solidFill>
                <a:cs typeface="Arial" panose="020B0604020202020204" pitchFamily="34" charset="0"/>
              </a:rPr>
              <a:t>âyesi</a:t>
            </a:r>
            <a:r>
              <a:rPr lang="tr-TR" altLang="el-CY" sz="3200" b="1" dirty="0">
                <a:solidFill>
                  <a:srgbClr val="000000"/>
                </a:solidFill>
              </a:rPr>
              <a:t> </a:t>
            </a:r>
            <a:endParaRPr lang="en-US" altLang="el-CY" sz="3200" b="1" dirty="0">
              <a:solidFill>
                <a:srgbClr val="000000"/>
              </a:solidFill>
            </a:endParaRPr>
          </a:p>
        </p:txBody>
      </p:sp>
      <p:sp>
        <p:nvSpPr>
          <p:cNvPr id="12" name="11 - TextBox">
            <a:extLst>
              <a:ext uri="{FF2B5EF4-FFF2-40B4-BE49-F238E27FC236}">
                <a16:creationId xmlns:a16="http://schemas.microsoft.com/office/drawing/2014/main" id="{78AE0290-AADD-C5AA-49ED-000F78D9B920}"/>
              </a:ext>
            </a:extLst>
          </p:cNvPr>
          <p:cNvSpPr txBox="1"/>
          <p:nvPr/>
        </p:nvSpPr>
        <p:spPr>
          <a:xfrm>
            <a:off x="457200" y="814388"/>
            <a:ext cx="3414713" cy="36988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dirty="0"/>
              <a:t>Geçen  sene  bu zamanlarda</a:t>
            </a:r>
            <a:endParaRPr lang="en-US" dirty="0"/>
          </a:p>
        </p:txBody>
      </p:sp>
      <p:sp>
        <p:nvSpPr>
          <p:cNvPr id="13" name="12 - TextBox">
            <a:extLst>
              <a:ext uri="{FF2B5EF4-FFF2-40B4-BE49-F238E27FC236}">
                <a16:creationId xmlns:a16="http://schemas.microsoft.com/office/drawing/2014/main" id="{629928D7-A0A1-DF9B-75E8-A8CC1389F5EA}"/>
              </a:ext>
            </a:extLst>
          </p:cNvPr>
          <p:cNvSpPr txBox="1"/>
          <p:nvPr/>
        </p:nvSpPr>
        <p:spPr>
          <a:xfrm>
            <a:off x="981075" y="1554163"/>
            <a:ext cx="3414713" cy="36988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dirty="0"/>
              <a:t>Geçen  cumartesi  bu  saatte</a:t>
            </a:r>
            <a:endParaRPr lang="en-US" dirty="0"/>
          </a:p>
        </p:txBody>
      </p:sp>
      <p:sp>
        <p:nvSpPr>
          <p:cNvPr id="14" name="13 - TextBox">
            <a:extLst>
              <a:ext uri="{FF2B5EF4-FFF2-40B4-BE49-F238E27FC236}">
                <a16:creationId xmlns:a16="http://schemas.microsoft.com/office/drawing/2014/main" id="{A5B72309-F54D-779E-AA31-22C874E5CB78}"/>
              </a:ext>
            </a:extLst>
          </p:cNvPr>
          <p:cNvSpPr txBox="1"/>
          <p:nvPr/>
        </p:nvSpPr>
        <p:spPr>
          <a:xfrm>
            <a:off x="4427538" y="2012950"/>
            <a:ext cx="3414712" cy="36988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dirty="0"/>
              <a:t>Geçen  hafta  bu  saatte</a:t>
            </a:r>
            <a:endParaRPr lang="en-US" dirty="0"/>
          </a:p>
        </p:txBody>
      </p:sp>
      <p:sp>
        <p:nvSpPr>
          <p:cNvPr id="15" name="14 - TextBox">
            <a:extLst>
              <a:ext uri="{FF2B5EF4-FFF2-40B4-BE49-F238E27FC236}">
                <a16:creationId xmlns:a16="http://schemas.microsoft.com/office/drawing/2014/main" id="{2C968E5C-C468-09AC-628B-F1EE7DFB471A}"/>
              </a:ext>
            </a:extLst>
          </p:cNvPr>
          <p:cNvSpPr txBox="1"/>
          <p:nvPr/>
        </p:nvSpPr>
        <p:spPr>
          <a:xfrm>
            <a:off x="4100513" y="812800"/>
            <a:ext cx="3414712" cy="36988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dirty="0"/>
              <a:t>Dün   bu  saatte</a:t>
            </a:r>
            <a:endParaRPr lang="en-US" dirty="0"/>
          </a:p>
        </p:txBody>
      </p:sp>
      <p:sp>
        <p:nvSpPr>
          <p:cNvPr id="16395" name="TextBox 1">
            <a:extLst>
              <a:ext uri="{FF2B5EF4-FFF2-40B4-BE49-F238E27FC236}">
                <a16:creationId xmlns:a16="http://schemas.microsoft.com/office/drawing/2014/main" id="{B37BCF7A-B675-EA2A-0BA8-1B85C5544488}"/>
              </a:ext>
            </a:extLst>
          </p:cNvPr>
          <p:cNvSpPr txBox="1">
            <a:spLocks noChangeArrowheads="1"/>
          </p:cNvSpPr>
          <p:nvPr/>
        </p:nvSpPr>
        <p:spPr bwMode="auto">
          <a:xfrm>
            <a:off x="3194844" y="5224953"/>
            <a:ext cx="7874340" cy="5847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US" altLang="el-CY" sz="3200" b="1" dirty="0" err="1"/>
              <a:t>İngilizce'de</a:t>
            </a:r>
            <a:r>
              <a:rPr lang="en-US" altLang="el-CY" sz="3200" b="1" dirty="0"/>
              <a:t> The Past Continuous Tense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5C68F255-A5B8-098A-56AF-428A8E4FCF35}"/>
              </a:ext>
            </a:extLst>
          </p:cNvPr>
          <p:cNvSpPr>
            <a:spLocks noGrp="1"/>
          </p:cNvSpPr>
          <p:nvPr>
            <p:ph type="title"/>
          </p:nvPr>
        </p:nvSpPr>
        <p:spPr>
          <a:xfrm>
            <a:off x="1069975" y="284163"/>
            <a:ext cx="10058400" cy="1609725"/>
          </a:xfrm>
          <a:ln>
            <a:solidFill>
              <a:schemeClr val="tx1"/>
            </a:solidFill>
          </a:ln>
        </p:spPr>
        <p:txBody>
          <a:bodyPr/>
          <a:lstStyle/>
          <a:p>
            <a:pPr algn="ctr">
              <a:defRPr/>
            </a:pPr>
            <a:r>
              <a:rPr lang="tr-TR" dirty="0"/>
              <a:t>Şimdiki Zamanın Hik</a:t>
            </a:r>
            <a:r>
              <a:rPr lang="tr-TR" dirty="0">
                <a:cs typeface="Arial"/>
              </a:rPr>
              <a:t>âyesi</a:t>
            </a:r>
            <a:r>
              <a:rPr lang="tr-TR" dirty="0"/>
              <a:t> </a:t>
            </a:r>
            <a:br>
              <a:rPr lang="en-US" dirty="0"/>
            </a:br>
            <a:endParaRPr lang="en-US" dirty="0"/>
          </a:p>
        </p:txBody>
      </p:sp>
      <p:sp>
        <p:nvSpPr>
          <p:cNvPr id="17411" name="2 - Θέση κειμένου">
            <a:extLst>
              <a:ext uri="{FF2B5EF4-FFF2-40B4-BE49-F238E27FC236}">
                <a16:creationId xmlns:a16="http://schemas.microsoft.com/office/drawing/2014/main" id="{9AF15AD3-8732-5527-493F-A8F7F444FB58}"/>
              </a:ext>
            </a:extLst>
          </p:cNvPr>
          <p:cNvSpPr>
            <a:spLocks noGrp="1"/>
          </p:cNvSpPr>
          <p:nvPr>
            <p:ph type="body" idx="1"/>
          </p:nvPr>
        </p:nvSpPr>
        <p:spPr>
          <a:xfrm>
            <a:off x="1066800" y="2047875"/>
            <a:ext cx="2719388" cy="639763"/>
          </a:xfrm>
          <a:ln>
            <a:solidFill>
              <a:schemeClr val="tx1"/>
            </a:solidFill>
            <a:miter lim="800000"/>
            <a:headEnd/>
            <a:tailEnd/>
          </a:ln>
        </p:spPr>
        <p:txBody>
          <a:bodyPr/>
          <a:lstStyle/>
          <a:p>
            <a:r>
              <a:rPr lang="tr-TR" altLang="en-US">
                <a:solidFill>
                  <a:schemeClr val="tx1"/>
                </a:solidFill>
              </a:rPr>
              <a:t>OLUMLU BİÇİMİ</a:t>
            </a:r>
            <a:endParaRPr lang="en-US" altLang="en-US">
              <a:solidFill>
                <a:schemeClr val="tx1"/>
              </a:solidFill>
            </a:endParaRPr>
          </a:p>
        </p:txBody>
      </p:sp>
      <p:sp>
        <p:nvSpPr>
          <p:cNvPr id="17412" name="3 - Θέση περιεχομένου">
            <a:extLst>
              <a:ext uri="{FF2B5EF4-FFF2-40B4-BE49-F238E27FC236}">
                <a16:creationId xmlns:a16="http://schemas.microsoft.com/office/drawing/2014/main" id="{8169EE0A-1F83-8110-0E61-21E094FDB720}"/>
              </a:ext>
            </a:extLst>
          </p:cNvPr>
          <p:cNvSpPr>
            <a:spLocks noGrp="1"/>
          </p:cNvSpPr>
          <p:nvPr>
            <p:ph sz="half" idx="2"/>
          </p:nvPr>
        </p:nvSpPr>
        <p:spPr>
          <a:xfrm>
            <a:off x="1069975" y="2743200"/>
            <a:ext cx="2701925" cy="3292475"/>
          </a:xfrm>
          <a:ln>
            <a:solidFill>
              <a:schemeClr val="tx1"/>
            </a:solidFill>
            <a:miter lim="800000"/>
            <a:headEnd/>
            <a:tailEnd/>
          </a:ln>
        </p:spPr>
        <p:txBody>
          <a:bodyPr/>
          <a:lstStyle/>
          <a:p>
            <a:pPr>
              <a:buFont typeface="Wingdings" panose="05000000000000000000" pitchFamily="2" charset="2"/>
              <a:buNone/>
            </a:pPr>
            <a:r>
              <a:rPr lang="tr-TR" altLang="en-US" sz="2800"/>
              <a:t>-Iyordum</a:t>
            </a:r>
          </a:p>
          <a:p>
            <a:pPr>
              <a:buFont typeface="Wingdings" panose="05000000000000000000" pitchFamily="2" charset="2"/>
              <a:buNone/>
            </a:pPr>
            <a:r>
              <a:rPr lang="tr-TR" altLang="en-US" sz="2800"/>
              <a:t>-Iyordun</a:t>
            </a:r>
            <a:endParaRPr lang="en-US" altLang="en-US" sz="2800"/>
          </a:p>
          <a:p>
            <a:pPr>
              <a:buFont typeface="Wingdings" panose="05000000000000000000" pitchFamily="2" charset="2"/>
              <a:buNone/>
            </a:pPr>
            <a:r>
              <a:rPr lang="tr-TR" altLang="en-US" sz="2800"/>
              <a:t>-Iyordu</a:t>
            </a:r>
            <a:endParaRPr lang="en-US" altLang="en-US" sz="2800"/>
          </a:p>
          <a:p>
            <a:pPr>
              <a:buFont typeface="Wingdings" panose="05000000000000000000" pitchFamily="2" charset="2"/>
              <a:buNone/>
            </a:pPr>
            <a:r>
              <a:rPr lang="tr-TR" altLang="en-US" sz="2800"/>
              <a:t>-Iyorduk</a:t>
            </a:r>
            <a:endParaRPr lang="en-US" altLang="en-US" sz="2800"/>
          </a:p>
          <a:p>
            <a:pPr>
              <a:buFont typeface="Wingdings" panose="05000000000000000000" pitchFamily="2" charset="2"/>
              <a:buNone/>
            </a:pPr>
            <a:r>
              <a:rPr lang="tr-TR" altLang="en-US" sz="2800"/>
              <a:t>-Iyordunuz</a:t>
            </a:r>
            <a:endParaRPr lang="en-US" altLang="en-US" sz="2800"/>
          </a:p>
          <a:p>
            <a:pPr>
              <a:buFont typeface="Wingdings" panose="05000000000000000000" pitchFamily="2" charset="2"/>
              <a:buNone/>
            </a:pPr>
            <a:r>
              <a:rPr lang="tr-TR" altLang="en-US" sz="2800"/>
              <a:t>-Iyorlardı</a:t>
            </a:r>
            <a:endParaRPr lang="en-US" altLang="en-US" sz="2800"/>
          </a:p>
          <a:p>
            <a:pPr>
              <a:buFont typeface="Wingdings" panose="05000000000000000000" pitchFamily="2" charset="2"/>
              <a:buNone/>
            </a:pPr>
            <a:endParaRPr lang="en-US" altLang="en-US" sz="2800"/>
          </a:p>
        </p:txBody>
      </p:sp>
      <p:sp>
        <p:nvSpPr>
          <p:cNvPr id="17413" name="4 - Θέση κειμένου">
            <a:extLst>
              <a:ext uri="{FF2B5EF4-FFF2-40B4-BE49-F238E27FC236}">
                <a16:creationId xmlns:a16="http://schemas.microsoft.com/office/drawing/2014/main" id="{8D4E0C64-313B-F662-AC17-2B29D4F4F042}"/>
              </a:ext>
            </a:extLst>
          </p:cNvPr>
          <p:cNvSpPr>
            <a:spLocks noGrp="1"/>
          </p:cNvSpPr>
          <p:nvPr>
            <p:ph type="body" sz="quarter" idx="3"/>
          </p:nvPr>
        </p:nvSpPr>
        <p:spPr>
          <a:xfrm>
            <a:off x="4435475" y="2062163"/>
            <a:ext cx="3051175" cy="639762"/>
          </a:xfrm>
          <a:ln>
            <a:solidFill>
              <a:schemeClr val="tx1"/>
            </a:solidFill>
            <a:miter lim="800000"/>
            <a:headEnd/>
            <a:tailEnd/>
          </a:ln>
        </p:spPr>
        <p:txBody>
          <a:bodyPr/>
          <a:lstStyle/>
          <a:p>
            <a:r>
              <a:rPr lang="tr-TR" altLang="en-US">
                <a:solidFill>
                  <a:schemeClr val="tx1"/>
                </a:solidFill>
              </a:rPr>
              <a:t>OLUMSUZ BİÇİMİ</a:t>
            </a:r>
            <a:endParaRPr lang="en-US" altLang="en-US">
              <a:solidFill>
                <a:schemeClr val="tx1"/>
              </a:solidFill>
            </a:endParaRPr>
          </a:p>
        </p:txBody>
      </p:sp>
      <p:sp>
        <p:nvSpPr>
          <p:cNvPr id="17414" name="5 - Θέση περιεχομένου">
            <a:extLst>
              <a:ext uri="{FF2B5EF4-FFF2-40B4-BE49-F238E27FC236}">
                <a16:creationId xmlns:a16="http://schemas.microsoft.com/office/drawing/2014/main" id="{B4D607C5-6FE0-95CB-FDE1-597F3CB73A2F}"/>
              </a:ext>
            </a:extLst>
          </p:cNvPr>
          <p:cNvSpPr>
            <a:spLocks noGrp="1"/>
          </p:cNvSpPr>
          <p:nvPr>
            <p:ph sz="quarter" idx="4"/>
          </p:nvPr>
        </p:nvSpPr>
        <p:spPr>
          <a:xfrm>
            <a:off x="4435475" y="2771775"/>
            <a:ext cx="3051175" cy="3292475"/>
          </a:xfrm>
          <a:ln>
            <a:solidFill>
              <a:schemeClr val="tx1"/>
            </a:solidFill>
            <a:miter lim="800000"/>
            <a:headEnd/>
            <a:tailEnd/>
          </a:ln>
        </p:spPr>
        <p:txBody>
          <a:bodyPr/>
          <a:lstStyle/>
          <a:p>
            <a:pPr>
              <a:buFont typeface="Wingdings" panose="05000000000000000000" pitchFamily="2" charset="2"/>
              <a:buNone/>
            </a:pPr>
            <a:r>
              <a:rPr lang="tr-TR" altLang="en-US" sz="2800"/>
              <a:t>-mIyordum</a:t>
            </a:r>
          </a:p>
          <a:p>
            <a:pPr>
              <a:buFont typeface="Wingdings" panose="05000000000000000000" pitchFamily="2" charset="2"/>
              <a:buNone/>
            </a:pPr>
            <a:r>
              <a:rPr lang="tr-TR" altLang="en-US" sz="2800"/>
              <a:t>-mIyordun</a:t>
            </a:r>
            <a:endParaRPr lang="en-US" altLang="en-US" sz="2800"/>
          </a:p>
          <a:p>
            <a:pPr>
              <a:buFont typeface="Wingdings" panose="05000000000000000000" pitchFamily="2" charset="2"/>
              <a:buNone/>
            </a:pPr>
            <a:r>
              <a:rPr lang="tr-TR" altLang="en-US" sz="2800"/>
              <a:t>-mIyordu</a:t>
            </a:r>
            <a:endParaRPr lang="en-US" altLang="en-US" sz="2800"/>
          </a:p>
          <a:p>
            <a:pPr>
              <a:buFont typeface="Wingdings" panose="05000000000000000000" pitchFamily="2" charset="2"/>
              <a:buNone/>
            </a:pPr>
            <a:r>
              <a:rPr lang="tr-TR" altLang="en-US" sz="2800"/>
              <a:t>-mIyorduk</a:t>
            </a:r>
            <a:endParaRPr lang="en-US" altLang="en-US" sz="2800"/>
          </a:p>
          <a:p>
            <a:pPr>
              <a:buFont typeface="Wingdings" panose="05000000000000000000" pitchFamily="2" charset="2"/>
              <a:buNone/>
            </a:pPr>
            <a:r>
              <a:rPr lang="tr-TR" altLang="en-US" sz="2800"/>
              <a:t>-mIyordunuz</a:t>
            </a:r>
            <a:endParaRPr lang="en-US" altLang="en-US" sz="2800"/>
          </a:p>
          <a:p>
            <a:pPr>
              <a:buFont typeface="Wingdings" panose="05000000000000000000" pitchFamily="2" charset="2"/>
              <a:buNone/>
            </a:pPr>
            <a:r>
              <a:rPr lang="tr-TR" altLang="en-US" sz="2800"/>
              <a:t>-mIyorlardı</a:t>
            </a:r>
            <a:endParaRPr lang="en-US" altLang="en-US" sz="2800"/>
          </a:p>
          <a:p>
            <a:pPr>
              <a:buFont typeface="Wingdings" panose="05000000000000000000" pitchFamily="2" charset="2"/>
              <a:buNone/>
            </a:pPr>
            <a:endParaRPr lang="en-US" altLang="en-US" sz="2800"/>
          </a:p>
          <a:p>
            <a:pPr>
              <a:buFont typeface="Wingdings" panose="05000000000000000000" pitchFamily="2" charset="2"/>
              <a:buNone/>
            </a:pPr>
            <a:endParaRPr lang="en-US" altLang="en-US" sz="2800"/>
          </a:p>
        </p:txBody>
      </p:sp>
      <p:sp>
        <p:nvSpPr>
          <p:cNvPr id="7" name="6 - TextBox">
            <a:extLst>
              <a:ext uri="{FF2B5EF4-FFF2-40B4-BE49-F238E27FC236}">
                <a16:creationId xmlns:a16="http://schemas.microsoft.com/office/drawing/2014/main" id="{290F1168-60C1-B1C4-567B-6F139AB1D3FD}"/>
              </a:ext>
            </a:extLst>
          </p:cNvPr>
          <p:cNvSpPr txBox="1"/>
          <p:nvPr/>
        </p:nvSpPr>
        <p:spPr>
          <a:xfrm>
            <a:off x="7958138" y="2943225"/>
            <a:ext cx="3600450" cy="33242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3200" dirty="0"/>
              <a:t>-Iyor  muydum </a:t>
            </a:r>
            <a:r>
              <a:rPr lang="tr-TR" sz="3200" dirty="0">
                <a:latin typeface="Times New Roman"/>
                <a:cs typeface="Times New Roman"/>
              </a:rPr>
              <a:t>?</a:t>
            </a:r>
          </a:p>
          <a:p>
            <a:pPr>
              <a:defRPr/>
            </a:pPr>
            <a:r>
              <a:rPr lang="tr-TR" sz="3200" dirty="0"/>
              <a:t>-Iyor  muydun </a:t>
            </a:r>
            <a:r>
              <a:rPr lang="tr-TR" sz="3200" dirty="0">
                <a:latin typeface="Times New Roman"/>
                <a:cs typeface="Times New Roman"/>
              </a:rPr>
              <a:t>?</a:t>
            </a:r>
            <a:endParaRPr lang="en-US" sz="3200" dirty="0"/>
          </a:p>
          <a:p>
            <a:pPr>
              <a:defRPr/>
            </a:pPr>
            <a:r>
              <a:rPr lang="tr-TR" sz="3200" dirty="0"/>
              <a:t>-Iyor  muydu </a:t>
            </a:r>
            <a:r>
              <a:rPr lang="tr-TR" sz="3200" dirty="0">
                <a:latin typeface="Times New Roman"/>
                <a:cs typeface="Times New Roman"/>
              </a:rPr>
              <a:t>?</a:t>
            </a:r>
            <a:endParaRPr lang="en-US" sz="3200" dirty="0"/>
          </a:p>
          <a:p>
            <a:pPr>
              <a:defRPr/>
            </a:pPr>
            <a:r>
              <a:rPr lang="tr-TR" sz="3200" dirty="0"/>
              <a:t>-Iyor  muyduk </a:t>
            </a:r>
            <a:r>
              <a:rPr lang="tr-TR" sz="3200" dirty="0">
                <a:latin typeface="Times New Roman"/>
                <a:cs typeface="Times New Roman"/>
              </a:rPr>
              <a:t>?</a:t>
            </a:r>
            <a:endParaRPr lang="en-US" sz="3200" dirty="0"/>
          </a:p>
          <a:p>
            <a:pPr>
              <a:defRPr/>
            </a:pPr>
            <a:r>
              <a:rPr lang="tr-TR" sz="3200" dirty="0"/>
              <a:t>-Iyor  muydunuz </a:t>
            </a:r>
            <a:r>
              <a:rPr lang="tr-TR" sz="3200" dirty="0">
                <a:latin typeface="Times New Roman"/>
                <a:cs typeface="Times New Roman"/>
              </a:rPr>
              <a:t>?</a:t>
            </a:r>
            <a:endParaRPr lang="en-US" sz="3200" dirty="0"/>
          </a:p>
          <a:p>
            <a:pPr>
              <a:defRPr/>
            </a:pPr>
            <a:r>
              <a:rPr lang="tr-TR" sz="3200" dirty="0"/>
              <a:t>-Iyor  muydular </a:t>
            </a:r>
            <a:r>
              <a:rPr lang="tr-TR" sz="3200" dirty="0">
                <a:latin typeface="Times New Roman"/>
                <a:cs typeface="Times New Roman"/>
              </a:rPr>
              <a:t>?</a:t>
            </a:r>
            <a:endParaRPr lang="en-US" sz="3200" dirty="0"/>
          </a:p>
          <a:p>
            <a:pPr>
              <a:defRPr/>
            </a:pPr>
            <a:endParaRPr lang="en-US" dirty="0"/>
          </a:p>
        </p:txBody>
      </p:sp>
      <p:sp>
        <p:nvSpPr>
          <p:cNvPr id="8" name="7 - TextBox">
            <a:extLst>
              <a:ext uri="{FF2B5EF4-FFF2-40B4-BE49-F238E27FC236}">
                <a16:creationId xmlns:a16="http://schemas.microsoft.com/office/drawing/2014/main" id="{C742BA49-E20A-D461-3E33-019576016ED9}"/>
              </a:ext>
            </a:extLst>
          </p:cNvPr>
          <p:cNvSpPr txBox="1"/>
          <p:nvPr/>
        </p:nvSpPr>
        <p:spPr>
          <a:xfrm>
            <a:off x="7900988" y="2100263"/>
            <a:ext cx="3328987" cy="677862"/>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2000" b="1" dirty="0">
                <a:solidFill>
                  <a:schemeClr val="tx1"/>
                </a:solidFill>
              </a:rPr>
              <a:t>SORU BİÇİMİ</a:t>
            </a:r>
          </a:p>
          <a:p>
            <a:pPr>
              <a:defRPr/>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0">
            <a:extLst>
              <a:ext uri="{FF2B5EF4-FFF2-40B4-BE49-F238E27FC236}">
                <a16:creationId xmlns:a16="http://schemas.microsoft.com/office/drawing/2014/main" id="{3748AE3A-3DDF-262E-2986-291F1F78C6FF}"/>
              </a:ext>
            </a:extLst>
          </p:cNvPr>
          <p:cNvPicPr>
            <a:picLocks noChangeAspect="1"/>
          </p:cNvPicPr>
          <p:nvPr/>
        </p:nvPicPr>
        <p:blipFill>
          <a:blip r:embed="rId2">
            <a:extLst>
              <a:ext uri="{28A0092B-C50C-407E-A947-70E740481C1C}">
                <a14:useLocalDpi xmlns:a14="http://schemas.microsoft.com/office/drawing/2010/main" val="0"/>
              </a:ext>
            </a:extLst>
          </a:blip>
          <a:srcRect t="7182" r="42361"/>
          <a:stretch>
            <a:fillRect/>
          </a:stretch>
        </p:blipFill>
        <p:spPr bwMode="auto">
          <a:xfrm>
            <a:off x="4324350" y="469900"/>
            <a:ext cx="4448175" cy="314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 TextBox">
            <a:extLst>
              <a:ext uri="{FF2B5EF4-FFF2-40B4-BE49-F238E27FC236}">
                <a16:creationId xmlns:a16="http://schemas.microsoft.com/office/drawing/2014/main" id="{8A4DB608-BC14-6CF6-A5EF-358C37CB91DA}"/>
              </a:ext>
            </a:extLst>
          </p:cNvPr>
          <p:cNvSpPr txBox="1"/>
          <p:nvPr/>
        </p:nvSpPr>
        <p:spPr>
          <a:xfrm>
            <a:off x="4614863" y="1000125"/>
            <a:ext cx="4129087" cy="9239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5400" dirty="0"/>
              <a:t>-  (I)rdIm</a:t>
            </a:r>
            <a:endParaRPr lang="en-US" sz="5400" dirty="0"/>
          </a:p>
        </p:txBody>
      </p:sp>
      <p:sp>
        <p:nvSpPr>
          <p:cNvPr id="5" name="4 - TextBox">
            <a:extLst>
              <a:ext uri="{FF2B5EF4-FFF2-40B4-BE49-F238E27FC236}">
                <a16:creationId xmlns:a16="http://schemas.microsoft.com/office/drawing/2014/main" id="{4E72FFDC-5F2A-9650-5821-1CCDB53F19AE}"/>
              </a:ext>
            </a:extLst>
          </p:cNvPr>
          <p:cNvSpPr txBox="1"/>
          <p:nvPr/>
        </p:nvSpPr>
        <p:spPr>
          <a:xfrm>
            <a:off x="5991225" y="4946650"/>
            <a:ext cx="6305550" cy="769938"/>
          </a:xfrm>
          <a:prstGeom prst="rect">
            <a:avLst/>
          </a:prstGeom>
        </p:spPr>
        <p:style>
          <a:lnRef idx="2">
            <a:schemeClr val="dk1"/>
          </a:lnRef>
          <a:fillRef idx="1">
            <a:schemeClr val="lt1"/>
          </a:fillRef>
          <a:effectRef idx="0">
            <a:schemeClr val="dk1"/>
          </a:effectRef>
          <a:fontRef idx="minor">
            <a:schemeClr val="dk1"/>
          </a:fontRef>
        </p:style>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4400">
                <a:solidFill>
                  <a:srgbClr val="000000"/>
                </a:solidFill>
              </a:rPr>
              <a:t>Geniş Zamanın Hik</a:t>
            </a:r>
            <a:r>
              <a:rPr lang="tr-TR" altLang="el-CY" sz="4400">
                <a:solidFill>
                  <a:srgbClr val="000000"/>
                </a:solidFill>
                <a:cs typeface="Arial" panose="020B0604020202020204" pitchFamily="34" charset="0"/>
              </a:rPr>
              <a:t>âyesi</a:t>
            </a:r>
            <a:r>
              <a:rPr lang="tr-TR" altLang="el-CY" sz="4400">
                <a:solidFill>
                  <a:srgbClr val="000000"/>
                </a:solidFill>
              </a:rPr>
              <a:t> </a:t>
            </a:r>
            <a:endParaRPr lang="en-US" altLang="el-CY" sz="4400">
              <a:solidFill>
                <a:srgbClr val="000000"/>
              </a:solidFill>
            </a:endParaRPr>
          </a:p>
        </p:txBody>
      </p:sp>
      <p:sp>
        <p:nvSpPr>
          <p:cNvPr id="6" name="5 - TextBox">
            <a:extLst>
              <a:ext uri="{FF2B5EF4-FFF2-40B4-BE49-F238E27FC236}">
                <a16:creationId xmlns:a16="http://schemas.microsoft.com/office/drawing/2014/main" id="{16685857-07FF-9EBD-CB6E-0269A8C2485A}"/>
              </a:ext>
            </a:extLst>
          </p:cNvPr>
          <p:cNvSpPr txBox="1"/>
          <p:nvPr/>
        </p:nvSpPr>
        <p:spPr>
          <a:xfrm>
            <a:off x="8591550" y="4462463"/>
            <a:ext cx="3486150" cy="36988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l-GR" dirty="0"/>
              <a:t>ΠΑΡΑΤΑΤΙΚΟΣ</a:t>
            </a:r>
            <a:r>
              <a:rPr lang="tr-TR" dirty="0"/>
              <a:t>  </a:t>
            </a:r>
            <a:r>
              <a:rPr lang="el-GR" dirty="0"/>
              <a:t>&amp; ΣΥΝΗΘΕΙΑ</a:t>
            </a:r>
            <a:endParaRPr lang="en-US" dirty="0"/>
          </a:p>
        </p:txBody>
      </p:sp>
      <p:sp>
        <p:nvSpPr>
          <p:cNvPr id="7" name="6 - TextBox">
            <a:extLst>
              <a:ext uri="{FF2B5EF4-FFF2-40B4-BE49-F238E27FC236}">
                <a16:creationId xmlns:a16="http://schemas.microsoft.com/office/drawing/2014/main" id="{A4150205-3F1B-EA88-BDD5-D91A320A8AFD}"/>
              </a:ext>
            </a:extLst>
          </p:cNvPr>
          <p:cNvSpPr txBox="1"/>
          <p:nvPr/>
        </p:nvSpPr>
        <p:spPr>
          <a:xfrm>
            <a:off x="5991225" y="6002338"/>
            <a:ext cx="2871788" cy="7699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GB" sz="4400" dirty="0"/>
              <a:t>K</a:t>
            </a:r>
            <a:r>
              <a:rPr lang="tr-TR" sz="4400" dirty="0"/>
              <a:t>üçükken </a:t>
            </a:r>
            <a:endParaRPr lang="en-US" sz="4400" dirty="0"/>
          </a:p>
        </p:txBody>
      </p:sp>
      <p:sp>
        <p:nvSpPr>
          <p:cNvPr id="8" name="7 - TextBox">
            <a:extLst>
              <a:ext uri="{FF2B5EF4-FFF2-40B4-BE49-F238E27FC236}">
                <a16:creationId xmlns:a16="http://schemas.microsoft.com/office/drawing/2014/main" id="{7D4108BE-AFAE-FA47-2FBC-A0D15D32BC7F}"/>
              </a:ext>
            </a:extLst>
          </p:cNvPr>
          <p:cNvSpPr txBox="1"/>
          <p:nvPr/>
        </p:nvSpPr>
        <p:spPr>
          <a:xfrm>
            <a:off x="9205913" y="6002338"/>
            <a:ext cx="2871787" cy="7699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4400" dirty="0"/>
              <a:t>çocukken </a:t>
            </a:r>
            <a:endParaRPr lang="en-US" sz="4400" dirty="0"/>
          </a:p>
        </p:txBody>
      </p:sp>
      <p:cxnSp>
        <p:nvCxnSpPr>
          <p:cNvPr id="10" name="9 - Ευθύγραμμο βέλος σύνδεσης">
            <a:extLst>
              <a:ext uri="{FF2B5EF4-FFF2-40B4-BE49-F238E27FC236}">
                <a16:creationId xmlns:a16="http://schemas.microsoft.com/office/drawing/2014/main" id="{BAC59BDB-DF8E-914B-8275-BE36DEBFE125}"/>
              </a:ext>
            </a:extLst>
          </p:cNvPr>
          <p:cNvCxnSpPr/>
          <p:nvPr/>
        </p:nvCxnSpPr>
        <p:spPr>
          <a:xfrm rot="10800000">
            <a:off x="3886202" y="714379"/>
            <a:ext cx="985836" cy="514347"/>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cxnSp>
        <p:nvCxnSpPr>
          <p:cNvPr id="11" name="10 - Ευθύγραμμο βέλος σύνδεσης">
            <a:extLst>
              <a:ext uri="{FF2B5EF4-FFF2-40B4-BE49-F238E27FC236}">
                <a16:creationId xmlns:a16="http://schemas.microsoft.com/office/drawing/2014/main" id="{43B30AE7-43CB-0C5D-3084-1A43E37564E0}"/>
              </a:ext>
            </a:extLst>
          </p:cNvPr>
          <p:cNvCxnSpPr/>
          <p:nvPr/>
        </p:nvCxnSpPr>
        <p:spPr>
          <a:xfrm rot="10800000">
            <a:off x="3352801" y="1238252"/>
            <a:ext cx="1042987" cy="314325"/>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cxnSp>
        <p:nvCxnSpPr>
          <p:cNvPr id="12" name="11 - Ευθύγραμμο βέλος σύνδεσης">
            <a:extLst>
              <a:ext uri="{FF2B5EF4-FFF2-40B4-BE49-F238E27FC236}">
                <a16:creationId xmlns:a16="http://schemas.microsoft.com/office/drawing/2014/main" id="{0C242675-78B2-3C36-3C2D-A159C3B4C905}"/>
              </a:ext>
            </a:extLst>
          </p:cNvPr>
          <p:cNvCxnSpPr/>
          <p:nvPr/>
        </p:nvCxnSpPr>
        <p:spPr>
          <a:xfrm rot="10800000" flipV="1">
            <a:off x="3367091" y="1800224"/>
            <a:ext cx="1347784" cy="481015"/>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cxnSp>
        <p:nvCxnSpPr>
          <p:cNvPr id="13" name="12 - Ευθύγραμμο βέλος σύνδεσης">
            <a:extLst>
              <a:ext uri="{FF2B5EF4-FFF2-40B4-BE49-F238E27FC236}">
                <a16:creationId xmlns:a16="http://schemas.microsoft.com/office/drawing/2014/main" id="{4E96F639-2967-A98C-F0EA-868F4F46E669}"/>
              </a:ext>
            </a:extLst>
          </p:cNvPr>
          <p:cNvCxnSpPr/>
          <p:nvPr/>
        </p:nvCxnSpPr>
        <p:spPr>
          <a:xfrm flipV="1">
            <a:off x="8567740" y="914400"/>
            <a:ext cx="1490660" cy="452440"/>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cxnSp>
        <p:nvCxnSpPr>
          <p:cNvPr id="15" name="14 - Ευθύγραμμο βέλος σύνδεσης">
            <a:extLst>
              <a:ext uri="{FF2B5EF4-FFF2-40B4-BE49-F238E27FC236}">
                <a16:creationId xmlns:a16="http://schemas.microsoft.com/office/drawing/2014/main" id="{1DE02A07-904F-4D36-7751-44DC79BAA091}"/>
              </a:ext>
            </a:extLst>
          </p:cNvPr>
          <p:cNvCxnSpPr/>
          <p:nvPr/>
        </p:nvCxnSpPr>
        <p:spPr>
          <a:xfrm>
            <a:off x="8534403" y="1847852"/>
            <a:ext cx="1638298" cy="766760"/>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cxnSp>
        <p:nvCxnSpPr>
          <p:cNvPr id="17" name="16 - Ευθύγραμμο βέλος σύνδεσης">
            <a:extLst>
              <a:ext uri="{FF2B5EF4-FFF2-40B4-BE49-F238E27FC236}">
                <a16:creationId xmlns:a16="http://schemas.microsoft.com/office/drawing/2014/main" id="{46E4B099-B31A-4757-FDC7-0F17B5AC303B}"/>
              </a:ext>
            </a:extLst>
          </p:cNvPr>
          <p:cNvCxnSpPr/>
          <p:nvPr/>
        </p:nvCxnSpPr>
        <p:spPr>
          <a:xfrm>
            <a:off x="8591552" y="1576390"/>
            <a:ext cx="2095498" cy="9523"/>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cxnSp>
        <p:nvCxnSpPr>
          <p:cNvPr id="19" name="18 - Ευθύγραμμο βέλος σύνδεσης">
            <a:extLst>
              <a:ext uri="{FF2B5EF4-FFF2-40B4-BE49-F238E27FC236}">
                <a16:creationId xmlns:a16="http://schemas.microsoft.com/office/drawing/2014/main" id="{23151434-7D2F-59B4-2D3B-7F96E7882BCE}"/>
              </a:ext>
            </a:extLst>
          </p:cNvPr>
          <p:cNvCxnSpPr/>
          <p:nvPr/>
        </p:nvCxnSpPr>
        <p:spPr>
          <a:xfrm rot="16200000" flipH="1">
            <a:off x="8058150" y="2100262"/>
            <a:ext cx="1600200" cy="1457325"/>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sp>
        <p:nvSpPr>
          <p:cNvPr id="25" name="24 - Έλλειψη">
            <a:extLst>
              <a:ext uri="{FF2B5EF4-FFF2-40B4-BE49-F238E27FC236}">
                <a16:creationId xmlns:a16="http://schemas.microsoft.com/office/drawing/2014/main" id="{A644E83D-2FDB-E077-AD87-E3C107876557}"/>
              </a:ext>
            </a:extLst>
          </p:cNvPr>
          <p:cNvSpPr/>
          <p:nvPr/>
        </p:nvSpPr>
        <p:spPr>
          <a:xfrm>
            <a:off x="2528888" y="0"/>
            <a:ext cx="1228725" cy="8572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l-GR" dirty="0"/>
              <a:t>-</a:t>
            </a:r>
            <a:r>
              <a:rPr lang="en-GB" dirty="0" err="1"/>
              <a:t>ard</a:t>
            </a:r>
            <a:r>
              <a:rPr lang="tr-TR" dirty="0"/>
              <a:t>ım</a:t>
            </a:r>
            <a:endParaRPr lang="en-US" dirty="0"/>
          </a:p>
        </p:txBody>
      </p:sp>
      <p:sp>
        <p:nvSpPr>
          <p:cNvPr id="26" name="25 - Έλλειψη">
            <a:extLst>
              <a:ext uri="{FF2B5EF4-FFF2-40B4-BE49-F238E27FC236}">
                <a16:creationId xmlns:a16="http://schemas.microsoft.com/office/drawing/2014/main" id="{62B3CBBB-3891-83F1-620C-D098E1509805}"/>
              </a:ext>
            </a:extLst>
          </p:cNvPr>
          <p:cNvSpPr/>
          <p:nvPr/>
        </p:nvSpPr>
        <p:spPr>
          <a:xfrm>
            <a:off x="1924050" y="952500"/>
            <a:ext cx="1228725" cy="8572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l-GR" dirty="0"/>
              <a:t>-</a:t>
            </a:r>
            <a:r>
              <a:rPr lang="tr-TR" dirty="0"/>
              <a:t>e</a:t>
            </a:r>
            <a:r>
              <a:rPr lang="en-GB" dirty="0"/>
              <a:t>rd</a:t>
            </a:r>
            <a:r>
              <a:rPr lang="tr-TR" dirty="0"/>
              <a:t>im</a:t>
            </a:r>
            <a:endParaRPr lang="en-US" dirty="0"/>
          </a:p>
        </p:txBody>
      </p:sp>
      <p:sp>
        <p:nvSpPr>
          <p:cNvPr id="27" name="26 - Έλλειψη">
            <a:extLst>
              <a:ext uri="{FF2B5EF4-FFF2-40B4-BE49-F238E27FC236}">
                <a16:creationId xmlns:a16="http://schemas.microsoft.com/office/drawing/2014/main" id="{19678FAE-2299-D699-E1E9-043906A8BFDC}"/>
              </a:ext>
            </a:extLst>
          </p:cNvPr>
          <p:cNvSpPr/>
          <p:nvPr/>
        </p:nvSpPr>
        <p:spPr>
          <a:xfrm>
            <a:off x="2024063" y="2152650"/>
            <a:ext cx="1228725" cy="8572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l-GR" dirty="0"/>
              <a:t>-</a:t>
            </a:r>
            <a:r>
              <a:rPr lang="en-GB" dirty="0"/>
              <a:t>rd</a:t>
            </a:r>
            <a:r>
              <a:rPr lang="tr-TR" dirty="0"/>
              <a:t>Im</a:t>
            </a:r>
            <a:endParaRPr lang="en-US" dirty="0"/>
          </a:p>
        </p:txBody>
      </p:sp>
      <p:sp>
        <p:nvSpPr>
          <p:cNvPr id="28" name="27 - Έλλειψη">
            <a:extLst>
              <a:ext uri="{FF2B5EF4-FFF2-40B4-BE49-F238E27FC236}">
                <a16:creationId xmlns:a16="http://schemas.microsoft.com/office/drawing/2014/main" id="{5888FDB0-FC29-2A17-F777-70C98FD5A3C3}"/>
              </a:ext>
            </a:extLst>
          </p:cNvPr>
          <p:cNvSpPr/>
          <p:nvPr/>
        </p:nvSpPr>
        <p:spPr>
          <a:xfrm>
            <a:off x="10210800" y="323850"/>
            <a:ext cx="1228725" cy="8572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l-GR" dirty="0"/>
              <a:t>-</a:t>
            </a:r>
            <a:r>
              <a:rPr lang="tr-TR" dirty="0" err="1"/>
              <a:t>ı</a:t>
            </a:r>
            <a:r>
              <a:rPr lang="en-GB" dirty="0"/>
              <a:t>rd</a:t>
            </a:r>
            <a:r>
              <a:rPr lang="tr-TR" dirty="0"/>
              <a:t>ım</a:t>
            </a:r>
            <a:endParaRPr lang="en-US" dirty="0"/>
          </a:p>
        </p:txBody>
      </p:sp>
      <p:sp>
        <p:nvSpPr>
          <p:cNvPr id="29" name="28 - Έλλειψη">
            <a:extLst>
              <a:ext uri="{FF2B5EF4-FFF2-40B4-BE49-F238E27FC236}">
                <a16:creationId xmlns:a16="http://schemas.microsoft.com/office/drawing/2014/main" id="{27E07E01-8364-3078-FBD9-0BC7376E75B5}"/>
              </a:ext>
            </a:extLst>
          </p:cNvPr>
          <p:cNvSpPr/>
          <p:nvPr/>
        </p:nvSpPr>
        <p:spPr>
          <a:xfrm>
            <a:off x="10691813" y="1490663"/>
            <a:ext cx="1228725" cy="8572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l-GR" dirty="0"/>
              <a:t>-</a:t>
            </a:r>
            <a:r>
              <a:rPr lang="tr-TR" dirty="0"/>
              <a:t>i</a:t>
            </a:r>
            <a:r>
              <a:rPr lang="en-GB" dirty="0"/>
              <a:t>rd</a:t>
            </a:r>
            <a:r>
              <a:rPr lang="tr-TR" dirty="0"/>
              <a:t>im</a:t>
            </a:r>
            <a:endParaRPr lang="en-US" dirty="0"/>
          </a:p>
        </p:txBody>
      </p:sp>
      <p:sp>
        <p:nvSpPr>
          <p:cNvPr id="30" name="29 - Έλλειψη">
            <a:extLst>
              <a:ext uri="{FF2B5EF4-FFF2-40B4-BE49-F238E27FC236}">
                <a16:creationId xmlns:a16="http://schemas.microsoft.com/office/drawing/2014/main" id="{EF8750BA-CF1D-7FAB-EA6C-BE4D91827750}"/>
              </a:ext>
            </a:extLst>
          </p:cNvPr>
          <p:cNvSpPr/>
          <p:nvPr/>
        </p:nvSpPr>
        <p:spPr>
          <a:xfrm>
            <a:off x="10277475" y="2719388"/>
            <a:ext cx="1509713" cy="8572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l-GR" dirty="0"/>
              <a:t>-</a:t>
            </a:r>
            <a:r>
              <a:rPr lang="tr-TR" dirty="0"/>
              <a:t>u</a:t>
            </a:r>
            <a:r>
              <a:rPr lang="en-GB" dirty="0"/>
              <a:t>rd</a:t>
            </a:r>
            <a:r>
              <a:rPr lang="tr-TR" dirty="0"/>
              <a:t>um</a:t>
            </a:r>
            <a:endParaRPr lang="en-US" dirty="0"/>
          </a:p>
        </p:txBody>
      </p:sp>
      <p:sp>
        <p:nvSpPr>
          <p:cNvPr id="31" name="30 - Έλλειψη">
            <a:extLst>
              <a:ext uri="{FF2B5EF4-FFF2-40B4-BE49-F238E27FC236}">
                <a16:creationId xmlns:a16="http://schemas.microsoft.com/office/drawing/2014/main" id="{D5D97CEC-FFB9-661D-53DD-1862F87800CA}"/>
              </a:ext>
            </a:extLst>
          </p:cNvPr>
          <p:cNvSpPr/>
          <p:nvPr/>
        </p:nvSpPr>
        <p:spPr>
          <a:xfrm>
            <a:off x="7905750" y="3536950"/>
            <a:ext cx="1509713" cy="8572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l-GR" dirty="0"/>
              <a:t>-</a:t>
            </a:r>
            <a:r>
              <a:rPr lang="tr-TR" dirty="0"/>
              <a:t>ü</a:t>
            </a:r>
            <a:r>
              <a:rPr lang="en-GB" dirty="0"/>
              <a:t>rd</a:t>
            </a:r>
            <a:r>
              <a:rPr lang="tr-TR" dirty="0"/>
              <a:t>üm</a:t>
            </a:r>
            <a:endParaRPr lang="en-US" dirty="0"/>
          </a:p>
        </p:txBody>
      </p:sp>
      <p:sp>
        <p:nvSpPr>
          <p:cNvPr id="33" name="32 - TextBox">
            <a:extLst>
              <a:ext uri="{FF2B5EF4-FFF2-40B4-BE49-F238E27FC236}">
                <a16:creationId xmlns:a16="http://schemas.microsoft.com/office/drawing/2014/main" id="{0F92A3B2-CFD8-2335-E5D5-B234873B2CD5}"/>
              </a:ext>
            </a:extLst>
          </p:cNvPr>
          <p:cNvSpPr txBox="1"/>
          <p:nvPr/>
        </p:nvSpPr>
        <p:spPr>
          <a:xfrm>
            <a:off x="190500" y="1803400"/>
            <a:ext cx="1838325" cy="461963"/>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2400" dirty="0"/>
              <a:t>eskiden</a:t>
            </a:r>
            <a:endParaRPr lang="en-US" sz="2400" dirty="0"/>
          </a:p>
        </p:txBody>
      </p:sp>
      <p:sp>
        <p:nvSpPr>
          <p:cNvPr id="34" name="33 - TextBox">
            <a:extLst>
              <a:ext uri="{FF2B5EF4-FFF2-40B4-BE49-F238E27FC236}">
                <a16:creationId xmlns:a16="http://schemas.microsoft.com/office/drawing/2014/main" id="{4157F0B1-6BDC-3377-C37E-E03F1C057A65}"/>
              </a:ext>
            </a:extLst>
          </p:cNvPr>
          <p:cNvSpPr txBox="1"/>
          <p:nvPr/>
        </p:nvSpPr>
        <p:spPr>
          <a:xfrm>
            <a:off x="230188" y="358775"/>
            <a:ext cx="1838325" cy="461963"/>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2400" dirty="0"/>
              <a:t>lisedeyken</a:t>
            </a:r>
            <a:endParaRPr lang="en-US" sz="2400" dirty="0"/>
          </a:p>
        </p:txBody>
      </p:sp>
      <p:sp>
        <p:nvSpPr>
          <p:cNvPr id="18456" name="TextBox 35">
            <a:extLst>
              <a:ext uri="{FF2B5EF4-FFF2-40B4-BE49-F238E27FC236}">
                <a16:creationId xmlns:a16="http://schemas.microsoft.com/office/drawing/2014/main" id="{0D3F9D05-B3BF-3052-F43C-62B1E1D8F2C1}"/>
              </a:ext>
            </a:extLst>
          </p:cNvPr>
          <p:cNvSpPr txBox="1">
            <a:spLocks noChangeArrowheads="1"/>
          </p:cNvSpPr>
          <p:nvPr/>
        </p:nvSpPr>
        <p:spPr bwMode="auto">
          <a:xfrm>
            <a:off x="388938" y="3219450"/>
            <a:ext cx="4316412" cy="3416300"/>
          </a:xfrm>
          <a:prstGeom prst="rect">
            <a:avLst/>
          </a:prstGeom>
          <a:solidFill>
            <a:schemeClr val="bg1"/>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a:t>Geçmişte  sık sık  yaptığımız  olayları  anlatmak için  kullanılır.</a:t>
            </a:r>
            <a:endParaRPr lang="el-GR" altLang="el-CY"/>
          </a:p>
          <a:p>
            <a:r>
              <a:rPr lang="el-GR" altLang="el-CY"/>
              <a:t>Χρησιμοποιείται  για να περιγράψει πράξεις τις οποίες  κάναμε συχνά στο παρελθόν.</a:t>
            </a:r>
            <a:endParaRPr lang="tr-TR" altLang="el-CY"/>
          </a:p>
          <a:p>
            <a:r>
              <a:rPr lang="tr-TR" altLang="el-CY"/>
              <a:t>Şart  cümlelerinden  sonra cümleyi  tamamlamak için  kullanılır.</a:t>
            </a:r>
            <a:endParaRPr lang="el-GR" altLang="el-CY"/>
          </a:p>
          <a:p>
            <a:r>
              <a:rPr lang="el-GR" altLang="el-CY"/>
              <a:t>Χρησιμοποιείται στους υποθετικούς λόγους που εκφράζουν το  μη πραγματικό  </a:t>
            </a:r>
            <a:endParaRPr lang="tr-TR" altLang="el-CY"/>
          </a:p>
          <a:p>
            <a:r>
              <a:rPr lang="tr-TR" altLang="el-CY"/>
              <a:t>Çok  çalışsaydı, başarılı  olurdu.</a:t>
            </a:r>
            <a:endParaRPr lang="el-GR" altLang="el-CY"/>
          </a:p>
          <a:p>
            <a:r>
              <a:rPr lang="el-GR" altLang="el-CY"/>
              <a:t>Αν διάβαζε πολύ, θα πετύχαινε. </a:t>
            </a:r>
            <a:endParaRPr lang="tr-TR" altLang="el-CY"/>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0642510C-7A76-0353-3D6D-ACB9CA31441D}"/>
              </a:ext>
            </a:extLst>
          </p:cNvPr>
          <p:cNvSpPr>
            <a:spLocks noGrp="1"/>
          </p:cNvSpPr>
          <p:nvPr>
            <p:ph type="title"/>
          </p:nvPr>
        </p:nvSpPr>
        <p:spPr>
          <a:xfrm>
            <a:off x="1069975" y="284163"/>
            <a:ext cx="10058400" cy="1609725"/>
          </a:xfrm>
          <a:ln>
            <a:solidFill>
              <a:schemeClr val="tx1"/>
            </a:solidFill>
          </a:ln>
        </p:spPr>
        <p:txBody>
          <a:bodyPr/>
          <a:lstStyle/>
          <a:p>
            <a:pPr algn="ctr">
              <a:defRPr/>
            </a:pPr>
            <a:r>
              <a:rPr lang="tr-TR" dirty="0"/>
              <a:t>Geniş Zamanın Hik</a:t>
            </a:r>
            <a:r>
              <a:rPr lang="tr-TR" dirty="0">
                <a:cs typeface="Arial"/>
              </a:rPr>
              <a:t>âyesi</a:t>
            </a:r>
            <a:r>
              <a:rPr lang="tr-TR" dirty="0"/>
              <a:t> </a:t>
            </a:r>
            <a:br>
              <a:rPr lang="en-US" dirty="0"/>
            </a:br>
            <a:endParaRPr lang="en-US" dirty="0"/>
          </a:p>
        </p:txBody>
      </p:sp>
      <p:sp>
        <p:nvSpPr>
          <p:cNvPr id="19459" name="2 - Θέση κειμένου">
            <a:extLst>
              <a:ext uri="{FF2B5EF4-FFF2-40B4-BE49-F238E27FC236}">
                <a16:creationId xmlns:a16="http://schemas.microsoft.com/office/drawing/2014/main" id="{8F81D9DC-E1BF-15A3-8FA3-E73B022EDB43}"/>
              </a:ext>
            </a:extLst>
          </p:cNvPr>
          <p:cNvSpPr>
            <a:spLocks noGrp="1"/>
          </p:cNvSpPr>
          <p:nvPr>
            <p:ph type="body" idx="1"/>
          </p:nvPr>
        </p:nvSpPr>
        <p:spPr>
          <a:xfrm>
            <a:off x="1066800" y="2047875"/>
            <a:ext cx="2719388" cy="639763"/>
          </a:xfrm>
          <a:ln>
            <a:solidFill>
              <a:schemeClr val="tx1"/>
            </a:solidFill>
            <a:miter lim="800000"/>
            <a:headEnd/>
            <a:tailEnd/>
          </a:ln>
        </p:spPr>
        <p:txBody>
          <a:bodyPr/>
          <a:lstStyle/>
          <a:p>
            <a:r>
              <a:rPr lang="tr-TR" altLang="en-US">
                <a:solidFill>
                  <a:schemeClr val="tx1"/>
                </a:solidFill>
              </a:rPr>
              <a:t>OLUMLU BİÇİMİ</a:t>
            </a:r>
            <a:endParaRPr lang="en-US" altLang="en-US">
              <a:solidFill>
                <a:schemeClr val="tx1"/>
              </a:solidFill>
            </a:endParaRPr>
          </a:p>
        </p:txBody>
      </p:sp>
      <p:sp>
        <p:nvSpPr>
          <p:cNvPr id="19460" name="3 - Θέση περιεχομένου">
            <a:extLst>
              <a:ext uri="{FF2B5EF4-FFF2-40B4-BE49-F238E27FC236}">
                <a16:creationId xmlns:a16="http://schemas.microsoft.com/office/drawing/2014/main" id="{544EA370-7C1A-9297-2870-45CF6760AF6A}"/>
              </a:ext>
            </a:extLst>
          </p:cNvPr>
          <p:cNvSpPr>
            <a:spLocks noGrp="1"/>
          </p:cNvSpPr>
          <p:nvPr>
            <p:ph sz="half" idx="2"/>
          </p:nvPr>
        </p:nvSpPr>
        <p:spPr>
          <a:xfrm>
            <a:off x="1069975" y="2743200"/>
            <a:ext cx="2701925" cy="3292475"/>
          </a:xfrm>
          <a:ln>
            <a:solidFill>
              <a:schemeClr val="tx1"/>
            </a:solidFill>
            <a:miter lim="800000"/>
            <a:headEnd/>
            <a:tailEnd/>
          </a:ln>
        </p:spPr>
        <p:txBody>
          <a:bodyPr/>
          <a:lstStyle/>
          <a:p>
            <a:pPr>
              <a:buFont typeface="Wingdings" panose="05000000000000000000" pitchFamily="2" charset="2"/>
              <a:buNone/>
            </a:pPr>
            <a:r>
              <a:rPr lang="tr-TR" altLang="en-US" sz="2800"/>
              <a:t>-(I)rdIm</a:t>
            </a:r>
          </a:p>
          <a:p>
            <a:pPr>
              <a:buFont typeface="Wingdings" panose="05000000000000000000" pitchFamily="2" charset="2"/>
              <a:buNone/>
            </a:pPr>
            <a:r>
              <a:rPr lang="tr-TR" altLang="en-US" sz="2800"/>
              <a:t>-(I)rdIn</a:t>
            </a:r>
            <a:endParaRPr lang="en-US" altLang="en-US" sz="2800"/>
          </a:p>
          <a:p>
            <a:pPr>
              <a:buFont typeface="Wingdings" panose="05000000000000000000" pitchFamily="2" charset="2"/>
              <a:buNone/>
            </a:pPr>
            <a:r>
              <a:rPr lang="tr-TR" altLang="en-US" sz="2800"/>
              <a:t>-(I)rdI</a:t>
            </a:r>
          </a:p>
          <a:p>
            <a:pPr>
              <a:buFont typeface="Wingdings" panose="05000000000000000000" pitchFamily="2" charset="2"/>
              <a:buNone/>
            </a:pPr>
            <a:r>
              <a:rPr lang="tr-TR" altLang="en-US" sz="2800"/>
              <a:t>-(I)rdIk</a:t>
            </a:r>
            <a:endParaRPr lang="en-US" altLang="en-US" sz="2800"/>
          </a:p>
          <a:p>
            <a:pPr>
              <a:buFont typeface="Wingdings" panose="05000000000000000000" pitchFamily="2" charset="2"/>
              <a:buNone/>
            </a:pPr>
            <a:r>
              <a:rPr lang="tr-TR" altLang="en-US" sz="2800"/>
              <a:t>-(I)rdInIz</a:t>
            </a:r>
          </a:p>
          <a:p>
            <a:pPr>
              <a:buFont typeface="Wingdings" panose="05000000000000000000" pitchFamily="2" charset="2"/>
              <a:buNone/>
            </a:pPr>
            <a:r>
              <a:rPr lang="tr-TR" altLang="en-US" sz="2800"/>
              <a:t>-(I)rlArdI</a:t>
            </a:r>
            <a:endParaRPr lang="en-US" altLang="en-US" sz="2800"/>
          </a:p>
          <a:p>
            <a:pPr>
              <a:buFont typeface="Wingdings" panose="05000000000000000000" pitchFamily="2" charset="2"/>
              <a:buNone/>
            </a:pPr>
            <a:endParaRPr lang="en-US" altLang="en-US" sz="2800"/>
          </a:p>
        </p:txBody>
      </p:sp>
      <p:sp>
        <p:nvSpPr>
          <p:cNvPr id="19461" name="4 - Θέση κειμένου">
            <a:extLst>
              <a:ext uri="{FF2B5EF4-FFF2-40B4-BE49-F238E27FC236}">
                <a16:creationId xmlns:a16="http://schemas.microsoft.com/office/drawing/2014/main" id="{9B5E71C3-6F77-9EBF-A84C-8CA4E8B81BC6}"/>
              </a:ext>
            </a:extLst>
          </p:cNvPr>
          <p:cNvSpPr>
            <a:spLocks noGrp="1"/>
          </p:cNvSpPr>
          <p:nvPr>
            <p:ph type="body" sz="quarter" idx="3"/>
          </p:nvPr>
        </p:nvSpPr>
        <p:spPr>
          <a:xfrm>
            <a:off x="4435475" y="2062163"/>
            <a:ext cx="3051175" cy="639762"/>
          </a:xfrm>
          <a:ln>
            <a:solidFill>
              <a:schemeClr val="tx1"/>
            </a:solidFill>
            <a:miter lim="800000"/>
            <a:headEnd/>
            <a:tailEnd/>
          </a:ln>
        </p:spPr>
        <p:txBody>
          <a:bodyPr/>
          <a:lstStyle/>
          <a:p>
            <a:r>
              <a:rPr lang="tr-TR" altLang="en-US">
                <a:solidFill>
                  <a:schemeClr val="tx1"/>
                </a:solidFill>
              </a:rPr>
              <a:t>OLUMSUZ BİÇİMİ</a:t>
            </a:r>
            <a:endParaRPr lang="en-US" altLang="en-US">
              <a:solidFill>
                <a:schemeClr val="tx1"/>
              </a:solidFill>
            </a:endParaRPr>
          </a:p>
        </p:txBody>
      </p:sp>
      <p:sp>
        <p:nvSpPr>
          <p:cNvPr id="19462" name="5 - Θέση περιεχομένου">
            <a:extLst>
              <a:ext uri="{FF2B5EF4-FFF2-40B4-BE49-F238E27FC236}">
                <a16:creationId xmlns:a16="http://schemas.microsoft.com/office/drawing/2014/main" id="{9BE806CC-3DD1-789D-5F33-C31E6444B164}"/>
              </a:ext>
            </a:extLst>
          </p:cNvPr>
          <p:cNvSpPr>
            <a:spLocks noGrp="1"/>
          </p:cNvSpPr>
          <p:nvPr>
            <p:ph sz="quarter" idx="4"/>
          </p:nvPr>
        </p:nvSpPr>
        <p:spPr>
          <a:xfrm>
            <a:off x="4435475" y="2771775"/>
            <a:ext cx="3051175" cy="3292475"/>
          </a:xfrm>
          <a:ln>
            <a:solidFill>
              <a:schemeClr val="tx1"/>
            </a:solidFill>
            <a:miter lim="800000"/>
            <a:headEnd/>
            <a:tailEnd/>
          </a:ln>
        </p:spPr>
        <p:txBody>
          <a:bodyPr/>
          <a:lstStyle/>
          <a:p>
            <a:pPr>
              <a:buFont typeface="Wingdings" panose="05000000000000000000" pitchFamily="2" charset="2"/>
              <a:buNone/>
            </a:pPr>
            <a:r>
              <a:rPr lang="tr-TR" altLang="en-US" sz="2800"/>
              <a:t>-mAzdIm</a:t>
            </a:r>
          </a:p>
          <a:p>
            <a:pPr>
              <a:buFont typeface="Wingdings" panose="05000000000000000000" pitchFamily="2" charset="2"/>
              <a:buNone/>
            </a:pPr>
            <a:r>
              <a:rPr lang="tr-TR" altLang="en-US" sz="2800"/>
              <a:t>-mAzdIn</a:t>
            </a:r>
          </a:p>
          <a:p>
            <a:pPr>
              <a:buFont typeface="Wingdings" panose="05000000000000000000" pitchFamily="2" charset="2"/>
              <a:buNone/>
            </a:pPr>
            <a:r>
              <a:rPr lang="tr-TR" altLang="en-US" sz="2800"/>
              <a:t>-mAzdI</a:t>
            </a:r>
          </a:p>
          <a:p>
            <a:pPr>
              <a:buFont typeface="Wingdings" panose="05000000000000000000" pitchFamily="2" charset="2"/>
              <a:buNone/>
            </a:pPr>
            <a:r>
              <a:rPr lang="tr-TR" altLang="en-US" sz="2800"/>
              <a:t>-mAzdIk</a:t>
            </a:r>
          </a:p>
          <a:p>
            <a:pPr>
              <a:buFont typeface="Wingdings" panose="05000000000000000000" pitchFamily="2" charset="2"/>
              <a:buNone/>
            </a:pPr>
            <a:r>
              <a:rPr lang="tr-TR" altLang="en-US" sz="2800"/>
              <a:t>-mAzdInIz</a:t>
            </a:r>
          </a:p>
          <a:p>
            <a:pPr>
              <a:buFont typeface="Wingdings" panose="05000000000000000000" pitchFamily="2" charset="2"/>
              <a:buNone/>
            </a:pPr>
            <a:r>
              <a:rPr lang="tr-TR" altLang="en-US" sz="2800"/>
              <a:t>-mAzlArdI</a:t>
            </a:r>
          </a:p>
          <a:p>
            <a:pPr>
              <a:buFont typeface="Wingdings" panose="05000000000000000000" pitchFamily="2" charset="2"/>
              <a:buNone/>
            </a:pPr>
            <a:endParaRPr lang="en-US" altLang="en-US" sz="2800"/>
          </a:p>
          <a:p>
            <a:pPr>
              <a:buFont typeface="Wingdings" panose="05000000000000000000" pitchFamily="2" charset="2"/>
              <a:buNone/>
            </a:pPr>
            <a:endParaRPr lang="en-US" altLang="en-US" sz="2800"/>
          </a:p>
        </p:txBody>
      </p:sp>
      <p:sp>
        <p:nvSpPr>
          <p:cNvPr id="7" name="6 - TextBox">
            <a:extLst>
              <a:ext uri="{FF2B5EF4-FFF2-40B4-BE49-F238E27FC236}">
                <a16:creationId xmlns:a16="http://schemas.microsoft.com/office/drawing/2014/main" id="{81358042-FC77-BAEF-E0A9-D12BE25CCAB0}"/>
              </a:ext>
            </a:extLst>
          </p:cNvPr>
          <p:cNvSpPr txBox="1"/>
          <p:nvPr/>
        </p:nvSpPr>
        <p:spPr>
          <a:xfrm>
            <a:off x="7900988" y="2974975"/>
            <a:ext cx="3600450" cy="35401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3200" dirty="0"/>
              <a:t>-(I)r mIydIm </a:t>
            </a:r>
            <a:r>
              <a:rPr lang="tr-TR" sz="3200" dirty="0">
                <a:latin typeface="Times New Roman"/>
                <a:cs typeface="Times New Roman"/>
              </a:rPr>
              <a:t>?</a:t>
            </a:r>
          </a:p>
          <a:p>
            <a:pPr>
              <a:defRPr/>
            </a:pPr>
            <a:r>
              <a:rPr lang="tr-TR" sz="3200" dirty="0"/>
              <a:t>-(I)r mIydIn </a:t>
            </a:r>
            <a:r>
              <a:rPr lang="tr-TR" sz="3200" dirty="0">
                <a:latin typeface="Times New Roman"/>
                <a:cs typeface="Times New Roman"/>
              </a:rPr>
              <a:t>?</a:t>
            </a:r>
          </a:p>
          <a:p>
            <a:pPr>
              <a:defRPr/>
            </a:pPr>
            <a:r>
              <a:rPr lang="tr-TR" sz="3200" dirty="0"/>
              <a:t>-(I)r mIydI </a:t>
            </a:r>
            <a:r>
              <a:rPr lang="tr-TR" sz="3200" dirty="0">
                <a:latin typeface="Times New Roman"/>
                <a:cs typeface="Times New Roman"/>
              </a:rPr>
              <a:t>?</a:t>
            </a:r>
          </a:p>
          <a:p>
            <a:pPr>
              <a:defRPr/>
            </a:pPr>
            <a:r>
              <a:rPr lang="tr-TR" sz="3200" dirty="0"/>
              <a:t>-(I)r mIydIk </a:t>
            </a:r>
            <a:r>
              <a:rPr lang="tr-TR" sz="3200" dirty="0">
                <a:latin typeface="Times New Roman"/>
                <a:cs typeface="Times New Roman"/>
              </a:rPr>
              <a:t>?</a:t>
            </a:r>
          </a:p>
          <a:p>
            <a:pPr>
              <a:defRPr/>
            </a:pPr>
            <a:r>
              <a:rPr lang="tr-TR" sz="3200" dirty="0"/>
              <a:t>-(I)r mIydInIz </a:t>
            </a:r>
            <a:r>
              <a:rPr lang="tr-TR" sz="3200" dirty="0">
                <a:latin typeface="Times New Roman"/>
                <a:cs typeface="Times New Roman"/>
              </a:rPr>
              <a:t>?</a:t>
            </a:r>
          </a:p>
          <a:p>
            <a:pPr>
              <a:defRPr/>
            </a:pPr>
            <a:r>
              <a:rPr lang="tr-TR" sz="3200" dirty="0"/>
              <a:t>-(I)r mIydIlAr </a:t>
            </a:r>
            <a:r>
              <a:rPr lang="tr-TR" sz="3200" dirty="0">
                <a:latin typeface="Times New Roman"/>
                <a:cs typeface="Times New Roman"/>
              </a:rPr>
              <a:t>?</a:t>
            </a:r>
          </a:p>
          <a:p>
            <a:pPr>
              <a:defRPr/>
            </a:pPr>
            <a:endParaRPr lang="tr-TR" sz="3200" dirty="0">
              <a:latin typeface="Times New Roman"/>
              <a:cs typeface="Times New Roman"/>
            </a:endParaRPr>
          </a:p>
        </p:txBody>
      </p:sp>
      <p:sp>
        <p:nvSpPr>
          <p:cNvPr id="8" name="7 - TextBox">
            <a:extLst>
              <a:ext uri="{FF2B5EF4-FFF2-40B4-BE49-F238E27FC236}">
                <a16:creationId xmlns:a16="http://schemas.microsoft.com/office/drawing/2014/main" id="{82CCD1FE-B1F5-738D-CF30-7FD9A6BED794}"/>
              </a:ext>
            </a:extLst>
          </p:cNvPr>
          <p:cNvSpPr txBox="1"/>
          <p:nvPr/>
        </p:nvSpPr>
        <p:spPr>
          <a:xfrm>
            <a:off x="7900988" y="2100263"/>
            <a:ext cx="3328987" cy="677862"/>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2000" b="1" dirty="0">
                <a:solidFill>
                  <a:schemeClr val="tx1"/>
                </a:solidFill>
              </a:rPr>
              <a:t>SORU BİÇİMİ</a:t>
            </a:r>
          </a:p>
          <a:p>
            <a:pPr>
              <a:defRPr/>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Çocukları Zararlı Alışkanlıklardan Korumanın Yolları Nelerdir?">
            <a:extLst>
              <a:ext uri="{FF2B5EF4-FFF2-40B4-BE49-F238E27FC236}">
                <a16:creationId xmlns:a16="http://schemas.microsoft.com/office/drawing/2014/main" id="{21F37A9A-7FE6-4EC8-8E4B-224A73555D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6437" y="1556657"/>
            <a:ext cx="2390774" cy="2133600"/>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Zorba çocuklar, içki düşerken arkadaşa kötü alışkanlık. ©watcartoon  331492356'e ait Stok Vektör">
            <a:extLst>
              <a:ext uri="{FF2B5EF4-FFF2-40B4-BE49-F238E27FC236}">
                <a16:creationId xmlns:a16="http://schemas.microsoft.com/office/drawing/2014/main" id="{7DC5A8E4-83DC-1BBE-A957-7D926C0ABA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6437" y="3811250"/>
            <a:ext cx="2390774" cy="28181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CEED3EA-510A-3AB8-3228-57542595342B}"/>
              </a:ext>
            </a:extLst>
          </p:cNvPr>
          <p:cNvSpPr txBox="1"/>
          <p:nvPr/>
        </p:nvSpPr>
        <p:spPr>
          <a:xfrm>
            <a:off x="555171" y="228600"/>
            <a:ext cx="11517086" cy="646331"/>
          </a:xfrm>
          <a:prstGeom prst="rect">
            <a:avLst/>
          </a:prstGeom>
          <a:noFill/>
        </p:spPr>
        <p:txBody>
          <a:bodyPr wrap="square">
            <a:spAutoFit/>
          </a:bodyPr>
          <a:lstStyle/>
          <a:p>
            <a:r>
              <a:rPr lang="en-US" sz="3600" b="1" i="0" dirty="0" err="1">
                <a:effectLst/>
                <a:latin typeface="Arial" panose="020B0604020202020204" pitchFamily="34" charset="0"/>
              </a:rPr>
              <a:t>Kötü</a:t>
            </a:r>
            <a:r>
              <a:rPr lang="en-US" sz="3600" b="1" i="0" dirty="0">
                <a:effectLst/>
                <a:latin typeface="Arial" panose="020B0604020202020204" pitchFamily="34" charset="0"/>
              </a:rPr>
              <a:t> </a:t>
            </a:r>
            <a:r>
              <a:rPr lang="en-US" sz="3600" b="1" i="0" dirty="0" err="1">
                <a:effectLst/>
                <a:latin typeface="Arial" panose="020B0604020202020204" pitchFamily="34" charset="0"/>
              </a:rPr>
              <a:t>Davranışlar</a:t>
            </a:r>
            <a:r>
              <a:rPr lang="en-US" sz="3600" b="1" i="0" dirty="0">
                <a:effectLst/>
                <a:latin typeface="Arial" panose="020B0604020202020204" pitchFamily="34" charset="0"/>
              </a:rPr>
              <a:t> </a:t>
            </a:r>
            <a:r>
              <a:rPr lang="en-US" sz="3600" b="1" i="0" dirty="0" err="1">
                <a:effectLst/>
                <a:latin typeface="Arial" panose="020B0604020202020204" pitchFamily="34" charset="0"/>
              </a:rPr>
              <a:t>ve</a:t>
            </a:r>
            <a:r>
              <a:rPr lang="en-US" sz="3600" b="1" i="0" dirty="0">
                <a:effectLst/>
                <a:latin typeface="Arial" panose="020B0604020202020204" pitchFamily="34" charset="0"/>
              </a:rPr>
              <a:t> </a:t>
            </a:r>
            <a:r>
              <a:rPr lang="en-US" sz="3600" b="1" i="0" dirty="0" err="1">
                <a:effectLst/>
                <a:latin typeface="Arial" panose="020B0604020202020204" pitchFamily="34" charset="0"/>
              </a:rPr>
              <a:t>Alışkanlıkla</a:t>
            </a:r>
            <a:r>
              <a:rPr lang="tr-TR" sz="3600" b="1" i="0" dirty="0">
                <a:effectLst/>
                <a:latin typeface="Arial" panose="020B0604020202020204" pitchFamily="34" charset="0"/>
              </a:rPr>
              <a:t>r </a:t>
            </a:r>
            <a:r>
              <a:rPr lang="en-US" sz="3600" b="1" i="0" dirty="0">
                <a:effectLst/>
                <a:latin typeface="Arial" panose="020B0604020202020204" pitchFamily="34" charset="0"/>
              </a:rPr>
              <a:t>&amp;</a:t>
            </a:r>
            <a:r>
              <a:rPr lang="tr-TR" sz="3600" b="1" i="0" dirty="0">
                <a:effectLst/>
                <a:latin typeface="Arial" panose="020B0604020202020204" pitchFamily="34" charset="0"/>
              </a:rPr>
              <a:t> Ç</a:t>
            </a:r>
            <a:r>
              <a:rPr lang="tr-TR" sz="3600" b="1" dirty="0">
                <a:latin typeface="Arial" panose="020B0604020202020204" pitchFamily="34" charset="0"/>
              </a:rPr>
              <a:t>ocukluk</a:t>
            </a:r>
            <a:endParaRPr lang="el-CY" sz="3600" b="1" dirty="0"/>
          </a:p>
        </p:txBody>
      </p:sp>
      <p:sp>
        <p:nvSpPr>
          <p:cNvPr id="4" name="Ορθογώνιο: Στρογγύλεμα γωνιών 3">
            <a:extLst>
              <a:ext uri="{FF2B5EF4-FFF2-40B4-BE49-F238E27FC236}">
                <a16:creationId xmlns:a16="http://schemas.microsoft.com/office/drawing/2014/main" id="{22835439-4E45-B827-9B2E-84EAF5DB4B22}"/>
              </a:ext>
            </a:extLst>
          </p:cNvPr>
          <p:cNvSpPr/>
          <p:nvPr/>
        </p:nvSpPr>
        <p:spPr>
          <a:xfrm>
            <a:off x="642257" y="1556657"/>
            <a:ext cx="8784772" cy="475580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lnSpc>
                <a:spcPct val="300000"/>
              </a:lnSpc>
            </a:pPr>
            <a:r>
              <a:rPr lang="el-GR" dirty="0"/>
              <a:t>________________________________________________________________________</a:t>
            </a:r>
          </a:p>
          <a:p>
            <a:pPr algn="ctr">
              <a:lnSpc>
                <a:spcPct val="300000"/>
              </a:lnSpc>
            </a:pPr>
            <a:r>
              <a:rPr lang="el-GR" dirty="0"/>
              <a:t>____________________________________________________________________________</a:t>
            </a:r>
          </a:p>
          <a:p>
            <a:pPr algn="ctr">
              <a:lnSpc>
                <a:spcPct val="300000"/>
              </a:lnSpc>
            </a:pPr>
            <a:r>
              <a:rPr lang="el-GR" dirty="0"/>
              <a:t>__________________________________________________________________________</a:t>
            </a:r>
          </a:p>
          <a:p>
            <a:pPr algn="ctr">
              <a:lnSpc>
                <a:spcPct val="300000"/>
              </a:lnSpc>
            </a:pPr>
            <a:r>
              <a:rPr lang="el-GR" dirty="0"/>
              <a:t>____________________________________________________________________________</a:t>
            </a:r>
            <a:endParaRPr lang="el-CY" dirty="0"/>
          </a:p>
          <a:p>
            <a:pPr algn="ctr">
              <a:lnSpc>
                <a:spcPct val="300000"/>
              </a:lnSpc>
            </a:pPr>
            <a:r>
              <a:rPr lang="el-GR" dirty="0"/>
              <a:t>__________________________________________________________________________</a:t>
            </a:r>
          </a:p>
          <a:p>
            <a:pPr algn="ctr">
              <a:lnSpc>
                <a:spcPct val="300000"/>
              </a:lnSpc>
            </a:pPr>
            <a:r>
              <a:rPr lang="el-GR" dirty="0"/>
              <a:t>____________________________________________________________________________</a:t>
            </a:r>
            <a:endParaRPr lang="el-CY" dirty="0"/>
          </a:p>
          <a:p>
            <a:pPr algn="ctr">
              <a:lnSpc>
                <a:spcPct val="300000"/>
              </a:lnSpc>
            </a:pPr>
            <a:endParaRPr lang="el-CY" dirty="0"/>
          </a:p>
        </p:txBody>
      </p:sp>
    </p:spTree>
    <p:extLst>
      <p:ext uri="{BB962C8B-B14F-4D97-AF65-F5344CB8AC3E}">
        <p14:creationId xmlns:p14="http://schemas.microsoft.com/office/powerpoint/2010/main" val="3467372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Etkili ve Güzel Konuşmak">
            <a:extLst>
              <a:ext uri="{FF2B5EF4-FFF2-40B4-BE49-F238E27FC236}">
                <a16:creationId xmlns:a16="http://schemas.microsoft.com/office/drawing/2014/main" id="{6EED96CB-2BE9-4DBD-270D-66D48D839D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274" y="593952"/>
            <a:ext cx="9461726" cy="501219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D25CE24-F424-4C9B-23F1-438004AA980E}"/>
              </a:ext>
            </a:extLst>
          </p:cNvPr>
          <p:cNvSpPr txBox="1"/>
          <p:nvPr/>
        </p:nvSpPr>
        <p:spPr>
          <a:xfrm>
            <a:off x="2242457" y="5802477"/>
            <a:ext cx="8980714" cy="923330"/>
          </a:xfrm>
          <a:prstGeom prst="rect">
            <a:avLst/>
          </a:prstGeom>
          <a:noFill/>
        </p:spPr>
        <p:txBody>
          <a:bodyPr wrap="square">
            <a:spAutoFit/>
          </a:bodyPr>
          <a:lstStyle/>
          <a:p>
            <a:pPr algn="ctr"/>
            <a:r>
              <a:rPr lang="tr-TR" sz="3600" b="1" dirty="0">
                <a:solidFill>
                  <a:srgbClr val="FF0000"/>
                </a:solidFill>
                <a:hlinkClick r:id="rId3">
                  <a:extLst>
                    <a:ext uri="{A12FA001-AC4F-418D-AE19-62706E023703}">
                      <ahyp:hlinkClr xmlns:ahyp="http://schemas.microsoft.com/office/drawing/2018/hyperlinkcolor" val="tx"/>
                    </a:ext>
                  </a:extLst>
                </a:hlinkClick>
              </a:rPr>
              <a:t>K</a:t>
            </a:r>
            <a:r>
              <a:rPr lang="en-US" sz="3600" b="1" dirty="0" err="1">
                <a:solidFill>
                  <a:srgbClr val="FF0000"/>
                </a:solidFill>
                <a:hlinkClick r:id="rId3">
                  <a:extLst>
                    <a:ext uri="{A12FA001-AC4F-418D-AE19-62706E023703}">
                      <ahyp:hlinkClr xmlns:ahyp="http://schemas.microsoft.com/office/drawing/2018/hyperlinkcolor" val="tx"/>
                    </a:ext>
                  </a:extLst>
                </a:hlinkClick>
              </a:rPr>
              <a:t>üçükken</a:t>
            </a:r>
            <a:r>
              <a:rPr lang="en-US" sz="3600" b="1" dirty="0">
                <a:solidFill>
                  <a:srgbClr val="FF0000"/>
                </a:solidFill>
                <a:hlinkClick r:id="rId3">
                  <a:extLst>
                    <a:ext uri="{A12FA001-AC4F-418D-AE19-62706E023703}">
                      <ahyp:hlinkClr xmlns:ahyp="http://schemas.microsoft.com/office/drawing/2018/hyperlinkcolor" val="tx"/>
                    </a:ext>
                  </a:extLst>
                </a:hlinkClick>
              </a:rPr>
              <a:t> </a:t>
            </a:r>
            <a:r>
              <a:rPr lang="en-US" sz="3600" b="1" dirty="0" err="1">
                <a:solidFill>
                  <a:srgbClr val="FF0000"/>
                </a:solidFill>
                <a:hlinkClick r:id="rId3">
                  <a:extLst>
                    <a:ext uri="{A12FA001-AC4F-418D-AE19-62706E023703}">
                      <ahyp:hlinkClr xmlns:ahyp="http://schemas.microsoft.com/office/drawing/2018/hyperlinkcolor" val="tx"/>
                    </a:ext>
                  </a:extLst>
                </a:hlinkClick>
              </a:rPr>
              <a:t>nasıl</a:t>
            </a:r>
            <a:r>
              <a:rPr lang="en-US" sz="3600" b="1" dirty="0">
                <a:solidFill>
                  <a:srgbClr val="FF0000"/>
                </a:solidFill>
                <a:hlinkClick r:id="rId3">
                  <a:extLst>
                    <a:ext uri="{A12FA001-AC4F-418D-AE19-62706E023703}">
                      <ahyp:hlinkClr xmlns:ahyp="http://schemas.microsoft.com/office/drawing/2018/hyperlinkcolor" val="tx"/>
                    </a:ext>
                  </a:extLst>
                </a:hlinkClick>
              </a:rPr>
              <a:t> </a:t>
            </a:r>
            <a:r>
              <a:rPr lang="en-US" sz="3600" b="1" dirty="0" err="1">
                <a:solidFill>
                  <a:srgbClr val="FF0000"/>
                </a:solidFill>
                <a:hlinkClick r:id="rId3">
                  <a:extLst>
                    <a:ext uri="{A12FA001-AC4F-418D-AE19-62706E023703}">
                      <ahyp:hlinkClr xmlns:ahyp="http://schemas.microsoft.com/office/drawing/2018/hyperlinkcolor" val="tx"/>
                    </a:ext>
                  </a:extLst>
                </a:hlinkClick>
              </a:rPr>
              <a:t>bir</a:t>
            </a:r>
            <a:r>
              <a:rPr lang="en-US" sz="3600" b="1" dirty="0">
                <a:solidFill>
                  <a:srgbClr val="FF0000"/>
                </a:solidFill>
                <a:hlinkClick r:id="rId3">
                  <a:extLst>
                    <a:ext uri="{A12FA001-AC4F-418D-AE19-62706E023703}">
                      <ahyp:hlinkClr xmlns:ahyp="http://schemas.microsoft.com/office/drawing/2018/hyperlinkcolor" val="tx"/>
                    </a:ext>
                  </a:extLst>
                </a:hlinkClick>
              </a:rPr>
              <a:t> </a:t>
            </a:r>
            <a:r>
              <a:rPr lang="en-US" sz="3600" b="1" dirty="0" err="1">
                <a:solidFill>
                  <a:srgbClr val="FF0000"/>
                </a:solidFill>
                <a:hlinkClick r:id="rId3">
                  <a:extLst>
                    <a:ext uri="{A12FA001-AC4F-418D-AE19-62706E023703}">
                      <ahyp:hlinkClr xmlns:ahyp="http://schemas.microsoft.com/office/drawing/2018/hyperlinkcolor" val="tx"/>
                    </a:ext>
                  </a:extLst>
                </a:hlinkClick>
              </a:rPr>
              <a:t>çocuktun</a:t>
            </a:r>
            <a:r>
              <a:rPr lang="tr-TR" sz="3600" b="1" dirty="0">
                <a:solidFill>
                  <a:srgbClr val="FF0000"/>
                </a:solidFill>
                <a:hlinkClick r:id="rId3">
                  <a:extLst>
                    <a:ext uri="{A12FA001-AC4F-418D-AE19-62706E023703}">
                      <ahyp:hlinkClr xmlns:ahyp="http://schemas.microsoft.com/office/drawing/2018/hyperlinkcolor" val="tx"/>
                    </a:ext>
                  </a:extLst>
                </a:hlinkClick>
              </a:rPr>
              <a:t>  </a:t>
            </a:r>
            <a:r>
              <a:rPr lang="en-US" sz="3600" b="1" dirty="0">
                <a:solidFill>
                  <a:srgbClr val="FF0000"/>
                </a:solidFill>
                <a:hlinkClick r:id="rId3">
                  <a:extLst>
                    <a:ext uri="{A12FA001-AC4F-418D-AE19-62706E023703}">
                      <ahyp:hlinkClr xmlns:ahyp="http://schemas.microsoft.com/office/drawing/2018/hyperlinkcolor" val="tx"/>
                    </a:ext>
                  </a:extLst>
                </a:hlinkClick>
              </a:rPr>
              <a:t>?</a:t>
            </a:r>
            <a:br>
              <a:rPr lang="en-US" b="1" dirty="0">
                <a:solidFill>
                  <a:srgbClr val="FF0000"/>
                </a:solidFill>
                <a:hlinkClick r:id="rId3">
                  <a:extLst>
                    <a:ext uri="{A12FA001-AC4F-418D-AE19-62706E023703}">
                      <ahyp:hlinkClr xmlns:ahyp="http://schemas.microsoft.com/office/drawing/2018/hyperlinkcolor" val="tx"/>
                    </a:ext>
                  </a:extLst>
                </a:hlinkClick>
              </a:rPr>
            </a:br>
            <a:endParaRPr lang="en-US" b="1" dirty="0">
              <a:solidFill>
                <a:srgbClr val="FF0000"/>
              </a:solidFill>
              <a:hlinkClick r:id="rId3">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1727128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Çocukluk ve Ergenlik Dönemi Özellikleri – Elçin Köken">
            <a:extLst>
              <a:ext uri="{FF2B5EF4-FFF2-40B4-BE49-F238E27FC236}">
                <a16:creationId xmlns:a16="http://schemas.microsoft.com/office/drawing/2014/main" id="{88E259CA-18D1-CD31-CE94-DB589B5AB6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740" y="142875"/>
            <a:ext cx="10489746" cy="64320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690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Ev ödevleri” kim için? / Okullar / Milliyet Blog">
            <a:extLst>
              <a:ext uri="{FF2B5EF4-FFF2-40B4-BE49-F238E27FC236}">
                <a16:creationId xmlns:a16="http://schemas.microsoft.com/office/drawing/2014/main" id="{D6ACD485-D549-C097-0C56-52144DF3F8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5858" y="1295400"/>
            <a:ext cx="6792685" cy="3788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7517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84DA7-1BCB-745D-A6EC-5ED4E09DFCDD}"/>
              </a:ext>
            </a:extLst>
          </p:cNvPr>
          <p:cNvSpPr>
            <a:spLocks noGrp="1"/>
          </p:cNvSpPr>
          <p:nvPr>
            <p:ph type="title"/>
          </p:nvPr>
        </p:nvSpPr>
        <p:spPr>
          <a:xfrm>
            <a:off x="937627" y="123240"/>
            <a:ext cx="10058400" cy="1086917"/>
          </a:xfrm>
          <a:ln>
            <a:solidFill>
              <a:schemeClr val="tx1"/>
            </a:solidFill>
          </a:ln>
        </p:spPr>
        <p:txBody>
          <a:bodyPr/>
          <a:lstStyle/>
          <a:p>
            <a:pPr>
              <a:defRPr/>
            </a:pPr>
            <a:r>
              <a:rPr lang="en-US" sz="1800" b="1" dirty="0" err="1"/>
              <a:t>Lütfen</a:t>
            </a:r>
            <a:r>
              <a:rPr lang="en-US" sz="1800" b="1" dirty="0"/>
              <a:t> </a:t>
            </a:r>
            <a:r>
              <a:rPr lang="en-US" sz="1800" b="1" dirty="0" err="1"/>
              <a:t>aşağıdaki</a:t>
            </a:r>
            <a:r>
              <a:rPr lang="en-US" sz="1800" b="1" dirty="0"/>
              <a:t> </a:t>
            </a:r>
            <a:r>
              <a:rPr lang="en-US" sz="1800" b="1" dirty="0" err="1"/>
              <a:t>konuyu</a:t>
            </a:r>
            <a:r>
              <a:rPr lang="en-US" sz="1800" b="1" dirty="0"/>
              <a:t> </a:t>
            </a:r>
            <a:r>
              <a:rPr lang="en-US" sz="1800" b="1" dirty="0" err="1"/>
              <a:t>anlatarak</a:t>
            </a:r>
            <a:r>
              <a:rPr lang="en-US" sz="1800" b="1" dirty="0"/>
              <a:t> </a:t>
            </a:r>
            <a:r>
              <a:rPr lang="en-US" sz="1800" b="1" dirty="0" err="1"/>
              <a:t>aşağı</a:t>
            </a:r>
            <a:r>
              <a:rPr lang="en-US" sz="1800" b="1" dirty="0"/>
              <a:t> </a:t>
            </a:r>
            <a:r>
              <a:rPr lang="en-US" sz="1800" b="1" dirty="0" err="1"/>
              <a:t>yukarı</a:t>
            </a:r>
            <a:r>
              <a:rPr lang="en-US" sz="1800" b="1" dirty="0"/>
              <a:t> 100-120 </a:t>
            </a:r>
            <a:r>
              <a:rPr lang="en-US" sz="1800" b="1" dirty="0" err="1"/>
              <a:t>kelimelik</a:t>
            </a:r>
            <a:r>
              <a:rPr lang="en-US" sz="1800" b="1" dirty="0"/>
              <a:t> </a:t>
            </a:r>
            <a:r>
              <a:rPr lang="en-US" sz="1800" b="1" dirty="0" err="1"/>
              <a:t>bir</a:t>
            </a:r>
            <a:r>
              <a:rPr lang="en-US" sz="1800" b="1" dirty="0"/>
              <a:t> </a:t>
            </a:r>
            <a:r>
              <a:rPr lang="en-US" sz="1800" b="1" dirty="0" err="1"/>
              <a:t>kompozisyon</a:t>
            </a:r>
            <a:r>
              <a:rPr lang="en-US" sz="1800" b="1" dirty="0"/>
              <a:t> </a:t>
            </a:r>
            <a:r>
              <a:rPr lang="en-US" sz="1800" b="1" dirty="0" err="1"/>
              <a:t>yazınız</a:t>
            </a:r>
            <a:r>
              <a:rPr lang="en-US" sz="1800" b="1" dirty="0"/>
              <a:t>.  </a:t>
            </a:r>
            <a:endParaRPr lang="en-US" sz="1800" dirty="0"/>
          </a:p>
        </p:txBody>
      </p:sp>
      <p:sp>
        <p:nvSpPr>
          <p:cNvPr id="5" name="Title 1">
            <a:extLst>
              <a:ext uri="{FF2B5EF4-FFF2-40B4-BE49-F238E27FC236}">
                <a16:creationId xmlns:a16="http://schemas.microsoft.com/office/drawing/2014/main" id="{E35BD123-C862-7FED-D6F4-E515AF49ACDA}"/>
              </a:ext>
            </a:extLst>
          </p:cNvPr>
          <p:cNvSpPr txBox="1">
            <a:spLocks/>
          </p:cNvSpPr>
          <p:nvPr/>
        </p:nvSpPr>
        <p:spPr>
          <a:xfrm>
            <a:off x="963753" y="1318171"/>
            <a:ext cx="10058400" cy="453222"/>
          </a:xfrm>
          <a:prstGeom prst="rect">
            <a:avLst/>
          </a:prstGeom>
          <a:ln>
            <a:solidFill>
              <a:schemeClr val="tx1"/>
            </a:solidFill>
          </a:ln>
        </p:spPr>
        <p:txBody>
          <a:bodyPr anchor="ctr">
            <a:normAutofit fontScale="25000" lnSpcReduction="20000"/>
          </a:bodyPr>
          <a:lstStyle>
            <a:lvl1pPr algn="l" rtl="0" eaLnBrk="0" fontAlgn="base" hangingPunct="0">
              <a:lnSpc>
                <a:spcPct val="90000"/>
              </a:lnSpc>
              <a:spcBef>
                <a:spcPct val="0"/>
              </a:spcBef>
              <a:spcAft>
                <a:spcPct val="0"/>
              </a:spcAft>
              <a:defRPr sz="4800" kern="1200">
                <a:blipFill>
                  <a:blip r:embed="rId2"/>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800">
                <a:solidFill>
                  <a:schemeClr val="tx1"/>
                </a:solidFill>
                <a:latin typeface="Arial Black" pitchFamily="34" charset="0"/>
              </a:defRPr>
            </a:lvl2pPr>
            <a:lvl3pPr algn="l" rtl="0" eaLnBrk="0" fontAlgn="base" hangingPunct="0">
              <a:lnSpc>
                <a:spcPct val="90000"/>
              </a:lnSpc>
              <a:spcBef>
                <a:spcPct val="0"/>
              </a:spcBef>
              <a:spcAft>
                <a:spcPct val="0"/>
              </a:spcAft>
              <a:defRPr sz="4800">
                <a:solidFill>
                  <a:schemeClr val="tx1"/>
                </a:solidFill>
                <a:latin typeface="Arial Black" pitchFamily="34" charset="0"/>
              </a:defRPr>
            </a:lvl3pPr>
            <a:lvl4pPr algn="l" rtl="0" eaLnBrk="0" fontAlgn="base" hangingPunct="0">
              <a:lnSpc>
                <a:spcPct val="90000"/>
              </a:lnSpc>
              <a:spcBef>
                <a:spcPct val="0"/>
              </a:spcBef>
              <a:spcAft>
                <a:spcPct val="0"/>
              </a:spcAft>
              <a:defRPr sz="4800">
                <a:solidFill>
                  <a:schemeClr val="tx1"/>
                </a:solidFill>
                <a:latin typeface="Arial Black" pitchFamily="34" charset="0"/>
              </a:defRPr>
            </a:lvl4pPr>
            <a:lvl5pPr algn="l" rtl="0" eaLnBrk="0" fontAlgn="base" hangingPunct="0">
              <a:lnSpc>
                <a:spcPct val="90000"/>
              </a:lnSpc>
              <a:spcBef>
                <a:spcPct val="0"/>
              </a:spcBef>
              <a:spcAft>
                <a:spcPct val="0"/>
              </a:spcAft>
              <a:defRPr sz="4800">
                <a:solidFill>
                  <a:schemeClr val="tx1"/>
                </a:solidFill>
                <a:latin typeface="Arial Black" pitchFamily="34" charset="0"/>
              </a:defRPr>
            </a:lvl5pPr>
            <a:lvl6pPr marL="457200" algn="l" rtl="0" fontAlgn="base">
              <a:lnSpc>
                <a:spcPct val="90000"/>
              </a:lnSpc>
              <a:spcBef>
                <a:spcPct val="0"/>
              </a:spcBef>
              <a:spcAft>
                <a:spcPct val="0"/>
              </a:spcAft>
              <a:defRPr sz="4800">
                <a:solidFill>
                  <a:schemeClr val="tx1"/>
                </a:solidFill>
                <a:latin typeface="Arial Black" pitchFamily="34" charset="0"/>
              </a:defRPr>
            </a:lvl6pPr>
            <a:lvl7pPr marL="914400" algn="l" rtl="0" fontAlgn="base">
              <a:lnSpc>
                <a:spcPct val="90000"/>
              </a:lnSpc>
              <a:spcBef>
                <a:spcPct val="0"/>
              </a:spcBef>
              <a:spcAft>
                <a:spcPct val="0"/>
              </a:spcAft>
              <a:defRPr sz="4800">
                <a:solidFill>
                  <a:schemeClr val="tx1"/>
                </a:solidFill>
                <a:latin typeface="Arial Black" pitchFamily="34" charset="0"/>
              </a:defRPr>
            </a:lvl7pPr>
            <a:lvl8pPr marL="1371600" algn="l" rtl="0" fontAlgn="base">
              <a:lnSpc>
                <a:spcPct val="90000"/>
              </a:lnSpc>
              <a:spcBef>
                <a:spcPct val="0"/>
              </a:spcBef>
              <a:spcAft>
                <a:spcPct val="0"/>
              </a:spcAft>
              <a:defRPr sz="4800">
                <a:solidFill>
                  <a:schemeClr val="tx1"/>
                </a:solidFill>
                <a:latin typeface="Arial Black" pitchFamily="34" charset="0"/>
              </a:defRPr>
            </a:lvl8pPr>
            <a:lvl9pPr marL="1828800" algn="l" rtl="0" fontAlgn="base">
              <a:lnSpc>
                <a:spcPct val="90000"/>
              </a:lnSpc>
              <a:spcBef>
                <a:spcPct val="0"/>
              </a:spcBef>
              <a:spcAft>
                <a:spcPct val="0"/>
              </a:spcAft>
              <a:defRPr sz="4800">
                <a:solidFill>
                  <a:schemeClr val="tx1"/>
                </a:solidFill>
                <a:latin typeface="Arial Black" pitchFamily="34" charset="0"/>
              </a:defRPr>
            </a:lvl9pPr>
          </a:lstStyle>
          <a:p>
            <a:pPr defTabSz="914400">
              <a:defRPr/>
            </a:pPr>
            <a:endParaRPr lang="en-US" sz="3800" dirty="0">
              <a:solidFill>
                <a:srgbClr val="FF0000"/>
              </a:solidFill>
            </a:endParaRPr>
          </a:p>
          <a:p>
            <a:pPr defTabSz="914400">
              <a:defRPr/>
            </a:pPr>
            <a:r>
              <a:rPr lang="en-US" sz="9800" dirty="0">
                <a:solidFill>
                  <a:srgbClr val="FF0000"/>
                </a:solidFill>
              </a:rPr>
              <a:t>Bu </a:t>
            </a:r>
            <a:r>
              <a:rPr lang="en-US" sz="9800" dirty="0" err="1">
                <a:solidFill>
                  <a:srgbClr val="FF0000"/>
                </a:solidFill>
              </a:rPr>
              <a:t>yıl</a:t>
            </a:r>
            <a:r>
              <a:rPr lang="en-US" sz="9800" dirty="0">
                <a:solidFill>
                  <a:srgbClr val="FF0000"/>
                </a:solidFill>
              </a:rPr>
              <a:t> </a:t>
            </a:r>
            <a:r>
              <a:rPr lang="en-US" sz="9800" dirty="0" err="1">
                <a:solidFill>
                  <a:srgbClr val="FF0000"/>
                </a:solidFill>
              </a:rPr>
              <a:t>doğum</a:t>
            </a:r>
            <a:r>
              <a:rPr lang="en-US" sz="9800" dirty="0">
                <a:solidFill>
                  <a:srgbClr val="FF0000"/>
                </a:solidFill>
              </a:rPr>
              <a:t> </a:t>
            </a:r>
            <a:r>
              <a:rPr lang="en-US" sz="9800" dirty="0" err="1">
                <a:solidFill>
                  <a:srgbClr val="FF0000"/>
                </a:solidFill>
              </a:rPr>
              <a:t>gününüzde</a:t>
            </a:r>
            <a:r>
              <a:rPr lang="en-US" sz="9800" dirty="0">
                <a:solidFill>
                  <a:srgbClr val="FF0000"/>
                </a:solidFill>
              </a:rPr>
              <a:t> </a:t>
            </a:r>
            <a:r>
              <a:rPr lang="en-US" sz="9800" dirty="0" err="1">
                <a:solidFill>
                  <a:srgbClr val="FF0000"/>
                </a:solidFill>
              </a:rPr>
              <a:t>neler</a:t>
            </a:r>
            <a:r>
              <a:rPr lang="en-US" sz="9800" dirty="0">
                <a:solidFill>
                  <a:srgbClr val="FF0000"/>
                </a:solidFill>
              </a:rPr>
              <a:t> </a:t>
            </a:r>
            <a:r>
              <a:rPr lang="en-US" sz="9800" dirty="0" err="1">
                <a:solidFill>
                  <a:srgbClr val="FF0000"/>
                </a:solidFill>
              </a:rPr>
              <a:t>yaptığınızı</a:t>
            </a:r>
            <a:r>
              <a:rPr lang="en-US" sz="9800" dirty="0">
                <a:solidFill>
                  <a:srgbClr val="FF0000"/>
                </a:solidFill>
              </a:rPr>
              <a:t> </a:t>
            </a:r>
            <a:r>
              <a:rPr lang="en-US" sz="9800" dirty="0" err="1">
                <a:solidFill>
                  <a:srgbClr val="FF0000"/>
                </a:solidFill>
              </a:rPr>
              <a:t>anlatınız</a:t>
            </a:r>
            <a:r>
              <a:rPr lang="en-US" sz="9800" dirty="0">
                <a:solidFill>
                  <a:srgbClr val="FF0000"/>
                </a:solidFill>
              </a:rPr>
              <a:t>.</a:t>
            </a:r>
          </a:p>
          <a:p>
            <a:pPr defTabSz="914400">
              <a:defRPr/>
            </a:pPr>
            <a:r>
              <a:rPr lang="en-US" sz="1800" b="1" dirty="0"/>
              <a:t>  </a:t>
            </a:r>
            <a:endParaRPr lang="en-US" sz="1800" dirty="0"/>
          </a:p>
        </p:txBody>
      </p:sp>
      <p:sp>
        <p:nvSpPr>
          <p:cNvPr id="21508" name="5 - Θέση περιεχομένου">
            <a:extLst>
              <a:ext uri="{FF2B5EF4-FFF2-40B4-BE49-F238E27FC236}">
                <a16:creationId xmlns:a16="http://schemas.microsoft.com/office/drawing/2014/main" id="{5CEB30E3-8C35-4D82-FDD5-F47A2A186242}"/>
              </a:ext>
            </a:extLst>
          </p:cNvPr>
          <p:cNvSpPr>
            <a:spLocks noGrp="1"/>
          </p:cNvSpPr>
          <p:nvPr>
            <p:ph idx="1"/>
          </p:nvPr>
        </p:nvSpPr>
        <p:spPr>
          <a:xfrm>
            <a:off x="952500" y="1898650"/>
            <a:ext cx="10058400" cy="4462463"/>
          </a:xfrm>
          <a:ln>
            <a:solidFill>
              <a:schemeClr val="tx1"/>
            </a:solidFill>
            <a:miter lim="800000"/>
            <a:headEnd/>
            <a:tailEnd/>
          </a:ln>
        </p:spPr>
        <p:txBody>
          <a:bodyPr/>
          <a:lstStyle/>
          <a:p>
            <a:pPr>
              <a:buFont typeface="Wingdings" panose="05000000000000000000" pitchFamily="2" charset="2"/>
              <a:buNone/>
            </a:pPr>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Dikkat levhası">
            <a:extLst>
              <a:ext uri="{FF2B5EF4-FFF2-40B4-BE49-F238E27FC236}">
                <a16:creationId xmlns:a16="http://schemas.microsoft.com/office/drawing/2014/main" id="{D1FFBCCE-D1F1-7A9C-B8AD-665CB16C5C6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987" t="9302" r="16636" b="10277"/>
          <a:stretch>
            <a:fillRect/>
          </a:stretch>
        </p:blipFill>
        <p:spPr bwMode="auto">
          <a:xfrm>
            <a:off x="2749862" y="1273630"/>
            <a:ext cx="5716325" cy="3058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118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826DE0-00CD-C2CF-8D0D-73B0B2D3CB15}"/>
              </a:ext>
            </a:extLst>
          </p:cNvPr>
          <p:cNvSpPr txBox="1"/>
          <p:nvPr/>
        </p:nvSpPr>
        <p:spPr>
          <a:xfrm>
            <a:off x="5203371" y="830050"/>
            <a:ext cx="6096000" cy="5437386"/>
          </a:xfrm>
          <a:prstGeom prst="rect">
            <a:avLst/>
          </a:prstGeom>
          <a:noFill/>
        </p:spPr>
        <p:txBody>
          <a:bodyPr wrap="square">
            <a:spAutoFit/>
          </a:bodyPr>
          <a:lstStyle/>
          <a:p>
            <a:pPr algn="just">
              <a:lnSpc>
                <a:spcPct val="150000"/>
              </a:lnSpc>
            </a:pPr>
            <a:r>
              <a:rPr lang="tr-TR" altLang="en-US" dirty="0">
                <a:latin typeface="Tahoma" panose="020B0604030504040204" pitchFamily="34" charset="0"/>
                <a:cs typeface="Tahoma" panose="020B0604030504040204" pitchFamily="34" charset="0"/>
              </a:rPr>
              <a:t>O sabah  kendimi pek iyi  hissetmiyordum. Bir taraftan  üşüyor bir taraftan  da terliyordum. Üstelik  hem burnu akıyor hem  boğazı  ağrıyor hem de biraz öksürüyordum. Arkadaşımın  ısrarı  üzerine  Sağlık Merkezi' ne gittim. Bir hemşire beni doktorun odasına gönderdi. Gömleğimi kaldırdım. Derin  bir nefes aldım.  Doktor  baba  bir  öksürük şurubu yazdı. Reçeteyi eczaneye götürüp ilaçlarımı hemen aldım. Ben eczaneden çıkınca  inceden  bir yağmur  yağıyordu. Eczaneden</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çıkıp</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durağa</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doğru</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koştum</a:t>
            </a:r>
            <a:r>
              <a:rPr lang="en-US" altLang="en-US" dirty="0">
                <a:latin typeface="Tahoma" panose="020B0604030504040204" pitchFamily="34" charset="0"/>
                <a:cs typeface="Tahoma" panose="020B0604030504040204" pitchFamily="34" charset="0"/>
              </a:rPr>
              <a:t>. </a:t>
            </a:r>
            <a:r>
              <a:rPr lang="tr-TR" altLang="en-US" dirty="0">
                <a:latin typeface="Tahoma" panose="020B0604030504040204" pitchFamily="34" charset="0"/>
                <a:cs typeface="Tahoma" panose="020B0604030504040204" pitchFamily="34" charset="0"/>
              </a:rPr>
              <a:t>Y</a:t>
            </a:r>
            <a:r>
              <a:rPr lang="en-US" altLang="en-US" dirty="0" err="1">
                <a:latin typeface="Tahoma" panose="020B0604030504040204" pitchFamily="34" charset="0"/>
                <a:cs typeface="Tahoma" panose="020B0604030504040204" pitchFamily="34" charset="0"/>
              </a:rPr>
              <a:t>aklaşık</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yarım</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saat</a:t>
            </a:r>
            <a:r>
              <a:rPr lang="en-US" altLang="en-US" b="1"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orada</a:t>
            </a:r>
            <a:r>
              <a:rPr lang="tr-TR" altLang="en-US" dirty="0">
                <a:latin typeface="Tahoma" panose="020B0604030504040204" pitchFamily="34" charset="0"/>
                <a:cs typeface="Tahoma" panose="020B0604030504040204" pitchFamily="34" charset="0"/>
              </a:rPr>
              <a:t>ydım. S</a:t>
            </a:r>
            <a:r>
              <a:rPr lang="en-US" altLang="en-US" dirty="0" err="1">
                <a:latin typeface="Tahoma" panose="020B0604030504040204" pitchFamily="34" charset="0"/>
                <a:cs typeface="Tahoma" panose="020B0604030504040204" pitchFamily="34" charset="0"/>
              </a:rPr>
              <a:t>abırsızlık</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içinde</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bekliyordu</a:t>
            </a:r>
            <a:r>
              <a:rPr lang="tr-TR" altLang="en-US" dirty="0">
                <a:latin typeface="Tahoma" panose="020B0604030504040204" pitchFamily="34" charset="0"/>
                <a:cs typeface="Tahoma" panose="020B0604030504040204" pitchFamily="34" charset="0"/>
              </a:rPr>
              <a:t>m</a:t>
            </a:r>
            <a:r>
              <a:rPr lang="en-US" altLang="en-US" dirty="0">
                <a:latin typeface="Tahoma" panose="020B0604030504040204" pitchFamily="34" charset="0"/>
                <a:cs typeface="Tahoma" panose="020B0604030504040204" pitchFamily="34" charset="0"/>
              </a:rPr>
              <a:t>. Eve </a:t>
            </a:r>
            <a:r>
              <a:rPr lang="en-US" altLang="en-US" dirty="0" err="1">
                <a:latin typeface="Tahoma" panose="020B0604030504040204" pitchFamily="34" charset="0"/>
                <a:cs typeface="Tahoma" panose="020B0604030504040204" pitchFamily="34" charset="0"/>
              </a:rPr>
              <a:t>gelir</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gelmez</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pijamalarımı</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giyip</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kendimi</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kanepeye</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attım</a:t>
            </a:r>
            <a:r>
              <a:rPr lang="tr-TR" altLang="en-US" dirty="0">
                <a:latin typeface="Tahoma" panose="020B0604030504040204" pitchFamily="34" charset="0"/>
                <a:cs typeface="Tahoma" panose="020B0604030504040204" pitchFamily="34" charset="0"/>
              </a:rPr>
              <a:t>. Işığı söndürdükten  sonra başımı yastığa koymamla uyumam  bir oldu.</a:t>
            </a:r>
            <a:endParaRPr lang="en-US" altLang="en-US" dirty="0">
              <a:latin typeface="Tahoma" panose="020B0604030504040204" pitchFamily="34" charset="0"/>
              <a:cs typeface="Tahoma" panose="020B0604030504040204" pitchFamily="34" charset="0"/>
            </a:endParaRPr>
          </a:p>
        </p:txBody>
      </p:sp>
      <p:pic>
        <p:nvPicPr>
          <p:cNvPr id="1026" name="Picture 2" descr="1.125.300+ Hastalık Illüstrasyonlar Stok Fotoğrafları ...">
            <a:extLst>
              <a:ext uri="{FF2B5EF4-FFF2-40B4-BE49-F238E27FC236}">
                <a16:creationId xmlns:a16="http://schemas.microsoft.com/office/drawing/2014/main" id="{EC7D2BA9-5912-AB32-6B8B-4EDAC5CC12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064" y="1038224"/>
            <a:ext cx="3154135" cy="5229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015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F7EE4-D2AA-CB52-D38B-472DBDA981CF}"/>
            </a:ext>
          </a:extLst>
        </p:cNvPr>
        <p:cNvGrpSpPr/>
        <p:nvPr/>
      </p:nvGrpSpPr>
      <p:grpSpPr>
        <a:xfrm>
          <a:off x="0" y="0"/>
          <a:ext cx="0" cy="0"/>
          <a:chOff x="0" y="0"/>
          <a:chExt cx="0" cy="0"/>
        </a:xfrm>
      </p:grpSpPr>
      <p:sp>
        <p:nvSpPr>
          <p:cNvPr id="21508" name="5 - Θέση περιεχομένου">
            <a:extLst>
              <a:ext uri="{FF2B5EF4-FFF2-40B4-BE49-F238E27FC236}">
                <a16:creationId xmlns:a16="http://schemas.microsoft.com/office/drawing/2014/main" id="{9F40A0B9-2466-371F-3FBE-EC0DA31F32E5}"/>
              </a:ext>
            </a:extLst>
          </p:cNvPr>
          <p:cNvSpPr>
            <a:spLocks noGrp="1"/>
          </p:cNvSpPr>
          <p:nvPr>
            <p:ph idx="1"/>
          </p:nvPr>
        </p:nvSpPr>
        <p:spPr>
          <a:xfrm>
            <a:off x="370114" y="548821"/>
            <a:ext cx="11038115" cy="703036"/>
          </a:xfrm>
          <a:ln>
            <a:solidFill>
              <a:schemeClr val="tx1"/>
            </a:solidFill>
            <a:miter lim="800000"/>
            <a:headEnd/>
            <a:tailEnd/>
          </a:ln>
        </p:spPr>
        <p:txBody>
          <a:bodyPr/>
          <a:lstStyle/>
          <a:p>
            <a:pPr algn="just">
              <a:lnSpc>
                <a:spcPct val="100000"/>
              </a:lnSpc>
              <a:buFont typeface="Wingdings" panose="05000000000000000000" pitchFamily="2" charset="2"/>
              <a:buNone/>
            </a:pPr>
            <a:r>
              <a:rPr lang="tr-TR" altLang="en-US" sz="2000" dirty="0">
                <a:solidFill>
                  <a:srgbClr val="FF0000"/>
                </a:solidFill>
              </a:rPr>
              <a:t>Ablam sevdiklerimizle keyifli vakit geçirmek için evimizde bir parti</a:t>
            </a:r>
            <a:r>
              <a:rPr lang="en-US" altLang="en-US" sz="2000" dirty="0">
                <a:solidFill>
                  <a:srgbClr val="FF0000"/>
                </a:solidFill>
              </a:rPr>
              <a:t>   </a:t>
            </a:r>
            <a:r>
              <a:rPr lang="tr-TR" altLang="en-US" sz="2000" dirty="0">
                <a:solidFill>
                  <a:srgbClr val="FF0000"/>
                </a:solidFill>
              </a:rPr>
              <a:t>düzenlemeyi düşünüyordu. </a:t>
            </a:r>
            <a:endParaRPr lang="en-US" altLang="en-US" sz="2000" dirty="0">
              <a:solidFill>
                <a:srgbClr val="FF0000"/>
              </a:solidFill>
            </a:endParaRPr>
          </a:p>
          <a:p>
            <a:pPr algn="just">
              <a:lnSpc>
                <a:spcPct val="100000"/>
              </a:lnSpc>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
        <p:nvSpPr>
          <p:cNvPr id="6" name="Ορθογώνιο 5">
            <a:extLst>
              <a:ext uri="{FF2B5EF4-FFF2-40B4-BE49-F238E27FC236}">
                <a16:creationId xmlns:a16="http://schemas.microsoft.com/office/drawing/2014/main" id="{D3143B87-8951-2629-7238-730E35AB16CF}"/>
              </a:ext>
            </a:extLst>
          </p:cNvPr>
          <p:cNvSpPr/>
          <p:nvPr/>
        </p:nvSpPr>
        <p:spPr>
          <a:xfrm>
            <a:off x="370114" y="1687286"/>
            <a:ext cx="3233057" cy="1382486"/>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tr-TR" sz="4400" dirty="0"/>
              <a:t>kim</a:t>
            </a:r>
            <a:endParaRPr lang="el-CY" sz="4400" dirty="0"/>
          </a:p>
        </p:txBody>
      </p:sp>
      <p:sp>
        <p:nvSpPr>
          <p:cNvPr id="7" name="Ορθογώνιο 6">
            <a:extLst>
              <a:ext uri="{FF2B5EF4-FFF2-40B4-BE49-F238E27FC236}">
                <a16:creationId xmlns:a16="http://schemas.microsoft.com/office/drawing/2014/main" id="{5137ACE6-19B4-4600-EEDC-C77E5636201D}"/>
              </a:ext>
            </a:extLst>
          </p:cNvPr>
          <p:cNvSpPr/>
          <p:nvPr/>
        </p:nvSpPr>
        <p:spPr>
          <a:xfrm>
            <a:off x="3744687" y="1692729"/>
            <a:ext cx="4158342" cy="1382486"/>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tr-TR" sz="4800" dirty="0"/>
              <a:t>neyi</a:t>
            </a:r>
            <a:endParaRPr lang="el-CY" sz="4800" dirty="0"/>
          </a:p>
        </p:txBody>
      </p:sp>
      <p:sp>
        <p:nvSpPr>
          <p:cNvPr id="8" name="Ορθογώνιο 7">
            <a:extLst>
              <a:ext uri="{FF2B5EF4-FFF2-40B4-BE49-F238E27FC236}">
                <a16:creationId xmlns:a16="http://schemas.microsoft.com/office/drawing/2014/main" id="{B2793687-7019-09D1-D601-F3BE5B6E1044}"/>
              </a:ext>
            </a:extLst>
          </p:cNvPr>
          <p:cNvSpPr/>
          <p:nvPr/>
        </p:nvSpPr>
        <p:spPr>
          <a:xfrm>
            <a:off x="8175172" y="1687286"/>
            <a:ext cx="3233057" cy="1382486"/>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tr-TR" sz="4000" dirty="0"/>
              <a:t>e</a:t>
            </a:r>
            <a:r>
              <a:rPr lang="en-US" sz="4000" dirty="0"/>
              <a:t>ylem /</a:t>
            </a:r>
            <a:r>
              <a:rPr lang="tr-TR" sz="4000" dirty="0"/>
              <a:t>  fiil</a:t>
            </a:r>
            <a:endParaRPr lang="el-CY" sz="4000" dirty="0"/>
          </a:p>
        </p:txBody>
      </p:sp>
      <p:sp>
        <p:nvSpPr>
          <p:cNvPr id="10" name="TextBox 9">
            <a:extLst>
              <a:ext uri="{FF2B5EF4-FFF2-40B4-BE49-F238E27FC236}">
                <a16:creationId xmlns:a16="http://schemas.microsoft.com/office/drawing/2014/main" id="{9EB6DD5C-E2E7-9E6A-DD18-3F13910C16BB}"/>
              </a:ext>
            </a:extLst>
          </p:cNvPr>
          <p:cNvSpPr txBox="1"/>
          <p:nvPr/>
        </p:nvSpPr>
        <p:spPr>
          <a:xfrm>
            <a:off x="2656114" y="4620987"/>
            <a:ext cx="8338457" cy="369332"/>
          </a:xfrm>
          <a:prstGeom prst="rect">
            <a:avLst/>
          </a:prstGeom>
          <a:noFill/>
          <a:ln>
            <a:solidFill>
              <a:schemeClr val="tx1"/>
            </a:solidFill>
          </a:ln>
        </p:spPr>
        <p:txBody>
          <a:bodyPr wrap="square">
            <a:spAutoFit/>
          </a:bodyPr>
          <a:lstStyle/>
          <a:p>
            <a:r>
              <a:rPr lang="tr-TR" altLang="en-US" sz="1800" dirty="0"/>
              <a:t>sevdiklerimizle keyifli vakit geçirmek </a:t>
            </a:r>
            <a:r>
              <a:rPr lang="tr-TR" altLang="en-US" sz="1800" b="1" dirty="0"/>
              <a:t>için</a:t>
            </a:r>
            <a:r>
              <a:rPr lang="tr-TR" altLang="en-US" sz="1800" dirty="0"/>
              <a:t> evimiz</a:t>
            </a:r>
            <a:r>
              <a:rPr lang="tr-TR" altLang="en-US" sz="1800" b="1" dirty="0"/>
              <a:t>de</a:t>
            </a:r>
            <a:r>
              <a:rPr lang="tr-TR" altLang="en-US" sz="1800" dirty="0"/>
              <a:t> </a:t>
            </a:r>
            <a:r>
              <a:rPr lang="tr-TR" altLang="en-US" sz="1800" u="sng" dirty="0"/>
              <a:t>bir parti</a:t>
            </a:r>
            <a:r>
              <a:rPr lang="en-US" altLang="en-US" sz="1800" u="sng" dirty="0"/>
              <a:t>   </a:t>
            </a:r>
            <a:r>
              <a:rPr lang="tr-TR" altLang="en-US" sz="1800" dirty="0"/>
              <a:t>düzenlemeyi </a:t>
            </a:r>
            <a:endParaRPr lang="el-CY" dirty="0"/>
          </a:p>
        </p:txBody>
      </p:sp>
      <p:sp>
        <p:nvSpPr>
          <p:cNvPr id="11" name="Βέλος: Κάτω 10">
            <a:extLst>
              <a:ext uri="{FF2B5EF4-FFF2-40B4-BE49-F238E27FC236}">
                <a16:creationId xmlns:a16="http://schemas.microsoft.com/office/drawing/2014/main" id="{A7FCD733-6D86-6346-84B7-079CD8577803}"/>
              </a:ext>
            </a:extLst>
          </p:cNvPr>
          <p:cNvSpPr/>
          <p:nvPr/>
        </p:nvSpPr>
        <p:spPr>
          <a:xfrm>
            <a:off x="5388431" y="3243944"/>
            <a:ext cx="914400" cy="120831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2" name="Ορθογώνιο: Στρογγύλεμα γωνιών 11">
            <a:extLst>
              <a:ext uri="{FF2B5EF4-FFF2-40B4-BE49-F238E27FC236}">
                <a16:creationId xmlns:a16="http://schemas.microsoft.com/office/drawing/2014/main" id="{D57D0981-4163-4ADC-79CA-A799B1B4CAA9}"/>
              </a:ext>
            </a:extLst>
          </p:cNvPr>
          <p:cNvSpPr/>
          <p:nvPr/>
        </p:nvSpPr>
        <p:spPr>
          <a:xfrm>
            <a:off x="5388431" y="5226048"/>
            <a:ext cx="2166255" cy="108313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dirty="0"/>
              <a:t>Dolaylı tümleç</a:t>
            </a:r>
            <a:endParaRPr lang="el-CY" dirty="0"/>
          </a:p>
        </p:txBody>
      </p:sp>
      <p:sp>
        <p:nvSpPr>
          <p:cNvPr id="13" name="Ορθογώνιο: Στρογγύλεμα γωνιών 12">
            <a:extLst>
              <a:ext uri="{FF2B5EF4-FFF2-40B4-BE49-F238E27FC236}">
                <a16:creationId xmlns:a16="http://schemas.microsoft.com/office/drawing/2014/main" id="{4ABA9A7C-C3B8-8563-A92E-50D8DA8EBA25}"/>
              </a:ext>
            </a:extLst>
          </p:cNvPr>
          <p:cNvSpPr/>
          <p:nvPr/>
        </p:nvSpPr>
        <p:spPr>
          <a:xfrm>
            <a:off x="2656114" y="5245098"/>
            <a:ext cx="2623458" cy="108313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dirty="0"/>
              <a:t>Edat tümleci</a:t>
            </a:r>
            <a:endParaRPr lang="el-CY" dirty="0"/>
          </a:p>
        </p:txBody>
      </p:sp>
      <p:sp>
        <p:nvSpPr>
          <p:cNvPr id="14" name="Ορθογώνιο: Στρογγύλεμα γωνιών 13">
            <a:extLst>
              <a:ext uri="{FF2B5EF4-FFF2-40B4-BE49-F238E27FC236}">
                <a16:creationId xmlns:a16="http://schemas.microsoft.com/office/drawing/2014/main" id="{3B5C5901-A96D-1989-8C4A-A864725755AB}"/>
              </a:ext>
            </a:extLst>
          </p:cNvPr>
          <p:cNvSpPr/>
          <p:nvPr/>
        </p:nvSpPr>
        <p:spPr>
          <a:xfrm>
            <a:off x="7641773" y="5245098"/>
            <a:ext cx="1295400" cy="108313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dirty="0"/>
              <a:t>nesne</a:t>
            </a:r>
            <a:endParaRPr lang="el-CY" dirty="0"/>
          </a:p>
        </p:txBody>
      </p:sp>
    </p:spTree>
    <p:extLst>
      <p:ext uri="{BB962C8B-B14F-4D97-AF65-F5344CB8AC3E}">
        <p14:creationId xmlns:p14="http://schemas.microsoft.com/office/powerpoint/2010/main" val="3634551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5B8AC-8DA2-4A2C-0211-B4DCAF9A4CD7}"/>
            </a:ext>
          </a:extLst>
        </p:cNvPr>
        <p:cNvGrpSpPr/>
        <p:nvPr/>
      </p:nvGrpSpPr>
      <p:grpSpPr>
        <a:xfrm>
          <a:off x="0" y="0"/>
          <a:ext cx="0" cy="0"/>
          <a:chOff x="0" y="0"/>
          <a:chExt cx="0" cy="0"/>
        </a:xfrm>
      </p:grpSpPr>
      <p:sp>
        <p:nvSpPr>
          <p:cNvPr id="21508" name="5 - Θέση περιεχομένου">
            <a:extLst>
              <a:ext uri="{FF2B5EF4-FFF2-40B4-BE49-F238E27FC236}">
                <a16:creationId xmlns:a16="http://schemas.microsoft.com/office/drawing/2014/main" id="{044A38EF-1837-B6C1-EB0B-DF9E92E91A83}"/>
              </a:ext>
            </a:extLst>
          </p:cNvPr>
          <p:cNvSpPr>
            <a:spLocks noGrp="1"/>
          </p:cNvSpPr>
          <p:nvPr>
            <p:ph idx="1"/>
          </p:nvPr>
        </p:nvSpPr>
        <p:spPr>
          <a:xfrm>
            <a:off x="364672" y="396420"/>
            <a:ext cx="10716987" cy="4462463"/>
          </a:xfrm>
          <a:ln>
            <a:solidFill>
              <a:schemeClr val="tx1"/>
            </a:solidFill>
            <a:miter lim="800000"/>
            <a:headEnd/>
            <a:tailEnd/>
          </a:ln>
        </p:spPr>
        <p:txBody>
          <a:bodyPr/>
          <a:lstStyle/>
          <a:p>
            <a:pPr algn="just">
              <a:lnSpc>
                <a:spcPct val="100000"/>
              </a:lnSpc>
              <a:buFont typeface="Wingdings" panose="05000000000000000000" pitchFamily="2" charset="2"/>
              <a:buNone/>
            </a:pPr>
            <a:endParaRPr lang="en-US" altLang="en-US" sz="1800" dirty="0"/>
          </a:p>
          <a:p>
            <a:pPr algn="just">
              <a:lnSpc>
                <a:spcPct val="100000"/>
              </a:lnSpc>
              <a:buFont typeface="Wingdings" panose="05000000000000000000" pitchFamily="2" charset="2"/>
              <a:buNone/>
            </a:pPr>
            <a:r>
              <a:rPr lang="tr-TR" altLang="en-US" sz="3600" dirty="0"/>
              <a:t>Otobüsten indiğimde ablam </a:t>
            </a:r>
            <a:r>
              <a:rPr lang="en-US" altLang="en-US" sz="3600" dirty="0" err="1"/>
              <a:t>ışıkları</a:t>
            </a:r>
            <a:r>
              <a:rPr lang="en-US" altLang="en-US" sz="3600" dirty="0"/>
              <a:t> </a:t>
            </a:r>
            <a:r>
              <a:rPr lang="en-US" altLang="en-US" sz="3600" dirty="0" err="1"/>
              <a:t>söndürdü</a:t>
            </a:r>
            <a:r>
              <a:rPr lang="tr-TR" altLang="en-US" sz="3600" dirty="0"/>
              <a:t>.</a:t>
            </a:r>
            <a:r>
              <a:rPr lang="en-US" altLang="en-US" sz="3600" dirty="0"/>
              <a:t>Hemen </a:t>
            </a:r>
            <a:r>
              <a:rPr lang="en-US" altLang="en-US" sz="3600" dirty="0" err="1">
                <a:solidFill>
                  <a:srgbClr val="FF0000"/>
                </a:solidFill>
              </a:rPr>
              <a:t>mumları</a:t>
            </a:r>
            <a:r>
              <a:rPr lang="en-US" altLang="en-US" sz="3600" dirty="0">
                <a:solidFill>
                  <a:srgbClr val="FF0000"/>
                </a:solidFill>
              </a:rPr>
              <a:t> </a:t>
            </a:r>
            <a:r>
              <a:rPr lang="en-US" altLang="en-US" sz="3600" dirty="0" err="1">
                <a:solidFill>
                  <a:srgbClr val="FF0000"/>
                </a:solidFill>
              </a:rPr>
              <a:t>yaktı</a:t>
            </a:r>
            <a:r>
              <a:rPr lang="en-US" altLang="en-US" sz="3600" dirty="0">
                <a:solidFill>
                  <a:srgbClr val="FF0000"/>
                </a:solidFill>
              </a:rPr>
              <a:t>. </a:t>
            </a:r>
            <a:r>
              <a:rPr lang="tr-TR" altLang="en-US" sz="3600" dirty="0"/>
              <a:t>B</a:t>
            </a:r>
            <a:r>
              <a:rPr lang="en-US" altLang="en-US" sz="3600" dirty="0" err="1"/>
              <a:t>en</a:t>
            </a:r>
            <a:r>
              <a:rPr lang="en-US" altLang="en-US" sz="3600" dirty="0"/>
              <a:t> </a:t>
            </a:r>
            <a:r>
              <a:rPr lang="en-US" altLang="en-US" sz="3600" dirty="0" err="1"/>
              <a:t>kapıyı</a:t>
            </a:r>
            <a:r>
              <a:rPr lang="en-US" altLang="en-US" sz="3600" dirty="0"/>
              <a:t> </a:t>
            </a:r>
            <a:r>
              <a:rPr lang="en-US" altLang="en-US" sz="3600" dirty="0" err="1"/>
              <a:t>açar</a:t>
            </a:r>
            <a:r>
              <a:rPr lang="en-US" altLang="en-US" sz="3600" dirty="0"/>
              <a:t> </a:t>
            </a:r>
            <a:r>
              <a:rPr lang="en-US" altLang="en-US" sz="3600" dirty="0" err="1"/>
              <a:t>açmaz</a:t>
            </a:r>
            <a:r>
              <a:rPr lang="tr-TR" altLang="en-US" sz="3600" dirty="0"/>
              <a:t> </a:t>
            </a:r>
            <a:r>
              <a:rPr lang="en-US" altLang="en-US" sz="3600" dirty="0" err="1"/>
              <a:t>karşımda</a:t>
            </a:r>
            <a:r>
              <a:rPr lang="en-US" altLang="en-US" sz="3600" dirty="0"/>
              <a:t> </a:t>
            </a:r>
            <a:r>
              <a:rPr lang="en-US" altLang="en-US" sz="3600" dirty="0" err="1">
                <a:solidFill>
                  <a:srgbClr val="FF0000"/>
                </a:solidFill>
              </a:rPr>
              <a:t>mumlar</a:t>
            </a:r>
            <a:r>
              <a:rPr lang="en-US" altLang="en-US" sz="3600" dirty="0">
                <a:solidFill>
                  <a:srgbClr val="FF0000"/>
                </a:solidFill>
              </a:rPr>
              <a:t> </a:t>
            </a:r>
            <a:r>
              <a:rPr lang="en-US" altLang="en-US" sz="3600" dirty="0" err="1">
                <a:solidFill>
                  <a:srgbClr val="FF0000"/>
                </a:solidFill>
              </a:rPr>
              <a:t>yanıyor</a:t>
            </a:r>
            <a:r>
              <a:rPr lang="tr-TR" altLang="en-US" sz="3600" dirty="0">
                <a:solidFill>
                  <a:srgbClr val="FF0000"/>
                </a:solidFill>
              </a:rPr>
              <a:t>du</a:t>
            </a:r>
            <a:r>
              <a:rPr lang="tr-TR" altLang="en-US" sz="3600" dirty="0"/>
              <a:t>. </a:t>
            </a:r>
            <a:r>
              <a:rPr lang="en-US" altLang="en-US" sz="3600" dirty="0"/>
              <a:t>Dilek </a:t>
            </a:r>
            <a:r>
              <a:rPr lang="tr-TR" altLang="en-US" sz="3600" dirty="0"/>
              <a:t>t</a:t>
            </a:r>
            <a:r>
              <a:rPr lang="en-US" altLang="en-US" sz="3600" dirty="0" err="1"/>
              <a:t>utup</a:t>
            </a:r>
            <a:r>
              <a:rPr lang="en-US" altLang="en-US" sz="3600" dirty="0"/>
              <a:t>  </a:t>
            </a:r>
            <a:r>
              <a:rPr lang="en-US" altLang="en-US" sz="3600" dirty="0">
                <a:solidFill>
                  <a:srgbClr val="FF0000"/>
                </a:solidFill>
              </a:rPr>
              <a:t>mum </a:t>
            </a:r>
            <a:r>
              <a:rPr lang="en-US" altLang="en-US" sz="3600" dirty="0" err="1">
                <a:solidFill>
                  <a:srgbClr val="FF0000"/>
                </a:solidFill>
              </a:rPr>
              <a:t>söndürdü</a:t>
            </a:r>
            <a:r>
              <a:rPr lang="tr-TR" altLang="en-US" sz="3600" dirty="0">
                <a:solidFill>
                  <a:srgbClr val="FF0000"/>
                </a:solidFill>
              </a:rPr>
              <a:t>m</a:t>
            </a:r>
            <a:r>
              <a:rPr lang="tr-TR" altLang="en-US" sz="3600" dirty="0"/>
              <a:t>. </a:t>
            </a:r>
            <a:r>
              <a:rPr lang="en-US" altLang="en-US" sz="3600" dirty="0"/>
              <a:t> </a:t>
            </a:r>
          </a:p>
          <a:p>
            <a:pPr algn="just">
              <a:lnSpc>
                <a:spcPct val="100000"/>
              </a:lnSpc>
              <a:buFont typeface="Wingdings" panose="05000000000000000000" pitchFamily="2" charset="2"/>
              <a:buNone/>
            </a:pPr>
            <a:endParaRPr lang="en-US" altLang="en-US" sz="3600" dirty="0"/>
          </a:p>
          <a:p>
            <a:pPr>
              <a:buFont typeface="Wingdings" panose="05000000000000000000" pitchFamily="2" charset="2"/>
              <a:buNone/>
            </a:pPr>
            <a:endParaRPr lang="en-US" altLang="en-US" dirty="0"/>
          </a:p>
        </p:txBody>
      </p:sp>
      <p:pic>
        <p:nvPicPr>
          <p:cNvPr id="9220" name="Picture 4" descr="Renkli Yanan Mumlar PNG Resimleri | çizimi Ve Resmi Dosyaları | Pngtree'de  Ücretsiz İndir">
            <a:extLst>
              <a:ext uri="{FF2B5EF4-FFF2-40B4-BE49-F238E27FC236}">
                <a16:creationId xmlns:a16="http://schemas.microsoft.com/office/drawing/2014/main" id="{69BEBA47-65A2-6D70-B169-C09D1D61CE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14548" y="2841171"/>
            <a:ext cx="2143125" cy="2017712"/>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Pastanın önünde doğum günü çocuğu Şenlikli puantiyeli şapkalı gülen esmer  Yanma mumlarını söndürmek | Premium vektör">
            <a:extLst>
              <a:ext uri="{FF2B5EF4-FFF2-40B4-BE49-F238E27FC236}">
                <a16:creationId xmlns:a16="http://schemas.microsoft.com/office/drawing/2014/main" id="{57E26056-6F52-2560-EB76-96157DA0DC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5380" y="2599076"/>
            <a:ext cx="3045277" cy="2143125"/>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descr="Ateşi yakan adam ©h4nk 14839753'e ait Stok Vektör">
            <a:extLst>
              <a:ext uri="{FF2B5EF4-FFF2-40B4-BE49-F238E27FC236}">
                <a16:creationId xmlns:a16="http://schemas.microsoft.com/office/drawing/2014/main" id="{45BD2F79-7DB5-D2E1-1838-FB052D1D8D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2884" y="2627651"/>
            <a:ext cx="2162175" cy="211455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89484D8A-E345-C1F0-0401-6763AE1C2D8F}"/>
              </a:ext>
            </a:extLst>
          </p:cNvPr>
          <p:cNvSpPr/>
          <p:nvPr/>
        </p:nvSpPr>
        <p:spPr>
          <a:xfrm>
            <a:off x="631372" y="5732237"/>
            <a:ext cx="3015342" cy="729343"/>
          </a:xfrm>
          <a:prstGeom prst="rec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tx1"/>
                </a:solidFill>
              </a:rPr>
              <a:t> </a:t>
            </a:r>
            <a:r>
              <a:rPr lang="tr-TR" b="1" dirty="0">
                <a:solidFill>
                  <a:schemeClr val="tx1"/>
                </a:solidFill>
              </a:rPr>
              <a:t>yakmak </a:t>
            </a:r>
            <a:r>
              <a:rPr lang="el-GR" b="1" dirty="0">
                <a:solidFill>
                  <a:schemeClr val="tx1"/>
                </a:solidFill>
              </a:rPr>
              <a:t>ανάβω </a:t>
            </a:r>
            <a:r>
              <a:rPr lang="tr-TR" b="1" dirty="0">
                <a:solidFill>
                  <a:schemeClr val="tx1"/>
                </a:solidFill>
              </a:rPr>
              <a:t> </a:t>
            </a:r>
            <a:endParaRPr lang="el-CY" b="1" dirty="0">
              <a:solidFill>
                <a:schemeClr val="tx1"/>
              </a:solidFill>
            </a:endParaRPr>
          </a:p>
        </p:txBody>
      </p:sp>
      <p:sp>
        <p:nvSpPr>
          <p:cNvPr id="3" name="Ορθογώνιο 2">
            <a:extLst>
              <a:ext uri="{FF2B5EF4-FFF2-40B4-BE49-F238E27FC236}">
                <a16:creationId xmlns:a16="http://schemas.microsoft.com/office/drawing/2014/main" id="{B6E7866D-DA77-4B1D-CF46-37C9C1AEF835}"/>
              </a:ext>
            </a:extLst>
          </p:cNvPr>
          <p:cNvSpPr/>
          <p:nvPr/>
        </p:nvSpPr>
        <p:spPr>
          <a:xfrm>
            <a:off x="3886200" y="5732236"/>
            <a:ext cx="4419600" cy="729343"/>
          </a:xfrm>
          <a:prstGeom prst="rec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tx1"/>
                </a:solidFill>
              </a:rPr>
              <a:t> </a:t>
            </a:r>
            <a:r>
              <a:rPr lang="tr-TR" b="1" dirty="0">
                <a:solidFill>
                  <a:schemeClr val="tx1"/>
                </a:solidFill>
              </a:rPr>
              <a:t>yanmak  </a:t>
            </a:r>
            <a:r>
              <a:rPr lang="el-GR" b="1" dirty="0">
                <a:solidFill>
                  <a:schemeClr val="tx1"/>
                </a:solidFill>
              </a:rPr>
              <a:t>καίγομαι </a:t>
            </a:r>
            <a:r>
              <a:rPr lang="tr-TR" b="1" dirty="0">
                <a:solidFill>
                  <a:schemeClr val="tx1"/>
                </a:solidFill>
              </a:rPr>
              <a:t> </a:t>
            </a:r>
            <a:endParaRPr lang="el-CY" b="1" dirty="0">
              <a:solidFill>
                <a:schemeClr val="tx1"/>
              </a:solidFill>
            </a:endParaRPr>
          </a:p>
        </p:txBody>
      </p:sp>
      <p:sp>
        <p:nvSpPr>
          <p:cNvPr id="4" name="Ορθογώνιο 3">
            <a:extLst>
              <a:ext uri="{FF2B5EF4-FFF2-40B4-BE49-F238E27FC236}">
                <a16:creationId xmlns:a16="http://schemas.microsoft.com/office/drawing/2014/main" id="{AD58C7EF-A29B-55E9-40E9-D1558907788A}"/>
              </a:ext>
            </a:extLst>
          </p:cNvPr>
          <p:cNvSpPr/>
          <p:nvPr/>
        </p:nvSpPr>
        <p:spPr>
          <a:xfrm>
            <a:off x="8490857" y="5732236"/>
            <a:ext cx="3243943" cy="729343"/>
          </a:xfrm>
          <a:prstGeom prst="rec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tx1"/>
                </a:solidFill>
              </a:rPr>
              <a:t>söndürmek </a:t>
            </a:r>
            <a:r>
              <a:rPr lang="el-GR" b="1" dirty="0">
                <a:solidFill>
                  <a:schemeClr val="tx1"/>
                </a:solidFill>
              </a:rPr>
              <a:t>σβήνω  </a:t>
            </a:r>
            <a:r>
              <a:rPr lang="tr-TR" b="1" dirty="0">
                <a:solidFill>
                  <a:schemeClr val="tx1"/>
                </a:solidFill>
              </a:rPr>
              <a:t> </a:t>
            </a:r>
            <a:endParaRPr lang="el-CY" b="1" dirty="0">
              <a:solidFill>
                <a:schemeClr val="tx1"/>
              </a:solidFill>
            </a:endParaRPr>
          </a:p>
        </p:txBody>
      </p:sp>
    </p:spTree>
    <p:extLst>
      <p:ext uri="{BB962C8B-B14F-4D97-AF65-F5344CB8AC3E}">
        <p14:creationId xmlns:p14="http://schemas.microsoft.com/office/powerpoint/2010/main" val="34683651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DB1E5-31A3-F077-4793-89EA7F3F7268}"/>
            </a:ext>
          </a:extLst>
        </p:cNvPr>
        <p:cNvGrpSpPr/>
        <p:nvPr/>
      </p:nvGrpSpPr>
      <p:grpSpPr>
        <a:xfrm>
          <a:off x="0" y="0"/>
          <a:ext cx="0" cy="0"/>
          <a:chOff x="0" y="0"/>
          <a:chExt cx="0" cy="0"/>
        </a:xfrm>
      </p:grpSpPr>
      <p:sp>
        <p:nvSpPr>
          <p:cNvPr id="21508" name="5 - Θέση περιεχομένου">
            <a:extLst>
              <a:ext uri="{FF2B5EF4-FFF2-40B4-BE49-F238E27FC236}">
                <a16:creationId xmlns:a16="http://schemas.microsoft.com/office/drawing/2014/main" id="{34540C5F-FDB9-DA00-AB75-999C05B7CC9B}"/>
              </a:ext>
            </a:extLst>
          </p:cNvPr>
          <p:cNvSpPr>
            <a:spLocks noGrp="1"/>
          </p:cNvSpPr>
          <p:nvPr>
            <p:ph idx="1"/>
          </p:nvPr>
        </p:nvSpPr>
        <p:spPr>
          <a:xfrm>
            <a:off x="691243" y="548822"/>
            <a:ext cx="10058400" cy="1377950"/>
          </a:xfrm>
          <a:ln>
            <a:solidFill>
              <a:schemeClr val="tx1"/>
            </a:solidFill>
            <a:miter lim="800000"/>
            <a:headEnd/>
            <a:tailEnd/>
          </a:ln>
        </p:spPr>
        <p:txBody>
          <a:bodyPr/>
          <a:lstStyle/>
          <a:p>
            <a:pPr algn="just">
              <a:lnSpc>
                <a:spcPct val="100000"/>
              </a:lnSpc>
              <a:buFont typeface="Wingdings" panose="05000000000000000000" pitchFamily="2" charset="2"/>
              <a:buNone/>
            </a:pPr>
            <a:endParaRPr lang="en-US" altLang="en-US" sz="1800" dirty="0"/>
          </a:p>
          <a:p>
            <a:pPr algn="just">
              <a:lnSpc>
                <a:spcPct val="100000"/>
              </a:lnSpc>
              <a:buFont typeface="Wingdings" panose="05000000000000000000" pitchFamily="2" charset="2"/>
              <a:buNone/>
            </a:pPr>
            <a:r>
              <a:rPr lang="tr-TR" altLang="en-US" sz="4800" dirty="0"/>
              <a:t>Bu günü en güzel şekilde hatırlarım. </a:t>
            </a:r>
            <a:endParaRPr lang="en-US" altLang="en-US" sz="4800" dirty="0"/>
          </a:p>
          <a:p>
            <a:pPr>
              <a:buFont typeface="Wingdings" panose="05000000000000000000" pitchFamily="2" charset="2"/>
              <a:buNone/>
            </a:pPr>
            <a:endParaRPr lang="en-US" altLang="en-US" dirty="0"/>
          </a:p>
        </p:txBody>
      </p:sp>
      <p:sp>
        <p:nvSpPr>
          <p:cNvPr id="2" name="Ορθογώνιο: Στρογγύλεμα γωνιών 1">
            <a:extLst>
              <a:ext uri="{FF2B5EF4-FFF2-40B4-BE49-F238E27FC236}">
                <a16:creationId xmlns:a16="http://schemas.microsoft.com/office/drawing/2014/main" id="{E76B45CA-2872-1AEF-768C-247ACD79DAC7}"/>
              </a:ext>
            </a:extLst>
          </p:cNvPr>
          <p:cNvSpPr/>
          <p:nvPr/>
        </p:nvSpPr>
        <p:spPr>
          <a:xfrm>
            <a:off x="778330" y="2887434"/>
            <a:ext cx="2084613" cy="108313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4800" dirty="0"/>
              <a:t>ne</a:t>
            </a:r>
            <a:endParaRPr lang="el-CY" sz="4800" dirty="0"/>
          </a:p>
        </p:txBody>
      </p:sp>
      <p:sp>
        <p:nvSpPr>
          <p:cNvPr id="3" name="Ορθογώνιο: Στρογγύλεμα γωνιών 2">
            <a:extLst>
              <a:ext uri="{FF2B5EF4-FFF2-40B4-BE49-F238E27FC236}">
                <a16:creationId xmlns:a16="http://schemas.microsoft.com/office/drawing/2014/main" id="{8EFE417F-9013-144E-9FD2-F3CEBC243279}"/>
              </a:ext>
            </a:extLst>
          </p:cNvPr>
          <p:cNvSpPr/>
          <p:nvPr/>
        </p:nvSpPr>
        <p:spPr>
          <a:xfrm>
            <a:off x="3113314" y="2887433"/>
            <a:ext cx="4572000" cy="108313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4800" dirty="0"/>
              <a:t>nasıl</a:t>
            </a:r>
            <a:endParaRPr lang="el-CY" sz="4800" dirty="0"/>
          </a:p>
        </p:txBody>
      </p:sp>
      <p:sp>
        <p:nvSpPr>
          <p:cNvPr id="4" name="Ορθογώνιο: Στρογγύλεμα γωνιών 3">
            <a:extLst>
              <a:ext uri="{FF2B5EF4-FFF2-40B4-BE49-F238E27FC236}">
                <a16:creationId xmlns:a16="http://schemas.microsoft.com/office/drawing/2014/main" id="{1FEDBB0A-A913-9397-AA6A-BBD4BCE1000F}"/>
              </a:ext>
            </a:extLst>
          </p:cNvPr>
          <p:cNvSpPr/>
          <p:nvPr/>
        </p:nvSpPr>
        <p:spPr>
          <a:xfrm>
            <a:off x="7810501" y="2930976"/>
            <a:ext cx="3412670" cy="108313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4800" dirty="0"/>
              <a:t>e</a:t>
            </a:r>
            <a:r>
              <a:rPr lang="tr-TR" sz="4800" dirty="0"/>
              <a:t>ylem </a:t>
            </a:r>
            <a:r>
              <a:rPr lang="en-US" sz="4800" dirty="0"/>
              <a:t>/</a:t>
            </a:r>
            <a:r>
              <a:rPr lang="tr-TR" sz="4800" dirty="0"/>
              <a:t> fiil</a:t>
            </a:r>
            <a:endParaRPr lang="el-CY" sz="4800" dirty="0"/>
          </a:p>
        </p:txBody>
      </p:sp>
    </p:spTree>
    <p:extLst>
      <p:ext uri="{BB962C8B-B14F-4D97-AF65-F5344CB8AC3E}">
        <p14:creationId xmlns:p14="http://schemas.microsoft.com/office/powerpoint/2010/main" val="3581629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Box 2">
            <a:extLst>
              <a:ext uri="{FF2B5EF4-FFF2-40B4-BE49-F238E27FC236}">
                <a16:creationId xmlns:a16="http://schemas.microsoft.com/office/drawing/2014/main" id="{8F148ECE-FC83-7448-CC65-37D60E10499C}"/>
              </a:ext>
            </a:extLst>
          </p:cNvPr>
          <p:cNvSpPr txBox="1">
            <a:spLocks noChangeArrowheads="1"/>
          </p:cNvSpPr>
          <p:nvPr/>
        </p:nvSpPr>
        <p:spPr bwMode="auto">
          <a:xfrm>
            <a:off x="533400" y="920524"/>
            <a:ext cx="11125200" cy="83099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a:r>
              <a:rPr lang="tr-TR" altLang="en-US" sz="4800" dirty="0"/>
              <a:t>	</a:t>
            </a:r>
            <a:r>
              <a:rPr lang="tr-TR" altLang="en-US" sz="4000" dirty="0"/>
              <a:t>Zaman</a:t>
            </a:r>
            <a:r>
              <a:rPr lang="tr-TR" altLang="en-US" sz="4000" dirty="0">
                <a:solidFill>
                  <a:srgbClr val="FF0000"/>
                </a:solidFill>
              </a:rPr>
              <a:t>ın </a:t>
            </a:r>
            <a:r>
              <a:rPr lang="tr-TR" altLang="en-US" sz="4000" dirty="0">
                <a:solidFill>
                  <a:srgbClr val="00B050"/>
                </a:solidFill>
              </a:rPr>
              <a:t>nasıl</a:t>
            </a:r>
            <a:r>
              <a:rPr lang="tr-TR" altLang="en-US" sz="4000" dirty="0"/>
              <a:t> geç</a:t>
            </a:r>
            <a:r>
              <a:rPr lang="tr-TR" altLang="en-US" sz="4000" dirty="0">
                <a:solidFill>
                  <a:srgbClr val="00B050"/>
                </a:solidFill>
              </a:rPr>
              <a:t>tiğini anla</a:t>
            </a:r>
            <a:r>
              <a:rPr lang="tr-TR" altLang="en-US" sz="4000" dirty="0"/>
              <a:t>mıyorduk. </a:t>
            </a:r>
            <a:endParaRPr lang="en-US" altLang="en-US" sz="4000" dirty="0"/>
          </a:p>
        </p:txBody>
      </p:sp>
      <p:pic>
        <p:nvPicPr>
          <p:cNvPr id="2" name="Picture 2" descr="Cute boy making stop gesture with traffic sign stop sign | Premium Vector">
            <a:extLst>
              <a:ext uri="{FF2B5EF4-FFF2-40B4-BE49-F238E27FC236}">
                <a16:creationId xmlns:a16="http://schemas.microsoft.com/office/drawing/2014/main" id="{C8C5DAC2-7988-4B02-9E74-C826E39CD2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114" y="2699657"/>
            <a:ext cx="2677886" cy="341549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Zil Çaldı Zır Zır Zır | Okula Dönüş Şarkısı - YouTube">
            <a:extLst>
              <a:ext uri="{FF2B5EF4-FFF2-40B4-BE49-F238E27FC236}">
                <a16:creationId xmlns:a16="http://schemas.microsoft.com/office/drawing/2014/main" id="{7B1609D2-9877-41B0-BF3F-7169D498BB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782" y="308555"/>
            <a:ext cx="11099675" cy="6201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045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Βέλος: Δεξιό 1">
            <a:extLst>
              <a:ext uri="{FF2B5EF4-FFF2-40B4-BE49-F238E27FC236}">
                <a16:creationId xmlns:a16="http://schemas.microsoft.com/office/drawing/2014/main" id="{EB89F03E-31CE-E066-917A-A523CB2E414F}"/>
              </a:ext>
            </a:extLst>
          </p:cNvPr>
          <p:cNvSpPr/>
          <p:nvPr/>
        </p:nvSpPr>
        <p:spPr>
          <a:xfrm>
            <a:off x="348343" y="3429000"/>
            <a:ext cx="11353800" cy="117565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4" name="Ορθογώνιο 3">
            <a:extLst>
              <a:ext uri="{FF2B5EF4-FFF2-40B4-BE49-F238E27FC236}">
                <a16:creationId xmlns:a16="http://schemas.microsoft.com/office/drawing/2014/main" id="{6F108100-EAA5-1704-7D84-23B5F5B2A810}"/>
              </a:ext>
            </a:extLst>
          </p:cNvPr>
          <p:cNvSpPr/>
          <p:nvPr/>
        </p:nvSpPr>
        <p:spPr>
          <a:xfrm>
            <a:off x="380999" y="4604657"/>
            <a:ext cx="3124200" cy="759184"/>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sz="4800" dirty="0"/>
              <a:t>o sabah</a:t>
            </a:r>
            <a:endParaRPr lang="el-CY" sz="4800" dirty="0"/>
          </a:p>
        </p:txBody>
      </p:sp>
      <p:sp>
        <p:nvSpPr>
          <p:cNvPr id="6" name="TextBox 5">
            <a:extLst>
              <a:ext uri="{FF2B5EF4-FFF2-40B4-BE49-F238E27FC236}">
                <a16:creationId xmlns:a16="http://schemas.microsoft.com/office/drawing/2014/main" id="{8532C4C3-8007-63B2-3D09-D4F5E97DDC02}"/>
              </a:ext>
            </a:extLst>
          </p:cNvPr>
          <p:cNvSpPr txBox="1"/>
          <p:nvPr/>
        </p:nvSpPr>
        <p:spPr>
          <a:xfrm>
            <a:off x="332014" y="830050"/>
            <a:ext cx="3222171" cy="2528897"/>
          </a:xfrm>
          <a:prstGeom prst="rect">
            <a:avLst/>
          </a:prstGeom>
          <a:noFill/>
          <a:ln w="57150">
            <a:solidFill>
              <a:schemeClr val="tx1"/>
            </a:solidFill>
          </a:ln>
        </p:spPr>
        <p:txBody>
          <a:bodyPr wrap="square">
            <a:spAutoFit/>
          </a:bodyPr>
          <a:lstStyle/>
          <a:p>
            <a:pPr algn="just">
              <a:lnSpc>
                <a:spcPct val="150000"/>
              </a:lnSpc>
            </a:pPr>
            <a:r>
              <a:rPr lang="tr-TR" altLang="en-US" dirty="0">
                <a:latin typeface="Tahoma" panose="020B0604030504040204" pitchFamily="34" charset="0"/>
                <a:cs typeface="Tahoma" panose="020B0604030504040204" pitchFamily="34" charset="0"/>
              </a:rPr>
              <a:t>kendimi  iyi  hissetmiyordum</a:t>
            </a:r>
          </a:p>
          <a:p>
            <a:pPr algn="just">
              <a:lnSpc>
                <a:spcPct val="150000"/>
              </a:lnSpc>
            </a:pPr>
            <a:r>
              <a:rPr lang="tr-TR" altLang="en-US" dirty="0">
                <a:latin typeface="Tahoma" panose="020B0604030504040204" pitchFamily="34" charset="0"/>
                <a:cs typeface="Tahoma" panose="020B0604030504040204" pitchFamily="34" charset="0"/>
              </a:rPr>
              <a:t>üşüyordum</a:t>
            </a:r>
          </a:p>
          <a:p>
            <a:pPr algn="just">
              <a:lnSpc>
                <a:spcPct val="150000"/>
              </a:lnSpc>
            </a:pPr>
            <a:r>
              <a:rPr lang="tr-TR" altLang="en-US" dirty="0">
                <a:latin typeface="Tahoma" panose="020B0604030504040204" pitchFamily="34" charset="0"/>
                <a:cs typeface="Tahoma" panose="020B0604030504040204" pitchFamily="34" charset="0"/>
              </a:rPr>
              <a:t>terliyordum</a:t>
            </a:r>
          </a:p>
          <a:p>
            <a:pPr algn="just">
              <a:lnSpc>
                <a:spcPct val="150000"/>
              </a:lnSpc>
            </a:pPr>
            <a:r>
              <a:rPr lang="tr-TR" altLang="en-US" dirty="0">
                <a:latin typeface="Tahoma" panose="020B0604030504040204" pitchFamily="34" charset="0"/>
                <a:cs typeface="Tahoma" panose="020B0604030504040204" pitchFamily="34" charset="0"/>
              </a:rPr>
              <a:t>burnu akıyordu </a:t>
            </a:r>
          </a:p>
          <a:p>
            <a:pPr algn="just">
              <a:lnSpc>
                <a:spcPct val="150000"/>
              </a:lnSpc>
            </a:pPr>
            <a:r>
              <a:rPr lang="tr-TR" altLang="en-US" dirty="0">
                <a:latin typeface="Tahoma" panose="020B0604030504040204" pitchFamily="34" charset="0"/>
                <a:cs typeface="Tahoma" panose="020B0604030504040204" pitchFamily="34" charset="0"/>
              </a:rPr>
              <a:t>boğazı  ağrıyordu</a:t>
            </a:r>
          </a:p>
          <a:p>
            <a:pPr algn="just">
              <a:lnSpc>
                <a:spcPct val="150000"/>
              </a:lnSpc>
            </a:pPr>
            <a:r>
              <a:rPr lang="tr-TR" altLang="en-US" dirty="0">
                <a:latin typeface="Tahoma" panose="020B0604030504040204" pitchFamily="34" charset="0"/>
                <a:cs typeface="Tahoma" panose="020B0604030504040204" pitchFamily="34" charset="0"/>
              </a:rPr>
              <a:t>öksürüyordum</a:t>
            </a:r>
          </a:p>
        </p:txBody>
      </p:sp>
      <p:sp>
        <p:nvSpPr>
          <p:cNvPr id="7" name="Βέλος: Δεξιό 6">
            <a:extLst>
              <a:ext uri="{FF2B5EF4-FFF2-40B4-BE49-F238E27FC236}">
                <a16:creationId xmlns:a16="http://schemas.microsoft.com/office/drawing/2014/main" id="{7277EA66-5724-36FC-F3ED-C3288D894862}"/>
              </a:ext>
            </a:extLst>
          </p:cNvPr>
          <p:cNvSpPr/>
          <p:nvPr/>
        </p:nvSpPr>
        <p:spPr>
          <a:xfrm rot="16200000">
            <a:off x="2982684" y="2272352"/>
            <a:ext cx="2677886" cy="13933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9" name="TextBox 8">
            <a:extLst>
              <a:ext uri="{FF2B5EF4-FFF2-40B4-BE49-F238E27FC236}">
                <a16:creationId xmlns:a16="http://schemas.microsoft.com/office/drawing/2014/main" id="{CA943396-6141-109F-B3FD-49CB9FF26C10}"/>
              </a:ext>
            </a:extLst>
          </p:cNvPr>
          <p:cNvSpPr txBox="1"/>
          <p:nvPr/>
        </p:nvSpPr>
        <p:spPr>
          <a:xfrm>
            <a:off x="3624941" y="830050"/>
            <a:ext cx="2906488" cy="411459"/>
          </a:xfrm>
          <a:prstGeom prst="rect">
            <a:avLst/>
          </a:prstGeom>
          <a:noFill/>
        </p:spPr>
        <p:txBody>
          <a:bodyPr wrap="square">
            <a:spAutoFit/>
          </a:bodyPr>
          <a:lstStyle/>
          <a:p>
            <a:pPr algn="just">
              <a:lnSpc>
                <a:spcPct val="150000"/>
              </a:lnSpc>
            </a:pPr>
            <a:r>
              <a:rPr lang="tr-TR" altLang="en-US" sz="1600" dirty="0">
                <a:latin typeface="Tahoma" panose="020B0604030504040204" pitchFamily="34" charset="0"/>
                <a:cs typeface="Tahoma" panose="020B0604030504040204" pitchFamily="34" charset="0"/>
              </a:rPr>
              <a:t>Sağlık Merkezi' ne gittim. </a:t>
            </a:r>
          </a:p>
        </p:txBody>
      </p:sp>
      <p:sp>
        <p:nvSpPr>
          <p:cNvPr id="10" name="Βέλος: Δεξιό 9">
            <a:extLst>
              <a:ext uri="{FF2B5EF4-FFF2-40B4-BE49-F238E27FC236}">
                <a16:creationId xmlns:a16="http://schemas.microsoft.com/office/drawing/2014/main" id="{2A0553F8-F21D-1A66-B8E0-C3E78CA249F4}"/>
              </a:ext>
            </a:extLst>
          </p:cNvPr>
          <p:cNvSpPr/>
          <p:nvPr/>
        </p:nvSpPr>
        <p:spPr>
          <a:xfrm rot="16200000">
            <a:off x="4393764" y="2409804"/>
            <a:ext cx="2402981" cy="13933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2" name="TextBox 11">
            <a:extLst>
              <a:ext uri="{FF2B5EF4-FFF2-40B4-BE49-F238E27FC236}">
                <a16:creationId xmlns:a16="http://schemas.microsoft.com/office/drawing/2014/main" id="{718DB1FE-D788-EE15-BCC4-F3F8C12F1553}"/>
              </a:ext>
            </a:extLst>
          </p:cNvPr>
          <p:cNvSpPr txBox="1"/>
          <p:nvPr/>
        </p:nvSpPr>
        <p:spPr>
          <a:xfrm>
            <a:off x="4898568" y="1453593"/>
            <a:ext cx="4953003" cy="411459"/>
          </a:xfrm>
          <a:prstGeom prst="rect">
            <a:avLst/>
          </a:prstGeom>
          <a:noFill/>
        </p:spPr>
        <p:txBody>
          <a:bodyPr wrap="square">
            <a:spAutoFit/>
          </a:bodyPr>
          <a:lstStyle/>
          <a:p>
            <a:pPr algn="just">
              <a:lnSpc>
                <a:spcPct val="150000"/>
              </a:lnSpc>
            </a:pPr>
            <a:r>
              <a:rPr lang="tr-TR" altLang="en-US" sz="1600" dirty="0">
                <a:latin typeface="Tahoma" panose="020B0604030504040204" pitchFamily="34" charset="0"/>
                <a:cs typeface="Tahoma" panose="020B0604030504040204" pitchFamily="34" charset="0"/>
              </a:rPr>
              <a:t>Bir hemşire beni doktorun odasına gönderdi.</a:t>
            </a:r>
          </a:p>
        </p:txBody>
      </p:sp>
      <p:sp>
        <p:nvSpPr>
          <p:cNvPr id="13" name="Βέλος: Δεξιό 12">
            <a:extLst>
              <a:ext uri="{FF2B5EF4-FFF2-40B4-BE49-F238E27FC236}">
                <a16:creationId xmlns:a16="http://schemas.microsoft.com/office/drawing/2014/main" id="{B9ADFE93-514F-4426-34C4-073C31AC72C9}"/>
              </a:ext>
            </a:extLst>
          </p:cNvPr>
          <p:cNvSpPr/>
          <p:nvPr/>
        </p:nvSpPr>
        <p:spPr>
          <a:xfrm rot="16200000">
            <a:off x="5876400" y="2592683"/>
            <a:ext cx="1984966" cy="13933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5" name="TextBox 14">
            <a:extLst>
              <a:ext uri="{FF2B5EF4-FFF2-40B4-BE49-F238E27FC236}">
                <a16:creationId xmlns:a16="http://schemas.microsoft.com/office/drawing/2014/main" id="{E08642BD-BB99-09BD-FF1D-5AFE8B2F403F}"/>
              </a:ext>
            </a:extLst>
          </p:cNvPr>
          <p:cNvSpPr txBox="1"/>
          <p:nvPr/>
        </p:nvSpPr>
        <p:spPr>
          <a:xfrm>
            <a:off x="6912424" y="1909778"/>
            <a:ext cx="2536376" cy="411459"/>
          </a:xfrm>
          <a:prstGeom prst="rect">
            <a:avLst/>
          </a:prstGeom>
          <a:noFill/>
        </p:spPr>
        <p:txBody>
          <a:bodyPr wrap="square">
            <a:spAutoFit/>
          </a:bodyPr>
          <a:lstStyle/>
          <a:p>
            <a:pPr algn="just">
              <a:lnSpc>
                <a:spcPct val="150000"/>
              </a:lnSpc>
            </a:pPr>
            <a:r>
              <a:rPr lang="tr-TR" altLang="en-US" sz="1600" dirty="0">
                <a:latin typeface="Tahoma" panose="020B0604030504040204" pitchFamily="34" charset="0"/>
                <a:cs typeface="Tahoma" panose="020B0604030504040204" pitchFamily="34" charset="0"/>
              </a:rPr>
              <a:t>Gömleğimi kaldırdım. </a:t>
            </a:r>
          </a:p>
        </p:txBody>
      </p:sp>
      <p:sp>
        <p:nvSpPr>
          <p:cNvPr id="16" name="Βέλος: Δεξιό 15">
            <a:extLst>
              <a:ext uri="{FF2B5EF4-FFF2-40B4-BE49-F238E27FC236}">
                <a16:creationId xmlns:a16="http://schemas.microsoft.com/office/drawing/2014/main" id="{16665DE3-DD14-BD59-748E-C09F7CAB7976}"/>
              </a:ext>
            </a:extLst>
          </p:cNvPr>
          <p:cNvSpPr/>
          <p:nvPr/>
        </p:nvSpPr>
        <p:spPr>
          <a:xfrm rot="16200000">
            <a:off x="6937759" y="2902925"/>
            <a:ext cx="1984966" cy="77288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8" name="TextBox 17">
            <a:extLst>
              <a:ext uri="{FF2B5EF4-FFF2-40B4-BE49-F238E27FC236}">
                <a16:creationId xmlns:a16="http://schemas.microsoft.com/office/drawing/2014/main" id="{E85ED58E-C335-64D9-D112-EF1259D32EB0}"/>
              </a:ext>
            </a:extLst>
          </p:cNvPr>
          <p:cNvSpPr txBox="1"/>
          <p:nvPr/>
        </p:nvSpPr>
        <p:spPr>
          <a:xfrm>
            <a:off x="8316686" y="2320757"/>
            <a:ext cx="3096992" cy="411459"/>
          </a:xfrm>
          <a:prstGeom prst="rect">
            <a:avLst/>
          </a:prstGeom>
          <a:noFill/>
        </p:spPr>
        <p:txBody>
          <a:bodyPr wrap="square">
            <a:spAutoFit/>
          </a:bodyPr>
          <a:lstStyle/>
          <a:p>
            <a:pPr algn="just">
              <a:lnSpc>
                <a:spcPct val="150000"/>
              </a:lnSpc>
            </a:pPr>
            <a:r>
              <a:rPr lang="tr-TR" altLang="en-US" sz="1600" dirty="0">
                <a:latin typeface="Tahoma" panose="020B0604030504040204" pitchFamily="34" charset="0"/>
                <a:cs typeface="Tahoma" panose="020B0604030504040204" pitchFamily="34" charset="0"/>
              </a:rPr>
              <a:t>Derin  bir nefes aldım.  </a:t>
            </a:r>
          </a:p>
        </p:txBody>
      </p:sp>
      <p:sp>
        <p:nvSpPr>
          <p:cNvPr id="19" name="Βέλος: Δεξιό 18">
            <a:extLst>
              <a:ext uri="{FF2B5EF4-FFF2-40B4-BE49-F238E27FC236}">
                <a16:creationId xmlns:a16="http://schemas.microsoft.com/office/drawing/2014/main" id="{76BD7C7B-E946-0EC9-3A19-7AB830AA704B}"/>
              </a:ext>
            </a:extLst>
          </p:cNvPr>
          <p:cNvSpPr/>
          <p:nvPr/>
        </p:nvSpPr>
        <p:spPr>
          <a:xfrm rot="16200000">
            <a:off x="8273646" y="3269984"/>
            <a:ext cx="1337930" cy="68580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21" name="TextBox 20">
            <a:extLst>
              <a:ext uri="{FF2B5EF4-FFF2-40B4-BE49-F238E27FC236}">
                <a16:creationId xmlns:a16="http://schemas.microsoft.com/office/drawing/2014/main" id="{26A1C5F8-4C8C-8D99-0954-B5B583B033E0}"/>
              </a:ext>
            </a:extLst>
          </p:cNvPr>
          <p:cNvSpPr txBox="1"/>
          <p:nvPr/>
        </p:nvSpPr>
        <p:spPr>
          <a:xfrm>
            <a:off x="9285514" y="2679102"/>
            <a:ext cx="2906486" cy="780791"/>
          </a:xfrm>
          <a:prstGeom prst="rect">
            <a:avLst/>
          </a:prstGeom>
          <a:noFill/>
        </p:spPr>
        <p:txBody>
          <a:bodyPr wrap="square">
            <a:spAutoFit/>
          </a:bodyPr>
          <a:lstStyle/>
          <a:p>
            <a:pPr algn="just">
              <a:lnSpc>
                <a:spcPct val="150000"/>
              </a:lnSpc>
            </a:pPr>
            <a:r>
              <a:rPr lang="tr-TR" altLang="en-US" sz="1600" dirty="0">
                <a:latin typeface="Tahoma" panose="020B0604030504040204" pitchFamily="34" charset="0"/>
                <a:cs typeface="Tahoma" panose="020B0604030504040204" pitchFamily="34" charset="0"/>
              </a:rPr>
              <a:t>Doktor  baba  bir  öksürük şurubu yazdı. </a:t>
            </a:r>
          </a:p>
        </p:txBody>
      </p:sp>
      <p:pic>
        <p:nvPicPr>
          <p:cNvPr id="2050" name="Picture 2" descr="Cartoon Hospital Emergency Illustration Clipart">
            <a:extLst>
              <a:ext uri="{FF2B5EF4-FFF2-40B4-BE49-F238E27FC236}">
                <a16:creationId xmlns:a16="http://schemas.microsoft.com/office/drawing/2014/main" id="{5996295A-E45B-88D3-DCF1-547464DDCA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4104" y="4803945"/>
            <a:ext cx="1581150" cy="14097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Tıbbi Muayene Elle çizilmiş Karikatür Doktor Hemşire Ziyareti, Tıbbi Muayene,  Tıbbi Hizmetler, Tıbbi PNG Resim Şeffaf ve çizimi Ücretsiz İndirilebilir">
            <a:extLst>
              <a:ext uri="{FF2B5EF4-FFF2-40B4-BE49-F238E27FC236}">
                <a16:creationId xmlns:a16="http://schemas.microsoft.com/office/drawing/2014/main" id="{1F1A29F3-BDB4-2E5C-D589-CC0BD46C7C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9100" y="4766930"/>
            <a:ext cx="1409700" cy="1409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3512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B6813-CEA0-4E7E-5B22-2992112BB2F7}"/>
            </a:ext>
          </a:extLst>
        </p:cNvPr>
        <p:cNvGrpSpPr/>
        <p:nvPr/>
      </p:nvGrpSpPr>
      <p:grpSpPr>
        <a:xfrm>
          <a:off x="0" y="0"/>
          <a:ext cx="0" cy="0"/>
          <a:chOff x="0" y="0"/>
          <a:chExt cx="0" cy="0"/>
        </a:xfrm>
      </p:grpSpPr>
      <p:sp>
        <p:nvSpPr>
          <p:cNvPr id="2" name="Βέλος: Δεξιό 1">
            <a:extLst>
              <a:ext uri="{FF2B5EF4-FFF2-40B4-BE49-F238E27FC236}">
                <a16:creationId xmlns:a16="http://schemas.microsoft.com/office/drawing/2014/main" id="{67732EC2-2532-F7E3-544D-FB17C386F370}"/>
              </a:ext>
            </a:extLst>
          </p:cNvPr>
          <p:cNvSpPr/>
          <p:nvPr/>
        </p:nvSpPr>
        <p:spPr>
          <a:xfrm>
            <a:off x="348343" y="3429000"/>
            <a:ext cx="11353800" cy="117565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3" name="TextBox 2">
            <a:extLst>
              <a:ext uri="{FF2B5EF4-FFF2-40B4-BE49-F238E27FC236}">
                <a16:creationId xmlns:a16="http://schemas.microsoft.com/office/drawing/2014/main" id="{863B3008-A5A6-C620-3E7C-5C9EAE0003EB}"/>
              </a:ext>
            </a:extLst>
          </p:cNvPr>
          <p:cNvSpPr txBox="1"/>
          <p:nvPr/>
        </p:nvSpPr>
        <p:spPr>
          <a:xfrm>
            <a:off x="5290463" y="1302922"/>
            <a:ext cx="6313714" cy="451406"/>
          </a:xfrm>
          <a:prstGeom prst="rect">
            <a:avLst/>
          </a:prstGeom>
          <a:noFill/>
        </p:spPr>
        <p:txBody>
          <a:bodyPr wrap="square">
            <a:spAutoFit/>
          </a:bodyPr>
          <a:lstStyle/>
          <a:p>
            <a:pPr algn="just">
              <a:lnSpc>
                <a:spcPct val="150000"/>
              </a:lnSpc>
            </a:pPr>
            <a:r>
              <a:rPr lang="en-US" altLang="en-US" dirty="0">
                <a:latin typeface="Tahoma" panose="020B0604030504040204" pitchFamily="34" charset="0"/>
                <a:cs typeface="Tahoma" panose="020B0604030504040204" pitchFamily="34" charset="0"/>
              </a:rPr>
              <a:t>Eve </a:t>
            </a:r>
            <a:r>
              <a:rPr lang="en-US" altLang="en-US" dirty="0" err="1">
                <a:latin typeface="Tahoma" panose="020B0604030504040204" pitchFamily="34" charset="0"/>
                <a:cs typeface="Tahoma" panose="020B0604030504040204" pitchFamily="34" charset="0"/>
              </a:rPr>
              <a:t>gelir</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gelmez</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pijamalarımı</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giy</a:t>
            </a:r>
            <a:r>
              <a:rPr lang="tr-TR" altLang="en-US" dirty="0">
                <a:latin typeface="Tahoma" panose="020B0604030504040204" pitchFamily="34" charset="0"/>
                <a:cs typeface="Tahoma" panose="020B0604030504040204" pitchFamily="34" charset="0"/>
              </a:rPr>
              <a:t>d</a:t>
            </a:r>
            <a:r>
              <a:rPr lang="en-US" altLang="en-US" dirty="0" err="1">
                <a:latin typeface="Tahoma" panose="020B0604030504040204" pitchFamily="34" charset="0"/>
                <a:cs typeface="Tahoma" panose="020B0604030504040204" pitchFamily="34" charset="0"/>
              </a:rPr>
              <a:t>i</a:t>
            </a:r>
            <a:r>
              <a:rPr lang="tr-TR" altLang="en-US" dirty="0">
                <a:latin typeface="Tahoma" panose="020B0604030504040204" pitchFamily="34" charset="0"/>
                <a:cs typeface="Tahoma" panose="020B0604030504040204" pitchFamily="34" charset="0"/>
              </a:rPr>
              <a:t>m.</a:t>
            </a:r>
            <a:endParaRPr lang="en-US" altLang="en-US" dirty="0">
              <a:latin typeface="Tahoma" panose="020B0604030504040204" pitchFamily="34" charset="0"/>
              <a:cs typeface="Tahoma" panose="020B0604030504040204" pitchFamily="34" charset="0"/>
            </a:endParaRPr>
          </a:p>
        </p:txBody>
      </p:sp>
      <p:sp>
        <p:nvSpPr>
          <p:cNvPr id="4" name="Ορθογώνιο 3">
            <a:extLst>
              <a:ext uri="{FF2B5EF4-FFF2-40B4-BE49-F238E27FC236}">
                <a16:creationId xmlns:a16="http://schemas.microsoft.com/office/drawing/2014/main" id="{1FA79146-7F08-4266-603C-FE7DAEC0C714}"/>
              </a:ext>
            </a:extLst>
          </p:cNvPr>
          <p:cNvSpPr/>
          <p:nvPr/>
        </p:nvSpPr>
        <p:spPr>
          <a:xfrm>
            <a:off x="2177148" y="5318681"/>
            <a:ext cx="7511143" cy="759184"/>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i-FI" b="1" dirty="0"/>
              <a:t>12:30 ile 13:30 saatleri arasında</a:t>
            </a:r>
            <a:endParaRPr lang="el-CY" sz="4800" b="1" dirty="0"/>
          </a:p>
        </p:txBody>
      </p:sp>
      <p:sp>
        <p:nvSpPr>
          <p:cNvPr id="6" name="TextBox 5">
            <a:extLst>
              <a:ext uri="{FF2B5EF4-FFF2-40B4-BE49-F238E27FC236}">
                <a16:creationId xmlns:a16="http://schemas.microsoft.com/office/drawing/2014/main" id="{B23456A3-0531-3AD5-7DE0-D76CDF3B3A35}"/>
              </a:ext>
            </a:extLst>
          </p:cNvPr>
          <p:cNvSpPr txBox="1"/>
          <p:nvPr/>
        </p:nvSpPr>
        <p:spPr>
          <a:xfrm>
            <a:off x="2144486" y="4552240"/>
            <a:ext cx="7511144" cy="451406"/>
          </a:xfrm>
          <a:prstGeom prst="rect">
            <a:avLst/>
          </a:prstGeom>
          <a:noFill/>
          <a:ln w="57150">
            <a:solidFill>
              <a:schemeClr val="tx1"/>
            </a:solidFill>
          </a:ln>
        </p:spPr>
        <p:txBody>
          <a:bodyPr wrap="square">
            <a:spAutoFit/>
          </a:bodyPr>
          <a:lstStyle/>
          <a:p>
            <a:pPr algn="just">
              <a:lnSpc>
                <a:spcPct val="150000"/>
              </a:lnSpc>
            </a:pPr>
            <a:r>
              <a:rPr lang="tr-TR" altLang="en-US" dirty="0">
                <a:latin typeface="Tahoma" panose="020B0604030504040204" pitchFamily="34" charset="0"/>
                <a:cs typeface="Tahoma" panose="020B0604030504040204" pitchFamily="34" charset="0"/>
              </a:rPr>
              <a:t>                                       yağmur  yağıyordu</a:t>
            </a:r>
          </a:p>
        </p:txBody>
      </p:sp>
      <p:sp>
        <p:nvSpPr>
          <p:cNvPr id="7" name="Βέλος: Δεξιό 6">
            <a:extLst>
              <a:ext uri="{FF2B5EF4-FFF2-40B4-BE49-F238E27FC236}">
                <a16:creationId xmlns:a16="http://schemas.microsoft.com/office/drawing/2014/main" id="{0BF42F7B-A229-F02E-4D06-A5B9499EAE14}"/>
              </a:ext>
            </a:extLst>
          </p:cNvPr>
          <p:cNvSpPr/>
          <p:nvPr/>
        </p:nvSpPr>
        <p:spPr>
          <a:xfrm rot="16200000">
            <a:off x="-288473" y="2272352"/>
            <a:ext cx="2677886" cy="13933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9" name="TextBox 8">
            <a:extLst>
              <a:ext uri="{FF2B5EF4-FFF2-40B4-BE49-F238E27FC236}">
                <a16:creationId xmlns:a16="http://schemas.microsoft.com/office/drawing/2014/main" id="{77A7944C-43B7-0C3E-D5C3-57CADEE77523}"/>
              </a:ext>
            </a:extLst>
          </p:cNvPr>
          <p:cNvSpPr txBox="1"/>
          <p:nvPr/>
        </p:nvSpPr>
        <p:spPr>
          <a:xfrm>
            <a:off x="348343" y="576769"/>
            <a:ext cx="2906488" cy="866904"/>
          </a:xfrm>
          <a:prstGeom prst="rect">
            <a:avLst/>
          </a:prstGeom>
          <a:noFill/>
        </p:spPr>
        <p:txBody>
          <a:bodyPr wrap="square">
            <a:spAutoFit/>
          </a:bodyPr>
          <a:lstStyle/>
          <a:p>
            <a:pPr algn="just">
              <a:lnSpc>
                <a:spcPct val="150000"/>
              </a:lnSpc>
            </a:pPr>
            <a:r>
              <a:rPr lang="tr-TR" altLang="en-US" dirty="0">
                <a:latin typeface="Tahoma" panose="020B0604030504040204" pitchFamily="34" charset="0"/>
                <a:cs typeface="Tahoma" panose="020B0604030504040204" pitchFamily="34" charset="0"/>
              </a:rPr>
              <a:t>Reçeteyi eczaneye götürüp ilaçlarımı hemen aldım.</a:t>
            </a:r>
          </a:p>
        </p:txBody>
      </p:sp>
      <p:sp>
        <p:nvSpPr>
          <p:cNvPr id="10" name="Βέλος: Δεξιό 9">
            <a:extLst>
              <a:ext uri="{FF2B5EF4-FFF2-40B4-BE49-F238E27FC236}">
                <a16:creationId xmlns:a16="http://schemas.microsoft.com/office/drawing/2014/main" id="{7247C3FA-7692-0ACD-61B5-93D14AB5332C}"/>
              </a:ext>
            </a:extLst>
          </p:cNvPr>
          <p:cNvSpPr/>
          <p:nvPr/>
        </p:nvSpPr>
        <p:spPr>
          <a:xfrm rot="16200000">
            <a:off x="2358134" y="2352721"/>
            <a:ext cx="2402981" cy="13933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3" name="Βέλος: Δεξιό 12">
            <a:extLst>
              <a:ext uri="{FF2B5EF4-FFF2-40B4-BE49-F238E27FC236}">
                <a16:creationId xmlns:a16="http://schemas.microsoft.com/office/drawing/2014/main" id="{3DAA074F-E8AA-7812-E745-E01845D56321}"/>
              </a:ext>
            </a:extLst>
          </p:cNvPr>
          <p:cNvSpPr/>
          <p:nvPr/>
        </p:nvSpPr>
        <p:spPr>
          <a:xfrm rot="16200000">
            <a:off x="3914791" y="2409804"/>
            <a:ext cx="2402982" cy="13933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16" name="Βέλος: Δεξιό 15">
            <a:extLst>
              <a:ext uri="{FF2B5EF4-FFF2-40B4-BE49-F238E27FC236}">
                <a16:creationId xmlns:a16="http://schemas.microsoft.com/office/drawing/2014/main" id="{53D09E35-6AE4-EF00-8114-D1ADE5E865A9}"/>
              </a:ext>
            </a:extLst>
          </p:cNvPr>
          <p:cNvSpPr/>
          <p:nvPr/>
        </p:nvSpPr>
        <p:spPr>
          <a:xfrm rot="16200000">
            <a:off x="7248001" y="2592683"/>
            <a:ext cx="1984966" cy="13933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TextBox 7">
            <a:extLst>
              <a:ext uri="{FF2B5EF4-FFF2-40B4-BE49-F238E27FC236}">
                <a16:creationId xmlns:a16="http://schemas.microsoft.com/office/drawing/2014/main" id="{6FE6B87F-61DD-8A05-BA29-F14520A642E2}"/>
              </a:ext>
            </a:extLst>
          </p:cNvPr>
          <p:cNvSpPr txBox="1"/>
          <p:nvPr/>
        </p:nvSpPr>
        <p:spPr>
          <a:xfrm>
            <a:off x="3254831" y="1010221"/>
            <a:ext cx="6580414" cy="369332"/>
          </a:xfrm>
          <a:prstGeom prst="rect">
            <a:avLst/>
          </a:prstGeom>
          <a:noFill/>
        </p:spPr>
        <p:txBody>
          <a:bodyPr wrap="square">
            <a:spAutoFit/>
          </a:bodyPr>
          <a:lstStyle/>
          <a:p>
            <a:r>
              <a:rPr lang="tr-TR" altLang="en-US" dirty="0">
                <a:latin typeface="Tahoma" panose="020B0604030504040204" pitchFamily="34" charset="0"/>
                <a:cs typeface="Tahoma" panose="020B0604030504040204" pitchFamily="34" charset="0"/>
              </a:rPr>
              <a:t>Eczaneden çıktım. </a:t>
            </a:r>
            <a:endParaRPr lang="el-CY" dirty="0"/>
          </a:p>
        </p:txBody>
      </p:sp>
      <p:sp>
        <p:nvSpPr>
          <p:cNvPr id="14" name="TextBox 13">
            <a:extLst>
              <a:ext uri="{FF2B5EF4-FFF2-40B4-BE49-F238E27FC236}">
                <a16:creationId xmlns:a16="http://schemas.microsoft.com/office/drawing/2014/main" id="{FC313B70-1B49-6221-DE4C-D23667ED840A}"/>
              </a:ext>
            </a:extLst>
          </p:cNvPr>
          <p:cNvSpPr txBox="1"/>
          <p:nvPr/>
        </p:nvSpPr>
        <p:spPr>
          <a:xfrm>
            <a:off x="8610599" y="2069363"/>
            <a:ext cx="2901047" cy="369332"/>
          </a:xfrm>
          <a:prstGeom prst="rect">
            <a:avLst/>
          </a:prstGeom>
          <a:noFill/>
        </p:spPr>
        <p:txBody>
          <a:bodyPr wrap="square">
            <a:spAutoFit/>
          </a:bodyPr>
          <a:lstStyle/>
          <a:p>
            <a:r>
              <a:rPr lang="tr-TR" altLang="en-US" dirty="0">
                <a:latin typeface="Tahoma" panose="020B0604030504040204" pitchFamily="34" charset="0"/>
                <a:cs typeface="Tahoma" panose="020B0604030504040204" pitchFamily="34" charset="0"/>
              </a:rPr>
              <a:t>K</a:t>
            </a:r>
            <a:r>
              <a:rPr lang="en-US" altLang="en-US" dirty="0" err="1">
                <a:latin typeface="Tahoma" panose="020B0604030504040204" pitchFamily="34" charset="0"/>
                <a:cs typeface="Tahoma" panose="020B0604030504040204" pitchFamily="34" charset="0"/>
              </a:rPr>
              <a:t>endimi</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kanepeye</a:t>
            </a:r>
            <a:r>
              <a:rPr lang="en-US" altLang="en-US" dirty="0">
                <a:latin typeface="Tahoma" panose="020B0604030504040204" pitchFamily="34" charset="0"/>
                <a:cs typeface="Tahoma" panose="020B0604030504040204" pitchFamily="34" charset="0"/>
              </a:rPr>
              <a:t> </a:t>
            </a:r>
            <a:r>
              <a:rPr lang="en-US" altLang="en-US" dirty="0" err="1">
                <a:latin typeface="Tahoma" panose="020B0604030504040204" pitchFamily="34" charset="0"/>
                <a:cs typeface="Tahoma" panose="020B0604030504040204" pitchFamily="34" charset="0"/>
              </a:rPr>
              <a:t>attım</a:t>
            </a:r>
            <a:r>
              <a:rPr lang="tr-TR" altLang="en-US" dirty="0">
                <a:latin typeface="Tahoma" panose="020B0604030504040204" pitchFamily="34" charset="0"/>
                <a:cs typeface="Tahoma" panose="020B0604030504040204" pitchFamily="34" charset="0"/>
              </a:rPr>
              <a:t>. </a:t>
            </a:r>
            <a:endParaRPr lang="el-CY" dirty="0"/>
          </a:p>
        </p:txBody>
      </p:sp>
      <p:pic>
        <p:nvPicPr>
          <p:cNvPr id="3074" name="Picture 2" descr="Öğleden Sonra Düşüşü, Tembellik ve Erteleme Erteleme, Sıkıntı ve Uykucu İş  Konsepti, Erkek Uyuyan Karakter ©lemono 544673630'e ait Stok Vektör">
            <a:extLst>
              <a:ext uri="{FF2B5EF4-FFF2-40B4-BE49-F238E27FC236}">
                <a16:creationId xmlns:a16="http://schemas.microsoft.com/office/drawing/2014/main" id="{23E563A6-0AC6-8C22-03E1-5D368DB5B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5245" y="4800233"/>
            <a:ext cx="2247218" cy="153352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Eczane Images – Browse 650 Stock Photos, Vectors, and Video | Adobe Stock">
            <a:extLst>
              <a:ext uri="{FF2B5EF4-FFF2-40B4-BE49-F238E27FC236}">
                <a16:creationId xmlns:a16="http://schemas.microsoft.com/office/drawing/2014/main" id="{EFE112D6-5103-9E95-D25E-20792BC2C8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343" y="4700078"/>
            <a:ext cx="1681851" cy="1657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0713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2" descr="33,981,086 Düşün Stok İlüstrasyon | DepositPhotos">
            <a:extLst>
              <a:ext uri="{FF2B5EF4-FFF2-40B4-BE49-F238E27FC236}">
                <a16:creationId xmlns:a16="http://schemas.microsoft.com/office/drawing/2014/main" id="{A80EF2A3-78AF-4916-85AF-DBA3B26AE5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090" y="493986"/>
            <a:ext cx="11403723" cy="5738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8804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a:extLst>
              <a:ext uri="{FF2B5EF4-FFF2-40B4-BE49-F238E27FC236}">
                <a16:creationId xmlns:a16="http://schemas.microsoft.com/office/drawing/2014/main" id="{5BB9C190-F8AF-2772-4831-DEDB7C5F6B01}"/>
              </a:ext>
            </a:extLst>
          </p:cNvPr>
          <p:cNvPicPr>
            <a:picLocks noChangeAspect="1"/>
          </p:cNvPicPr>
          <p:nvPr/>
        </p:nvPicPr>
        <p:blipFill>
          <a:blip r:embed="rId2">
            <a:extLst>
              <a:ext uri="{28A0092B-C50C-407E-A947-70E740481C1C}">
                <a14:useLocalDpi xmlns:a14="http://schemas.microsoft.com/office/drawing/2010/main" val="0"/>
              </a:ext>
            </a:extLst>
          </a:blip>
          <a:srcRect t="31348"/>
          <a:stretch>
            <a:fillRect/>
          </a:stretch>
        </p:blipFill>
        <p:spPr bwMode="auto">
          <a:xfrm>
            <a:off x="0" y="2841171"/>
            <a:ext cx="5681663" cy="3458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2">
            <a:extLst>
              <a:ext uri="{FF2B5EF4-FFF2-40B4-BE49-F238E27FC236}">
                <a16:creationId xmlns:a16="http://schemas.microsoft.com/office/drawing/2014/main" id="{4E935507-1060-B21F-ACF0-0877BA46A90A}"/>
              </a:ext>
            </a:extLst>
          </p:cNvPr>
          <p:cNvPicPr>
            <a:picLocks noChangeAspect="1"/>
          </p:cNvPicPr>
          <p:nvPr/>
        </p:nvPicPr>
        <p:blipFill>
          <a:blip r:embed="rId3">
            <a:extLst>
              <a:ext uri="{28A0092B-C50C-407E-A947-70E740481C1C}">
                <a14:useLocalDpi xmlns:a14="http://schemas.microsoft.com/office/drawing/2010/main" val="0"/>
              </a:ext>
            </a:extLst>
          </a:blip>
          <a:srcRect l="13245" t="19868" r="31126"/>
          <a:stretch>
            <a:fillRect/>
          </a:stretch>
        </p:blipFill>
        <p:spPr bwMode="auto">
          <a:xfrm>
            <a:off x="6095999" y="2841171"/>
            <a:ext cx="5519057" cy="3458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Box 3">
            <a:extLst>
              <a:ext uri="{FF2B5EF4-FFF2-40B4-BE49-F238E27FC236}">
                <a16:creationId xmlns:a16="http://schemas.microsoft.com/office/drawing/2014/main" id="{39EBDC9A-0EEA-7DEB-33CC-E7B912F215D5}"/>
              </a:ext>
            </a:extLst>
          </p:cNvPr>
          <p:cNvSpPr txBox="1">
            <a:spLocks noChangeArrowheads="1"/>
          </p:cNvSpPr>
          <p:nvPr/>
        </p:nvSpPr>
        <p:spPr bwMode="auto">
          <a:xfrm>
            <a:off x="260350" y="468313"/>
            <a:ext cx="5193393" cy="20621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dirty="0"/>
              <a:t>Siz  geçen  yıl  öğretmenlik  yapıyor muydunuz?  Hayır,  ben  geçen  yıl  üniversitede  okuyordum. </a:t>
            </a:r>
            <a:endParaRPr lang="en-US" altLang="el-CY" sz="3200" dirty="0"/>
          </a:p>
        </p:txBody>
      </p:sp>
      <p:sp>
        <p:nvSpPr>
          <p:cNvPr id="9221" name="TextBox 4">
            <a:extLst>
              <a:ext uri="{FF2B5EF4-FFF2-40B4-BE49-F238E27FC236}">
                <a16:creationId xmlns:a16="http://schemas.microsoft.com/office/drawing/2014/main" id="{6D1457F6-645E-CD04-CF4D-195B1C070DD9}"/>
              </a:ext>
            </a:extLst>
          </p:cNvPr>
          <p:cNvSpPr txBox="1">
            <a:spLocks noChangeArrowheads="1"/>
          </p:cNvSpPr>
          <p:nvPr/>
        </p:nvSpPr>
        <p:spPr bwMode="auto">
          <a:xfrm>
            <a:off x="5802085" y="468313"/>
            <a:ext cx="5519057" cy="107721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dirty="0"/>
              <a:t>Ayağım kaydı. Az kalsın</a:t>
            </a:r>
            <a:r>
              <a:rPr lang="el-GR" altLang="el-CY" sz="3200" dirty="0"/>
              <a:t> /</a:t>
            </a:r>
            <a:r>
              <a:rPr lang="tr-TR" altLang="el-CY" sz="3200" dirty="0"/>
              <a:t> az  daha  düşüyordum.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a:extLst>
              <a:ext uri="{FF2B5EF4-FFF2-40B4-BE49-F238E27FC236}">
                <a16:creationId xmlns:a16="http://schemas.microsoft.com/office/drawing/2014/main" id="{4028F21E-D329-0BFF-9F96-3F38FB2803D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4475" y="182563"/>
            <a:ext cx="6665913" cy="633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Box 3">
            <a:extLst>
              <a:ext uri="{FF2B5EF4-FFF2-40B4-BE49-F238E27FC236}">
                <a16:creationId xmlns:a16="http://schemas.microsoft.com/office/drawing/2014/main" id="{07381A04-F9F6-94B0-7457-D01110B26761}"/>
              </a:ext>
            </a:extLst>
          </p:cNvPr>
          <p:cNvSpPr txBox="1">
            <a:spLocks noChangeArrowheads="1"/>
          </p:cNvSpPr>
          <p:nvPr/>
        </p:nvSpPr>
        <p:spPr bwMode="auto">
          <a:xfrm>
            <a:off x="244475" y="2757488"/>
            <a:ext cx="6470650" cy="585787"/>
          </a:xfrm>
          <a:prstGeom prst="rect">
            <a:avLst/>
          </a:prstGeom>
          <a:solidFill>
            <a:schemeClr val="bg1"/>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a:t>Çocukken  burada top  oynardık.</a:t>
            </a:r>
            <a:endParaRPr lang="en-US" altLang="el-CY" sz="3200"/>
          </a:p>
        </p:txBody>
      </p:sp>
      <p:sp>
        <p:nvSpPr>
          <p:cNvPr id="11268" name="TextBox 4">
            <a:extLst>
              <a:ext uri="{FF2B5EF4-FFF2-40B4-BE49-F238E27FC236}">
                <a16:creationId xmlns:a16="http://schemas.microsoft.com/office/drawing/2014/main" id="{4D3E586E-1DED-0AB1-57CE-78DBB1B9ED0A}"/>
              </a:ext>
            </a:extLst>
          </p:cNvPr>
          <p:cNvSpPr txBox="1">
            <a:spLocks noChangeArrowheads="1"/>
          </p:cNvSpPr>
          <p:nvPr/>
        </p:nvSpPr>
        <p:spPr bwMode="auto">
          <a:xfrm>
            <a:off x="95250" y="5621338"/>
            <a:ext cx="6815138" cy="1076325"/>
          </a:xfrm>
          <a:prstGeom prst="rect">
            <a:avLst/>
          </a:prstGeom>
          <a:solidFill>
            <a:schemeClr val="bg1"/>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a:t>Eskiden  köyümüzün yanındaki gölde balık tutardık.</a:t>
            </a:r>
            <a:endParaRPr lang="en-US" altLang="el-CY" sz="3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a:extLst>
              <a:ext uri="{FF2B5EF4-FFF2-40B4-BE49-F238E27FC236}">
                <a16:creationId xmlns:a16="http://schemas.microsoft.com/office/drawing/2014/main" id="{641E45E3-2EA6-6D11-7661-1EFCB6A6DE54}"/>
              </a:ext>
            </a:extLst>
          </p:cNvPr>
          <p:cNvPicPr>
            <a:picLocks noChangeAspect="1"/>
          </p:cNvPicPr>
          <p:nvPr/>
        </p:nvPicPr>
        <p:blipFill>
          <a:blip r:embed="rId2">
            <a:extLst>
              <a:ext uri="{28A0092B-C50C-407E-A947-70E740481C1C}">
                <a14:useLocalDpi xmlns:a14="http://schemas.microsoft.com/office/drawing/2010/main" val="0"/>
              </a:ext>
            </a:extLst>
          </a:blip>
          <a:srcRect l="19768" r="23431" b="22404"/>
          <a:stretch>
            <a:fillRect/>
          </a:stretch>
        </p:blipFill>
        <p:spPr bwMode="auto">
          <a:xfrm>
            <a:off x="134938" y="200025"/>
            <a:ext cx="2617787" cy="4776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2291" name="Picture 2">
            <a:extLst>
              <a:ext uri="{FF2B5EF4-FFF2-40B4-BE49-F238E27FC236}">
                <a16:creationId xmlns:a16="http://schemas.microsoft.com/office/drawing/2014/main" id="{523089C2-6C55-78EF-7945-A7F087645D64}"/>
              </a:ext>
            </a:extLst>
          </p:cNvPr>
          <p:cNvPicPr>
            <a:picLocks noChangeAspect="1"/>
          </p:cNvPicPr>
          <p:nvPr/>
        </p:nvPicPr>
        <p:blipFill>
          <a:blip r:embed="rId3">
            <a:extLst>
              <a:ext uri="{28A0092B-C50C-407E-A947-70E740481C1C}">
                <a14:useLocalDpi xmlns:a14="http://schemas.microsoft.com/office/drawing/2010/main" val="0"/>
              </a:ext>
            </a:extLst>
          </a:blip>
          <a:srcRect t="23775" b="14125"/>
          <a:stretch>
            <a:fillRect/>
          </a:stretch>
        </p:blipFill>
        <p:spPr bwMode="auto">
          <a:xfrm>
            <a:off x="5657850" y="284163"/>
            <a:ext cx="6496050" cy="38227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2292" name="TextBox 3">
            <a:extLst>
              <a:ext uri="{FF2B5EF4-FFF2-40B4-BE49-F238E27FC236}">
                <a16:creationId xmlns:a16="http://schemas.microsoft.com/office/drawing/2014/main" id="{72E61330-F1C4-AC4B-F6C9-AD4845F1C101}"/>
              </a:ext>
            </a:extLst>
          </p:cNvPr>
          <p:cNvSpPr txBox="1">
            <a:spLocks noChangeArrowheads="1"/>
          </p:cNvSpPr>
          <p:nvPr/>
        </p:nvSpPr>
        <p:spPr bwMode="auto">
          <a:xfrm>
            <a:off x="2952750" y="173038"/>
            <a:ext cx="2503488" cy="2554287"/>
          </a:xfrm>
          <a:prstGeom prst="rect">
            <a:avLst/>
          </a:prstGeom>
          <a:solidFill>
            <a:schemeClr val="bg1"/>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a:t>Kardeşinle çok  </a:t>
            </a:r>
          </a:p>
          <a:p>
            <a:r>
              <a:rPr lang="tr-TR" altLang="el-CY" sz="3200"/>
              <a:t>kavga </a:t>
            </a:r>
          </a:p>
          <a:p>
            <a:r>
              <a:rPr lang="tr-TR" altLang="el-CY" sz="3200"/>
              <a:t>eder miydin?</a:t>
            </a:r>
            <a:endParaRPr lang="en-US" altLang="el-CY" sz="3200"/>
          </a:p>
        </p:txBody>
      </p:sp>
      <p:sp>
        <p:nvSpPr>
          <p:cNvPr id="12293" name="TextBox 4">
            <a:extLst>
              <a:ext uri="{FF2B5EF4-FFF2-40B4-BE49-F238E27FC236}">
                <a16:creationId xmlns:a16="http://schemas.microsoft.com/office/drawing/2014/main" id="{D97FF968-2622-7E9B-9B84-0AD85EFF1421}"/>
              </a:ext>
            </a:extLst>
          </p:cNvPr>
          <p:cNvSpPr txBox="1">
            <a:spLocks noChangeArrowheads="1"/>
          </p:cNvSpPr>
          <p:nvPr/>
        </p:nvSpPr>
        <p:spPr bwMode="auto">
          <a:xfrm>
            <a:off x="4306888" y="4330700"/>
            <a:ext cx="7847012" cy="585788"/>
          </a:xfrm>
          <a:prstGeom prst="rect">
            <a:avLst/>
          </a:prstGeom>
          <a:solidFill>
            <a:schemeClr val="bg1"/>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a:t>Fatih, çocukken  çok  yaramazlık  yapardı.</a:t>
            </a:r>
          </a:p>
        </p:txBody>
      </p:sp>
      <p:sp>
        <p:nvSpPr>
          <p:cNvPr id="12294" name="TextBox 6">
            <a:extLst>
              <a:ext uri="{FF2B5EF4-FFF2-40B4-BE49-F238E27FC236}">
                <a16:creationId xmlns:a16="http://schemas.microsoft.com/office/drawing/2014/main" id="{832AD1F9-BF1D-3F1B-B305-9ADC3611E5D4}"/>
              </a:ext>
            </a:extLst>
          </p:cNvPr>
          <p:cNvSpPr txBox="1">
            <a:spLocks noChangeArrowheads="1"/>
          </p:cNvSpPr>
          <p:nvPr/>
        </p:nvSpPr>
        <p:spPr bwMode="auto">
          <a:xfrm>
            <a:off x="134938" y="5916613"/>
            <a:ext cx="7847012" cy="585787"/>
          </a:xfrm>
          <a:prstGeom prst="rect">
            <a:avLst/>
          </a:prstGeom>
          <a:solidFill>
            <a:schemeClr val="bg1"/>
          </a:solidFill>
          <a:ln w="9525">
            <a:solidFill>
              <a:schemeClr val="tx1"/>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tr-TR" altLang="el-CY" sz="3200"/>
              <a:t>Eskiden  sık sık  sinemaya  giderdik.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te boy making stop gesture with traffic sign stop sign | Premium Vector">
            <a:extLst>
              <a:ext uri="{FF2B5EF4-FFF2-40B4-BE49-F238E27FC236}">
                <a16:creationId xmlns:a16="http://schemas.microsoft.com/office/drawing/2014/main" id="{E993E597-22F6-44D7-A651-7E595D46D3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0970" y="601334"/>
            <a:ext cx="10189029" cy="5655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062564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96</TotalTime>
  <Words>649</Words>
  <Application>Microsoft Office PowerPoint</Application>
  <PresentationFormat>Ευρεία οθόνη</PresentationFormat>
  <Paragraphs>136</Paragraphs>
  <Slides>24</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24</vt:i4>
      </vt:variant>
    </vt:vector>
  </HeadingPairs>
  <TitlesOfParts>
    <vt:vector size="31" baseType="lpstr">
      <vt:lpstr>Aptos</vt:lpstr>
      <vt:lpstr>Aptos Display</vt:lpstr>
      <vt:lpstr>Arial</vt:lpstr>
      <vt:lpstr>Tahoma</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Şimdiki Zamanın Hikâyesi  </vt:lpstr>
      <vt:lpstr>Παρουσίαση του PowerPoint</vt:lpstr>
      <vt:lpstr>Geniş Zamanın Hikâyesi  </vt:lpstr>
      <vt:lpstr>Παρουσίαση του PowerPoint</vt:lpstr>
      <vt:lpstr>Παρουσίαση του PowerPoint</vt:lpstr>
      <vt:lpstr>Παρουσίαση του PowerPoint</vt:lpstr>
      <vt:lpstr>Παρουσίαση του PowerPoint</vt:lpstr>
      <vt:lpstr>Lütfen aşağıdaki konuyu anlatarak aşağı yukarı 100-120 kelimelik bir kompozisyon yazınız.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ΕΛΕΝΗ ΧΑΡΑΛΑΜΠΟΥΣ</cp:lastModifiedBy>
  <cp:revision>31</cp:revision>
  <dcterms:created xsi:type="dcterms:W3CDTF">2025-10-07T12:45:21Z</dcterms:created>
  <dcterms:modified xsi:type="dcterms:W3CDTF">2025-10-07T14:28:23Z</dcterms:modified>
</cp:coreProperties>
</file>