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8" r:id="rId2"/>
    <p:sldId id="328" r:id="rId3"/>
    <p:sldId id="275" r:id="rId4"/>
    <p:sldId id="272" r:id="rId5"/>
    <p:sldId id="291" r:id="rId6"/>
    <p:sldId id="271" r:id="rId7"/>
    <p:sldId id="274" r:id="rId8"/>
    <p:sldId id="329" r:id="rId9"/>
    <p:sldId id="290" r:id="rId10"/>
    <p:sldId id="322" r:id="rId11"/>
    <p:sldId id="323" r:id="rId12"/>
    <p:sldId id="320" r:id="rId13"/>
    <p:sldId id="324" r:id="rId14"/>
    <p:sldId id="330" r:id="rId15"/>
    <p:sldId id="325" r:id="rId16"/>
    <p:sldId id="327" r:id="rId17"/>
    <p:sldId id="331" r:id="rId18"/>
    <p:sldId id="321" r:id="rId19"/>
    <p:sldId id="332" r:id="rId20"/>
    <p:sldId id="333" r:id="rId21"/>
    <p:sldId id="283" r:id="rId22"/>
    <p:sldId id="284" r:id="rId23"/>
    <p:sldId id="285" r:id="rId24"/>
    <p:sldId id="287" r:id="rId25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C2B22-DFFF-4BFF-B300-FBF500CE60FC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588723-B493-47F7-836A-D02C69FAD684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148668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E5BDC1-F3C4-4C96-AB90-15FBAE67020E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857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01ECAF-19F2-7043-A4D3-A5D49763E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EC55C55-D9E7-E3D2-3B96-75086F1EA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B1E2534-428C-8C97-E7DB-08803372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3520B25-9C78-6641-B1DF-32C000AA4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E230A65-1DA8-A197-2CA6-C17CB8A4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62916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69C2C-4DDD-6A91-4DD3-A9BE3B6A2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CEC4BBB-A096-BE2C-CC7D-DC2DE6EA3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984AB0E-9F34-832F-3FCE-23E480203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116B9-3FA6-2D08-70CB-CBFE6939B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80D13A6-BD8C-4D9A-FA46-E6C19915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07818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7739FF5-55DA-5F7C-A40A-235E311C9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9FFD81D-6D9B-35E1-A680-E99554D81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FEDF608-ECF7-8D8A-EE40-2C387FFC3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4E4509C-163C-6415-F80E-F4839140D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05B9E5A-2866-E99E-73DF-312524DF6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05180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33CE3F-A9B3-B46A-10EC-10960E722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29448E-FBB5-159E-675D-BCA6238D8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7CFFABD-C978-3B62-6D9F-6C3AF050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C4B5341-8D25-926A-73A0-966D3E3F5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0778F9A-03DE-7C30-6D13-05ADC7B8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574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B5D19E-7FFE-9B4C-CE0B-481AF0299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67FD21D-C03C-8B95-320F-5BBCC5558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99D87D-59B6-EF43-D3DE-C5A7C974F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3B45EF4-2726-5FB2-DF6E-2D4974416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0DCE49E-7E6F-EE04-5848-2103895EE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638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F2FE78-DE68-34C9-E05E-CA5712BAF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655304-BD45-D82E-8B31-68E035392F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7C288F2-C6BA-E960-D0EB-535CE6393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E0FDEB5-9B00-15F8-499E-0E87BB46A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375B4C0-16EC-BB4E-2317-D03450F3E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DE71464-E477-C6B8-FC0D-92D2451F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26581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8AD261-E067-F0FE-C48F-BD7243E8D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3A82835-BB26-92B1-FDDE-1F14EEE74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06A7B6A-2BA0-40ED-5AD5-9C296A276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A4836E9-E187-4268-D3CB-115A79914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12310BD-ECF9-4C1F-842B-04B822A68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5CC629D-D833-FB57-4C49-66AC9FA78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EF7C830-7ED2-2AE9-0DD4-881420804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D198560-B820-2F52-D751-D066BCCD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98304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FDE8B7-8668-5D20-E412-8A29CDE0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11B73C9-D5D3-B2DA-32AD-53D194847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8EA4947-1329-C93A-F543-03F6C96FA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4A11BE0-FAF8-3835-9AD1-87474C3E9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0745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19D3C6A-EE52-2285-8F5E-835C45924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450F610-A34E-7927-D879-2B95D2F70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0248915-E586-9637-605F-E39796A9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964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8FB067-C410-007B-F8A8-218F631F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CE4F3C9-496F-9FB8-C0CC-B5C034E8D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E4C1EE0-C212-C2F5-689B-FDA4EFCF6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AAFA5F7-C166-58E0-D12D-F8E0C2512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B25C0F-7731-5F0E-DF1F-2CDAC0CF6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A0C804B-1DA4-D0EE-CFA6-17AB6AA0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367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1EEECD-4A1A-9947-41F5-3DAD7A7A5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A29BD6C-3951-C67C-C4F3-D1C75C8FA9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1F46100-1C14-1176-9A67-B46B5137A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7A39154-7602-11A8-47EE-C79DBE804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C9D4576-5906-B657-F8CB-95712CC4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CF4A51D-DF04-2801-630B-79889A135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058741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0029BD0-50A6-3E8D-9CC9-737D1DD28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DB3A016-80EF-B434-794B-B2585CAD7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BCC25D-FB0F-16DB-5B85-4153960EE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9CCE3D-BF49-4712-A5A7-8BF0AE3E9BFD}" type="datetimeFigureOut">
              <a:rPr lang="el-CY" smtClean="0"/>
              <a:t>11/10/2025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2E3EA09-A40E-C0B1-B9E2-D02D9C16E2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9A1A04-CC50-0609-05B2-88CA89137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92C20C-86BF-4A0E-8059-7C3D96B29D46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625239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cy/url?sa=i&amp;rct=j&amp;q=&amp;esrc=s&amp;source=images&amp;cd=&amp;cad=rja&amp;uact=8&amp;ved=2ahUKEwjY3LPEis3eAhUE6qQKHdaxAa0QjRx6BAgBEAU&amp;url=http%3A%2F%2Fwww.nkfu.com%2Fcevre-sorunlari-nelerdir%2F&amp;psig=AOvVaw2Ra8s_chNpIWia0M_lMh4A&amp;ust=1542051194006830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.cy/url?sa=i&amp;rct=j&amp;q=&amp;esrc=s&amp;source=images&amp;cd=&amp;cad=rja&amp;uact=8&amp;ved=&amp;url=https%3A%2F%2Fwww.haberturk.com%2Fyasam%2Fhaber%2F955248-cevre-karikaturleri&amp;psig=AOvVaw35ZbdAc5D-eY5T9mHo-bfA&amp;ust=154210650880278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s://www.google.com.cy/url?sa=i&amp;rct=j&amp;q=&amp;esrc=s&amp;source=images&amp;cd=&amp;cad=rja&amp;uact=8&amp;ved=2ahUKEwj06bX92M7eAhUC2qQKHXA1ApEQjRx6BAgBEAU&amp;url=https%3A%2F%2Fslideplayer.biz.tr%2Fslide%2F3005830%2F&amp;psig=AOvVaw35ZbdAc5D-eY5T9mHo-bfA&amp;ust=154210650880278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Αποτέλεσμα εικόνας για çevre sorunları">
            <a:hlinkClick r:id="rId2"/>
            <a:extLst>
              <a:ext uri="{FF2B5EF4-FFF2-40B4-BE49-F238E27FC236}">
                <a16:creationId xmlns:a16="http://schemas.microsoft.com/office/drawing/2014/main" id="{9121F253-A2FE-27F0-AFE8-9C0D9CB54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" t="3488" r="2480" b="4651"/>
          <a:stretch>
            <a:fillRect/>
          </a:stretch>
        </p:blipFill>
        <p:spPr bwMode="auto">
          <a:xfrm>
            <a:off x="1524001" y="0"/>
            <a:ext cx="9358313" cy="664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- TextBox">
            <a:extLst>
              <a:ext uri="{FF2B5EF4-FFF2-40B4-BE49-F238E27FC236}">
                <a16:creationId xmlns:a16="http://schemas.microsoft.com/office/drawing/2014/main" id="{1D1C88BD-1339-6ED7-A678-B8AB91D1B1EB}"/>
              </a:ext>
            </a:extLst>
          </p:cNvPr>
          <p:cNvSpPr txBox="1"/>
          <p:nvPr/>
        </p:nvSpPr>
        <p:spPr>
          <a:xfrm>
            <a:off x="2809875" y="285750"/>
            <a:ext cx="1714500" cy="3698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όξινη βροχή</a:t>
            </a:r>
            <a:endParaRPr lang="en-US" dirty="0"/>
          </a:p>
        </p:txBody>
      </p:sp>
      <p:sp>
        <p:nvSpPr>
          <p:cNvPr id="4" name="3 - TextBox">
            <a:extLst>
              <a:ext uri="{FF2B5EF4-FFF2-40B4-BE49-F238E27FC236}">
                <a16:creationId xmlns:a16="http://schemas.microsoft.com/office/drawing/2014/main" id="{24440F8B-C7A8-9C08-F994-F93277F506A8}"/>
              </a:ext>
            </a:extLst>
          </p:cNvPr>
          <p:cNvSpPr txBox="1"/>
          <p:nvPr/>
        </p:nvSpPr>
        <p:spPr>
          <a:xfrm>
            <a:off x="1524000" y="1143000"/>
            <a:ext cx="1214438" cy="3698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διάβρωση</a:t>
            </a:r>
            <a:endParaRPr lang="en-US" dirty="0"/>
          </a:p>
        </p:txBody>
      </p:sp>
      <p:sp>
        <p:nvSpPr>
          <p:cNvPr id="5" name="4 - TextBox">
            <a:extLst>
              <a:ext uri="{FF2B5EF4-FFF2-40B4-BE49-F238E27FC236}">
                <a16:creationId xmlns:a16="http://schemas.microsoft.com/office/drawing/2014/main" id="{21B33674-C7B5-7467-8774-91EA3159C343}"/>
              </a:ext>
            </a:extLst>
          </p:cNvPr>
          <p:cNvSpPr txBox="1"/>
          <p:nvPr/>
        </p:nvSpPr>
        <p:spPr>
          <a:xfrm>
            <a:off x="1381126" y="2643189"/>
            <a:ext cx="164306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l-GR" dirty="0"/>
              <a:t>καταστροφή </a:t>
            </a: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l-GR" dirty="0"/>
              <a:t>των δασών</a:t>
            </a:r>
            <a:endParaRPr lang="en-US" dirty="0"/>
          </a:p>
        </p:txBody>
      </p:sp>
      <p:sp>
        <p:nvSpPr>
          <p:cNvPr id="6" name="5 - TextBox">
            <a:extLst>
              <a:ext uri="{FF2B5EF4-FFF2-40B4-BE49-F238E27FC236}">
                <a16:creationId xmlns:a16="http://schemas.microsoft.com/office/drawing/2014/main" id="{9B1F72A7-D85E-8C65-02D8-D92CF941300C}"/>
              </a:ext>
            </a:extLst>
          </p:cNvPr>
          <p:cNvSpPr txBox="1"/>
          <p:nvPr/>
        </p:nvSpPr>
        <p:spPr>
          <a:xfrm>
            <a:off x="3095625" y="3643313"/>
            <a:ext cx="2071688" cy="646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μόλυνση  του περιβάλλοντος </a:t>
            </a:r>
            <a:endParaRPr lang="en-US" dirty="0"/>
          </a:p>
        </p:txBody>
      </p:sp>
      <p:sp>
        <p:nvSpPr>
          <p:cNvPr id="7" name="6 - TextBox">
            <a:extLst>
              <a:ext uri="{FF2B5EF4-FFF2-40B4-BE49-F238E27FC236}">
                <a16:creationId xmlns:a16="http://schemas.microsoft.com/office/drawing/2014/main" id="{9A47C486-D97F-AE9C-EBB8-A06FE05FC47C}"/>
              </a:ext>
            </a:extLst>
          </p:cNvPr>
          <p:cNvSpPr txBox="1"/>
          <p:nvPr/>
        </p:nvSpPr>
        <p:spPr>
          <a:xfrm>
            <a:off x="7239001" y="3779838"/>
            <a:ext cx="1820863" cy="646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άναρχη</a:t>
            </a:r>
            <a:endParaRPr lang="en-US" dirty="0"/>
          </a:p>
          <a:p>
            <a:pPr>
              <a:defRPr/>
            </a:pPr>
            <a:r>
              <a:rPr lang="el-GR" dirty="0"/>
              <a:t>αστικοποίηση</a:t>
            </a:r>
            <a:endParaRPr lang="en-US" dirty="0"/>
          </a:p>
        </p:txBody>
      </p:sp>
      <p:sp>
        <p:nvSpPr>
          <p:cNvPr id="9" name="8 - TextBox">
            <a:extLst>
              <a:ext uri="{FF2B5EF4-FFF2-40B4-BE49-F238E27FC236}">
                <a16:creationId xmlns:a16="http://schemas.microsoft.com/office/drawing/2014/main" id="{5795EBB0-80EB-F276-5B8B-7C758650739C}"/>
              </a:ext>
            </a:extLst>
          </p:cNvPr>
          <p:cNvSpPr txBox="1"/>
          <p:nvPr/>
        </p:nvSpPr>
        <p:spPr>
          <a:xfrm>
            <a:off x="8810625" y="2428876"/>
            <a:ext cx="1214438" cy="6461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φωτιές σε καλαμιές </a:t>
            </a:r>
            <a:endParaRPr lang="en-US" dirty="0"/>
          </a:p>
        </p:txBody>
      </p:sp>
      <p:sp>
        <p:nvSpPr>
          <p:cNvPr id="10" name="9 - TextBox">
            <a:extLst>
              <a:ext uri="{FF2B5EF4-FFF2-40B4-BE49-F238E27FC236}">
                <a16:creationId xmlns:a16="http://schemas.microsoft.com/office/drawing/2014/main" id="{BEC38495-0C9A-4C90-7560-1EA6D5D636AB}"/>
              </a:ext>
            </a:extLst>
          </p:cNvPr>
          <p:cNvSpPr txBox="1"/>
          <p:nvPr/>
        </p:nvSpPr>
        <p:spPr>
          <a:xfrm>
            <a:off x="8882064" y="714376"/>
            <a:ext cx="1214437" cy="6461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τρύπα του όζοντος</a:t>
            </a:r>
            <a:endParaRPr lang="en-US" dirty="0"/>
          </a:p>
        </p:txBody>
      </p:sp>
      <p:sp>
        <p:nvSpPr>
          <p:cNvPr id="11" name="10 - TextBox">
            <a:extLst>
              <a:ext uri="{FF2B5EF4-FFF2-40B4-BE49-F238E27FC236}">
                <a16:creationId xmlns:a16="http://schemas.microsoft.com/office/drawing/2014/main" id="{F2FBE720-2414-44A8-A354-C4CBDFF74927}"/>
              </a:ext>
            </a:extLst>
          </p:cNvPr>
          <p:cNvSpPr txBox="1"/>
          <p:nvPr/>
        </p:nvSpPr>
        <p:spPr>
          <a:xfrm>
            <a:off x="6810376" y="142875"/>
            <a:ext cx="3000375" cy="3698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υπ</a:t>
            </a:r>
            <a:r>
              <a:rPr lang="en-US" dirty="0" err="1"/>
              <a:t>ερθέρμανση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πλανήτη</a:t>
            </a:r>
            <a:r>
              <a:rPr lang="en-US" dirty="0"/>
              <a:t> </a:t>
            </a:r>
          </a:p>
        </p:txBody>
      </p:sp>
      <p:sp>
        <p:nvSpPr>
          <p:cNvPr id="13" name="12 - Ορθογώνιο">
            <a:extLst>
              <a:ext uri="{FF2B5EF4-FFF2-40B4-BE49-F238E27FC236}">
                <a16:creationId xmlns:a16="http://schemas.microsoft.com/office/drawing/2014/main" id="{4FE17395-D098-D38E-D7AD-54998726C329}"/>
              </a:ext>
            </a:extLst>
          </p:cNvPr>
          <p:cNvSpPr/>
          <p:nvPr/>
        </p:nvSpPr>
        <p:spPr>
          <a:xfrm>
            <a:off x="5381625" y="4357688"/>
            <a:ext cx="1428750" cy="646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 </a:t>
            </a:r>
            <a:r>
              <a:rPr lang="el-GR" dirty="0"/>
              <a:t>στερεά απόβλητα</a:t>
            </a:r>
            <a:endParaRPr lang="en-US" dirty="0"/>
          </a:p>
        </p:txBody>
      </p:sp>
      <p:cxnSp>
        <p:nvCxnSpPr>
          <p:cNvPr id="16" name="15 - Ευθύγραμμο βέλος σύνδεσης">
            <a:extLst>
              <a:ext uri="{FF2B5EF4-FFF2-40B4-BE49-F238E27FC236}">
                <a16:creationId xmlns:a16="http://schemas.microsoft.com/office/drawing/2014/main" id="{9D74E418-250C-63A4-2699-07767AA32049}"/>
              </a:ext>
            </a:extLst>
          </p:cNvPr>
          <p:cNvCxnSpPr/>
          <p:nvPr/>
        </p:nvCxnSpPr>
        <p:spPr>
          <a:xfrm rot="10800000">
            <a:off x="2738439" y="1643063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17 - Ευθύγραμμο βέλος σύνδεσης">
            <a:extLst>
              <a:ext uri="{FF2B5EF4-FFF2-40B4-BE49-F238E27FC236}">
                <a16:creationId xmlns:a16="http://schemas.microsoft.com/office/drawing/2014/main" id="{1D2447B7-6FEC-2D30-C138-C521EF167DCF}"/>
              </a:ext>
            </a:extLst>
          </p:cNvPr>
          <p:cNvCxnSpPr/>
          <p:nvPr/>
        </p:nvCxnSpPr>
        <p:spPr>
          <a:xfrm rot="10800000">
            <a:off x="2595563" y="3071814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19 - Ευθύγραμμο βέλος σύνδεσης">
            <a:extLst>
              <a:ext uri="{FF2B5EF4-FFF2-40B4-BE49-F238E27FC236}">
                <a16:creationId xmlns:a16="http://schemas.microsoft.com/office/drawing/2014/main" id="{CF81BF6D-DE67-7738-1CEE-D1804F2AA59C}"/>
              </a:ext>
            </a:extLst>
          </p:cNvPr>
          <p:cNvCxnSpPr/>
          <p:nvPr/>
        </p:nvCxnSpPr>
        <p:spPr>
          <a:xfrm rot="10800000" flipV="1">
            <a:off x="4881564" y="3643313"/>
            <a:ext cx="642937" cy="2143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21 - Ευθύγραμμο βέλος σύνδεσης">
            <a:extLst>
              <a:ext uri="{FF2B5EF4-FFF2-40B4-BE49-F238E27FC236}">
                <a16:creationId xmlns:a16="http://schemas.microsoft.com/office/drawing/2014/main" id="{BABAC3C3-999E-4A3F-F5E9-14AB8437606C}"/>
              </a:ext>
            </a:extLst>
          </p:cNvPr>
          <p:cNvCxnSpPr/>
          <p:nvPr/>
        </p:nvCxnSpPr>
        <p:spPr>
          <a:xfrm rot="16200000" flipH="1">
            <a:off x="7060407" y="3250407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23 - Ευθύγραμμο βέλος σύνδεσης">
            <a:extLst>
              <a:ext uri="{FF2B5EF4-FFF2-40B4-BE49-F238E27FC236}">
                <a16:creationId xmlns:a16="http://schemas.microsoft.com/office/drawing/2014/main" id="{6C92F4F0-A389-4F16-C202-9CEF1024AE95}"/>
              </a:ext>
            </a:extLst>
          </p:cNvPr>
          <p:cNvCxnSpPr/>
          <p:nvPr/>
        </p:nvCxnSpPr>
        <p:spPr>
          <a:xfrm>
            <a:off x="8239126" y="2071689"/>
            <a:ext cx="500063" cy="4286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25 - Ευθύγραμμο βέλος σύνδεσης">
            <a:extLst>
              <a:ext uri="{FF2B5EF4-FFF2-40B4-BE49-F238E27FC236}">
                <a16:creationId xmlns:a16="http://schemas.microsoft.com/office/drawing/2014/main" id="{5686093F-ACAC-A801-2A19-0252B6A041E7}"/>
              </a:ext>
            </a:extLst>
          </p:cNvPr>
          <p:cNvCxnSpPr/>
          <p:nvPr/>
        </p:nvCxnSpPr>
        <p:spPr>
          <a:xfrm flipV="1">
            <a:off x="8167689" y="857250"/>
            <a:ext cx="642937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27 - Ευθύγραμμο βέλος σύνδεσης">
            <a:extLst>
              <a:ext uri="{FF2B5EF4-FFF2-40B4-BE49-F238E27FC236}">
                <a16:creationId xmlns:a16="http://schemas.microsoft.com/office/drawing/2014/main" id="{8D212DFE-E08E-C367-FF70-B654230BA490}"/>
              </a:ext>
            </a:extLst>
          </p:cNvPr>
          <p:cNvCxnSpPr/>
          <p:nvPr/>
        </p:nvCxnSpPr>
        <p:spPr>
          <a:xfrm flipV="1">
            <a:off x="6310314" y="357189"/>
            <a:ext cx="357187" cy="1428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29 - Ευθύγραμμο βέλος σύνδεσης">
            <a:extLst>
              <a:ext uri="{FF2B5EF4-FFF2-40B4-BE49-F238E27FC236}">
                <a16:creationId xmlns:a16="http://schemas.microsoft.com/office/drawing/2014/main" id="{8E6C918F-DBCB-97C7-7F17-EFF41874F361}"/>
              </a:ext>
            </a:extLst>
          </p:cNvPr>
          <p:cNvCxnSpPr/>
          <p:nvPr/>
        </p:nvCxnSpPr>
        <p:spPr>
          <a:xfrm rot="16200000" flipV="1">
            <a:off x="3095626" y="785813"/>
            <a:ext cx="285750" cy="1428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31 - Ευθύγραμμο βέλος σύνδεσης">
            <a:extLst>
              <a:ext uri="{FF2B5EF4-FFF2-40B4-BE49-F238E27FC236}">
                <a16:creationId xmlns:a16="http://schemas.microsoft.com/office/drawing/2014/main" id="{E37F2843-9DE4-11E1-638D-E5B2C4829162}"/>
              </a:ext>
            </a:extLst>
          </p:cNvPr>
          <p:cNvCxnSpPr/>
          <p:nvPr/>
        </p:nvCxnSpPr>
        <p:spPr>
          <a:xfrm rot="16200000" flipH="1">
            <a:off x="5631657" y="5107782"/>
            <a:ext cx="357188" cy="1428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66161C88-CB32-4B4A-A0EA-91B4922795AB}"/>
              </a:ext>
            </a:extLst>
          </p:cNvPr>
          <p:cNvSpPr/>
          <p:nvPr/>
        </p:nvSpPr>
        <p:spPr>
          <a:xfrm rot="10300215" flipV="1">
            <a:off x="9222041" y="3649662"/>
            <a:ext cx="1445960" cy="4937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200" dirty="0" err="1"/>
              <a:t>Δρ</a:t>
            </a:r>
            <a:r>
              <a:rPr lang="el-GR" sz="1200" dirty="0"/>
              <a:t>  Ελένη Χαραλάμπους</a:t>
            </a:r>
            <a:endParaRPr lang="el-CY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5DFFA-1500-7394-5EE0-C38A1DD7A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D64F0194-1997-F4A0-AC29-30FC795AD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512" y="692697"/>
            <a:ext cx="8501062" cy="586378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n-GB" sz="3200" dirty="0" err="1">
                <a:solidFill>
                  <a:schemeClr val="tx1"/>
                </a:solidFill>
              </a:rPr>
              <a:t>Gittik</a:t>
            </a:r>
            <a:r>
              <a:rPr lang="en-US" sz="3200" dirty="0">
                <a:solidFill>
                  <a:schemeClr val="tx1"/>
                </a:solidFill>
              </a:rPr>
              <a:t>ç</a:t>
            </a:r>
            <a:r>
              <a:rPr lang="en-GB" sz="3200" dirty="0">
                <a:solidFill>
                  <a:schemeClr val="tx1"/>
                </a:solidFill>
              </a:rPr>
              <a:t>e say</a:t>
            </a:r>
            <a:r>
              <a:rPr lang="en-US" sz="3200" dirty="0">
                <a:solidFill>
                  <a:schemeClr val="tx1"/>
                </a:solidFill>
              </a:rPr>
              <a:t>ı</a:t>
            </a:r>
            <a:r>
              <a:rPr lang="en-GB" sz="3200" dirty="0">
                <a:solidFill>
                  <a:schemeClr val="tx1"/>
                </a:solidFill>
              </a:rPr>
              <a:t>s</a:t>
            </a:r>
            <a:r>
              <a:rPr lang="en-US" sz="3200" dirty="0">
                <a:solidFill>
                  <a:schemeClr val="tx1"/>
                </a:solidFill>
              </a:rPr>
              <a:t>ı </a:t>
            </a:r>
            <a:r>
              <a:rPr lang="en-GB" sz="3200" dirty="0" err="1">
                <a:solidFill>
                  <a:schemeClr val="tx1"/>
                </a:solidFill>
              </a:rPr>
              <a:t>artan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otomobillerin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egzozlar</a:t>
            </a:r>
            <a:r>
              <a:rPr lang="en-US" sz="3200" dirty="0">
                <a:solidFill>
                  <a:schemeClr val="tx1"/>
                </a:solidFill>
              </a:rPr>
              <a:t>ı</a:t>
            </a:r>
            <a:r>
              <a:rPr lang="en-GB" sz="3200" dirty="0" err="1">
                <a:solidFill>
                  <a:schemeClr val="tx1"/>
                </a:solidFill>
              </a:rPr>
              <a:t>na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filtre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takmak</a:t>
            </a:r>
            <a:r>
              <a:rPr lang="tr-TR" sz="3200" dirty="0" err="1">
                <a:solidFill>
                  <a:schemeClr val="tx1"/>
                </a:solidFill>
              </a:rPr>
              <a:t>tadır</a:t>
            </a:r>
            <a:r>
              <a:rPr lang="tr-TR" sz="3200" dirty="0">
                <a:solidFill>
                  <a:schemeClr val="tx1"/>
                </a:solidFill>
              </a:rPr>
              <a:t>.</a:t>
            </a:r>
            <a:endParaRPr lang="el-GR" sz="3200" dirty="0">
              <a:solidFill>
                <a:schemeClr val="tx1"/>
              </a:solidFill>
            </a:endParaRPr>
          </a:p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n-GB" sz="3200" dirty="0">
                <a:solidFill>
                  <a:schemeClr val="tx1"/>
                </a:solidFill>
              </a:rPr>
              <a:t>K</a:t>
            </a:r>
            <a:r>
              <a:rPr lang="el-GR" sz="3200" dirty="0">
                <a:solidFill>
                  <a:schemeClr val="tx1"/>
                </a:solidFill>
              </a:rPr>
              <a:t>ö</a:t>
            </a:r>
            <a:r>
              <a:rPr lang="en-GB" sz="3200" dirty="0">
                <a:solidFill>
                  <a:schemeClr val="tx1"/>
                </a:solidFill>
              </a:rPr>
              <a:t>m</a:t>
            </a:r>
            <a:r>
              <a:rPr lang="el-GR" sz="3200" dirty="0">
                <a:solidFill>
                  <a:schemeClr val="tx1"/>
                </a:solidFill>
              </a:rPr>
              <a:t>ü</a:t>
            </a:r>
            <a:r>
              <a:rPr lang="en-GB" sz="3200" dirty="0">
                <a:solidFill>
                  <a:schemeClr val="tx1"/>
                </a:solidFill>
              </a:rPr>
              <a:t>r </a:t>
            </a:r>
            <a:r>
              <a:rPr lang="en-GB" sz="3200" dirty="0" err="1">
                <a:solidFill>
                  <a:schemeClr val="tx1"/>
                </a:solidFill>
              </a:rPr>
              <a:t>yerine</a:t>
            </a:r>
            <a:r>
              <a:rPr lang="en-GB" sz="3200" dirty="0">
                <a:solidFill>
                  <a:schemeClr val="tx1"/>
                </a:solidFill>
              </a:rPr>
              <a:t> do</a:t>
            </a:r>
            <a:r>
              <a:rPr lang="el-GR" sz="3200" dirty="0">
                <a:solidFill>
                  <a:schemeClr val="tx1"/>
                </a:solidFill>
              </a:rPr>
              <a:t>ğ</a:t>
            </a:r>
            <a:r>
              <a:rPr lang="en-GB" sz="3200" dirty="0">
                <a:solidFill>
                  <a:schemeClr val="tx1"/>
                </a:solidFill>
              </a:rPr>
              <a:t>al </a:t>
            </a:r>
            <a:r>
              <a:rPr lang="en-GB" sz="3200" dirty="0" err="1">
                <a:solidFill>
                  <a:schemeClr val="tx1"/>
                </a:solidFill>
              </a:rPr>
              <a:t>gazla</a:t>
            </a:r>
            <a:r>
              <a:rPr lang="el-GR" sz="3200" dirty="0">
                <a:solidFill>
                  <a:schemeClr val="tx1"/>
                </a:solidFill>
              </a:rPr>
              <a:t> ı</a:t>
            </a:r>
            <a:r>
              <a:rPr lang="en-GB" sz="3200" dirty="0">
                <a:solidFill>
                  <a:schemeClr val="tx1"/>
                </a:solidFill>
              </a:rPr>
              <a:t>s</a:t>
            </a:r>
            <a:r>
              <a:rPr lang="el-GR" sz="3200" dirty="0">
                <a:solidFill>
                  <a:schemeClr val="tx1"/>
                </a:solidFill>
              </a:rPr>
              <a:t>ı</a:t>
            </a:r>
            <a:r>
              <a:rPr lang="en-GB" sz="3200" dirty="0" err="1">
                <a:solidFill>
                  <a:schemeClr val="tx1"/>
                </a:solidFill>
              </a:rPr>
              <a:t>nmak</a:t>
            </a:r>
            <a:r>
              <a:rPr lang="tr-TR" sz="3200" dirty="0" err="1">
                <a:solidFill>
                  <a:schemeClr val="tx1"/>
                </a:solidFill>
              </a:rPr>
              <a:t>tadır</a:t>
            </a:r>
            <a:r>
              <a:rPr lang="en-GB" sz="3200" dirty="0">
                <a:solidFill>
                  <a:schemeClr val="tx1"/>
                </a:solidFill>
              </a:rPr>
              <a:t>. </a:t>
            </a:r>
          </a:p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n-GB" sz="3200" dirty="0">
                <a:solidFill>
                  <a:schemeClr val="tx1"/>
                </a:solidFill>
              </a:rPr>
              <a:t>D</a:t>
            </a:r>
            <a:r>
              <a:rPr lang="en-US" sz="3200" dirty="0" err="1">
                <a:solidFill>
                  <a:schemeClr val="tx1"/>
                </a:solidFill>
              </a:rPr>
              <a:t>enizler</a:t>
            </a:r>
            <a:r>
              <a:rPr lang="en-US" sz="3200" dirty="0">
                <a:solidFill>
                  <a:schemeClr val="tx1"/>
                </a:solidFill>
              </a:rPr>
              <a:t>  </a:t>
            </a:r>
            <a:r>
              <a:rPr lang="el-GR" sz="3200" dirty="0" err="1">
                <a:solidFill>
                  <a:schemeClr val="tx1"/>
                </a:solidFill>
              </a:rPr>
              <a:t>çö</a:t>
            </a:r>
            <a:r>
              <a:rPr lang="en-US" sz="3200" dirty="0">
                <a:solidFill>
                  <a:schemeClr val="tx1"/>
                </a:solidFill>
              </a:rPr>
              <a:t>pl</a:t>
            </a:r>
            <a:r>
              <a:rPr lang="el-GR" sz="3200" dirty="0">
                <a:solidFill>
                  <a:schemeClr val="tx1"/>
                </a:solidFill>
              </a:rPr>
              <a:t>ü</a:t>
            </a:r>
            <a:r>
              <a:rPr lang="en-US" sz="3200" dirty="0">
                <a:solidFill>
                  <a:schemeClr val="tx1"/>
                </a:solidFill>
              </a:rPr>
              <a:t>k </a:t>
            </a:r>
            <a:r>
              <a:rPr lang="en-US" sz="3200" dirty="0" err="1">
                <a:solidFill>
                  <a:schemeClr val="tx1"/>
                </a:solidFill>
              </a:rPr>
              <a:t>olarak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kullan</a:t>
            </a:r>
            <a:r>
              <a:rPr lang="tr-TR" sz="3200" dirty="0" err="1">
                <a:solidFill>
                  <a:schemeClr val="tx1"/>
                </a:solidFill>
              </a:rPr>
              <a:t>ıl</a:t>
            </a:r>
            <a:r>
              <a:rPr lang="en-US" sz="3200" dirty="0">
                <a:solidFill>
                  <a:schemeClr val="tx1"/>
                </a:solidFill>
              </a:rPr>
              <a:t>mamak</a:t>
            </a:r>
            <a:r>
              <a:rPr lang="tr-TR" sz="3200" dirty="0" err="1">
                <a:solidFill>
                  <a:schemeClr val="tx1"/>
                </a:solidFill>
              </a:rPr>
              <a:t>tadır</a:t>
            </a:r>
            <a:r>
              <a:rPr lang="el-GR" sz="3200" dirty="0">
                <a:solidFill>
                  <a:schemeClr val="tx1"/>
                </a:solidFill>
              </a:rPr>
              <a:t>. </a:t>
            </a:r>
          </a:p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Evlerimizde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ve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i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ş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yerlerimizde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su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k</a:t>
            </a:r>
            <a:r>
              <a:rPr lang="el-GR" sz="3200" dirty="0" err="1">
                <a:solidFill>
                  <a:schemeClr val="tx1"/>
                </a:solidFill>
                <a:cs typeface="Times New Roman" pitchFamily="18" charset="0"/>
              </a:rPr>
              <a:t>âğı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t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ve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elektrik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t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ü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ketimini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bilin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ç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li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olarak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yapmal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ı</a:t>
            </a:r>
            <a:r>
              <a:rPr lang="en-GB" sz="32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A5173D8-C815-05B3-9D17-7CB105EA4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40005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2400" b="1" dirty="0">
                <a:solidFill>
                  <a:schemeClr val="tx1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Sonuç </a:t>
            </a:r>
            <a:r>
              <a:rPr lang="tr-TR" sz="2400" b="1" dirty="0">
                <a:solidFill>
                  <a:srgbClr val="232323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bölümü :</a:t>
            </a:r>
            <a:endParaRPr lang="tr-TR" sz="24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EB81C310-5FAE-21D4-898C-2BA2794FE564}"/>
              </a:ext>
            </a:extLst>
          </p:cNvPr>
          <p:cNvSpPr/>
          <p:nvPr/>
        </p:nvSpPr>
        <p:spPr>
          <a:xfrm>
            <a:off x="6518276" y="0"/>
            <a:ext cx="4149725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2000" b="1" dirty="0" err="1">
                <a:latin typeface="Arial Black" pitchFamily="34" charset="0"/>
              </a:rPr>
              <a:t>Bu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durum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değiştirilebilir</a:t>
            </a:r>
            <a:r>
              <a:rPr lang="de-DE" sz="2000" b="1" dirty="0">
                <a:latin typeface="Arial Black" pitchFamily="34" charset="0"/>
              </a:rPr>
              <a:t> mi?</a:t>
            </a:r>
            <a:endParaRPr lang="en-U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164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5E205-B602-836E-5D9F-AD809F132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9A475A55-823F-731A-EC93-C318BF43F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343" y="840745"/>
            <a:ext cx="9759145" cy="5438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n-US" sz="3200" dirty="0">
                <a:solidFill>
                  <a:schemeClr val="tx1"/>
                </a:solidFill>
                <a:cs typeface="Times New Roman" pitchFamily="18" charset="0"/>
              </a:rPr>
              <a:t>Bu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konuda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ç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evremizdeki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insanlar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ı </a:t>
            </a:r>
            <a:r>
              <a:rPr lang="en-US" sz="3200" dirty="0" err="1">
                <a:solidFill>
                  <a:schemeClr val="tx1"/>
                </a:solidFill>
                <a:cs typeface="Times New Roman" pitchFamily="18" charset="0"/>
              </a:rPr>
              <a:t>da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uyarmal</a:t>
            </a:r>
            <a:r>
              <a:rPr lang="el-GR" sz="32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ı</a:t>
            </a:r>
            <a:r>
              <a:rPr lang="en-US" sz="32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y</a:t>
            </a:r>
            <a:r>
              <a:rPr lang="el-GR" sz="32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ı</a:t>
            </a:r>
            <a:r>
              <a:rPr lang="en-US" sz="32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z</a:t>
            </a:r>
            <a:r>
              <a:rPr lang="el-GR" sz="32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l-GR" sz="3200" dirty="0" err="1"/>
              <a:t>Çö</a:t>
            </a:r>
            <a:r>
              <a:rPr lang="en-US" sz="3200" dirty="0" err="1"/>
              <a:t>plerimizi</a:t>
            </a:r>
            <a:r>
              <a:rPr lang="en-US" sz="3200" dirty="0"/>
              <a:t> </a:t>
            </a:r>
            <a:r>
              <a:rPr lang="en-US" sz="3200" dirty="0" err="1"/>
              <a:t>kesinlikle</a:t>
            </a:r>
            <a:r>
              <a:rPr lang="el-GR" sz="3200" dirty="0"/>
              <a:t> ç</a:t>
            </a:r>
            <a:r>
              <a:rPr lang="en-US" sz="3200" dirty="0" err="1"/>
              <a:t>evreye</a:t>
            </a:r>
            <a:r>
              <a:rPr lang="en-US" sz="3200" dirty="0"/>
              <a:t> </a:t>
            </a:r>
            <a:r>
              <a:rPr lang="en-US" sz="3200" dirty="0" err="1"/>
              <a:t>atmamal</a:t>
            </a:r>
            <a:r>
              <a:rPr lang="el-GR" sz="3200" dirty="0"/>
              <a:t>ı</a:t>
            </a:r>
            <a:r>
              <a:rPr lang="tr-TR" sz="3200" dirty="0"/>
              <a:t>yız.</a:t>
            </a:r>
            <a:endParaRPr lang="en-GB" sz="3200" dirty="0"/>
          </a:p>
          <a:p>
            <a:pPr>
              <a:lnSpc>
                <a:spcPct val="150000"/>
              </a:lnSpc>
              <a:defRPr/>
            </a:pPr>
            <a:r>
              <a:rPr lang="en-US" sz="3200" dirty="0"/>
              <a:t>Cam</a:t>
            </a:r>
            <a:r>
              <a:rPr lang="el-GR" sz="3200" dirty="0"/>
              <a:t>, </a:t>
            </a:r>
            <a:r>
              <a:rPr lang="en-US" sz="3200" dirty="0" err="1"/>
              <a:t>plastik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k</a:t>
            </a:r>
            <a:r>
              <a:rPr lang="el-GR" sz="3200" dirty="0" err="1"/>
              <a:t>âğı</a:t>
            </a:r>
            <a:r>
              <a:rPr lang="en-US" sz="3200" dirty="0"/>
              <a:t>t </a:t>
            </a:r>
            <a:r>
              <a:rPr lang="en-US" sz="3200" dirty="0" err="1"/>
              <a:t>gibi</a:t>
            </a:r>
            <a:r>
              <a:rPr lang="en-US" sz="3200" dirty="0"/>
              <a:t> at</a:t>
            </a:r>
            <a:r>
              <a:rPr lang="el-GR" sz="3200" dirty="0"/>
              <a:t>ı</a:t>
            </a:r>
            <a:r>
              <a:rPr lang="en-US" sz="3200" dirty="0"/>
              <a:t>k </a:t>
            </a:r>
            <a:r>
              <a:rPr lang="en-US" sz="3200" dirty="0" err="1"/>
              <a:t>maddelerin</a:t>
            </a:r>
            <a:r>
              <a:rPr lang="en-US" sz="3200" dirty="0"/>
              <a:t> </a:t>
            </a:r>
            <a:r>
              <a:rPr lang="en-US" sz="3200" dirty="0" err="1"/>
              <a:t>geri</a:t>
            </a:r>
            <a:r>
              <a:rPr lang="en-US" sz="3200" dirty="0"/>
              <a:t> </a:t>
            </a:r>
            <a:r>
              <a:rPr lang="en-US" sz="3200" dirty="0" err="1"/>
              <a:t>dön</a:t>
            </a:r>
            <a:r>
              <a:rPr lang="el-GR" sz="3200" dirty="0" err="1"/>
              <a:t>üşü</a:t>
            </a:r>
            <a:r>
              <a:rPr lang="en-US" sz="3200" dirty="0"/>
              <a:t>m</a:t>
            </a:r>
            <a:r>
              <a:rPr lang="el-GR" sz="3200" dirty="0"/>
              <a:t>ü</a:t>
            </a:r>
            <a:r>
              <a:rPr lang="en-US" sz="3200" dirty="0"/>
              <a:t>n</a:t>
            </a:r>
            <a:r>
              <a:rPr lang="el-GR" sz="3200" dirty="0"/>
              <a:t>ü </a:t>
            </a:r>
            <a:r>
              <a:rPr lang="en-US" sz="3200" dirty="0" err="1"/>
              <a:t>sa</a:t>
            </a:r>
            <a:r>
              <a:rPr lang="el-GR" sz="3200" dirty="0"/>
              <a:t>ğ</a:t>
            </a:r>
            <a:r>
              <a:rPr lang="en-US" sz="3200" dirty="0" err="1"/>
              <a:t>lamal</a:t>
            </a:r>
            <a:r>
              <a:rPr lang="el-GR" sz="3200" dirty="0"/>
              <a:t>ı</a:t>
            </a:r>
            <a:r>
              <a:rPr lang="en-US" sz="3200" dirty="0"/>
              <a:t>y</a:t>
            </a:r>
            <a:r>
              <a:rPr lang="el-GR" sz="3200" dirty="0"/>
              <a:t>ı</a:t>
            </a:r>
            <a:r>
              <a:rPr lang="en-US" sz="3200" dirty="0"/>
              <a:t>z</a:t>
            </a:r>
            <a:r>
              <a:rPr lang="el-GR" sz="3200" dirty="0"/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sz="3200" dirty="0" err="1"/>
              <a:t>Balkonumuzu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bah</a:t>
            </a:r>
            <a:r>
              <a:rPr lang="el-GR" sz="3200" dirty="0"/>
              <a:t>ç</a:t>
            </a:r>
            <a:r>
              <a:rPr lang="en-US" sz="3200" dirty="0" err="1"/>
              <a:t>emizi</a:t>
            </a:r>
            <a:r>
              <a:rPr lang="en-US" sz="3200" dirty="0"/>
              <a:t> ye</a:t>
            </a:r>
            <a:r>
              <a:rPr lang="el-GR" sz="3200" dirty="0"/>
              <a:t>ş</a:t>
            </a:r>
            <a:r>
              <a:rPr lang="en-US" sz="3200" dirty="0" err="1"/>
              <a:t>illendirmeli</a:t>
            </a:r>
            <a:r>
              <a:rPr lang="el-GR" sz="3200" dirty="0"/>
              <a:t>, </a:t>
            </a:r>
            <a:r>
              <a:rPr lang="en-US" sz="3200" dirty="0"/>
              <a:t>ye</a:t>
            </a:r>
            <a:r>
              <a:rPr lang="el-GR" sz="3200" dirty="0"/>
              <a:t>ş</a:t>
            </a:r>
            <a:r>
              <a:rPr lang="en-US" sz="3200" dirty="0"/>
              <a:t>il </a:t>
            </a:r>
            <a:r>
              <a:rPr lang="en-US" sz="3200" dirty="0" err="1"/>
              <a:t>alanlar</a:t>
            </a:r>
            <a:r>
              <a:rPr lang="el-GR" sz="3200" dirty="0"/>
              <a:t>ı</a:t>
            </a:r>
            <a:r>
              <a:rPr lang="en-US" sz="3200" dirty="0"/>
              <a:t>n </a:t>
            </a:r>
            <a:r>
              <a:rPr lang="en-US" sz="3200" dirty="0" err="1"/>
              <a:t>artmas</a:t>
            </a:r>
            <a:r>
              <a:rPr lang="el-GR" sz="3200" dirty="0"/>
              <a:t>ı </a:t>
            </a:r>
            <a:r>
              <a:rPr lang="en-US" sz="3200" dirty="0" err="1"/>
              <a:t>i</a:t>
            </a:r>
            <a:r>
              <a:rPr lang="el-GR" sz="3200" dirty="0"/>
              <a:t>ç</a:t>
            </a:r>
            <a:r>
              <a:rPr lang="en-US" sz="3200" dirty="0"/>
              <a:t>in a</a:t>
            </a:r>
            <a:r>
              <a:rPr lang="el-GR" sz="3200" dirty="0"/>
              <a:t>ğ</a:t>
            </a:r>
            <a:r>
              <a:rPr lang="en-US" sz="3200" dirty="0"/>
              <a:t>a</a:t>
            </a:r>
            <a:r>
              <a:rPr lang="el-GR" sz="3200" dirty="0"/>
              <a:t>ç </a:t>
            </a:r>
            <a:r>
              <a:rPr lang="en-US" sz="3200" dirty="0" err="1"/>
              <a:t>dikmeli</a:t>
            </a:r>
            <a:r>
              <a:rPr lang="el-GR" sz="3200" dirty="0"/>
              <a:t>, </a:t>
            </a:r>
            <a:r>
              <a:rPr lang="en-US" sz="3200" dirty="0" err="1"/>
              <a:t>ormanlar</a:t>
            </a:r>
            <a:r>
              <a:rPr lang="el-GR" sz="3200" dirty="0"/>
              <a:t>ı</a:t>
            </a:r>
            <a:r>
              <a:rPr lang="en-US" sz="3200" dirty="0"/>
              <a:t>n </a:t>
            </a:r>
            <a:r>
              <a:rPr lang="en-US" sz="3200" dirty="0" err="1"/>
              <a:t>tahribat</a:t>
            </a:r>
            <a:r>
              <a:rPr lang="el-GR" sz="3200" dirty="0"/>
              <a:t>ı</a:t>
            </a:r>
            <a:r>
              <a:rPr lang="en-US" sz="3200" dirty="0"/>
              <a:t>n</a:t>
            </a:r>
            <a:r>
              <a:rPr lang="el-GR" sz="3200" dirty="0"/>
              <a:t>ı ö</a:t>
            </a:r>
            <a:r>
              <a:rPr lang="en-US" sz="3200" dirty="0" err="1"/>
              <a:t>nlemeliyiz</a:t>
            </a:r>
            <a:r>
              <a:rPr lang="el-GR" sz="3200" dirty="0"/>
              <a:t>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F5C2A83-99A3-FA5A-7057-9EE640DB3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40005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2400" b="1" dirty="0">
                <a:solidFill>
                  <a:schemeClr val="tx1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Sonuç </a:t>
            </a:r>
            <a:r>
              <a:rPr lang="tr-TR" sz="2400" b="1" dirty="0">
                <a:solidFill>
                  <a:srgbClr val="232323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bölümü :</a:t>
            </a:r>
            <a:endParaRPr lang="tr-TR" sz="24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6BC8DF2D-F3FE-88AF-52BF-BCEE55115C34}"/>
              </a:ext>
            </a:extLst>
          </p:cNvPr>
          <p:cNvSpPr/>
          <p:nvPr/>
        </p:nvSpPr>
        <p:spPr>
          <a:xfrm>
            <a:off x="6518276" y="0"/>
            <a:ext cx="4149725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2000" b="1" dirty="0" err="1">
                <a:latin typeface="Arial Black" pitchFamily="34" charset="0"/>
              </a:rPr>
              <a:t>Bu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durum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değiştirilebilir</a:t>
            </a:r>
            <a:r>
              <a:rPr lang="de-DE" sz="2000" b="1" dirty="0">
                <a:latin typeface="Arial Black" pitchFamily="34" charset="0"/>
              </a:rPr>
              <a:t> mi?</a:t>
            </a:r>
            <a:endParaRPr lang="en-U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498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- TextBox">
            <a:extLst>
              <a:ext uri="{FF2B5EF4-FFF2-40B4-BE49-F238E27FC236}">
                <a16:creationId xmlns:a16="http://schemas.microsoft.com/office/drawing/2014/main" id="{9B1721BC-9FFD-F013-45BB-C59DBA0E2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4" y="785813"/>
            <a:ext cx="9354229" cy="519199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3200" dirty="0" err="1"/>
              <a:t>Evimizde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bah</a:t>
            </a:r>
            <a:r>
              <a:rPr lang="el-GR" sz="3200" dirty="0"/>
              <a:t>ç</a:t>
            </a:r>
            <a:r>
              <a:rPr lang="en-US" sz="3200" dirty="0" err="1"/>
              <a:t>emizde</a:t>
            </a:r>
            <a:r>
              <a:rPr lang="en-US" sz="3200" dirty="0"/>
              <a:t> </a:t>
            </a:r>
            <a:r>
              <a:rPr lang="en-US" sz="3200" dirty="0" err="1"/>
              <a:t>ozon</a:t>
            </a:r>
            <a:r>
              <a:rPr lang="en-US" sz="3200" dirty="0"/>
              <a:t> </a:t>
            </a:r>
            <a:r>
              <a:rPr lang="en-US" sz="3200" dirty="0" err="1"/>
              <a:t>tabakas</a:t>
            </a:r>
            <a:r>
              <a:rPr lang="el-GR" sz="3200" dirty="0"/>
              <a:t>ı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zarar</a:t>
            </a:r>
            <a:r>
              <a:rPr lang="en-US" sz="3200" dirty="0"/>
              <a:t> </a:t>
            </a:r>
            <a:r>
              <a:rPr lang="en-US" sz="3200" dirty="0" err="1"/>
              <a:t>veren</a:t>
            </a:r>
            <a:r>
              <a:rPr lang="en-US" sz="3200" dirty="0"/>
              <a:t> </a:t>
            </a:r>
            <a:r>
              <a:rPr lang="en-US" sz="3200" dirty="0" err="1"/>
              <a:t>kimyasal</a:t>
            </a:r>
            <a:r>
              <a:rPr lang="en-US" sz="3200" dirty="0"/>
              <a:t> </a:t>
            </a:r>
            <a:r>
              <a:rPr lang="en-US" sz="3200" dirty="0" err="1"/>
              <a:t>maddeler</a:t>
            </a:r>
            <a:r>
              <a:rPr lang="en-US" sz="3200" dirty="0"/>
              <a:t> </a:t>
            </a:r>
            <a:r>
              <a:rPr lang="en-US" sz="3200" dirty="0" err="1"/>
              <a:t>kullanmamal</a:t>
            </a:r>
            <a:r>
              <a:rPr lang="el-GR" sz="3200" dirty="0"/>
              <a:t>ı</a:t>
            </a:r>
            <a:r>
              <a:rPr lang="en-US" sz="3200" dirty="0"/>
              <a:t>y</a:t>
            </a:r>
            <a:r>
              <a:rPr lang="el-GR" sz="3200" dirty="0"/>
              <a:t>ı</a:t>
            </a:r>
            <a:r>
              <a:rPr lang="en-US" sz="3200" dirty="0"/>
              <a:t>z</a:t>
            </a:r>
            <a:r>
              <a:rPr lang="el-GR" sz="3200" dirty="0"/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sz="3200" dirty="0" err="1"/>
              <a:t>Evlerimizde</a:t>
            </a:r>
            <a:r>
              <a:rPr lang="el-GR" sz="3200" dirty="0"/>
              <a:t> ı</a:t>
            </a:r>
            <a:r>
              <a:rPr lang="en-US" sz="3200" dirty="0"/>
              <a:t>s</a:t>
            </a:r>
            <a:r>
              <a:rPr lang="el-GR" sz="3200" dirty="0"/>
              <a:t>ı </a:t>
            </a:r>
            <a:r>
              <a:rPr lang="en-US" sz="3200" dirty="0" err="1"/>
              <a:t>yal</a:t>
            </a:r>
            <a:r>
              <a:rPr lang="el-GR" sz="3200" dirty="0"/>
              <a:t>ı</a:t>
            </a:r>
            <a:r>
              <a:rPr lang="en-US" sz="3200" dirty="0"/>
              <a:t>t</a:t>
            </a:r>
            <a:r>
              <a:rPr lang="el-GR" sz="3200" dirty="0"/>
              <a:t>ı</a:t>
            </a:r>
            <a:r>
              <a:rPr lang="en-US" sz="3200" dirty="0"/>
              <a:t>m</a:t>
            </a:r>
            <a:r>
              <a:rPr lang="el-GR" sz="3200" dirty="0"/>
              <a:t>ı </a:t>
            </a:r>
            <a:r>
              <a:rPr lang="en-US" sz="3200" dirty="0" err="1"/>
              <a:t>yapt</a:t>
            </a:r>
            <a:r>
              <a:rPr lang="el-GR" sz="3200" dirty="0"/>
              <a:t>ı</a:t>
            </a:r>
            <a:r>
              <a:rPr lang="en-US" sz="3200" dirty="0" err="1"/>
              <a:t>rmal</a:t>
            </a:r>
            <a:r>
              <a:rPr lang="el-GR" sz="3200" dirty="0"/>
              <a:t>ı, </a:t>
            </a:r>
            <a:r>
              <a:rPr lang="en-US" sz="3200" dirty="0"/>
              <a:t>g</a:t>
            </a:r>
            <a:r>
              <a:rPr lang="el-GR" sz="3200" dirty="0"/>
              <a:t>ü</a:t>
            </a:r>
            <a:r>
              <a:rPr lang="en-US" sz="3200" dirty="0"/>
              <a:t>ne</a:t>
            </a:r>
            <a:r>
              <a:rPr lang="el-GR" sz="3200" dirty="0"/>
              <a:t>ş </a:t>
            </a:r>
            <a:r>
              <a:rPr lang="en-US" sz="3200" dirty="0" err="1"/>
              <a:t>enerjisi</a:t>
            </a:r>
            <a:r>
              <a:rPr lang="en-US" sz="3200" dirty="0"/>
              <a:t> </a:t>
            </a:r>
            <a:r>
              <a:rPr lang="en-US" sz="3200" dirty="0" err="1"/>
              <a:t>veya</a:t>
            </a:r>
            <a:r>
              <a:rPr lang="en-US" sz="3200" dirty="0"/>
              <a:t> do</a:t>
            </a:r>
            <a:r>
              <a:rPr lang="el-GR" sz="3200" dirty="0"/>
              <a:t>ğ</a:t>
            </a:r>
            <a:r>
              <a:rPr lang="en-US" sz="3200" dirty="0" err="1"/>
              <a:t>algaz</a:t>
            </a:r>
            <a:r>
              <a:rPr lang="en-US" sz="3200" dirty="0"/>
              <a:t> </a:t>
            </a:r>
            <a:r>
              <a:rPr lang="en-US" sz="3200" dirty="0" err="1"/>
              <a:t>enerjisini</a:t>
            </a:r>
            <a:r>
              <a:rPr lang="en-US" sz="3200" dirty="0"/>
              <a:t> </a:t>
            </a:r>
            <a:r>
              <a:rPr lang="en-US" sz="3200" dirty="0" err="1"/>
              <a:t>tercih</a:t>
            </a:r>
            <a:r>
              <a:rPr lang="en-US" sz="3200" dirty="0"/>
              <a:t> </a:t>
            </a:r>
            <a:r>
              <a:rPr lang="en-US" sz="3200" dirty="0" err="1"/>
              <a:t>etmeliyiz</a:t>
            </a:r>
            <a:r>
              <a:rPr lang="el-GR" sz="3200" dirty="0"/>
              <a:t>.</a:t>
            </a:r>
            <a:endParaRPr lang="en-GB" sz="3200" dirty="0"/>
          </a:p>
          <a:p>
            <a:pPr>
              <a:lnSpc>
                <a:spcPct val="150000"/>
              </a:lnSpc>
              <a:defRPr/>
            </a:pPr>
            <a:r>
              <a:rPr lang="en-US" sz="3200" dirty="0" err="1"/>
              <a:t>Otomobil</a:t>
            </a:r>
            <a:r>
              <a:rPr lang="en-US" sz="3200" dirty="0"/>
              <a:t> </a:t>
            </a:r>
            <a:r>
              <a:rPr lang="en-US" sz="3200" dirty="0" err="1"/>
              <a:t>egzozlar</a:t>
            </a:r>
            <a:r>
              <a:rPr lang="el-GR" sz="3200" dirty="0"/>
              <a:t>ı</a:t>
            </a:r>
            <a:r>
              <a:rPr lang="en-US" sz="3200" dirty="0"/>
              <a:t>n</a:t>
            </a:r>
            <a:r>
              <a:rPr lang="el-GR" sz="3200" dirty="0"/>
              <a:t>ı</a:t>
            </a:r>
            <a:r>
              <a:rPr lang="en-US" sz="3200" dirty="0"/>
              <a:t>n </a:t>
            </a:r>
            <a:r>
              <a:rPr lang="en-US" sz="3200" dirty="0" err="1"/>
              <a:t>verdi</a:t>
            </a:r>
            <a:r>
              <a:rPr lang="el-GR" sz="3200" dirty="0"/>
              <a:t>ğ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zararl</a:t>
            </a:r>
            <a:r>
              <a:rPr lang="el-GR" sz="3200" dirty="0"/>
              <a:t>ı </a:t>
            </a:r>
            <a:r>
              <a:rPr lang="en-US" sz="3200" dirty="0" err="1"/>
              <a:t>etkiyi</a:t>
            </a:r>
            <a:r>
              <a:rPr lang="en-US" sz="3200" dirty="0"/>
              <a:t> </a:t>
            </a:r>
            <a:r>
              <a:rPr lang="en-US" sz="3200" dirty="0" err="1"/>
              <a:t>azaltmak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l-GR" sz="3200" dirty="0"/>
              <a:t>ç</a:t>
            </a:r>
            <a:r>
              <a:rPr lang="en-US" sz="3200" dirty="0"/>
              <a:t>in m</a:t>
            </a:r>
            <a:r>
              <a:rPr lang="el-GR" sz="3200" dirty="0"/>
              <a:t>ü</a:t>
            </a:r>
            <a:r>
              <a:rPr lang="en-US" sz="3200" dirty="0" err="1"/>
              <a:t>mk</a:t>
            </a:r>
            <a:r>
              <a:rPr lang="el-GR" sz="3200" dirty="0"/>
              <a:t>ü</a:t>
            </a:r>
            <a:r>
              <a:rPr lang="en-US" sz="3200" dirty="0"/>
              <a:t>n </a:t>
            </a:r>
            <a:r>
              <a:rPr lang="en-US" sz="3200" dirty="0" err="1"/>
              <a:t>oldu</a:t>
            </a:r>
            <a:r>
              <a:rPr lang="el-GR" sz="3200" dirty="0"/>
              <a:t>ğ</a:t>
            </a:r>
            <a:r>
              <a:rPr lang="en-US" sz="3200" dirty="0" err="1"/>
              <a:t>unca</a:t>
            </a:r>
            <a:r>
              <a:rPr lang="en-US" sz="3200" dirty="0"/>
              <a:t> </a:t>
            </a:r>
            <a:r>
              <a:rPr lang="en-US" sz="3200" dirty="0" err="1"/>
              <a:t>toplu</a:t>
            </a:r>
            <a:r>
              <a:rPr lang="en-US" sz="3200" dirty="0"/>
              <a:t> </a:t>
            </a:r>
            <a:r>
              <a:rPr lang="en-US" sz="3200" dirty="0" err="1"/>
              <a:t>ta</a:t>
            </a:r>
            <a:r>
              <a:rPr lang="el-GR" sz="3200" dirty="0" err="1"/>
              <a:t>şı</a:t>
            </a:r>
            <a:r>
              <a:rPr lang="en-US" sz="3200" dirty="0"/>
              <a:t>ma </a:t>
            </a:r>
            <a:r>
              <a:rPr lang="en-US" sz="3200" dirty="0" err="1"/>
              <a:t>ara</a:t>
            </a:r>
            <a:r>
              <a:rPr lang="el-GR" sz="3200" dirty="0"/>
              <a:t>ç</a:t>
            </a:r>
            <a:r>
              <a:rPr lang="en-US" sz="3200" dirty="0" err="1"/>
              <a:t>lar</a:t>
            </a:r>
            <a:r>
              <a:rPr lang="el-GR" sz="3200" dirty="0"/>
              <a:t>ı</a:t>
            </a:r>
            <a:r>
              <a:rPr lang="en-US" sz="3200" dirty="0"/>
              <a:t>n</a:t>
            </a:r>
            <a:r>
              <a:rPr lang="el-GR" sz="3200" dirty="0"/>
              <a:t>ı </a:t>
            </a:r>
            <a:r>
              <a:rPr lang="en-US" sz="3200" dirty="0" err="1"/>
              <a:t>kullanmaya</a:t>
            </a:r>
            <a:r>
              <a:rPr lang="en-US" sz="3200" dirty="0"/>
              <a:t> ö</a:t>
            </a:r>
            <a:r>
              <a:rPr lang="de-DE" sz="3200" dirty="0" err="1"/>
              <a:t>zen</a:t>
            </a:r>
            <a:r>
              <a:rPr lang="de-DE" sz="3200" dirty="0"/>
              <a:t> g</a:t>
            </a:r>
            <a:r>
              <a:rPr lang="en-US" sz="3200" dirty="0" err="1"/>
              <a:t>östermeliyiz</a:t>
            </a:r>
            <a:r>
              <a:rPr lang="el-GR" sz="3200" dirty="0"/>
              <a:t>.</a:t>
            </a:r>
            <a:endParaRPr lang="en-US" sz="32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48B3000-8F38-0879-F8B0-A21C21A70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40005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2400" b="1" dirty="0">
                <a:solidFill>
                  <a:schemeClr val="tx1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Sonuç </a:t>
            </a:r>
            <a:r>
              <a:rPr lang="tr-TR" sz="2400" b="1" dirty="0">
                <a:solidFill>
                  <a:srgbClr val="232323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bölümü :</a:t>
            </a:r>
            <a:endParaRPr lang="tr-TR" sz="24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82EA818B-2555-7E27-3BAF-A19C80268230}"/>
              </a:ext>
            </a:extLst>
          </p:cNvPr>
          <p:cNvSpPr/>
          <p:nvPr/>
        </p:nvSpPr>
        <p:spPr>
          <a:xfrm>
            <a:off x="6518276" y="0"/>
            <a:ext cx="4149725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2000" b="1" dirty="0" err="1">
                <a:latin typeface="Arial Black" pitchFamily="34" charset="0"/>
              </a:rPr>
              <a:t>Bu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durum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değiştirilebilir</a:t>
            </a:r>
            <a:r>
              <a:rPr lang="de-DE" sz="2000" b="1" dirty="0">
                <a:latin typeface="Arial Black" pitchFamily="34" charset="0"/>
              </a:rPr>
              <a:t> mi?</a:t>
            </a:r>
            <a:endParaRPr lang="en-US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BE86D-BD95-F514-9123-5251CB5DB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- TextBox">
            <a:extLst>
              <a:ext uri="{FF2B5EF4-FFF2-40B4-BE49-F238E27FC236}">
                <a16:creationId xmlns:a16="http://schemas.microsoft.com/office/drawing/2014/main" id="{62317F60-7706-F572-33E0-7CE047D55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4" y="785813"/>
            <a:ext cx="8358187" cy="518667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3200" dirty="0"/>
              <a:t>Al</a:t>
            </a:r>
            <a:r>
              <a:rPr lang="el-GR" sz="3200" dirty="0" err="1"/>
              <a:t>ış</a:t>
            </a:r>
            <a:r>
              <a:rPr lang="en-US" sz="3200" dirty="0" err="1"/>
              <a:t>veri</a:t>
            </a:r>
            <a:r>
              <a:rPr lang="el-GR" sz="3200" dirty="0"/>
              <a:t>ş</a:t>
            </a:r>
            <a:r>
              <a:rPr lang="en-US" sz="3200" dirty="0" err="1"/>
              <a:t>lerde</a:t>
            </a:r>
            <a:r>
              <a:rPr lang="en-US" sz="3200" dirty="0"/>
              <a:t> </a:t>
            </a:r>
            <a:r>
              <a:rPr lang="en-US" sz="3200" dirty="0" err="1"/>
              <a:t>gereksiz</a:t>
            </a:r>
            <a:r>
              <a:rPr lang="en-US" sz="3200" dirty="0"/>
              <a:t> </a:t>
            </a:r>
            <a:r>
              <a:rPr lang="en-US" sz="3200" dirty="0" err="1"/>
              <a:t>plastik</a:t>
            </a:r>
            <a:r>
              <a:rPr lang="en-US" sz="3200" dirty="0"/>
              <a:t> po</a:t>
            </a:r>
            <a:r>
              <a:rPr lang="el-GR" sz="3200" dirty="0"/>
              <a:t>ş</a:t>
            </a:r>
            <a:r>
              <a:rPr lang="en-US" sz="3200" dirty="0"/>
              <a:t>et </a:t>
            </a:r>
            <a:r>
              <a:rPr lang="en-US" sz="3200" dirty="0" err="1"/>
              <a:t>kullanmamaya</a:t>
            </a:r>
            <a:r>
              <a:rPr lang="en-US" sz="3200" dirty="0"/>
              <a:t> </a:t>
            </a:r>
            <a:r>
              <a:rPr lang="en-US" sz="3200" dirty="0" err="1"/>
              <a:t>dikkat</a:t>
            </a:r>
            <a:r>
              <a:rPr lang="en-US" sz="3200" dirty="0"/>
              <a:t> </a:t>
            </a:r>
            <a:r>
              <a:rPr lang="en-US" sz="3200" dirty="0" err="1"/>
              <a:t>etmeli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elimizdeki</a:t>
            </a:r>
            <a:r>
              <a:rPr lang="en-US" sz="3200" dirty="0"/>
              <a:t> </a:t>
            </a:r>
            <a:r>
              <a:rPr lang="en-US" sz="3200" dirty="0" err="1"/>
              <a:t>plastik</a:t>
            </a:r>
            <a:r>
              <a:rPr lang="en-US" sz="3200" dirty="0"/>
              <a:t> </a:t>
            </a:r>
            <a:r>
              <a:rPr lang="en-US" sz="3200" dirty="0" err="1"/>
              <a:t>po</a:t>
            </a:r>
            <a:r>
              <a:rPr lang="el-GR" sz="3200" dirty="0"/>
              <a:t>ş</a:t>
            </a:r>
            <a:r>
              <a:rPr lang="en-US" sz="3200" dirty="0" err="1"/>
              <a:t>etleri</a:t>
            </a:r>
            <a:r>
              <a:rPr lang="en-US" sz="3200" dirty="0"/>
              <a:t> </a:t>
            </a:r>
            <a:r>
              <a:rPr lang="en-US" sz="3200" dirty="0" err="1"/>
              <a:t>yeniden</a:t>
            </a:r>
            <a:r>
              <a:rPr lang="en-US" sz="3200" dirty="0"/>
              <a:t> </a:t>
            </a:r>
            <a:r>
              <a:rPr lang="en-US" sz="3200" dirty="0" err="1"/>
              <a:t>kullanmal</a:t>
            </a:r>
            <a:r>
              <a:rPr lang="el-GR" sz="3200" dirty="0"/>
              <a:t>ı</a:t>
            </a:r>
            <a:r>
              <a:rPr lang="en-US" sz="3200" dirty="0"/>
              <a:t>y</a:t>
            </a:r>
            <a:r>
              <a:rPr lang="el-GR" sz="3200" dirty="0"/>
              <a:t>ı</a:t>
            </a:r>
            <a:r>
              <a:rPr lang="en-US" sz="3200" dirty="0"/>
              <a:t>z</a:t>
            </a:r>
            <a:r>
              <a:rPr lang="el-GR" sz="3200" dirty="0"/>
              <a:t>.</a:t>
            </a:r>
            <a:endParaRPr lang="en-US" sz="3200" dirty="0"/>
          </a:p>
          <a:p>
            <a:pPr>
              <a:lnSpc>
                <a:spcPct val="150000"/>
              </a:lnSpc>
              <a:defRPr/>
            </a:pPr>
            <a:r>
              <a:rPr lang="en-US" sz="3200" dirty="0" err="1"/>
              <a:t>Banyoda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mutfakta</a:t>
            </a:r>
            <a:r>
              <a:rPr lang="en-US" sz="3200" dirty="0"/>
              <a:t> s</a:t>
            </a:r>
            <a:r>
              <a:rPr lang="el-GR" sz="3200" dirty="0"/>
              <a:t>ü</a:t>
            </a:r>
            <a:r>
              <a:rPr lang="en-US" sz="3200" dirty="0" err="1"/>
              <a:t>rekli</a:t>
            </a:r>
            <a:r>
              <a:rPr lang="en-US" sz="3200" dirty="0"/>
              <a:t> </a:t>
            </a:r>
            <a:r>
              <a:rPr lang="en-US" sz="3200" dirty="0" err="1"/>
              <a:t>kulland</a:t>
            </a:r>
            <a:r>
              <a:rPr lang="el-GR" sz="3200" dirty="0" err="1"/>
              <a:t>ığı</a:t>
            </a:r>
            <a:r>
              <a:rPr lang="en-US" sz="3200" dirty="0"/>
              <a:t>m</a:t>
            </a:r>
            <a:r>
              <a:rPr lang="el-GR" sz="3200" dirty="0"/>
              <a:t>ı</a:t>
            </a:r>
            <a:r>
              <a:rPr lang="en-US" sz="3200" dirty="0"/>
              <a:t>z</a:t>
            </a:r>
            <a:r>
              <a:rPr lang="el-GR" sz="3200" dirty="0"/>
              <a:t> ü</a:t>
            </a:r>
            <a:r>
              <a:rPr lang="en-US" sz="3200" dirty="0"/>
              <a:t>r</a:t>
            </a:r>
            <a:r>
              <a:rPr lang="el-GR" sz="3200" dirty="0"/>
              <a:t>ü</a:t>
            </a:r>
            <a:r>
              <a:rPr lang="en-US" sz="3200" dirty="0" err="1"/>
              <a:t>nler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l-GR" sz="3200" dirty="0"/>
              <a:t>ç</a:t>
            </a:r>
            <a:r>
              <a:rPr lang="en-US" sz="3200" dirty="0"/>
              <a:t>in </a:t>
            </a:r>
            <a:r>
              <a:rPr lang="en-US" sz="3200" dirty="0" err="1"/>
              <a:t>daha</a:t>
            </a:r>
            <a:r>
              <a:rPr lang="en-US" sz="3200" dirty="0"/>
              <a:t> </a:t>
            </a:r>
            <a:r>
              <a:rPr lang="en-US" sz="3200" dirty="0" err="1"/>
              <a:t>az</a:t>
            </a:r>
            <a:r>
              <a:rPr lang="en-US" sz="3200" dirty="0"/>
              <a:t> </a:t>
            </a:r>
            <a:r>
              <a:rPr lang="en-US" sz="3200" dirty="0" err="1"/>
              <a:t>plastik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l-GR" sz="3200" dirty="0"/>
              <a:t>ç</a:t>
            </a:r>
            <a:r>
              <a:rPr lang="en-US" sz="3200" dirty="0" err="1"/>
              <a:t>eren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l-GR" sz="3200" dirty="0"/>
              <a:t>/</a:t>
            </a:r>
            <a:r>
              <a:rPr lang="en-US" sz="3200" dirty="0" err="1"/>
              <a:t>veya</a:t>
            </a:r>
            <a:r>
              <a:rPr lang="en-US" sz="3200" dirty="0"/>
              <a:t> </a:t>
            </a:r>
            <a:r>
              <a:rPr lang="en-US" sz="3200" dirty="0" err="1"/>
              <a:t>geri</a:t>
            </a:r>
            <a:r>
              <a:rPr lang="en-US" sz="3200" dirty="0"/>
              <a:t> </a:t>
            </a:r>
            <a:r>
              <a:rPr lang="en-US" sz="3200" dirty="0" err="1"/>
              <a:t>dön</a:t>
            </a:r>
            <a:r>
              <a:rPr lang="el-GR" sz="3200" dirty="0" err="1"/>
              <a:t>üş</a:t>
            </a:r>
            <a:r>
              <a:rPr lang="en-US" sz="3200" dirty="0"/>
              <a:t>t</a:t>
            </a:r>
            <a:r>
              <a:rPr lang="el-GR" sz="3200" dirty="0"/>
              <a:t>ü</a:t>
            </a:r>
            <a:r>
              <a:rPr lang="en-US" sz="3200" dirty="0"/>
              <a:t>r</a:t>
            </a:r>
            <a:r>
              <a:rPr lang="el-GR" sz="3200" dirty="0"/>
              <a:t>ü</a:t>
            </a:r>
            <a:r>
              <a:rPr lang="en-US" sz="3200" dirty="0" err="1"/>
              <a:t>lebilir</a:t>
            </a:r>
            <a:r>
              <a:rPr lang="en-US" sz="3200" dirty="0"/>
              <a:t> </a:t>
            </a:r>
            <a:r>
              <a:rPr lang="en-US" sz="3200" dirty="0" err="1"/>
              <a:t>ambalajlarda</a:t>
            </a:r>
            <a:r>
              <a:rPr lang="en-US" sz="3200" dirty="0"/>
              <a:t> </a:t>
            </a:r>
            <a:r>
              <a:rPr lang="en-US" sz="3200" dirty="0" err="1"/>
              <a:t>sunulanlar</a:t>
            </a:r>
            <a:r>
              <a:rPr lang="el-GR" sz="3200" dirty="0"/>
              <a:t>ı </a:t>
            </a:r>
            <a:r>
              <a:rPr lang="en-US" sz="3200" dirty="0" err="1"/>
              <a:t>tercih</a:t>
            </a:r>
            <a:r>
              <a:rPr lang="en-US" sz="3200" dirty="0"/>
              <a:t> </a:t>
            </a:r>
            <a:r>
              <a:rPr lang="en-US" sz="3200" dirty="0" err="1"/>
              <a:t>etmeliyiz</a:t>
            </a:r>
            <a:r>
              <a:rPr lang="el-GR" sz="3200" dirty="0"/>
              <a:t>.</a:t>
            </a:r>
            <a:endParaRPr lang="en-US" sz="32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92DF8D4-E1E6-7726-274A-D60ADAF28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40005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2400" b="1" dirty="0">
                <a:solidFill>
                  <a:schemeClr val="tx1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Sonuç </a:t>
            </a:r>
            <a:r>
              <a:rPr lang="tr-TR" sz="2400" b="1" dirty="0">
                <a:solidFill>
                  <a:srgbClr val="232323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bölümü :</a:t>
            </a:r>
            <a:endParaRPr lang="tr-TR" sz="24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1CC5EF9D-8677-D5F2-E9C7-C1C355BB137E}"/>
              </a:ext>
            </a:extLst>
          </p:cNvPr>
          <p:cNvSpPr/>
          <p:nvPr/>
        </p:nvSpPr>
        <p:spPr>
          <a:xfrm>
            <a:off x="6518276" y="0"/>
            <a:ext cx="4149725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2000" b="1" dirty="0" err="1">
                <a:latin typeface="Arial Black" pitchFamily="34" charset="0"/>
              </a:rPr>
              <a:t>Bu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durum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değiştirilebilir</a:t>
            </a:r>
            <a:r>
              <a:rPr lang="de-DE" sz="2000" b="1" dirty="0">
                <a:latin typeface="Arial Black" pitchFamily="34" charset="0"/>
              </a:rPr>
              <a:t> mi?</a:t>
            </a:r>
            <a:endParaRPr lang="en-U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427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Kitap okuma Vectors - Download Free High-Quality Vectors from Freepik |  Freepik">
            <a:extLst>
              <a:ext uri="{FF2B5EF4-FFF2-40B4-BE49-F238E27FC236}">
                <a16:creationId xmlns:a16="http://schemas.microsoft.com/office/drawing/2014/main" id="{02EDD123-9278-BB38-4B15-5A94500B20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0"/>
          <a:stretch>
            <a:fillRect/>
          </a:stretch>
        </p:blipFill>
        <p:spPr bwMode="auto">
          <a:xfrm>
            <a:off x="2423592" y="476672"/>
            <a:ext cx="7488832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59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63BDE1-3527-A11D-50E8-3B1DC4F09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F986A0-C705-4D76-BFA8-7AC40E5E2936}"/>
              </a:ext>
            </a:extLst>
          </p:cNvPr>
          <p:cNvSpPr txBox="1"/>
          <p:nvPr/>
        </p:nvSpPr>
        <p:spPr>
          <a:xfrm>
            <a:off x="3143672" y="1542672"/>
            <a:ext cx="2520280" cy="59528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GB" sz="3200" dirty="0" err="1"/>
              <a:t>tahrip</a:t>
            </a:r>
            <a:r>
              <a:rPr lang="en-GB" sz="3200" dirty="0"/>
              <a:t> </a:t>
            </a:r>
            <a:r>
              <a:rPr lang="en-GB" sz="3200" dirty="0" err="1"/>
              <a:t>etme</a:t>
            </a:r>
            <a:r>
              <a:rPr lang="el-GR" sz="3200" dirty="0"/>
              <a:t>Κ </a:t>
            </a:r>
            <a:endParaRPr lang="en-GB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7B6B3D-BB60-824E-7D74-0FE8B345612C}"/>
              </a:ext>
            </a:extLst>
          </p:cNvPr>
          <p:cNvSpPr txBox="1"/>
          <p:nvPr/>
        </p:nvSpPr>
        <p:spPr>
          <a:xfrm>
            <a:off x="2027548" y="198251"/>
            <a:ext cx="2376264" cy="107721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GB" sz="3200" dirty="0" err="1"/>
              <a:t>zarar</a:t>
            </a:r>
            <a:r>
              <a:rPr lang="en-GB" sz="3200" dirty="0"/>
              <a:t> </a:t>
            </a:r>
            <a:r>
              <a:rPr lang="en-GB" sz="3200" dirty="0" err="1"/>
              <a:t>vermek</a:t>
            </a:r>
            <a:endParaRPr lang="en-US" sz="3200" dirty="0"/>
          </a:p>
        </p:txBody>
      </p:sp>
      <p:pic>
        <p:nvPicPr>
          <p:cNvPr id="30722" name="Picture 2" descr="Atık piller çevreye zarar veriyor">
            <a:extLst>
              <a:ext uri="{FF2B5EF4-FFF2-40B4-BE49-F238E27FC236}">
                <a16:creationId xmlns:a16="http://schemas.microsoft.com/office/drawing/2014/main" id="{D0994AD8-59D2-C68F-7E68-600231B4A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507" y="2525486"/>
            <a:ext cx="3018450" cy="384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4" name="Picture 4" descr="Yılmaz - MERHABA YEŞİL KÜLTÜR YOLCULUGUNDA; &quot;DUYARSIZLIK&quot; nedir bilir  misiniz..? Bilirsiniz lakin yine de bazi eksiklerinin/eksikliklerimiz  vardır düşüncesiyle gelin bir daha yorumlayalım; DUYARSIZLIK OLGUSUNU..  Kısaca; &quot;Herhangi bir şeyin yanlış ...">
            <a:extLst>
              <a:ext uri="{FF2B5EF4-FFF2-40B4-BE49-F238E27FC236}">
                <a16:creationId xmlns:a16="http://schemas.microsoft.com/office/drawing/2014/main" id="{8DA6A424-EDC8-E4A1-3957-C85D1054B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944" y="2636913"/>
            <a:ext cx="4016758" cy="347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52E7049-19B0-7165-1A06-5BFD227F808A}"/>
              </a:ext>
            </a:extLst>
          </p:cNvPr>
          <p:cNvSpPr txBox="1"/>
          <p:nvPr/>
        </p:nvSpPr>
        <p:spPr>
          <a:xfrm>
            <a:off x="6340183" y="1494989"/>
            <a:ext cx="2520280" cy="59528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l-GR" sz="3200" dirty="0"/>
              <a:t> </a:t>
            </a:r>
            <a:r>
              <a:rPr lang="tr-TR" sz="3200" dirty="0"/>
              <a:t>imha etmek</a:t>
            </a:r>
            <a:endParaRPr lang="en-GB" sz="3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9084FF-3345-1C4B-18F6-110775852C19}"/>
              </a:ext>
            </a:extLst>
          </p:cNvPr>
          <p:cNvSpPr txBox="1"/>
          <p:nvPr/>
        </p:nvSpPr>
        <p:spPr>
          <a:xfrm>
            <a:off x="7600323" y="204477"/>
            <a:ext cx="2520280" cy="59528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GB" sz="3200" dirty="0"/>
              <a:t>y</a:t>
            </a:r>
            <a:r>
              <a:rPr lang="tr-TR" sz="3200" dirty="0"/>
              <a:t>ıkmak</a:t>
            </a:r>
            <a:r>
              <a:rPr lang="el-GR" sz="3200" dirty="0"/>
              <a:t> </a:t>
            </a:r>
            <a:endParaRPr lang="en-GB" sz="3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5D0C6E0-3CE9-8ABA-02BD-E2C82B780312}"/>
              </a:ext>
            </a:extLst>
          </p:cNvPr>
          <p:cNvSpPr txBox="1"/>
          <p:nvPr/>
        </p:nvSpPr>
        <p:spPr>
          <a:xfrm>
            <a:off x="4871864" y="205222"/>
            <a:ext cx="2520280" cy="59528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GB" sz="3200" dirty="0" err="1"/>
              <a:t>bozmak</a:t>
            </a:r>
            <a:r>
              <a:rPr lang="el-GR" sz="3200" dirty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85921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0EF36-A40E-B4B0-2230-AF3FE7845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D4A2D18-1B9C-4670-6E06-7F4960E694DC}"/>
              </a:ext>
            </a:extLst>
          </p:cNvPr>
          <p:cNvSpPr txBox="1"/>
          <p:nvPr/>
        </p:nvSpPr>
        <p:spPr>
          <a:xfrm rot="10800000" flipV="1">
            <a:off x="1859360" y="323946"/>
            <a:ext cx="3672408" cy="255454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 err="1"/>
              <a:t>Çevre</a:t>
            </a:r>
            <a:r>
              <a:rPr lang="en-US" sz="3200" b="1" dirty="0"/>
              <a:t> </a:t>
            </a:r>
            <a:r>
              <a:rPr lang="en-US" sz="3200" b="1" dirty="0" err="1"/>
              <a:t>Dostu</a:t>
            </a:r>
            <a:r>
              <a:rPr lang="en-US" sz="3200" b="1" dirty="0"/>
              <a:t> </a:t>
            </a:r>
            <a:r>
              <a:rPr lang="en-US" sz="3200" b="1" dirty="0" err="1"/>
              <a:t>İmha</a:t>
            </a:r>
            <a:r>
              <a:rPr lang="en-US" sz="3200" b="1" dirty="0"/>
              <a:t> Hizmetleri: Geri </a:t>
            </a:r>
            <a:r>
              <a:rPr lang="en-US" sz="3200" b="1" dirty="0" err="1"/>
              <a:t>Dönüşümün</a:t>
            </a:r>
            <a:r>
              <a:rPr lang="en-US" sz="3200" b="1" dirty="0"/>
              <a:t> </a:t>
            </a:r>
            <a:r>
              <a:rPr lang="en-US" sz="3200" b="1" dirty="0" err="1"/>
              <a:t>Gücünü</a:t>
            </a:r>
            <a:r>
              <a:rPr lang="en-US" sz="3200" b="1" dirty="0"/>
              <a:t> </a:t>
            </a:r>
            <a:r>
              <a:rPr lang="en-US" sz="3200" b="1" dirty="0" err="1"/>
              <a:t>Kullanmak</a:t>
            </a:r>
            <a:endParaRPr lang="en-US" sz="3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614D18-9B77-8E9D-732C-3B96D4438A46}"/>
              </a:ext>
            </a:extLst>
          </p:cNvPr>
          <p:cNvSpPr txBox="1"/>
          <p:nvPr/>
        </p:nvSpPr>
        <p:spPr>
          <a:xfrm>
            <a:off x="5663953" y="4581128"/>
            <a:ext cx="3879237" cy="156966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b="1" dirty="0" err="1"/>
              <a:t>Çevre</a:t>
            </a:r>
            <a:r>
              <a:rPr lang="en-US" sz="3200" b="1" dirty="0"/>
              <a:t> </a:t>
            </a:r>
            <a:r>
              <a:rPr lang="en-US" sz="3200" b="1" dirty="0" err="1"/>
              <a:t>yıkımı</a:t>
            </a:r>
            <a:r>
              <a:rPr lang="en-US" sz="3200" b="1" dirty="0"/>
              <a:t> </a:t>
            </a:r>
            <a:r>
              <a:rPr lang="en-US" sz="3200" b="1" dirty="0" err="1"/>
              <a:t>insan</a:t>
            </a:r>
            <a:r>
              <a:rPr lang="en-US" sz="3200" b="1" dirty="0"/>
              <a:t> </a:t>
            </a:r>
            <a:r>
              <a:rPr lang="en-US" sz="3200" b="1" dirty="0" err="1"/>
              <a:t>sağlığını</a:t>
            </a:r>
            <a:r>
              <a:rPr lang="en-US" sz="3200" b="1" dirty="0"/>
              <a:t> </a:t>
            </a:r>
            <a:r>
              <a:rPr lang="en-US" sz="3200" b="1" dirty="0" err="1"/>
              <a:t>nasıl</a:t>
            </a:r>
            <a:r>
              <a:rPr lang="en-US" sz="3200" b="1" dirty="0"/>
              <a:t> </a:t>
            </a:r>
            <a:r>
              <a:rPr lang="en-US" sz="3200" b="1" dirty="0" err="1"/>
              <a:t>etkiler</a:t>
            </a:r>
            <a:r>
              <a:rPr lang="en-US" sz="3200" b="1" dirty="0"/>
              <a:t>?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0F060D-5CFB-EAF4-45D0-520FAFB1F2F3}"/>
              </a:ext>
            </a:extLst>
          </p:cNvPr>
          <p:cNvSpPr txBox="1"/>
          <p:nvPr/>
        </p:nvSpPr>
        <p:spPr>
          <a:xfrm>
            <a:off x="5663953" y="323946"/>
            <a:ext cx="3879237" cy="403187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 err="1"/>
              <a:t>Çevre</a:t>
            </a:r>
            <a:r>
              <a:rPr lang="en-US" sz="3200" b="1" dirty="0"/>
              <a:t> </a:t>
            </a:r>
            <a:r>
              <a:rPr lang="en-US" sz="3200" b="1" dirty="0" err="1"/>
              <a:t>kirliliği</a:t>
            </a:r>
            <a:r>
              <a:rPr lang="en-US" sz="3200" b="1" dirty="0"/>
              <a:t>, </a:t>
            </a:r>
            <a:r>
              <a:rPr lang="en-US" sz="3200" b="1" dirty="0" err="1"/>
              <a:t>insan</a:t>
            </a:r>
            <a:r>
              <a:rPr lang="en-US" sz="3200" b="1" dirty="0"/>
              <a:t> </a:t>
            </a:r>
            <a:r>
              <a:rPr lang="en-US" sz="3200" b="1" dirty="0" err="1"/>
              <a:t>faaliyetleri</a:t>
            </a:r>
            <a:r>
              <a:rPr lang="en-US" sz="3200" b="1" dirty="0"/>
              <a:t> </a:t>
            </a:r>
            <a:r>
              <a:rPr lang="en-US" sz="3200" b="1" dirty="0" err="1"/>
              <a:t>sonucunda</a:t>
            </a:r>
            <a:r>
              <a:rPr lang="en-US" sz="3200" b="1" dirty="0"/>
              <a:t> </a:t>
            </a:r>
            <a:r>
              <a:rPr lang="en-US" sz="3200" b="1" dirty="0" err="1"/>
              <a:t>doğal</a:t>
            </a:r>
            <a:r>
              <a:rPr lang="en-US" sz="3200" b="1" dirty="0"/>
              <a:t> </a:t>
            </a:r>
            <a:r>
              <a:rPr lang="en-US" sz="3200" b="1" dirty="0" err="1"/>
              <a:t>çevrenin</a:t>
            </a:r>
            <a:r>
              <a:rPr lang="en-US" sz="3200" b="1" dirty="0"/>
              <a:t> </a:t>
            </a:r>
            <a:r>
              <a:rPr lang="en-US" sz="3200" b="1" dirty="0" err="1"/>
              <a:t>zarar</a:t>
            </a:r>
            <a:r>
              <a:rPr lang="en-US" sz="3200" b="1" dirty="0"/>
              <a:t> </a:t>
            </a:r>
            <a:r>
              <a:rPr lang="en-US" sz="3200" b="1" dirty="0" err="1"/>
              <a:t>görmesi</a:t>
            </a:r>
            <a:r>
              <a:rPr lang="en-US" sz="3200" b="1" dirty="0"/>
              <a:t> </a:t>
            </a:r>
            <a:r>
              <a:rPr lang="en-US" sz="3200" b="1" dirty="0" err="1"/>
              <a:t>ve</a:t>
            </a:r>
            <a:r>
              <a:rPr lang="en-US" sz="3200" b="1" dirty="0"/>
              <a:t> </a:t>
            </a:r>
            <a:r>
              <a:rPr lang="en-US" sz="3200" b="1" dirty="0" err="1"/>
              <a:t>ekosistemlerin</a:t>
            </a:r>
            <a:r>
              <a:rPr lang="en-US" sz="3200" b="1" dirty="0"/>
              <a:t> </a:t>
            </a:r>
            <a:r>
              <a:rPr lang="en-US" sz="3200" b="1" dirty="0" err="1"/>
              <a:t>bozulması</a:t>
            </a:r>
            <a:r>
              <a:rPr lang="en-US" sz="3200" b="1" dirty="0"/>
              <a:t> </a:t>
            </a:r>
            <a:r>
              <a:rPr lang="en-US" sz="3200" b="1" dirty="0" err="1"/>
              <a:t>durumudur</a:t>
            </a:r>
            <a:r>
              <a:rPr lang="en-US" sz="3200" b="1" dirty="0"/>
              <a:t>.</a:t>
            </a:r>
            <a:endParaRPr lang="el-CY" sz="3200" b="1" dirty="0"/>
          </a:p>
        </p:txBody>
      </p:sp>
      <p:pic>
        <p:nvPicPr>
          <p:cNvPr id="43010" name="Picture 2" descr="Çevre Dostu İmha Hizmetleri: Geri Dönüşümün Gücünü Kullanmak">
            <a:extLst>
              <a:ext uri="{FF2B5EF4-FFF2-40B4-BE49-F238E27FC236}">
                <a16:creationId xmlns:a16="http://schemas.microsoft.com/office/drawing/2014/main" id="{60EA0C71-E843-4977-95C6-D8D5137AA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359" y="2924944"/>
            <a:ext cx="3684240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780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418.200+ Yazmak Clipart Stock İllüstrasyonlar, Royalty-Free Vektör Grafik  ve Clip Art - iStock">
            <a:extLst>
              <a:ext uri="{FF2B5EF4-FFF2-40B4-BE49-F238E27FC236}">
                <a16:creationId xmlns:a16="http://schemas.microsoft.com/office/drawing/2014/main" id="{EA68333F-CD4B-B022-5050-807C0ACC6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24" y="548680"/>
            <a:ext cx="7056784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797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>
            <a:extLst>
              <a:ext uri="{FF2B5EF4-FFF2-40B4-BE49-F238E27FC236}">
                <a16:creationId xmlns:a16="http://schemas.microsoft.com/office/drawing/2014/main" id="{F357B748-617C-8413-69F7-DE8D07D78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536" y="1025232"/>
            <a:ext cx="7956376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l-GR" altLang="el-CY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Δημιουργούνται </a:t>
            </a:r>
            <a:r>
              <a:rPr lang="el-CY" altLang="el-CY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οι απαραίτητες εγκαταστάσεις για να αποσυντίθενται τα απόβλητα χωρίς να προκαλούν ζημιά στο περιβάλλον.</a:t>
            </a:r>
            <a:endParaRPr lang="el-GR" altLang="el-CY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altLang="el-CY" sz="2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l-GR" altLang="el-CY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δημιουργούνται </a:t>
            </a:r>
            <a:endParaRPr lang="tr-TR" altLang="el-CY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l-CY" altLang="el-CY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οι απαρα</a:t>
            </a:r>
            <a:r>
              <a:rPr lang="el-CY" altLang="el-CY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ίτητες</a:t>
            </a:r>
            <a:r>
              <a:rPr lang="el-CY" altLang="el-CY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εγκ</a:t>
            </a:r>
            <a:r>
              <a:rPr lang="el-CY" altLang="el-CY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αταστάσεις</a:t>
            </a:r>
            <a:endParaRPr lang="tr-TR" altLang="el-CY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l-CY" altLang="el-CY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γι</a:t>
            </a:r>
            <a:r>
              <a:rPr lang="el-CY" altLang="el-CY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α να αποσυντίθενται τα απόβλητα</a:t>
            </a:r>
            <a:endParaRPr lang="tr-TR" altLang="el-CY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l-GR" altLang="el-CY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l-CY" altLang="el-CY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χωρίς να προκαλούν ζημιά στο π</a:t>
            </a:r>
            <a:r>
              <a:rPr lang="el-CY" altLang="el-CY" sz="2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ερι</a:t>
            </a:r>
            <a:r>
              <a:rPr lang="el-CY" altLang="el-CY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βάλλον</a:t>
            </a:r>
            <a:endParaRPr lang="el-CY" altLang="el-CY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CY" altLang="el-CY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CY" altLang="el-CY" dirty="0"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CY" altLang="el-C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CY" altLang="el-CY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ava Kirliliği Vektör, İzole Edilmiş Bir Fabrikanın Ve Bir Fabrikanın  Etiket Clipart Karikatür Karalaması, Etiket, Küçük Resim PNG Resim ve  çizimi ücretsiz Indirmek Için Arka Plan Ile">
            <a:extLst>
              <a:ext uri="{FF2B5EF4-FFF2-40B4-BE49-F238E27FC236}">
                <a16:creationId xmlns:a16="http://schemas.microsoft.com/office/drawing/2014/main" id="{6597082D-BF93-6793-6167-313DACA5D8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CY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929E2B69-1D5A-37BF-D94C-03ACD12EE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63698">
            <a:off x="9625219" y="2689310"/>
            <a:ext cx="1998848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066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609F7-6A59-D786-CEC6-0A4B09000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>
            <a:extLst>
              <a:ext uri="{FF2B5EF4-FFF2-40B4-BE49-F238E27FC236}">
                <a16:creationId xmlns:a16="http://schemas.microsoft.com/office/drawing/2014/main" id="{D32AB2AB-5F5D-9E63-74F3-9C11CD32A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536" y="1025233"/>
            <a:ext cx="7956376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l-GR" altLang="el-CY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Δημιουργούνται </a:t>
            </a:r>
            <a:r>
              <a:rPr lang="el-CY" altLang="el-CY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οι απαραίτητες εγκαταστάσεις για να αποσυντίθενται τα απόβλητα χωρίς να προκαλούν ζημιά στο περιβάλλον.</a:t>
            </a:r>
            <a:endParaRPr lang="el-CY" altLang="el-C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CY" altLang="el-CY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CY" altLang="el-C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Atıkların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çevreye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zarar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vermeden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yok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edilm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için</a:t>
            </a:r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] [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gerekli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tesisler</a:t>
            </a:r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] [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oluşturulur</a:t>
            </a:r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]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l-GR" altLang="el-CY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l-GR" altLang="el-CY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oluşturulur</a:t>
            </a:r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 :  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yüklem </a:t>
            </a:r>
          </a:p>
          <a:p>
            <a:pPr algn="just"/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gerekli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tesisler</a:t>
            </a:r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özne</a:t>
            </a:r>
            <a:endParaRPr lang="el-CY" altLang="el-C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Atıkların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çevreye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zarar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vermeden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yok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edilm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için</a:t>
            </a:r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edat  tümleci </a:t>
            </a:r>
            <a:endParaRPr lang="el-CY" altLang="el-C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Atıkların</a:t>
            </a:r>
            <a:r>
              <a:rPr lang="el-G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: υποκείμενο στο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yok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CY" altLang="el-CY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edilm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l-CY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tr-TR" altLang="el-CY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el-CY" altLang="el-C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CY" altLang="el-CY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7650" name="Picture 2" descr="çevre kirliliği resimleri">
            <a:extLst>
              <a:ext uri="{FF2B5EF4-FFF2-40B4-BE49-F238E27FC236}">
                <a16:creationId xmlns:a16="http://schemas.microsoft.com/office/drawing/2014/main" id="{EFAD6BAE-7D96-66C9-7C75-74211496F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749" y="4895657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470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Karikatür Komik Çocuk Karakter Özenle Dinlemek Stok Vektör Sanatı &amp; 13 - 19  Yaş arası'nin Daha Fazla Görseli - 13 - 19 Yaş arası, Adamlar, Animasyon  karakter - iStock">
            <a:extLst>
              <a:ext uri="{FF2B5EF4-FFF2-40B4-BE49-F238E27FC236}">
                <a16:creationId xmlns:a16="http://schemas.microsoft.com/office/drawing/2014/main" id="{867B8270-2816-8749-EEB9-7B93998D2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620688"/>
            <a:ext cx="5688632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162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Teşekkürler öğretmenim">
            <a:extLst>
              <a:ext uri="{FF2B5EF4-FFF2-40B4-BE49-F238E27FC236}">
                <a16:creationId xmlns:a16="http://schemas.microsoft.com/office/drawing/2014/main" id="{6620AA78-B6CC-4CC5-414F-5E93FCA7A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637" y="260648"/>
            <a:ext cx="6552727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9943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>
            <a:extLst>
              <a:ext uri="{FF2B5EF4-FFF2-40B4-BE49-F238E27FC236}">
                <a16:creationId xmlns:a16="http://schemas.microsoft.com/office/drawing/2014/main" id="{E511EF1F-7D07-98D8-94EF-191A294AB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576" y="173039"/>
            <a:ext cx="2574925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CY" sz="1800" b="1">
                <a:latin typeface="Arial" panose="020B0604020202020204" pitchFamily="34" charset="0"/>
              </a:rPr>
              <a:t>Çevre kirlenmesi </a:t>
            </a:r>
          </a:p>
        </p:txBody>
      </p:sp>
      <p:sp>
        <p:nvSpPr>
          <p:cNvPr id="4" name="3 - Ορθογώνιο">
            <a:extLst>
              <a:ext uri="{FF2B5EF4-FFF2-40B4-BE49-F238E27FC236}">
                <a16:creationId xmlns:a16="http://schemas.microsoft.com/office/drawing/2014/main" id="{BE13C34B-B4BF-B215-CA9B-BFCDE88CFCBF}"/>
              </a:ext>
            </a:extLst>
          </p:cNvPr>
          <p:cNvSpPr/>
          <p:nvPr/>
        </p:nvSpPr>
        <p:spPr>
          <a:xfrm>
            <a:off x="1809751" y="928688"/>
            <a:ext cx="8183563" cy="5016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2000" b="1" dirty="0"/>
              <a:t>ağaçlandırma </a:t>
            </a:r>
            <a:r>
              <a:rPr lang="el-GR" sz="2000" dirty="0"/>
              <a:t>αναδάσωση </a:t>
            </a:r>
          </a:p>
          <a:p>
            <a:pPr>
              <a:defRPr/>
            </a:pPr>
            <a:r>
              <a:rPr lang="en-GB" sz="2000" b="1" dirty="0"/>
              <a:t>a</a:t>
            </a:r>
            <a:r>
              <a:rPr lang="tr-TR" sz="2000" b="1" dirty="0"/>
              <a:t>mpul</a:t>
            </a:r>
            <a:r>
              <a:rPr lang="el-GR" sz="2000" b="1" dirty="0"/>
              <a:t>             </a:t>
            </a:r>
            <a:r>
              <a:rPr lang="en-GB" sz="2000" b="1" dirty="0"/>
              <a:t>        </a:t>
            </a:r>
            <a:r>
              <a:rPr lang="el-GR" sz="2000" dirty="0"/>
              <a:t> λαμπτήρας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arıtma tesisatı </a:t>
            </a:r>
            <a:r>
              <a:rPr lang="el-GR" sz="2000" b="1" dirty="0"/>
              <a:t>   </a:t>
            </a:r>
            <a:r>
              <a:rPr lang="el-GR" sz="2000" dirty="0"/>
              <a:t>συγκρότημα βιολογικού  καθαρισμού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atık maddelerden geri dönüşüm yapmak</a:t>
            </a:r>
            <a:r>
              <a:rPr lang="el-GR" sz="2000" b="1" dirty="0"/>
              <a:t>        </a:t>
            </a:r>
            <a:r>
              <a:rPr lang="el-GR" sz="2000" dirty="0"/>
              <a:t>ανακύκλωση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bilim  adamlarına  göre</a:t>
            </a:r>
            <a:r>
              <a:rPr lang="tr-TR" sz="2000" dirty="0"/>
              <a:t>   </a:t>
            </a:r>
            <a:r>
              <a:rPr lang="el-GR" sz="2000" dirty="0"/>
              <a:t>σύμφωνα  με τους  επιστήμονες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bilinçsizlik</a:t>
            </a:r>
            <a:r>
              <a:rPr lang="tr-TR" sz="2000" dirty="0"/>
              <a:t>    </a:t>
            </a:r>
            <a:r>
              <a:rPr lang="el-GR" sz="2000" dirty="0"/>
              <a:t>ασυνειδησία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bitki</a:t>
            </a:r>
            <a:r>
              <a:rPr lang="tr-TR" sz="2000" dirty="0"/>
              <a:t> </a:t>
            </a:r>
            <a:r>
              <a:rPr lang="el-GR" sz="2000" dirty="0"/>
              <a:t>φυτό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buhar</a:t>
            </a:r>
            <a:r>
              <a:rPr lang="tr-TR" sz="2000" dirty="0"/>
              <a:t>  </a:t>
            </a:r>
            <a:r>
              <a:rPr lang="el-GR" sz="2000" dirty="0"/>
              <a:t>υδρατμός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bulaşıcı hastalık</a:t>
            </a:r>
            <a:r>
              <a:rPr lang="tr-TR" sz="2000" dirty="0"/>
              <a:t>  </a:t>
            </a:r>
            <a:r>
              <a:rPr lang="el-GR" sz="2000" dirty="0"/>
              <a:t>μεταδοτικές</a:t>
            </a:r>
            <a:r>
              <a:rPr lang="tr-TR" sz="2000" dirty="0"/>
              <a:t>  </a:t>
            </a:r>
            <a:r>
              <a:rPr lang="el-GR" sz="2000" dirty="0"/>
              <a:t>ασθένειες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buzullar erimek         </a:t>
            </a:r>
            <a:r>
              <a:rPr lang="el-GR" sz="2000" dirty="0"/>
              <a:t>οι παγετώνες λιώνουν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canlı varlık </a:t>
            </a:r>
            <a:r>
              <a:rPr lang="el-GR" sz="2000" b="1" dirty="0"/>
              <a:t>  </a:t>
            </a:r>
            <a:r>
              <a:rPr lang="el-GR" sz="2000" dirty="0"/>
              <a:t>ζωντανοί οργανισμοί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ciğer</a:t>
            </a:r>
            <a:r>
              <a:rPr lang="tr-TR" sz="2000" dirty="0"/>
              <a:t>     </a:t>
            </a:r>
            <a:r>
              <a:rPr lang="el-GR" sz="2000" dirty="0"/>
              <a:t>πνεύμονας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ç</a:t>
            </a:r>
            <a:r>
              <a:rPr lang="en-US" sz="2000" b="1" dirty="0" err="1"/>
              <a:t>evre</a:t>
            </a:r>
            <a:r>
              <a:rPr lang="en-US" sz="2000" b="1" dirty="0"/>
              <a:t> </a:t>
            </a:r>
            <a:r>
              <a:rPr lang="en-US" sz="2000" b="1" dirty="0" err="1"/>
              <a:t>duyarl</a:t>
            </a:r>
            <a:r>
              <a:rPr lang="el-GR" sz="2000" b="1" dirty="0"/>
              <a:t>ı</a:t>
            </a:r>
            <a:r>
              <a:rPr lang="en-US" sz="2000" b="1" dirty="0"/>
              <a:t>l</a:t>
            </a:r>
            <a:r>
              <a:rPr lang="el-GR" sz="2000" b="1" dirty="0" err="1"/>
              <a:t>ığı</a:t>
            </a:r>
            <a:r>
              <a:rPr lang="el-GR" sz="2000" b="1" dirty="0"/>
              <a:t>              </a:t>
            </a:r>
            <a:r>
              <a:rPr lang="el-GR" sz="2000" dirty="0"/>
              <a:t>περιβαλλοντική συνείδηση  </a:t>
            </a:r>
            <a:endParaRPr lang="en-US" sz="2000" dirty="0"/>
          </a:p>
          <a:p>
            <a:pPr>
              <a:defRPr/>
            </a:pPr>
            <a:r>
              <a:rPr lang="el-GR" sz="2000" b="1" dirty="0"/>
              <a:t>ç</a:t>
            </a:r>
            <a:r>
              <a:rPr lang="en-US" sz="2000" b="1" dirty="0" err="1"/>
              <a:t>evre</a:t>
            </a:r>
            <a:r>
              <a:rPr lang="en-US" sz="2000" b="1" dirty="0"/>
              <a:t> </a:t>
            </a:r>
            <a:r>
              <a:rPr lang="en-US" sz="2000" b="1" dirty="0" err="1"/>
              <a:t>korunmas</a:t>
            </a:r>
            <a:r>
              <a:rPr lang="el-GR" sz="2000" b="1" dirty="0"/>
              <a:t>ı               </a:t>
            </a:r>
            <a:r>
              <a:rPr lang="el-GR" sz="2000" dirty="0"/>
              <a:t>προστασία περιβάλλοντος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ç</a:t>
            </a:r>
            <a:r>
              <a:rPr lang="el-GR" sz="2000" b="1" dirty="0"/>
              <a:t>ö</a:t>
            </a:r>
            <a:r>
              <a:rPr lang="en-US" sz="2000" b="1" dirty="0"/>
              <a:t>l</a:t>
            </a:r>
            <a:r>
              <a:rPr lang="el-GR" sz="2000" b="1" dirty="0"/>
              <a:t>		</a:t>
            </a:r>
            <a:r>
              <a:rPr lang="en-GB" sz="2000" b="1" dirty="0"/>
              <a:t>          </a:t>
            </a:r>
            <a:r>
              <a:rPr lang="el-GR" sz="2000" dirty="0"/>
              <a:t>έρημος </a:t>
            </a:r>
            <a:endParaRPr lang="en-US" sz="2000" dirty="0"/>
          </a:p>
          <a:p>
            <a:pPr>
              <a:defRPr/>
            </a:pPr>
            <a:r>
              <a:rPr lang="el-GR" sz="2000" b="1" dirty="0" err="1"/>
              <a:t>çö</a:t>
            </a:r>
            <a:r>
              <a:rPr lang="en-US" sz="2000" b="1" dirty="0"/>
              <a:t>z</a:t>
            </a:r>
            <a:r>
              <a:rPr lang="el-GR" sz="2000" b="1" dirty="0"/>
              <a:t>ü</a:t>
            </a:r>
            <a:r>
              <a:rPr lang="en-US" sz="2000" b="1" dirty="0" err="1"/>
              <a:t>mler</a:t>
            </a:r>
            <a:r>
              <a:rPr lang="en-US" sz="2000" b="1" dirty="0"/>
              <a:t> </a:t>
            </a:r>
            <a:r>
              <a:rPr lang="en-US" sz="2000" b="1" dirty="0" err="1"/>
              <a:t>aranma</a:t>
            </a:r>
            <a:r>
              <a:rPr lang="tr-TR" sz="2000" b="1" dirty="0"/>
              <a:t>k</a:t>
            </a:r>
            <a:r>
              <a:rPr lang="el-GR" sz="2000" b="1" dirty="0"/>
              <a:t>        </a:t>
            </a:r>
            <a:r>
              <a:rPr lang="el-GR" sz="2000" dirty="0"/>
              <a:t>αναζητούνται λύσεις</a:t>
            </a:r>
            <a:endParaRPr lang="tr-TR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>
            <a:extLst>
              <a:ext uri="{FF2B5EF4-FFF2-40B4-BE49-F238E27FC236}">
                <a16:creationId xmlns:a16="http://schemas.microsoft.com/office/drawing/2014/main" id="{BFC6E5DA-8572-EC62-F21F-C9B325608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576" y="173039"/>
            <a:ext cx="2574925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CY" sz="1800" b="1">
                <a:latin typeface="Arial" panose="020B0604020202020204" pitchFamily="34" charset="0"/>
              </a:rPr>
              <a:t>Çevre kirlenmesi </a:t>
            </a:r>
          </a:p>
        </p:txBody>
      </p:sp>
      <p:sp>
        <p:nvSpPr>
          <p:cNvPr id="4" name="3 - Ορθογώνιο">
            <a:extLst>
              <a:ext uri="{FF2B5EF4-FFF2-40B4-BE49-F238E27FC236}">
                <a16:creationId xmlns:a16="http://schemas.microsoft.com/office/drawing/2014/main" id="{86250C40-59CE-3DAF-2AAC-E46282361FE3}"/>
              </a:ext>
            </a:extLst>
          </p:cNvPr>
          <p:cNvSpPr/>
          <p:nvPr/>
        </p:nvSpPr>
        <p:spPr>
          <a:xfrm>
            <a:off x="1809751" y="642938"/>
            <a:ext cx="8183563" cy="56324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2000" b="1" dirty="0"/>
              <a:t>daha ayrıntılı  açıklanmak   gerekirse   </a:t>
            </a:r>
            <a:r>
              <a:rPr lang="el-GR" sz="2000" dirty="0"/>
              <a:t>αν πρέπει</a:t>
            </a:r>
            <a:r>
              <a:rPr lang="tr-TR" sz="2000" dirty="0"/>
              <a:t>  </a:t>
            </a:r>
            <a:r>
              <a:rPr lang="el-GR" sz="2000" dirty="0"/>
              <a:t>να  επεξηγηθεί  πιο  αναλυτικά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deniz suyu seviyesi    </a:t>
            </a:r>
            <a:r>
              <a:rPr lang="el-GR" sz="2000" dirty="0"/>
              <a:t>στάθμη</a:t>
            </a:r>
            <a:r>
              <a:rPr lang="tr-TR" sz="2000" dirty="0"/>
              <a:t>  </a:t>
            </a:r>
            <a:r>
              <a:rPr lang="el-GR" sz="2000" dirty="0"/>
              <a:t>νερού θάλασσας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doğal  afet   </a:t>
            </a:r>
            <a:r>
              <a:rPr lang="el-GR" sz="2000" dirty="0"/>
              <a:t>φυσική  καταστροφή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doğal kaynakları </a:t>
            </a:r>
            <a:r>
              <a:rPr lang="el-GR" sz="2000" b="1" dirty="0"/>
              <a:t>                </a:t>
            </a:r>
            <a:r>
              <a:rPr lang="el-GR" sz="2000" dirty="0"/>
              <a:t>φυσικές πηγές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doğrudan  etkilemek   </a:t>
            </a:r>
            <a:r>
              <a:rPr lang="el-GR" sz="2000" dirty="0"/>
              <a:t>επηρεάζω</a:t>
            </a:r>
            <a:r>
              <a:rPr lang="tr-TR" sz="2000" dirty="0"/>
              <a:t>  </a:t>
            </a:r>
            <a:r>
              <a:rPr lang="el-GR" sz="2000" dirty="0"/>
              <a:t>άμεσα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egzoz</a:t>
            </a:r>
            <a:r>
              <a:rPr lang="tr-TR" sz="2000" dirty="0"/>
              <a:t>   </a:t>
            </a:r>
            <a:r>
              <a:rPr lang="el-GR" sz="2000" dirty="0"/>
              <a:t>εξάτμιση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egzoz gazları   </a:t>
            </a:r>
            <a:r>
              <a:rPr lang="el-GR" sz="2000" dirty="0"/>
              <a:t>καυσαέρια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ekvator</a:t>
            </a:r>
            <a:r>
              <a:rPr lang="tr-TR" sz="2000" dirty="0"/>
              <a:t>   </a:t>
            </a:r>
            <a:r>
              <a:rPr lang="el-GR" sz="2000" dirty="0"/>
              <a:t>ισημερινός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ele  alınış   </a:t>
            </a:r>
            <a:r>
              <a:rPr lang="el-GR" sz="2000" dirty="0"/>
              <a:t>χειρισμός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endüstrileşme</a:t>
            </a:r>
            <a:r>
              <a:rPr lang="tr-TR" sz="2000" dirty="0"/>
              <a:t>  </a:t>
            </a:r>
            <a:r>
              <a:rPr lang="el-GR" sz="2000" dirty="0"/>
              <a:t>εκβιομηχάνιση </a:t>
            </a:r>
            <a:endParaRPr lang="en-US" sz="2000" dirty="0"/>
          </a:p>
          <a:p>
            <a:pPr>
              <a:defRPr/>
            </a:pPr>
            <a:r>
              <a:rPr lang="tr-TR" sz="2000" dirty="0"/>
              <a:t> </a:t>
            </a:r>
            <a:r>
              <a:rPr lang="tr-TR" sz="2000" b="1" dirty="0"/>
              <a:t>geri  dönüşü olmayan  bir  noktaya  yaklaşmak</a:t>
            </a:r>
            <a:r>
              <a:rPr lang="tr-TR" sz="2000" dirty="0"/>
              <a:t> </a:t>
            </a:r>
            <a:r>
              <a:rPr lang="el-GR" sz="2000" dirty="0"/>
              <a:t>φτάνω</a:t>
            </a:r>
            <a:r>
              <a:rPr lang="tr-TR" sz="2000" dirty="0"/>
              <a:t>  </a:t>
            </a:r>
            <a:r>
              <a:rPr lang="el-GR" sz="2000" dirty="0"/>
              <a:t>σε</a:t>
            </a:r>
            <a:r>
              <a:rPr lang="tr-TR" sz="2000" dirty="0"/>
              <a:t>  </a:t>
            </a:r>
            <a:r>
              <a:rPr lang="el-GR" sz="2000" dirty="0"/>
              <a:t>μη ανατρέψιμο</a:t>
            </a:r>
            <a:r>
              <a:rPr lang="tr-TR" sz="2000" dirty="0"/>
              <a:t>  </a:t>
            </a:r>
            <a:r>
              <a:rPr lang="el-GR" sz="2000" dirty="0"/>
              <a:t>σημείο </a:t>
            </a:r>
            <a:endParaRPr lang="en-US" sz="2000" dirty="0"/>
          </a:p>
          <a:p>
            <a:pPr>
              <a:defRPr/>
            </a:pPr>
            <a:r>
              <a:rPr lang="tr-TR" sz="2000" dirty="0"/>
              <a:t> </a:t>
            </a:r>
            <a:r>
              <a:rPr lang="tr-TR" sz="2000" b="1" dirty="0"/>
              <a:t>görüş</a:t>
            </a:r>
            <a:r>
              <a:rPr lang="tr-TR" sz="2000" dirty="0"/>
              <a:t> </a:t>
            </a:r>
            <a:r>
              <a:rPr lang="el-GR" sz="2000" dirty="0"/>
              <a:t>άποψη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hava kirliliği             </a:t>
            </a:r>
            <a:r>
              <a:rPr lang="el-GR" sz="2000" dirty="0"/>
              <a:t>νέφος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hayvanların göç dönemi   </a:t>
            </a:r>
            <a:r>
              <a:rPr lang="el-GR" sz="2000" dirty="0"/>
              <a:t>μεταναστευτική</a:t>
            </a:r>
            <a:r>
              <a:rPr lang="tr-TR" sz="2000" dirty="0"/>
              <a:t>  </a:t>
            </a:r>
            <a:r>
              <a:rPr lang="el-GR" sz="2000" dirty="0"/>
              <a:t>περίοδος</a:t>
            </a:r>
            <a:r>
              <a:rPr lang="tr-TR" sz="2000" dirty="0"/>
              <a:t> </a:t>
            </a:r>
            <a:r>
              <a:rPr lang="el-GR" sz="2000" dirty="0"/>
              <a:t>των </a:t>
            </a:r>
            <a:r>
              <a:rPr lang="tr-TR" sz="2000" dirty="0"/>
              <a:t> </a:t>
            </a:r>
            <a:r>
              <a:rPr lang="el-GR" sz="2000" dirty="0"/>
              <a:t>ζώων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heyelan</a:t>
            </a:r>
            <a:r>
              <a:rPr lang="tr-TR" sz="2000" dirty="0"/>
              <a:t>    </a:t>
            </a:r>
            <a:r>
              <a:rPr lang="el-GR" sz="2000" dirty="0"/>
              <a:t>κατολίσθηση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hızla tükenmek     </a:t>
            </a:r>
            <a:r>
              <a:rPr lang="el-GR" sz="2000" dirty="0"/>
              <a:t>γρήγορα εξαντλούνται </a:t>
            </a: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>
            <a:extLst>
              <a:ext uri="{FF2B5EF4-FFF2-40B4-BE49-F238E27FC236}">
                <a16:creationId xmlns:a16="http://schemas.microsoft.com/office/drawing/2014/main" id="{57E104A3-034F-F808-F3B2-E1CFC0BF9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576" y="173039"/>
            <a:ext cx="2574925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CY" sz="1800" b="1">
                <a:latin typeface="Arial" panose="020B0604020202020204" pitchFamily="34" charset="0"/>
              </a:rPr>
              <a:t>Çevre kirlenmesi </a:t>
            </a:r>
          </a:p>
        </p:txBody>
      </p:sp>
      <p:sp>
        <p:nvSpPr>
          <p:cNvPr id="4" name="3 - Ορθογώνιο">
            <a:extLst>
              <a:ext uri="{FF2B5EF4-FFF2-40B4-BE49-F238E27FC236}">
                <a16:creationId xmlns:a16="http://schemas.microsoft.com/office/drawing/2014/main" id="{FB07F3BD-6C5C-CE84-073B-AC4450FE615A}"/>
              </a:ext>
            </a:extLst>
          </p:cNvPr>
          <p:cNvSpPr/>
          <p:nvPr/>
        </p:nvSpPr>
        <p:spPr>
          <a:xfrm>
            <a:off x="1809751" y="642938"/>
            <a:ext cx="8183563" cy="5016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2000" b="1" dirty="0"/>
              <a:t>ısı  düzeyi  </a:t>
            </a:r>
            <a:r>
              <a:rPr lang="el-GR" sz="2000" dirty="0"/>
              <a:t>επίπεδο θερμοκρασίας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ısı  yalıtımı  </a:t>
            </a:r>
            <a:r>
              <a:rPr lang="el-GR" sz="2000" dirty="0"/>
              <a:t>θερμομόνωση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ısınma yüzünden        </a:t>
            </a:r>
            <a:r>
              <a:rPr lang="el-GR" sz="2000" dirty="0"/>
              <a:t>εξαιτίας της θέρμανσης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ışın  etkinlik    </a:t>
            </a:r>
            <a:r>
              <a:rPr lang="el-GR" sz="2000" dirty="0"/>
              <a:t>ραδιενέργεια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i</a:t>
            </a:r>
            <a:r>
              <a:rPr lang="en-US" sz="2000" b="1" dirty="0" err="1"/>
              <a:t>klim</a:t>
            </a:r>
            <a:r>
              <a:rPr lang="en-US" sz="2000" b="1" dirty="0"/>
              <a:t> </a:t>
            </a:r>
            <a:r>
              <a:rPr lang="tr-TR" sz="2000" b="1" dirty="0"/>
              <a:t>d</a:t>
            </a:r>
            <a:r>
              <a:rPr lang="en-US" sz="2000" b="1" dirty="0"/>
              <a:t>e</a:t>
            </a:r>
            <a:r>
              <a:rPr lang="el-GR" sz="2000" b="1" dirty="0"/>
              <a:t>ğ</a:t>
            </a:r>
            <a:r>
              <a:rPr lang="en-US" sz="2000" b="1" dirty="0" err="1"/>
              <a:t>i</a:t>
            </a:r>
            <a:r>
              <a:rPr lang="el-GR" sz="2000" b="1" dirty="0"/>
              <a:t>ş</a:t>
            </a:r>
            <a:r>
              <a:rPr lang="en-US" sz="2000" b="1" dirty="0" err="1"/>
              <a:t>ikli</a:t>
            </a:r>
            <a:r>
              <a:rPr lang="el-GR" sz="2000" b="1" dirty="0"/>
              <a:t>ğ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l-GR" sz="2000" b="1" dirty="0"/>
              <a:t>    </a:t>
            </a:r>
            <a:r>
              <a:rPr lang="el-GR" sz="2000" dirty="0"/>
              <a:t>κλιματολογική  αλλαγή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kasırga</a:t>
            </a:r>
            <a:r>
              <a:rPr lang="el-GR" sz="2000" dirty="0"/>
              <a:t>   κυκλώνας /  καταιγίδα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kimyasal  maddeler</a:t>
            </a:r>
            <a:r>
              <a:rPr lang="el-GR" sz="2000" b="1" dirty="0"/>
              <a:t>  </a:t>
            </a:r>
            <a:r>
              <a:rPr lang="el-GR" sz="2000" dirty="0"/>
              <a:t>χημικές  ουσίες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kuraklık</a:t>
            </a:r>
            <a:r>
              <a:rPr lang="tr-TR" sz="2000" dirty="0"/>
              <a:t> </a:t>
            </a:r>
            <a:r>
              <a:rPr lang="el-GR" sz="2000" dirty="0"/>
              <a:t>    ανομβρία 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muson</a:t>
            </a:r>
            <a:r>
              <a:rPr lang="el-GR" sz="2000" dirty="0"/>
              <a:t>  μουσώνας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nükleer denemeler</a:t>
            </a:r>
            <a:r>
              <a:rPr lang="el-GR" sz="2000" b="1" dirty="0"/>
              <a:t>  </a:t>
            </a:r>
            <a:r>
              <a:rPr lang="el-GR" sz="2000" dirty="0"/>
              <a:t>πυρηνικές  δοκιμές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okyanus  derinliklerinde    </a:t>
            </a:r>
            <a:r>
              <a:rPr lang="el-GR" sz="2000" dirty="0"/>
              <a:t>στα βάθη</a:t>
            </a:r>
            <a:r>
              <a:rPr lang="tr-TR" sz="2000" dirty="0"/>
              <a:t>  </a:t>
            </a:r>
            <a:r>
              <a:rPr lang="el-GR" sz="2000" dirty="0"/>
              <a:t>των ωκεανών </a:t>
            </a:r>
            <a:r>
              <a:rPr lang="tr-TR" sz="2000" dirty="0"/>
              <a:t>   </a:t>
            </a:r>
            <a:endParaRPr lang="en-US" sz="2000" dirty="0"/>
          </a:p>
          <a:p>
            <a:pPr>
              <a:defRPr/>
            </a:pPr>
            <a:r>
              <a:rPr lang="en-US" sz="2000" b="1" dirty="0" err="1"/>
              <a:t>ozon</a:t>
            </a:r>
            <a:r>
              <a:rPr lang="en-US" sz="2000" b="1" dirty="0"/>
              <a:t> </a:t>
            </a:r>
            <a:r>
              <a:rPr lang="en-US" sz="2000" b="1" dirty="0" err="1"/>
              <a:t>felaketi</a:t>
            </a:r>
            <a:r>
              <a:rPr lang="el-GR" sz="2000" b="1" dirty="0"/>
              <a:t>      </a:t>
            </a:r>
            <a:r>
              <a:rPr lang="el-GR" sz="2000" dirty="0"/>
              <a:t>καταστροφή του όζοντος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plastik  poşet</a:t>
            </a:r>
            <a:r>
              <a:rPr lang="el-GR" sz="2000" b="1" dirty="0"/>
              <a:t> </a:t>
            </a:r>
            <a:r>
              <a:rPr lang="el-GR" sz="2000" dirty="0"/>
              <a:t>πλαστική σακούλα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sel</a:t>
            </a:r>
            <a:r>
              <a:rPr lang="el-GR" sz="2000" dirty="0"/>
              <a:t>   πλημμύρα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solunum  yolu</a:t>
            </a:r>
            <a:r>
              <a:rPr lang="el-GR" sz="2000" b="1" dirty="0"/>
              <a:t>  </a:t>
            </a:r>
            <a:r>
              <a:rPr lang="el-GR" sz="2000" dirty="0"/>
              <a:t>αναπνευστική οδός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s</a:t>
            </a:r>
            <a:r>
              <a:rPr lang="en-US" sz="2000" b="1" dirty="0" err="1"/>
              <a:t>ular</a:t>
            </a:r>
            <a:r>
              <a:rPr lang="en-US" sz="2000" b="1" dirty="0"/>
              <a:t>  y</a:t>
            </a:r>
            <a:r>
              <a:rPr lang="el-GR" sz="2000" b="1" dirty="0"/>
              <a:t>ü</a:t>
            </a:r>
            <a:r>
              <a:rPr lang="en-US" sz="2000" b="1" dirty="0" err="1"/>
              <a:t>ksel</a:t>
            </a:r>
            <a:r>
              <a:rPr lang="tr-TR" sz="2000" b="1" dirty="0"/>
              <a:t>mek</a:t>
            </a:r>
            <a:r>
              <a:rPr lang="el-GR" sz="2000" b="1" dirty="0"/>
              <a:t>   </a:t>
            </a:r>
            <a:r>
              <a:rPr lang="el-GR" sz="2000" dirty="0"/>
              <a:t>η στάθμη νερού ανεβαίνει </a:t>
            </a:r>
            <a:endParaRPr lang="en-US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E5217976-454D-DBF9-497A-AAE10D937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576" y="173039"/>
            <a:ext cx="2574925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CY" sz="1800" b="1">
                <a:latin typeface="Arial" panose="020B0604020202020204" pitchFamily="34" charset="0"/>
              </a:rPr>
              <a:t>Çevre kirlenmesi </a:t>
            </a:r>
          </a:p>
        </p:txBody>
      </p:sp>
      <p:sp>
        <p:nvSpPr>
          <p:cNvPr id="4" name="3 - Ορθογώνιο">
            <a:extLst>
              <a:ext uri="{FF2B5EF4-FFF2-40B4-BE49-F238E27FC236}">
                <a16:creationId xmlns:a16="http://schemas.microsoft.com/office/drawing/2014/main" id="{30A74E6B-886F-9686-031D-139C482B1735}"/>
              </a:ext>
            </a:extLst>
          </p:cNvPr>
          <p:cNvSpPr/>
          <p:nvPr/>
        </p:nvSpPr>
        <p:spPr>
          <a:xfrm>
            <a:off x="1809751" y="642938"/>
            <a:ext cx="8183563" cy="2246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2000" b="1" dirty="0"/>
              <a:t>tahrip hızı </a:t>
            </a:r>
            <a:r>
              <a:rPr lang="el-GR" sz="2000" b="1" dirty="0"/>
              <a:t>   </a:t>
            </a:r>
            <a:r>
              <a:rPr lang="el-GR" sz="2000" dirty="0"/>
              <a:t>ρυθμός  καταστροφής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taşkın</a:t>
            </a:r>
            <a:r>
              <a:rPr lang="el-GR" sz="2000" dirty="0"/>
              <a:t>   πλημμύρα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tetik davranmak  </a:t>
            </a:r>
            <a:r>
              <a:rPr lang="el-GR" sz="2000" dirty="0"/>
              <a:t>ενεργώ άμεσα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toplu taşıma araçları  </a:t>
            </a:r>
            <a:r>
              <a:rPr lang="el-GR" sz="2000" dirty="0"/>
              <a:t>μέσα μαζικής</a:t>
            </a:r>
            <a:r>
              <a:rPr lang="tr-TR" sz="2000" dirty="0"/>
              <a:t>  </a:t>
            </a:r>
            <a:r>
              <a:rPr lang="el-GR" sz="2000" dirty="0"/>
              <a:t>μεταφοράς</a:t>
            </a:r>
          </a:p>
          <a:p>
            <a:pPr>
              <a:defRPr/>
            </a:pPr>
            <a:r>
              <a:rPr lang="tr-TR" sz="2000" b="1" dirty="0"/>
              <a:t>yalıtılmak</a:t>
            </a:r>
            <a:r>
              <a:rPr lang="tr-TR" sz="2000" dirty="0"/>
              <a:t>   </a:t>
            </a:r>
            <a:r>
              <a:rPr lang="el-GR" sz="2000" dirty="0"/>
              <a:t>μονώνομαι</a:t>
            </a:r>
            <a:r>
              <a:rPr lang="tr-TR" sz="2000" dirty="0"/>
              <a:t>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yenileme hızı   </a:t>
            </a:r>
            <a:r>
              <a:rPr lang="el-GR" sz="2000" dirty="0"/>
              <a:t>ρυθμός ανανέωσης </a:t>
            </a:r>
            <a:endParaRPr lang="en-US" sz="2000" dirty="0"/>
          </a:p>
          <a:p>
            <a:pPr>
              <a:defRPr/>
            </a:pPr>
            <a:r>
              <a:rPr lang="tr-TR" sz="2000" b="1" dirty="0"/>
              <a:t>yüzey</a:t>
            </a:r>
            <a:r>
              <a:rPr lang="tr-TR" sz="2000" dirty="0"/>
              <a:t>      </a:t>
            </a:r>
            <a:r>
              <a:rPr lang="el-GR" sz="2000"/>
              <a:t>επιφάνεια</a:t>
            </a:r>
            <a:endParaRPr lang="el-G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extLst>
              <a:ext uri="{FF2B5EF4-FFF2-40B4-BE49-F238E27FC236}">
                <a16:creationId xmlns:a16="http://schemas.microsoft.com/office/drawing/2014/main" id="{77B9E05C-ED93-EE2A-AC7D-27CE0DECFB93}"/>
              </a:ext>
            </a:extLst>
          </p:cNvPr>
          <p:cNvSpPr/>
          <p:nvPr/>
        </p:nvSpPr>
        <p:spPr>
          <a:xfrm>
            <a:off x="1881188" y="1208089"/>
            <a:ext cx="7929562" cy="13239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2000" b="1" dirty="0">
                <a:latin typeface="Arial Black" pitchFamily="34" charset="0"/>
              </a:rPr>
              <a:t>.......................................................................................................................................................................................</a:t>
            </a:r>
            <a:r>
              <a:rPr lang="en-US" sz="2000" b="1" dirty="0">
                <a:latin typeface="Arial Black" pitchFamily="34" charset="0"/>
              </a:rPr>
              <a:t> </a:t>
            </a:r>
            <a:r>
              <a:rPr lang="en-US" sz="2000" b="1" dirty="0" err="1">
                <a:latin typeface="Arial Black" pitchFamily="34" charset="0"/>
              </a:rPr>
              <a:t>çevre</a:t>
            </a:r>
            <a:r>
              <a:rPr lang="en-US" sz="2000" b="1" dirty="0">
                <a:latin typeface="Arial Black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 Black" pitchFamily="34" charset="0"/>
              </a:rPr>
              <a:t>sorunlarının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 Black" pitchFamily="34" charset="0"/>
              </a:rPr>
              <a:t>temel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 Black" pitchFamily="34" charset="0"/>
              </a:rPr>
              <a:t>nedenlerinden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 Black" pitchFamily="34" charset="0"/>
              </a:rPr>
              <a:t>biri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tr-TR" sz="2000" b="1" dirty="0">
                <a:solidFill>
                  <a:schemeClr val="tx1"/>
                </a:solidFill>
                <a:latin typeface="Arial Black" pitchFamily="34" charset="0"/>
              </a:rPr>
              <a:t>/ bazıları </a:t>
            </a:r>
            <a:r>
              <a:rPr lang="en-US" sz="2000" b="1" dirty="0" err="1">
                <a:solidFill>
                  <a:schemeClr val="tx1"/>
                </a:solidFill>
                <a:latin typeface="Arial Black" pitchFamily="34" charset="0"/>
              </a:rPr>
              <a:t>olarak</a:t>
            </a:r>
            <a:r>
              <a:rPr lang="el-GR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 Black" pitchFamily="34" charset="0"/>
              </a:rPr>
              <a:t>kabul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 Black" pitchFamily="34" charset="0"/>
              </a:rPr>
              <a:t>edilmektedir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.</a:t>
            </a:r>
            <a:r>
              <a:rPr lang="en-US" sz="2000" b="1" dirty="0">
                <a:latin typeface="Arial Black" pitchFamily="34" charset="0"/>
              </a:rPr>
              <a:t>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6FA627D-5A7D-5FFB-9FAA-A6B0E44BE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5750"/>
            <a:ext cx="2714625" cy="584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3200" b="1" dirty="0">
                <a:solidFill>
                  <a:schemeClr val="tx1"/>
                </a:solidFill>
                <a:cs typeface="Arial" pitchFamily="34" charset="0"/>
              </a:rPr>
              <a:t>Giriş </a:t>
            </a:r>
            <a:r>
              <a:rPr lang="en-US" sz="3200" b="1" dirty="0" err="1">
                <a:solidFill>
                  <a:srgbClr val="232323"/>
                </a:solidFill>
                <a:cs typeface="Arial" pitchFamily="34" charset="0"/>
              </a:rPr>
              <a:t>bölümü</a:t>
            </a:r>
            <a:r>
              <a:rPr lang="el-GR" sz="3200" b="1" dirty="0">
                <a:solidFill>
                  <a:schemeClr val="tx1"/>
                </a:solidFill>
                <a:cs typeface="Arial" pitchFamily="34" charset="0"/>
              </a:rPr>
              <a:t>: </a:t>
            </a:r>
            <a:endParaRPr lang="el-GR" sz="32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7C3DA6CE-72B2-59B5-939B-A02004A210C2}"/>
              </a:ext>
            </a:extLst>
          </p:cNvPr>
          <p:cNvSpPr/>
          <p:nvPr/>
        </p:nvSpPr>
        <p:spPr>
          <a:xfrm>
            <a:off x="1881188" y="2643188"/>
            <a:ext cx="8001000" cy="14779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l-GR" sz="2000" dirty="0">
                <a:latin typeface="Arial Black" pitchFamily="34" charset="0"/>
              </a:rPr>
              <a:t>…………………….</a:t>
            </a:r>
            <a:r>
              <a:rPr lang="en-US" sz="2000" dirty="0">
                <a:latin typeface="Arial Black" pitchFamily="34" charset="0"/>
              </a:rPr>
              <a:t>, </a:t>
            </a:r>
            <a:r>
              <a:rPr lang="el-GR" sz="2000" dirty="0">
                <a:latin typeface="Arial Black" pitchFamily="34" charset="0"/>
              </a:rPr>
              <a:t>…………………………..</a:t>
            </a:r>
            <a:r>
              <a:rPr lang="en-US" sz="2000" dirty="0">
                <a:latin typeface="Arial Black" pitchFamily="34" charset="0"/>
              </a:rPr>
              <a:t>, </a:t>
            </a:r>
            <a:r>
              <a:rPr lang="el-GR" sz="2000" dirty="0">
                <a:latin typeface="Arial Black" pitchFamily="34" charset="0"/>
              </a:rPr>
              <a:t>………………………..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GB" sz="2000" dirty="0" err="1">
                <a:latin typeface="Arial Black" pitchFamily="34" charset="0"/>
              </a:rPr>
              <a:t>v</a:t>
            </a:r>
            <a:r>
              <a:rPr lang="en-US" sz="2000" dirty="0">
                <a:latin typeface="Arial Black" pitchFamily="34" charset="0"/>
              </a:rPr>
              <a:t>e</a:t>
            </a:r>
            <a:r>
              <a:rPr lang="el-GR" sz="2000" dirty="0">
                <a:latin typeface="Arial Black" pitchFamily="34" charset="0"/>
              </a:rPr>
              <a:t> …………………….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gibi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çeşitli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kirlilik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dünyamızı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tehdit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eder</a:t>
            </a:r>
            <a:r>
              <a:rPr lang="tr-TR" sz="2000" dirty="0">
                <a:latin typeface="Arial Black" pitchFamily="34" charset="0"/>
              </a:rPr>
              <a:t>.</a:t>
            </a:r>
            <a:endParaRPr lang="en-US" sz="2000" dirty="0">
              <a:latin typeface="Arial Black" pitchFamily="34" charset="0"/>
            </a:endParaRP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6B511C6-CE2E-D466-F55C-0C5F36341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189" y="4214813"/>
            <a:ext cx="8072437" cy="18923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bIns="0" anchor="ctr">
            <a:spAutoFit/>
          </a:bodyPr>
          <a:lstStyle/>
          <a:p>
            <a:pPr algn="just">
              <a:defRPr/>
            </a:pPr>
            <a:r>
              <a:rPr lang="en-US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Dünyamızın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kirliliği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had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safhada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Büyük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şehirlerde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hava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teneffüs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edilemez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hale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geldi</a:t>
            </a:r>
            <a:r>
              <a:rPr lang="en-US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Kışın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GB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sis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yüzünden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göz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gözü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görmüyor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.</a:t>
            </a:r>
            <a:endParaRPr lang="el-GR" sz="2400" b="1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  <a:p>
            <a:pPr algn="just">
              <a:defRPr/>
            </a:pP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Ci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ğ</a:t>
            </a: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erinize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nefes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ç</a:t>
            </a: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ekiyorsunuz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GB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pi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ş</a:t>
            </a:r>
            <a:r>
              <a:rPr lang="en-GB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man </a:t>
            </a: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oluyorsunuz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.  </a:t>
            </a: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Oysa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ç</a:t>
            </a:r>
            <a:r>
              <a:rPr lang="en-GB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ok </a:t>
            </a: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basit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ö</a:t>
            </a: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nlemler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havam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ı</a:t>
            </a:r>
            <a:r>
              <a:rPr lang="en-GB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z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ı </a:t>
            </a:r>
            <a:r>
              <a:rPr lang="en-GB" sz="2400" b="1" dirty="0" err="1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temizleyebilir</a:t>
            </a:r>
            <a:r>
              <a:rPr lang="el-GR" sz="2400" b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>
            <a:extLst>
              <a:ext uri="{FF2B5EF4-FFF2-40B4-BE49-F238E27FC236}">
                <a16:creationId xmlns:a16="http://schemas.microsoft.com/office/drawing/2014/main" id="{383C9EC3-1B1C-8C96-D2D8-53119FDDF7BD}"/>
              </a:ext>
            </a:extLst>
          </p:cNvPr>
          <p:cNvSpPr/>
          <p:nvPr/>
        </p:nvSpPr>
        <p:spPr>
          <a:xfrm>
            <a:off x="1881188" y="3143251"/>
            <a:ext cx="7929562" cy="7080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2000" dirty="0" err="1">
                <a:latin typeface="Arial Black" pitchFamily="34" charset="0"/>
              </a:rPr>
              <a:t>P</a:t>
            </a:r>
            <a:r>
              <a:rPr lang="en-US" sz="2000" dirty="0" err="1">
                <a:latin typeface="Arial Black" pitchFamily="34" charset="0"/>
              </a:rPr>
              <a:t>lansız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kentleşme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nedeni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ile</a:t>
            </a:r>
            <a:r>
              <a:rPr lang="tr-TR" sz="2000" dirty="0">
                <a:latin typeface="Arial Black" pitchFamily="34" charset="0"/>
              </a:rPr>
              <a:t>, </a:t>
            </a:r>
            <a:r>
              <a:rPr lang="en-US" sz="2000" dirty="0" err="1">
                <a:latin typeface="Arial Black" pitchFamily="34" charset="0"/>
              </a:rPr>
              <a:t>dar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yollar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nedeni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ile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tr-TR" sz="2000" dirty="0">
                <a:latin typeface="Arial Black" pitchFamily="34" charset="0"/>
              </a:rPr>
              <a:t>.......................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topla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nam</a:t>
            </a:r>
            <a:r>
              <a:rPr lang="en-US" sz="2000" dirty="0" err="1">
                <a:latin typeface="Arial Black" pitchFamily="34" charset="0"/>
              </a:rPr>
              <a:t>ama</a:t>
            </a:r>
            <a:r>
              <a:rPr lang="tr-TR" sz="2000" dirty="0">
                <a:latin typeface="Arial Black" pitchFamily="34" charset="0"/>
              </a:rPr>
              <a:t>ktadır.</a:t>
            </a:r>
          </a:p>
        </p:txBody>
      </p:sp>
      <p:sp>
        <p:nvSpPr>
          <p:cNvPr id="4" name="3 - Ορθογώνιο">
            <a:extLst>
              <a:ext uri="{FF2B5EF4-FFF2-40B4-BE49-F238E27FC236}">
                <a16:creationId xmlns:a16="http://schemas.microsoft.com/office/drawing/2014/main" id="{0F8D9F5D-3073-622E-3FAB-DCDF15B36840}"/>
              </a:ext>
            </a:extLst>
          </p:cNvPr>
          <p:cNvSpPr/>
          <p:nvPr/>
        </p:nvSpPr>
        <p:spPr>
          <a:xfrm>
            <a:off x="1881188" y="4000500"/>
            <a:ext cx="8001000" cy="1016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Ülkemizde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özellikle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büyük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kentlerde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kalitesiz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yakıt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kullanımından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dolayı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</a:rPr>
              <a:t>..</a:t>
            </a:r>
            <a:r>
              <a:rPr lang="en-GB" sz="2000" dirty="0">
                <a:solidFill>
                  <a:schemeClr val="tx1"/>
                </a:solidFill>
                <a:latin typeface="Arial Black" pitchFamily="34" charset="0"/>
              </a:rPr>
              <a:t>........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</a:rPr>
              <a:t>...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büyük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boyutlara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ulaşmıştır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.</a:t>
            </a: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37C95B58-33CA-2427-36E3-5FE61FAABEC8}"/>
              </a:ext>
            </a:extLst>
          </p:cNvPr>
          <p:cNvSpPr/>
          <p:nvPr/>
        </p:nvSpPr>
        <p:spPr>
          <a:xfrm>
            <a:off x="1881189" y="5143500"/>
            <a:ext cx="8072437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tr-TR" sz="2000" b="1" dirty="0">
                <a:solidFill>
                  <a:srgbClr val="222222"/>
                </a:solidFill>
                <a:latin typeface="Arial Black" pitchFamily="34" charset="0"/>
                <a:cs typeface="Arial" pitchFamily="34" charset="0"/>
              </a:rPr>
              <a:t>Doğal ....</a:t>
            </a:r>
            <a:r>
              <a:rPr lang="en-GB" sz="2000" b="1" dirty="0">
                <a:solidFill>
                  <a:srgbClr val="222222"/>
                </a:solidFill>
                <a:latin typeface="Arial Black" pitchFamily="34" charset="0"/>
                <a:cs typeface="Arial" pitchFamily="34" charset="0"/>
              </a:rPr>
              <a:t>...............</a:t>
            </a:r>
            <a:r>
              <a:rPr lang="tr-TR" sz="2000" b="1" dirty="0">
                <a:solidFill>
                  <a:srgbClr val="222222"/>
                </a:solidFill>
                <a:latin typeface="Arial Black" pitchFamily="34" charset="0"/>
                <a:cs typeface="Arial" pitchFamily="34" charset="0"/>
              </a:rPr>
              <a:t>....... hızla tükenmektedir. </a:t>
            </a:r>
          </a:p>
        </p:txBody>
      </p:sp>
      <p:sp>
        <p:nvSpPr>
          <p:cNvPr id="7" name="6 - Ορθογώνιο">
            <a:extLst>
              <a:ext uri="{FF2B5EF4-FFF2-40B4-BE49-F238E27FC236}">
                <a16:creationId xmlns:a16="http://schemas.microsoft.com/office/drawing/2014/main" id="{DE420FFE-86A5-B243-F452-E9D8D7F4638A}"/>
              </a:ext>
            </a:extLst>
          </p:cNvPr>
          <p:cNvSpPr/>
          <p:nvPr/>
        </p:nvSpPr>
        <p:spPr>
          <a:xfrm>
            <a:off x="1881188" y="2357439"/>
            <a:ext cx="7929562" cy="7080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chemeClr val="tx1"/>
                </a:solidFill>
                <a:latin typeface="Arial Black" pitchFamily="34" charset="0"/>
              </a:rPr>
              <a:t>..................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alanı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önemli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çevre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kirliliklerinin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yaşanmasına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neden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olmaktadır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.</a:t>
            </a:r>
          </a:p>
        </p:txBody>
      </p:sp>
      <p:sp>
        <p:nvSpPr>
          <p:cNvPr id="8" name="7 - Ορθογώνιο">
            <a:extLst>
              <a:ext uri="{FF2B5EF4-FFF2-40B4-BE49-F238E27FC236}">
                <a16:creationId xmlns:a16="http://schemas.microsoft.com/office/drawing/2014/main" id="{4D065B89-AD3C-935A-642F-B58981FE78A7}"/>
              </a:ext>
            </a:extLst>
          </p:cNvPr>
          <p:cNvSpPr/>
          <p:nvPr/>
        </p:nvSpPr>
        <p:spPr>
          <a:xfrm>
            <a:off x="1881188" y="1571626"/>
            <a:ext cx="7929562" cy="7080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2000" dirty="0" err="1">
                <a:solidFill>
                  <a:schemeClr val="tx1"/>
                </a:solidFill>
                <a:latin typeface="Arial Black" pitchFamily="34" charset="0"/>
              </a:rPr>
              <a:t>H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ızlı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</a:rPr>
              <a:t>....</a:t>
            </a:r>
            <a:r>
              <a:rPr lang="en-GB" sz="2000" dirty="0">
                <a:solidFill>
                  <a:schemeClr val="tx1"/>
                </a:solidFill>
                <a:latin typeface="Arial Black" pitchFamily="34" charset="0"/>
              </a:rPr>
              <a:t>.........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</a:rPr>
              <a:t>ç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evre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sorunlarının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temeli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olarak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nitele</a:t>
            </a:r>
            <a:r>
              <a:rPr lang="tr-TR" sz="2000" dirty="0">
                <a:latin typeface="Arial Black" pitchFamily="34" charset="0"/>
              </a:rPr>
              <a:t>ndirilmektedir.</a:t>
            </a:r>
          </a:p>
        </p:txBody>
      </p:sp>
      <p:sp>
        <p:nvSpPr>
          <p:cNvPr id="9" name="8 - TextBox">
            <a:extLst>
              <a:ext uri="{FF2B5EF4-FFF2-40B4-BE49-F238E27FC236}">
                <a16:creationId xmlns:a16="http://schemas.microsoft.com/office/drawing/2014/main" id="{A81A355E-4B59-422F-75A3-5C9DED7ED70A}"/>
              </a:ext>
            </a:extLst>
          </p:cNvPr>
          <p:cNvSpPr txBox="1"/>
          <p:nvPr/>
        </p:nvSpPr>
        <p:spPr>
          <a:xfrm>
            <a:off x="1809750" y="1000125"/>
            <a:ext cx="1785938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GB" sz="2000" dirty="0" err="1">
                <a:latin typeface="Arial Black" pitchFamily="34" charset="0"/>
              </a:rPr>
              <a:t>Nedenler</a:t>
            </a:r>
            <a:endParaRPr lang="en-US" sz="2000" dirty="0">
              <a:latin typeface="Arial Black" pitchFamily="34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2930504F-57AE-AE45-42F8-AB2E94135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285751"/>
            <a:ext cx="4071938" cy="5238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2800" b="1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Gelişme </a:t>
            </a:r>
            <a:r>
              <a:rPr lang="en-US" sz="2800" b="1" dirty="0" err="1">
                <a:solidFill>
                  <a:srgbClr val="232323"/>
                </a:solidFill>
                <a:latin typeface="Arial Black" pitchFamily="34" charset="0"/>
                <a:cs typeface="Arial" pitchFamily="34" charset="0"/>
              </a:rPr>
              <a:t>bölümü</a:t>
            </a:r>
            <a:r>
              <a:rPr lang="tr-TR" sz="2800" b="1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:</a:t>
            </a:r>
            <a:endParaRPr lang="tr-TR" sz="28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81441F62-4F12-2A23-ED6F-2CC38D336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6" y="1858963"/>
            <a:ext cx="9001125" cy="29083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anchor="ctr">
            <a:spAutoFit/>
          </a:bodyPr>
          <a:lstStyle/>
          <a:p>
            <a:pPr algn="just">
              <a:defRPr/>
            </a:pP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Umursamazlık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 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:</a:t>
            </a:r>
          </a:p>
          <a:p>
            <a:pPr algn="just">
              <a:defRPr/>
            </a:pP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Tarım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alanı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açmak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için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ormanları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yak</a:t>
            </a:r>
            <a:r>
              <a:rPr lang="en-GB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makta</a:t>
            </a:r>
            <a:r>
              <a:rPr lang="tr-T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dır</a:t>
            </a:r>
            <a:r>
              <a:rPr lang="en-US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.</a:t>
            </a:r>
            <a:endParaRPr lang="tr-TR" sz="2800" b="1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  <a:p>
            <a:pPr algn="just">
              <a:defRPr/>
            </a:pPr>
            <a:r>
              <a:rPr lang="en-US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Z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avallı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hayvancıkların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ve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bitkilerin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neslini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tüket</a:t>
            </a:r>
            <a:r>
              <a:rPr lang="tr-T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mektedir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.</a:t>
            </a:r>
            <a:endParaRPr lang="en-GB" sz="2800" b="1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  <a:p>
            <a:pPr algn="just">
              <a:defRPr/>
            </a:pPr>
            <a:r>
              <a:rPr lang="en-GB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D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ünyamızı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kendi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elimizle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öldür</a:t>
            </a:r>
            <a:r>
              <a:rPr lang="en-GB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mekteyiz</a:t>
            </a:r>
            <a:r>
              <a:rPr lang="en-GB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.</a:t>
            </a:r>
            <a:endParaRPr lang="el-GR" sz="2800" b="1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  <a:p>
            <a:pPr algn="just">
              <a:defRPr/>
            </a:pP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Toprağı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bilinçsiz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kullan</a:t>
            </a:r>
            <a:r>
              <a:rPr lang="en-GB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maktay</a:t>
            </a:r>
            <a:r>
              <a:rPr lang="tr-T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ız,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çöp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at</a:t>
            </a:r>
            <a:r>
              <a:rPr lang="tr-T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maktayız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, </a:t>
            </a:r>
            <a:endParaRPr lang="en-GB" sz="2800" b="1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  <a:p>
            <a:pPr algn="just">
              <a:defRPr/>
            </a:pP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havayı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kirlet</a:t>
            </a:r>
            <a:r>
              <a:rPr lang="tr-T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mekteyiz 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ve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oksijen</a:t>
            </a:r>
            <a:r>
              <a:rPr lang="el-G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l-GR" sz="2800" b="1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bekl</a:t>
            </a:r>
            <a:r>
              <a:rPr lang="tr-TR" sz="28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emekteyiz.</a:t>
            </a:r>
            <a:endParaRPr lang="el-GR" sz="2800" b="1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  <a:p>
            <a:pPr algn="just">
              <a:defRPr/>
            </a:pPr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7B95B7F-D434-486F-FA5E-3FA153238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285751"/>
            <a:ext cx="4071938" cy="5238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2800" b="1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Gelişme </a:t>
            </a:r>
            <a:r>
              <a:rPr lang="en-US" sz="2800" b="1" dirty="0" err="1">
                <a:solidFill>
                  <a:srgbClr val="232323"/>
                </a:solidFill>
                <a:latin typeface="Arial Black" pitchFamily="34" charset="0"/>
                <a:cs typeface="Arial" pitchFamily="34" charset="0"/>
              </a:rPr>
              <a:t>bölümü</a:t>
            </a:r>
            <a:r>
              <a:rPr lang="tr-TR" sz="2800" b="1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:</a:t>
            </a:r>
            <a:endParaRPr lang="tr-TR" sz="28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4 - TextBox">
            <a:extLst>
              <a:ext uri="{FF2B5EF4-FFF2-40B4-BE49-F238E27FC236}">
                <a16:creationId xmlns:a16="http://schemas.microsoft.com/office/drawing/2014/main" id="{DE85616D-313D-9102-1AB0-1F17D5A97876}"/>
              </a:ext>
            </a:extLst>
          </p:cNvPr>
          <p:cNvSpPr txBox="1"/>
          <p:nvPr/>
        </p:nvSpPr>
        <p:spPr>
          <a:xfrm>
            <a:off x="1809750" y="1000125"/>
            <a:ext cx="1785938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GB" sz="2000" dirty="0" err="1">
                <a:latin typeface="Arial Black" pitchFamily="34" charset="0"/>
              </a:rPr>
              <a:t>Nedenler</a:t>
            </a:r>
            <a:endParaRPr lang="en-US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extLst>
              <a:ext uri="{FF2B5EF4-FFF2-40B4-BE49-F238E27FC236}">
                <a16:creationId xmlns:a16="http://schemas.microsoft.com/office/drawing/2014/main" id="{CD2EDB71-6BAA-243C-243A-9871D271005E}"/>
              </a:ext>
            </a:extLst>
          </p:cNvPr>
          <p:cNvSpPr/>
          <p:nvPr/>
        </p:nvSpPr>
        <p:spPr>
          <a:xfrm>
            <a:off x="1738314" y="1143001"/>
            <a:ext cx="7572375" cy="708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Arial Black" pitchFamily="34" charset="0"/>
              </a:rPr>
              <a:t>Son </a:t>
            </a:r>
            <a:r>
              <a:rPr lang="en-US" sz="2000" dirty="0" err="1">
                <a:latin typeface="Arial Black" pitchFamily="34" charset="0"/>
              </a:rPr>
              <a:t>yıllarda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hava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kirliliği</a:t>
            </a:r>
            <a:r>
              <a:rPr lang="el-GR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doğal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</a:rPr>
              <a:t>gaz 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kullanımın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…………………………. </a:t>
            </a:r>
            <a:r>
              <a:rPr lang="en-GB" sz="2000" dirty="0">
                <a:solidFill>
                  <a:schemeClr val="tx1"/>
                </a:solidFill>
                <a:latin typeface="Arial Black" pitchFamily="34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le</a:t>
            </a:r>
            <a:r>
              <a:rPr lang="el-GR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azalmakta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</a:rPr>
              <a:t>dır.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2D1DE30-6526-D475-FAF1-4701E3196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7188"/>
            <a:ext cx="4000500" cy="4619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2400" b="1" dirty="0">
                <a:solidFill>
                  <a:schemeClr val="tx1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Sonuç </a:t>
            </a:r>
            <a:r>
              <a:rPr lang="tr-TR" sz="2400" b="1" dirty="0">
                <a:solidFill>
                  <a:srgbClr val="232323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bölümü :</a:t>
            </a:r>
            <a:endParaRPr lang="tr-TR" sz="24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- Ορθογώνιο">
            <a:extLst>
              <a:ext uri="{FF2B5EF4-FFF2-40B4-BE49-F238E27FC236}">
                <a16:creationId xmlns:a16="http://schemas.microsoft.com/office/drawing/2014/main" id="{538D217F-14A3-3E4D-BE74-F5B85E611ED5}"/>
              </a:ext>
            </a:extLst>
          </p:cNvPr>
          <p:cNvSpPr/>
          <p:nvPr/>
        </p:nvSpPr>
        <p:spPr>
          <a:xfrm>
            <a:off x="1809751" y="2928939"/>
            <a:ext cx="7572375" cy="708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 err="1">
                <a:latin typeface="Arial Black" pitchFamily="34" charset="0"/>
              </a:rPr>
              <a:t>Çevre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konusunda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gelecek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</a:rPr>
              <a:t>....</a:t>
            </a:r>
            <a:r>
              <a:rPr lang="en-GB" sz="2000" dirty="0">
                <a:solidFill>
                  <a:schemeClr val="tx1"/>
                </a:solidFill>
                <a:latin typeface="Arial Black" pitchFamily="34" charset="0"/>
              </a:rPr>
              <a:t>........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</a:rPr>
              <a:t>....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</a:rPr>
              <a:t>eğitimi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</a:rPr>
              <a:t> çok </a:t>
            </a:r>
            <a:r>
              <a:rPr lang="tr-TR" sz="2000" dirty="0">
                <a:latin typeface="Arial Black" pitchFamily="34" charset="0"/>
              </a:rPr>
              <a:t>önemlidir.</a:t>
            </a:r>
            <a:endParaRPr lang="en-US" sz="2000" dirty="0">
              <a:latin typeface="Arial Black" pitchFamily="34" charset="0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594734F0-BB5F-CD2C-949B-1D2A85161E41}"/>
              </a:ext>
            </a:extLst>
          </p:cNvPr>
          <p:cNvSpPr/>
          <p:nvPr/>
        </p:nvSpPr>
        <p:spPr>
          <a:xfrm>
            <a:off x="1809751" y="3857625"/>
            <a:ext cx="7572375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2000" dirty="0" err="1">
                <a:latin typeface="Arial Black" pitchFamily="34" charset="0"/>
              </a:rPr>
              <a:t>O</a:t>
            </a:r>
            <a:r>
              <a:rPr lang="en-US" sz="2000" dirty="0" err="1">
                <a:latin typeface="Arial Black" pitchFamily="34" charset="0"/>
              </a:rPr>
              <a:t>rtak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tr-TR" sz="2000" dirty="0">
                <a:latin typeface="Arial Black" pitchFamily="34" charset="0"/>
              </a:rPr>
              <a:t>.............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aranmalı</a:t>
            </a:r>
            <a:r>
              <a:rPr lang="tr-TR" sz="2000" dirty="0">
                <a:latin typeface="Arial Black" pitchFamily="34" charset="0"/>
              </a:rPr>
              <a:t>dır.</a:t>
            </a:r>
            <a:endParaRPr lang="en-US" sz="2000" dirty="0">
              <a:latin typeface="Arial Black" pitchFamily="34" charset="0"/>
            </a:endParaRPr>
          </a:p>
        </p:txBody>
      </p:sp>
      <p:sp>
        <p:nvSpPr>
          <p:cNvPr id="6" name="5 - Ορθογώνιο">
            <a:extLst>
              <a:ext uri="{FF2B5EF4-FFF2-40B4-BE49-F238E27FC236}">
                <a16:creationId xmlns:a16="http://schemas.microsoft.com/office/drawing/2014/main" id="{BE233219-F21F-198C-EBB7-F422764A8C48}"/>
              </a:ext>
            </a:extLst>
          </p:cNvPr>
          <p:cNvSpPr/>
          <p:nvPr/>
        </p:nvSpPr>
        <p:spPr>
          <a:xfrm>
            <a:off x="1809751" y="2071689"/>
            <a:ext cx="7572375" cy="708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 </a:t>
            </a:r>
            <a:r>
              <a:rPr lang="en-US" sz="2000" dirty="0" err="1">
                <a:latin typeface="Arial Black" pitchFamily="34" charset="0"/>
              </a:rPr>
              <a:t>Şehir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içerisindeki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tr-TR" sz="2000" dirty="0">
                <a:latin typeface="Arial Black" pitchFamily="34" charset="0"/>
              </a:rPr>
              <a:t>…</a:t>
            </a:r>
            <a:r>
              <a:rPr lang="en-GB" sz="2000" dirty="0">
                <a:latin typeface="Arial Black" pitchFamily="34" charset="0"/>
              </a:rPr>
              <a:t>.........</a:t>
            </a:r>
            <a:r>
              <a:rPr lang="tr-TR" sz="2000" dirty="0">
                <a:latin typeface="Arial Black" pitchFamily="34" charset="0"/>
              </a:rPr>
              <a:t>..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ve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tr-TR" sz="2000" dirty="0">
                <a:latin typeface="Arial Black" pitchFamily="34" charset="0"/>
              </a:rPr>
              <a:t>...........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artırılmalı</a:t>
            </a:r>
            <a:r>
              <a:rPr lang="en-US" sz="2000" dirty="0">
                <a:latin typeface="Arial Black" pitchFamily="34" charset="0"/>
              </a:rPr>
              <a:t>, </a:t>
            </a:r>
            <a:r>
              <a:rPr lang="en-US" sz="2000" dirty="0" err="1">
                <a:latin typeface="Arial Black" pitchFamily="34" charset="0"/>
              </a:rPr>
              <a:t>şehirlerin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nefes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alması</a:t>
            </a: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err="1">
                <a:latin typeface="Arial Black" pitchFamily="34" charset="0"/>
              </a:rPr>
              <a:t>sağlanmalıdır</a:t>
            </a:r>
            <a:r>
              <a:rPr lang="en-US" sz="2000" dirty="0">
                <a:latin typeface="Arial Black" pitchFamily="34" charset="0"/>
              </a:rPr>
              <a:t>.</a:t>
            </a:r>
          </a:p>
        </p:txBody>
      </p:sp>
      <p:sp>
        <p:nvSpPr>
          <p:cNvPr id="7" name="6 - Ορθογώνιο">
            <a:extLst>
              <a:ext uri="{FF2B5EF4-FFF2-40B4-BE49-F238E27FC236}">
                <a16:creationId xmlns:a16="http://schemas.microsoft.com/office/drawing/2014/main" id="{42422996-7D95-8FD1-4DC6-47D1D02B84DA}"/>
              </a:ext>
            </a:extLst>
          </p:cNvPr>
          <p:cNvSpPr/>
          <p:nvPr/>
        </p:nvSpPr>
        <p:spPr>
          <a:xfrm>
            <a:off x="6453189" y="285750"/>
            <a:ext cx="4149725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2000" b="1" dirty="0" err="1">
                <a:latin typeface="Arial Black" pitchFamily="34" charset="0"/>
              </a:rPr>
              <a:t>Bu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durum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değiştirilebilir</a:t>
            </a:r>
            <a:r>
              <a:rPr lang="de-DE" sz="2000" b="1" dirty="0">
                <a:latin typeface="Arial Black" pitchFamily="34" charset="0"/>
              </a:rPr>
              <a:t> mi?</a:t>
            </a:r>
            <a:endParaRPr lang="en-US" sz="2000" dirty="0">
              <a:latin typeface="Arial Black" pitchFamily="34" charset="0"/>
            </a:endParaRPr>
          </a:p>
        </p:txBody>
      </p:sp>
      <p:pic>
        <p:nvPicPr>
          <p:cNvPr id="11273" name="Picture 2" descr="Σχετική εικόνα">
            <a:hlinkClick r:id="rId2"/>
            <a:extLst>
              <a:ext uri="{FF2B5EF4-FFF2-40B4-BE49-F238E27FC236}">
                <a16:creationId xmlns:a16="http://schemas.microsoft.com/office/drawing/2014/main" id="{532813A9-A1AD-7E15-1D6C-1B01D4A74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4572000"/>
            <a:ext cx="2762250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2" descr="Αποτέλεσμα εικόνας για çevre sorunlarının nedenleri">
            <a:hlinkClick r:id="rId4"/>
            <a:extLst>
              <a:ext uri="{FF2B5EF4-FFF2-40B4-BE49-F238E27FC236}">
                <a16:creationId xmlns:a16="http://schemas.microsoft.com/office/drawing/2014/main" id="{89106CFC-F5AC-5A11-ABCC-AE6A9525D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46"/>
          <a:stretch>
            <a:fillRect/>
          </a:stretch>
        </p:blipFill>
        <p:spPr bwMode="auto">
          <a:xfrm>
            <a:off x="4810126" y="4572000"/>
            <a:ext cx="4429125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>
            <a:extLst>
              <a:ext uri="{FF2B5EF4-FFF2-40B4-BE49-F238E27FC236}">
                <a16:creationId xmlns:a16="http://schemas.microsoft.com/office/drawing/2014/main" id="{38DECB75-B370-8B7A-485A-49A882267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71501"/>
            <a:ext cx="40005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2400" b="1" dirty="0">
                <a:solidFill>
                  <a:schemeClr val="tx1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Sonuç </a:t>
            </a:r>
            <a:r>
              <a:rPr lang="tr-TR" sz="2400" b="1" dirty="0">
                <a:solidFill>
                  <a:srgbClr val="232323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bölümü :</a:t>
            </a:r>
            <a:endParaRPr lang="tr-TR" sz="24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007E340E-B24D-1F07-3157-59ABBE3BB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1357314"/>
            <a:ext cx="8358187" cy="708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.................................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artırmak</a:t>
            </a:r>
            <a:r>
              <a:rPr lang="el-GR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amacıyla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çeşitli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kampanyalar</a:t>
            </a:r>
            <a:r>
              <a:rPr lang="en-US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düzenle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n</a:t>
            </a:r>
            <a:r>
              <a:rPr lang="en-US" sz="2000" dirty="0" err="1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meli</a:t>
            </a:r>
            <a:r>
              <a:rPr lang="tr-TR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.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9CBF5CDB-EBB7-FE5D-F49F-2DDA2A5A5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2214564"/>
            <a:ext cx="8358187" cy="708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Sürdürülebilirlik, ekoloji, ......................... gibi söylemler tartışılmalı.</a:t>
            </a:r>
            <a:r>
              <a:rPr lang="tr-TR" sz="2000" dirty="0">
                <a:solidFill>
                  <a:srgbClr val="222222"/>
                </a:solidFill>
                <a:latin typeface="Arial Black" pitchFamily="34" charset="0"/>
                <a:cs typeface="Arial" pitchFamily="34" charset="0"/>
              </a:rPr>
              <a:t> </a:t>
            </a:r>
            <a:endParaRPr lang="tr-TR" sz="20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3732" name="Rectangle 4">
            <a:extLst>
              <a:ext uri="{FF2B5EF4-FFF2-40B4-BE49-F238E27FC236}">
                <a16:creationId xmlns:a16="http://schemas.microsoft.com/office/drawing/2014/main" id="{526057C1-062D-7827-130A-148CE9523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3000376"/>
            <a:ext cx="8358187" cy="708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srgbClr val="222222"/>
                </a:solidFill>
                <a:latin typeface="Arial Black" pitchFamily="34" charset="0"/>
                <a:cs typeface="Arial" pitchFamily="34" charset="0"/>
              </a:rPr>
              <a:t>.....Güneş., ........................ gibi ......................... enerji kaynakları gündeme getirilmeli.</a:t>
            </a:r>
            <a:endParaRPr lang="tr-TR" sz="20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D1E3B803-FF00-C7A1-EC55-9D5041000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3857625"/>
            <a:ext cx="8429625" cy="4000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srgbClr val="222222"/>
                </a:solidFill>
                <a:latin typeface="Arial Black" pitchFamily="34" charset="0"/>
                <a:cs typeface="Arial" pitchFamily="34" charset="0"/>
              </a:rPr>
              <a:t>Sağlıklı ve ........................... kentler oluşturmalı.</a:t>
            </a:r>
            <a:endParaRPr lang="tr-TR" sz="20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D5FBCD19-A6A3-C97B-417C-BB10F44B7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4357689"/>
            <a:ext cx="8358187" cy="708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İnsanlar yaşam ...................... artırabilir ve durumu değiştirebilir.</a:t>
            </a:r>
            <a:endParaRPr lang="tr-TR" sz="20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A7AC14BB-9C92-D419-C9F3-ED35E2BED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5214938"/>
            <a:ext cx="8358188" cy="4000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Huzurlu ve güven içinde yaşanılan bir ............ oluşturmalı.</a:t>
            </a:r>
          </a:p>
        </p:txBody>
      </p:sp>
      <p:sp>
        <p:nvSpPr>
          <p:cNvPr id="9" name="8 - Ορθογώνιο">
            <a:extLst>
              <a:ext uri="{FF2B5EF4-FFF2-40B4-BE49-F238E27FC236}">
                <a16:creationId xmlns:a16="http://schemas.microsoft.com/office/drawing/2014/main" id="{6CA7F77F-6580-7C10-2A40-751B5AF5DAF4}"/>
              </a:ext>
            </a:extLst>
          </p:cNvPr>
          <p:cNvSpPr/>
          <p:nvPr/>
        </p:nvSpPr>
        <p:spPr>
          <a:xfrm>
            <a:off x="6453189" y="285750"/>
            <a:ext cx="4149725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2000" b="1" dirty="0" err="1">
                <a:latin typeface="Arial Black" pitchFamily="34" charset="0"/>
              </a:rPr>
              <a:t>Bu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durum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değiştirilebilir</a:t>
            </a:r>
            <a:r>
              <a:rPr lang="de-DE" sz="2000" b="1" dirty="0">
                <a:latin typeface="Arial Black" pitchFamily="34" charset="0"/>
              </a:rPr>
              <a:t> mi?</a:t>
            </a:r>
            <a:endParaRPr lang="en-US" sz="2000" dirty="0">
              <a:latin typeface="Arial Black" pitchFamily="34" charset="0"/>
            </a:endParaRPr>
          </a:p>
        </p:txBody>
      </p:sp>
      <p:sp>
        <p:nvSpPr>
          <p:cNvPr id="10" name="9 - Ορθογώνιο">
            <a:extLst>
              <a:ext uri="{FF2B5EF4-FFF2-40B4-BE49-F238E27FC236}">
                <a16:creationId xmlns:a16="http://schemas.microsoft.com/office/drawing/2014/main" id="{696D1772-1913-6250-8DD1-987563D75FC2}"/>
              </a:ext>
            </a:extLst>
          </p:cNvPr>
          <p:cNvSpPr/>
          <p:nvPr/>
        </p:nvSpPr>
        <p:spPr>
          <a:xfrm>
            <a:off x="1738313" y="5715001"/>
            <a:ext cx="8501062" cy="708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 err="1">
                <a:latin typeface="Arial Black" pitchFamily="34" charset="0"/>
              </a:rPr>
              <a:t>Doğal</a:t>
            </a:r>
            <a:r>
              <a:rPr lang="en-US" sz="2000" b="1" dirty="0">
                <a:latin typeface="Arial Black" pitchFamily="34" charset="0"/>
              </a:rPr>
              <a:t> </a:t>
            </a:r>
            <a:r>
              <a:rPr lang="en-US" sz="2000" b="1" dirty="0" err="1">
                <a:latin typeface="Arial Black" pitchFamily="34" charset="0"/>
              </a:rPr>
              <a:t>kaynaklar</a:t>
            </a:r>
            <a:r>
              <a:rPr lang="en-US" sz="2000" b="1" dirty="0">
                <a:latin typeface="Arial Black" pitchFamily="34" charset="0"/>
              </a:rPr>
              <a:t> </a:t>
            </a:r>
            <a:r>
              <a:rPr lang="en-US" sz="2000" b="1" dirty="0" err="1">
                <a:latin typeface="Arial Black" pitchFamily="34" charset="0"/>
              </a:rPr>
              <a:t>ve</a:t>
            </a:r>
            <a:r>
              <a:rPr lang="en-US" sz="2000" b="1" dirty="0">
                <a:latin typeface="Arial Black" pitchFamily="34" charset="0"/>
              </a:rPr>
              <a:t> </a:t>
            </a:r>
            <a:r>
              <a:rPr lang="en-US" sz="2000" b="1" dirty="0" err="1">
                <a:latin typeface="Arial Black" pitchFamily="34" charset="0"/>
              </a:rPr>
              <a:t>çevre</a:t>
            </a:r>
            <a:r>
              <a:rPr lang="en-US" sz="2000" b="1" dirty="0">
                <a:latin typeface="Arial Black" pitchFamily="34" charset="0"/>
              </a:rPr>
              <a:t> </a:t>
            </a:r>
            <a:r>
              <a:rPr lang="tr-TR" sz="2000" b="1" dirty="0">
                <a:latin typeface="Arial Black" pitchFamily="34" charset="0"/>
              </a:rPr>
              <a:t>.....................</a:t>
            </a:r>
            <a:r>
              <a:rPr lang="en-US" sz="2000" b="1" dirty="0">
                <a:latin typeface="Arial Black" pitchFamily="34" charset="0"/>
              </a:rPr>
              <a:t> </a:t>
            </a:r>
            <a:r>
              <a:rPr lang="en-US" sz="2000" b="1" dirty="0" err="1">
                <a:latin typeface="Arial Black" pitchFamily="34" charset="0"/>
              </a:rPr>
              <a:t>için</a:t>
            </a:r>
            <a:r>
              <a:rPr lang="en-US" sz="2000" b="1" dirty="0">
                <a:latin typeface="Arial Black" pitchFamily="34" charset="0"/>
              </a:rPr>
              <a:t> </a:t>
            </a:r>
            <a:r>
              <a:rPr lang="en-US" sz="2000" b="1" dirty="0" err="1">
                <a:latin typeface="Arial Black" pitchFamily="34" charset="0"/>
              </a:rPr>
              <a:t>insanoğlu</a:t>
            </a:r>
            <a:r>
              <a:rPr lang="en-US" sz="2000" b="1" dirty="0">
                <a:latin typeface="Arial Black" pitchFamily="34" charset="0"/>
              </a:rPr>
              <a:t> </a:t>
            </a:r>
            <a:r>
              <a:rPr lang="en-US" sz="2000" b="1" dirty="0" err="1">
                <a:latin typeface="Arial Black" pitchFamily="34" charset="0"/>
              </a:rPr>
              <a:t>tedbirler</a:t>
            </a:r>
            <a:r>
              <a:rPr lang="en-US" sz="2000" b="1" dirty="0">
                <a:latin typeface="Arial Black" pitchFamily="34" charset="0"/>
              </a:rPr>
              <a:t> al</a:t>
            </a:r>
            <a:r>
              <a:rPr lang="tr-TR" sz="2000" b="1" dirty="0">
                <a:latin typeface="Arial Black" pitchFamily="34" charset="0"/>
              </a:rPr>
              <a:t>malı.</a:t>
            </a:r>
            <a:endParaRPr lang="en-US" sz="20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Tartışma konsepti illüstrasyonu | Premium vektör">
            <a:extLst>
              <a:ext uri="{FF2B5EF4-FFF2-40B4-BE49-F238E27FC236}">
                <a16:creationId xmlns:a16="http://schemas.microsoft.com/office/drawing/2014/main" id="{9A95B3D5-9CBE-B84D-8AF0-B205D93D3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934" y="1265345"/>
            <a:ext cx="5365863" cy="4327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4 - Ορθογώνιο">
            <a:extLst>
              <a:ext uri="{FF2B5EF4-FFF2-40B4-BE49-F238E27FC236}">
                <a16:creationId xmlns:a16="http://schemas.microsoft.com/office/drawing/2014/main" id="{450BB98D-58D3-EAFB-BAE5-3D240C7BBFF6}"/>
              </a:ext>
            </a:extLst>
          </p:cNvPr>
          <p:cNvSpPr/>
          <p:nvPr/>
        </p:nvSpPr>
        <p:spPr>
          <a:xfrm>
            <a:off x="6856341" y="2895600"/>
            <a:ext cx="4149725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2000" b="1" dirty="0" err="1">
                <a:latin typeface="Arial Black" pitchFamily="34" charset="0"/>
              </a:rPr>
              <a:t>Bu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durum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değiştirilebilir</a:t>
            </a:r>
            <a:r>
              <a:rPr lang="de-DE" sz="2000" b="1" dirty="0">
                <a:latin typeface="Arial Black" pitchFamily="34" charset="0"/>
              </a:rPr>
              <a:t> mi?</a:t>
            </a:r>
            <a:endParaRPr lang="en-U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68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C4CE49BC-FF7D-06BF-00A1-4632D398B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136" y="764705"/>
            <a:ext cx="9143865" cy="586378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l-GR" sz="1600" b="1" dirty="0"/>
              <a:t> </a:t>
            </a:r>
            <a:r>
              <a:rPr lang="el-GR" sz="3200" dirty="0" err="1"/>
              <a:t>Oysa</a:t>
            </a:r>
            <a:r>
              <a:rPr lang="el-GR" sz="3200" dirty="0"/>
              <a:t> </a:t>
            </a:r>
            <a:r>
              <a:rPr lang="el-GR" sz="3200" dirty="0" err="1"/>
              <a:t>birkaç</a:t>
            </a:r>
            <a:r>
              <a:rPr lang="el-GR" sz="3200" dirty="0"/>
              <a:t> </a:t>
            </a:r>
            <a:r>
              <a:rPr lang="el-GR" sz="3200" dirty="0" err="1"/>
              <a:t>basit</a:t>
            </a:r>
            <a:r>
              <a:rPr lang="el-GR" sz="3200" dirty="0"/>
              <a:t> </a:t>
            </a:r>
            <a:r>
              <a:rPr lang="el-GR" sz="3200" dirty="0" err="1"/>
              <a:t>önlem</a:t>
            </a:r>
            <a:r>
              <a:rPr lang="el-GR" sz="3200" dirty="0"/>
              <a:t> </a:t>
            </a:r>
            <a:r>
              <a:rPr lang="el-GR" sz="3200" dirty="0" err="1"/>
              <a:t>ölüme</a:t>
            </a:r>
            <a:r>
              <a:rPr lang="el-GR" sz="3200" dirty="0"/>
              <a:t> </a:t>
            </a:r>
            <a:r>
              <a:rPr lang="el-GR" sz="3200" dirty="0" err="1"/>
              <a:t>mahkummuş</a:t>
            </a:r>
            <a:r>
              <a:rPr lang="el-GR" sz="3200" dirty="0"/>
              <a:t> </a:t>
            </a:r>
            <a:r>
              <a:rPr lang="el-GR" sz="3200" dirty="0" err="1"/>
              <a:t>gibi</a:t>
            </a:r>
            <a:r>
              <a:rPr lang="el-GR" sz="3200" dirty="0"/>
              <a:t> </a:t>
            </a:r>
            <a:r>
              <a:rPr lang="el-GR" sz="3200" dirty="0" err="1"/>
              <a:t>görünen</a:t>
            </a:r>
            <a:r>
              <a:rPr lang="el-GR" sz="3200" dirty="0"/>
              <a:t> </a:t>
            </a:r>
            <a:r>
              <a:rPr lang="el-GR" sz="3200" dirty="0" err="1"/>
              <a:t>buraları</a:t>
            </a:r>
            <a:r>
              <a:rPr lang="el-GR" sz="3200" dirty="0"/>
              <a:t> </a:t>
            </a:r>
            <a:r>
              <a:rPr lang="el-GR" sz="3200" dirty="0" err="1"/>
              <a:t>kurtarabilir</a:t>
            </a:r>
            <a:r>
              <a:rPr lang="el-GR" sz="3200" dirty="0"/>
              <a:t>.</a:t>
            </a:r>
            <a:endParaRPr lang="el-GR" sz="3200" dirty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de-DE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Enerji</a:t>
            </a:r>
            <a:r>
              <a:rPr lang="de-DE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dostu</a:t>
            </a:r>
            <a:r>
              <a:rPr lang="de-DE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ampuller</a:t>
            </a:r>
            <a:r>
              <a:rPr lang="de-DE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kullanılmalı</a:t>
            </a:r>
            <a:r>
              <a:rPr lang="de-DE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.</a:t>
            </a:r>
            <a:endParaRPr lang="el-GR" sz="32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n-US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Do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ğ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ru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ışı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kland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rma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kullan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lmal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ı.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Klima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yerine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vantilat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ö</a:t>
            </a:r>
            <a:r>
              <a:rPr lang="en-US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r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kullan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lmal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ı.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Τ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ra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ş 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esnas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nda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musluk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el-GR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çı</a:t>
            </a:r>
            <a:r>
              <a:rPr lang="en-US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k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b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rak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</a:t>
            </a:r>
            <a:r>
              <a:rPr lang="en-US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lmamal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ı.</a:t>
            </a:r>
            <a:r>
              <a:rPr lang="el-GR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 algn="just">
              <a:lnSpc>
                <a:spcPct val="200000"/>
              </a:lnSpc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de-DE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Hortumla</a:t>
            </a:r>
            <a:r>
              <a:rPr lang="de-DE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sulama</a:t>
            </a:r>
            <a:r>
              <a:rPr lang="de-DE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ve</a:t>
            </a:r>
            <a:r>
              <a:rPr lang="de-DE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yıkama</a:t>
            </a:r>
            <a:r>
              <a:rPr lang="de-DE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3200" dirty="0" err="1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yapılmamalı</a:t>
            </a:r>
            <a:r>
              <a:rPr lang="el-GR" sz="3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de-DE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el-GR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EABDF61-F2B3-105D-1435-668F344D3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40005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tr-TR" sz="2400" b="1" dirty="0">
                <a:solidFill>
                  <a:schemeClr val="tx1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Sonuç </a:t>
            </a:r>
            <a:r>
              <a:rPr lang="tr-TR" sz="2400" b="1" dirty="0">
                <a:solidFill>
                  <a:srgbClr val="232323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bölümü :</a:t>
            </a:r>
            <a:endParaRPr lang="tr-TR" sz="24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4D5E4A63-DF68-4CD1-500B-4EDA6CD01EE8}"/>
              </a:ext>
            </a:extLst>
          </p:cNvPr>
          <p:cNvSpPr/>
          <p:nvPr/>
        </p:nvSpPr>
        <p:spPr>
          <a:xfrm>
            <a:off x="6518276" y="0"/>
            <a:ext cx="4149725" cy="4000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2000" b="1" dirty="0" err="1">
                <a:latin typeface="Arial Black" pitchFamily="34" charset="0"/>
              </a:rPr>
              <a:t>Bu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durum</a:t>
            </a:r>
            <a:r>
              <a:rPr lang="de-DE" sz="2000" b="1" dirty="0">
                <a:latin typeface="Arial Black" pitchFamily="34" charset="0"/>
              </a:rPr>
              <a:t> </a:t>
            </a:r>
            <a:r>
              <a:rPr lang="de-DE" sz="2000" b="1" dirty="0" err="1">
                <a:latin typeface="Arial Black" pitchFamily="34" charset="0"/>
              </a:rPr>
              <a:t>değiştirilebilir</a:t>
            </a:r>
            <a:r>
              <a:rPr lang="de-DE" sz="2000" b="1" dirty="0">
                <a:latin typeface="Arial Black" pitchFamily="34" charset="0"/>
              </a:rPr>
              <a:t> mi?</a:t>
            </a:r>
            <a:endParaRPr lang="en-US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1142</Words>
  <Application>Microsoft Office PowerPoint</Application>
  <PresentationFormat>Ευρεία οθόνη</PresentationFormat>
  <Paragraphs>162</Paragraphs>
  <Slides>24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32" baseType="lpstr">
      <vt:lpstr>Aptos</vt:lpstr>
      <vt:lpstr>Aptos Display</vt:lpstr>
      <vt:lpstr>Arial</vt:lpstr>
      <vt:lpstr>Arial Black</vt:lpstr>
      <vt:lpstr>Arial Unicode MS</vt:lpstr>
      <vt:lpstr>Calibri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ΕΛΕΝΗ ΧΑΡΑΛΑΜΠΟΥΣ</dc:creator>
  <cp:lastModifiedBy>ΕΛΕΝΗ ΧΑΡΑΛΑΜΠΟΥΣ</cp:lastModifiedBy>
  <cp:revision>5</cp:revision>
  <dcterms:created xsi:type="dcterms:W3CDTF">2025-10-11T10:39:32Z</dcterms:created>
  <dcterms:modified xsi:type="dcterms:W3CDTF">2025-10-11T13:27:08Z</dcterms:modified>
</cp:coreProperties>
</file>