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3" r:id="rId2"/>
    <p:sldId id="291" r:id="rId3"/>
    <p:sldId id="276" r:id="rId4"/>
    <p:sldId id="292" r:id="rId5"/>
    <p:sldId id="290" r:id="rId6"/>
    <p:sldId id="274" r:id="rId7"/>
    <p:sldId id="279" r:id="rId8"/>
    <p:sldId id="293" r:id="rId9"/>
    <p:sldId id="299" r:id="rId10"/>
    <p:sldId id="300" r:id="rId11"/>
    <p:sldId id="297" r:id="rId12"/>
    <p:sldId id="280" r:id="rId13"/>
    <p:sldId id="298" r:id="rId14"/>
    <p:sldId id="270" r:id="rId15"/>
    <p:sldId id="296" r:id="rId16"/>
    <p:sldId id="278" r:id="rId17"/>
    <p:sldId id="295" r:id="rId18"/>
    <p:sldId id="289" r:id="rId19"/>
    <p:sldId id="288" r:id="rId20"/>
    <p:sldId id="294" r:id="rId21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81CCC-E22C-4D8A-82A2-5A4107235A0B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D5BB7-8EF6-4743-AF02-A1EC04246315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469892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85F71-770B-4752-8E12-005825E685F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16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85F71-770B-4752-8E12-005825E685F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16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F7297-7FAE-CE62-97C9-9EEF9B870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>
            <a:extLst>
              <a:ext uri="{FF2B5EF4-FFF2-40B4-BE49-F238E27FC236}">
                <a16:creationId xmlns:a16="http://schemas.microsoft.com/office/drawing/2014/main" id="{98B2AC0E-942C-E550-5F34-40CFA1386E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>
            <a:extLst>
              <a:ext uri="{FF2B5EF4-FFF2-40B4-BE49-F238E27FC236}">
                <a16:creationId xmlns:a16="http://schemas.microsoft.com/office/drawing/2014/main" id="{8984786C-7141-6543-5A8D-E9E7ACBDD8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>
            <a:extLst>
              <a:ext uri="{FF2B5EF4-FFF2-40B4-BE49-F238E27FC236}">
                <a16:creationId xmlns:a16="http://schemas.microsoft.com/office/drawing/2014/main" id="{99A67AAE-B26A-E4C3-A5B5-3957082BBE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85F71-770B-4752-8E12-005825E685F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373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85F71-770B-4752-8E12-005825E685F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16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85F71-770B-4752-8E12-005825E685F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6E844A-A29E-EC82-E02E-2EACFC76D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2AF0BA0-4012-6139-7DF2-F6D6BE1F1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634B155-0A79-384E-9746-512D3A3F4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2F4152D-40C9-DF2C-44F4-8CFC2ECE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47E929-FDE6-CFC5-4395-FA62E440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08379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A4A123-DACC-B9AF-960E-B768AFD50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06F3126-3167-2484-527A-AD0283414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2B747FC-6767-E979-9D6F-BC1D1B441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24869EB-8F52-3275-B1B9-601B872D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BF714EB-96C7-A83F-B56F-22500D791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278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E41A2D7-B517-41AC-BB37-B165EECF9E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8ED8AEB-61AB-B910-2CFE-D71E265A4C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C6AB27F-A237-646F-491D-F276E733D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41F1D90-BA62-CCD4-1B26-0066563D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3ADFFE6-F6AA-3FAE-E1CB-D8A36DEB2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78170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0C5971-D726-7755-3054-70474571C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A54A0D-FDC2-0507-388B-3416D04C6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70243B4-3082-A7BF-0FB4-372457F6A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5FB61D-ADD9-F6ED-E5A4-5986EDF39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BB698D2-409B-C119-212B-948D0BF9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0070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29A971-2F31-E157-F358-20CA4415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B02B4F5-D233-23B7-2E46-C161A1DA8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B890CF5-F451-E29B-9B48-341629EC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3DB0E8B-D295-8C51-BE85-73C911E9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BB06A18-7BE6-83CB-9F0B-F1635B922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05970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1C3052-5031-18ED-D6A1-B72AA0BF8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B706E4-D45D-8CB6-6F87-C1BF9A2080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C7EFCE7-C69B-630F-596C-F619858407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D5ADA81-B605-BD69-4FC3-9EB7FEB40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C2015FD-0976-1AA9-5D7A-F482B8787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D883EA2-7C8C-7D36-6870-F849DFF13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92001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221ABD-56E5-003C-7870-986ECE342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BC2F25F-89BA-1E4D-7EB9-8F0E1BF80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07D9281-4812-988C-6483-658858708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023E158-E95D-6EAA-DD10-3420D38103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E37B534-E37C-0D3E-1392-E3B83EAFC8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EF2947E-A24A-E637-BD24-0CE89FB67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C4A807E-BFD0-39C5-CA61-36F2494F3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559E01C-AD6E-45EB-5485-970A86738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108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528A22-6C26-932B-07CC-EC1E14F1C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AF557F7-2F01-4DC1-4CE1-DE60392EA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941BDE3-6191-A0A7-96AA-D4BF9599A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A8DFA61-7C10-262D-E13C-47A3BCC1B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62012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5782DCD-9091-234F-B946-6C983834A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50EDB57-714F-98EB-58BA-017C95261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AD378FF-7933-84C5-D5FB-F773F330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4166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68C37A-834C-8D4B-884C-6E332AC50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4686E0-0A88-93F0-1A3A-4CB358D8E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B5D4795-6B45-C4D9-FE30-DCC59073E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DC1323A-2A1D-3E9B-3CCE-3851C8B94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7A8E314-455C-F7A9-4EA4-2DDAF16C4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C10F07F-F952-820E-7E9A-09382361E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83080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29B800-0CE3-ED68-CA87-31BC92B13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801F2F3-87AE-66D6-9795-70C210135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E10A1C1-CA15-5CEE-F0E9-77FC01E1D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DE5A735-EFFC-BAC8-EDF6-FA77E55EF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5AC7B07-6A1F-44A8-CE15-3D6CFB97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B5AFBA4-5B13-EAB5-26C7-C097E49C5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48326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08BB3E3-49C4-0085-3A6A-6A239CEFA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331BCA6-BF5A-093B-B5D6-93D5656BE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D238D03-BBCF-300E-FC7C-2980BCEC2F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9E9A58-ECBC-4333-B50E-E7591088033D}" type="datetimeFigureOut">
              <a:rPr lang="el-CY" smtClean="0"/>
              <a:t>12/10/2025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147D8E1-5B55-A595-D750-20A4AC2A0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104912A-2A4A-FF47-C763-4E20DABDD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015382-8670-4911-899D-4EF1FBFC8B9A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2417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hyperlink" Target="http://www.google.gr/url?sa=i&amp;rct=j&amp;q=&amp;esrc=s&amp;source=images&amp;cd=&amp;cad=rja&amp;uact=8&amp;ved=0ahUKEwir_PiDtLXPAhWFfxoKHZJSB0MQjRwIBw&amp;url=http://www.bilgefiyat.com/&amp;psig=AFQjCNEAE5MDcbtboqHhmNOga3lCRYP8dw&amp;ust=1475266930564946" TargetMode="External"/><Relationship Id="rId7" Type="http://schemas.openxmlformats.org/officeDocument/2006/relationships/hyperlink" Target="http://www.google.com.cy/url?sa=i&amp;rct=j&amp;q=&amp;esrc=s&amp;source=images&amp;cd=&amp;cad=rja&amp;uact=8&amp;ved=0ahUKEwjp0qzUuofXAhWqKsAKHZ6vAuAQjRwIBw&amp;url=http://www.avmindirim.com/tag/1240-esse.html&amp;psig=AOvVaw1qsfYP2LMjdJFIypJ2_zXK&amp;ust=150887255535553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hyperlink" Target="http://www.google.com.cy/url?sa=i&amp;rct=j&amp;q=&amp;esrc=s&amp;source=images&amp;cd=&amp;cad=rja&amp;uact=8&amp;ved=0ahUKEwiO1drWvIfXAhUJLMAKHYmrDUoQjRwIBw&amp;url=http://modabenimdiyebilene.blogspot.com/2010/12/2-al-1-ode-kampanyasi-baslamis.html&amp;psig=AOvVaw1V78RNEyuK4x_1lJb-f2w5&amp;ust=1508873151205440" TargetMode="External"/><Relationship Id="rId10" Type="http://schemas.openxmlformats.org/officeDocument/2006/relationships/image" Target="../media/image19.jpeg"/><Relationship Id="rId4" Type="http://schemas.openxmlformats.org/officeDocument/2006/relationships/image" Target="../media/image15.png"/><Relationship Id="rId9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-356651"/>
            <a:ext cx="11882478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l-GR" b="1" dirty="0"/>
              <a:t>	</a:t>
            </a:r>
          </a:p>
          <a:p>
            <a:r>
              <a:rPr lang="el-GR" sz="2800" b="1" dirty="0"/>
              <a:t>	</a:t>
            </a:r>
            <a:r>
              <a:rPr lang="en-US" sz="2800" b="1" dirty="0"/>
              <a:t>Klima</a:t>
            </a:r>
            <a:r>
              <a:rPr lang="el-GR" sz="2800" b="1" dirty="0"/>
              <a:t>   </a:t>
            </a:r>
          </a:p>
          <a:p>
            <a:r>
              <a:rPr lang="el-GR" sz="2800" b="1" dirty="0"/>
              <a:t>	</a:t>
            </a:r>
            <a:r>
              <a:rPr lang="en-US" sz="2800" b="1" dirty="0" err="1"/>
              <a:t>Fırın</a:t>
            </a:r>
            <a:r>
              <a:rPr lang="el-GR" sz="2800" b="1" dirty="0"/>
              <a:t>      </a:t>
            </a:r>
            <a:endParaRPr lang="en-US" sz="2800" b="1" dirty="0"/>
          </a:p>
          <a:p>
            <a:r>
              <a:rPr lang="el-GR" sz="2800" b="1" dirty="0"/>
              <a:t>	(</a:t>
            </a:r>
            <a:r>
              <a:rPr lang="tr-TR" sz="2800" b="1" dirty="0"/>
              <a:t>Gazlı/ Elektrikli)</a:t>
            </a:r>
            <a:r>
              <a:rPr lang="en-US" sz="2800" b="1" dirty="0" err="1"/>
              <a:t>Ocak</a:t>
            </a:r>
            <a:r>
              <a:rPr lang="el-GR" sz="2800" b="1" dirty="0"/>
              <a:t>  </a:t>
            </a:r>
            <a:endParaRPr lang="en-US" sz="2800" b="1" dirty="0"/>
          </a:p>
          <a:p>
            <a:r>
              <a:rPr lang="el-GR" sz="2800" b="1" dirty="0"/>
              <a:t>	</a:t>
            </a:r>
            <a:r>
              <a:rPr lang="en-US" sz="2800" b="1" dirty="0" err="1"/>
              <a:t>Davlumbaz</a:t>
            </a:r>
            <a:r>
              <a:rPr lang="el-GR" sz="2800" b="1" dirty="0"/>
              <a:t>   </a:t>
            </a:r>
            <a:endParaRPr lang="en-US" sz="2800" b="1" dirty="0"/>
          </a:p>
          <a:p>
            <a:pPr lvl="1"/>
            <a:r>
              <a:rPr lang="el-GR" sz="2800" b="1" dirty="0"/>
              <a:t>	</a:t>
            </a:r>
            <a:r>
              <a:rPr lang="tr-TR" sz="2800" b="1" dirty="0"/>
              <a:t>Çamaşır</a:t>
            </a:r>
            <a:r>
              <a:rPr lang="en-US" sz="2800" b="1" dirty="0"/>
              <a:t> </a:t>
            </a:r>
            <a:r>
              <a:rPr lang="en-US" sz="2800" b="1" dirty="0" err="1"/>
              <a:t>Makinesi</a:t>
            </a:r>
            <a:r>
              <a:rPr lang="el-GR" sz="2800" b="1" dirty="0"/>
              <a:t>  </a:t>
            </a:r>
            <a:endParaRPr lang="en-US" sz="2800" b="1" dirty="0"/>
          </a:p>
          <a:p>
            <a:pPr lvl="1"/>
            <a:r>
              <a:rPr lang="el-GR" sz="2800" b="1" dirty="0"/>
              <a:t>	</a:t>
            </a:r>
            <a:r>
              <a:rPr lang="en-US" sz="2800" b="1" dirty="0" err="1"/>
              <a:t>Mikrodalga</a:t>
            </a:r>
            <a:r>
              <a:rPr lang="en-US" sz="2800" b="1" dirty="0"/>
              <a:t> </a:t>
            </a:r>
            <a:r>
              <a:rPr lang="en-US" sz="2800" b="1" dirty="0" err="1"/>
              <a:t>Fırın</a:t>
            </a:r>
            <a:r>
              <a:rPr lang="el-GR" sz="2800" b="1" dirty="0"/>
              <a:t> </a:t>
            </a:r>
            <a:endParaRPr lang="en-US" sz="2800" b="1" dirty="0"/>
          </a:p>
          <a:p>
            <a:pPr lvl="1"/>
            <a:r>
              <a:rPr lang="el-GR" sz="2800" b="1" dirty="0"/>
              <a:t>	</a:t>
            </a:r>
            <a:r>
              <a:rPr lang="en-US" sz="2800" b="1" dirty="0" err="1"/>
              <a:t>Aspiratör</a:t>
            </a:r>
            <a:r>
              <a:rPr lang="el-GR" sz="2800" b="1" dirty="0"/>
              <a:t>  </a:t>
            </a:r>
            <a:endParaRPr lang="en-US" sz="2800" b="1" dirty="0"/>
          </a:p>
          <a:p>
            <a:pPr lvl="1"/>
            <a:r>
              <a:rPr lang="el-GR" sz="2800" b="1" dirty="0"/>
              <a:t>	</a:t>
            </a:r>
            <a:r>
              <a:rPr lang="en-US" sz="2800" b="1" dirty="0" err="1"/>
              <a:t>Elektrikli</a:t>
            </a:r>
            <a:r>
              <a:rPr lang="en-US" sz="2800" b="1" dirty="0"/>
              <a:t> </a:t>
            </a:r>
            <a:r>
              <a:rPr lang="en-US" sz="2800" b="1" dirty="0" err="1"/>
              <a:t>Süpürge</a:t>
            </a:r>
            <a:r>
              <a:rPr lang="el-GR" sz="2800" b="1" dirty="0"/>
              <a:t>  </a:t>
            </a:r>
            <a:endParaRPr lang="en-US" sz="2800" b="1" dirty="0"/>
          </a:p>
          <a:p>
            <a:pPr lvl="1"/>
            <a:r>
              <a:rPr lang="el-GR" sz="2800" b="1" dirty="0"/>
              <a:t>	</a:t>
            </a:r>
            <a:r>
              <a:rPr lang="tr-TR" sz="2800" b="1" dirty="0"/>
              <a:t>Ütü</a:t>
            </a:r>
            <a:r>
              <a:rPr lang="el-GR" sz="2800" b="1" dirty="0"/>
              <a:t> </a:t>
            </a:r>
            <a:endParaRPr lang="en-US" sz="2800" b="1" dirty="0"/>
          </a:p>
          <a:p>
            <a:pPr lvl="1"/>
            <a:r>
              <a:rPr lang="el-GR" sz="2800" b="1" dirty="0"/>
              <a:t>	</a:t>
            </a:r>
            <a:r>
              <a:rPr lang="en-US" sz="2800" b="1" dirty="0" err="1"/>
              <a:t>Tv</a:t>
            </a:r>
            <a:r>
              <a:rPr lang="el-GR" sz="2800" b="1" dirty="0"/>
              <a:t>   </a:t>
            </a:r>
            <a:endParaRPr lang="en-US" sz="2800" b="1" dirty="0"/>
          </a:p>
          <a:p>
            <a:r>
              <a:rPr lang="el-GR" sz="2800" b="1" dirty="0"/>
              <a:t>	</a:t>
            </a:r>
            <a:r>
              <a:rPr lang="tr-TR" sz="2800" b="1" dirty="0"/>
              <a:t>(</a:t>
            </a:r>
            <a:r>
              <a:rPr lang="en-US" sz="2800" b="1" dirty="0" err="1"/>
              <a:t>Saç</a:t>
            </a:r>
            <a:r>
              <a:rPr lang="tr-TR" sz="2800" b="1" dirty="0"/>
              <a:t>)</a:t>
            </a:r>
            <a:r>
              <a:rPr lang="en-US" sz="2800" b="1" dirty="0"/>
              <a:t> </a:t>
            </a:r>
            <a:r>
              <a:rPr lang="en-US" sz="2800" b="1" dirty="0" err="1"/>
              <a:t>Kurutma</a:t>
            </a:r>
            <a:r>
              <a:rPr lang="en-US" sz="2800" b="1" dirty="0"/>
              <a:t> </a:t>
            </a:r>
            <a:r>
              <a:rPr lang="en-US" sz="2800" b="1" dirty="0" err="1"/>
              <a:t>Makine</a:t>
            </a:r>
            <a:r>
              <a:rPr lang="tr-TR" sz="2800" b="1" dirty="0"/>
              <a:t>s</a:t>
            </a:r>
            <a:r>
              <a:rPr lang="en-US" sz="2800" b="1" dirty="0" err="1"/>
              <a:t>i</a:t>
            </a:r>
            <a:r>
              <a:rPr lang="el-GR" sz="2800" b="1" dirty="0"/>
              <a:t> </a:t>
            </a:r>
            <a:endParaRPr lang="tr-TR" sz="2800" b="1" dirty="0"/>
          </a:p>
          <a:p>
            <a:pPr lvl="1"/>
            <a:r>
              <a:rPr lang="el-GR" sz="2800" b="1" dirty="0"/>
              <a:t>	</a:t>
            </a:r>
            <a:r>
              <a:rPr lang="tr-TR" sz="2800" b="1" dirty="0"/>
              <a:t>Kahvelik</a:t>
            </a:r>
            <a:r>
              <a:rPr lang="el-GR" sz="2800" b="1" dirty="0"/>
              <a:t> </a:t>
            </a:r>
            <a:endParaRPr lang="tr-TR" sz="2800" b="1" dirty="0"/>
          </a:p>
          <a:p>
            <a:pPr lvl="1"/>
            <a:r>
              <a:rPr lang="el-GR" sz="2800" b="1" dirty="0"/>
              <a:t>	</a:t>
            </a:r>
            <a:r>
              <a:rPr lang="tr-TR" sz="2800" b="1" dirty="0"/>
              <a:t>Çaydanlık</a:t>
            </a:r>
          </a:p>
          <a:p>
            <a:pPr lvl="1"/>
            <a:r>
              <a:rPr lang="el-GR" sz="2800" b="1" dirty="0"/>
              <a:t>	</a:t>
            </a:r>
            <a:r>
              <a:rPr lang="tr-TR" sz="2800" b="1" dirty="0"/>
              <a:t>Buzdolabı</a:t>
            </a:r>
            <a:r>
              <a:rPr lang="el-GR" sz="2800" b="1" dirty="0"/>
              <a:t>  </a:t>
            </a:r>
            <a:endParaRPr lang="tr-TR" sz="2800" b="1" dirty="0"/>
          </a:p>
        </p:txBody>
      </p:sp>
      <p:pic>
        <p:nvPicPr>
          <p:cNvPr id="32770" name="Picture 2" descr="Home appliances in flat contour style on light background Stock Vector - 371516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5802" y="0"/>
            <a:ext cx="7596198" cy="68580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5238744" y="5643578"/>
            <a:ext cx="614366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 - Ορθογώνιο"/>
          <p:cNvSpPr/>
          <p:nvPr/>
        </p:nvSpPr>
        <p:spPr>
          <a:xfrm>
            <a:off x="5095868" y="1214422"/>
            <a:ext cx="78581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9525024" y="357166"/>
            <a:ext cx="78581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0953784" y="928670"/>
            <a:ext cx="78581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0239404" y="2714620"/>
            <a:ext cx="78581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10953784" y="3929066"/>
            <a:ext cx="78581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9739338" y="5000636"/>
            <a:ext cx="78581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8382016" y="5143512"/>
            <a:ext cx="78581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6738942" y="5214950"/>
            <a:ext cx="1071570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5167306" y="5286388"/>
            <a:ext cx="928694" cy="8572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14 - Ορθογώνιο"/>
          <p:cNvSpPr/>
          <p:nvPr/>
        </p:nvSpPr>
        <p:spPr>
          <a:xfrm>
            <a:off x="8382016" y="2428868"/>
            <a:ext cx="785818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6024562" y="0"/>
            <a:ext cx="2928958" cy="83099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4800" dirty="0"/>
              <a:t>Ev aletleri</a:t>
            </a:r>
            <a:endParaRPr lang="en-US" sz="4800" dirty="0"/>
          </a:p>
        </p:txBody>
      </p:sp>
      <p:sp>
        <p:nvSpPr>
          <p:cNvPr id="18" name="1 - Τίτλος"/>
          <p:cNvSpPr txBox="1">
            <a:spLocks/>
          </p:cNvSpPr>
          <p:nvPr/>
        </p:nvSpPr>
        <p:spPr>
          <a:xfrm>
            <a:off x="0" y="0"/>
            <a:ext cx="5643602" cy="57148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9. 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Cep telefonun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fiyatı ne kadar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18 - Ορθογώνιο"/>
          <p:cNvSpPr/>
          <p:nvPr/>
        </p:nvSpPr>
        <p:spPr>
          <a:xfrm>
            <a:off x="4095736" y="2714620"/>
            <a:ext cx="928694" cy="8572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11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092D4FE-9298-9EB5-DFBD-B57FE6F4B0B2}"/>
              </a:ext>
            </a:extLst>
          </p:cNvPr>
          <p:cNvSpPr/>
          <p:nvPr/>
        </p:nvSpPr>
        <p:spPr>
          <a:xfrm>
            <a:off x="8382016" y="6286520"/>
            <a:ext cx="3500462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err="1"/>
              <a:t>Δρ</a:t>
            </a:r>
            <a:r>
              <a:rPr lang="el-GR" dirty="0"/>
              <a:t> Ελένη Χαραλάμπους</a:t>
            </a:r>
            <a:endParaRPr lang="el-CY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05519-9175-92B6-E513-EA979A120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0374D1-5F60-14D6-5261-2C81E4F58BE5}"/>
              </a:ext>
            </a:extLst>
          </p:cNvPr>
          <p:cNvSpPr txBox="1"/>
          <p:nvPr/>
        </p:nvSpPr>
        <p:spPr>
          <a:xfrm>
            <a:off x="2067612" y="2276872"/>
            <a:ext cx="5612564" cy="3188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sz="4400" dirty="0" err="1">
                <a:solidFill>
                  <a:srgbClr val="FF0000"/>
                </a:solidFill>
              </a:rPr>
              <a:t>Ziyaretçi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Yorumları</a:t>
            </a:r>
            <a:r>
              <a:rPr lang="tr-TR" sz="4400" dirty="0">
                <a:solidFill>
                  <a:srgbClr val="FF0000"/>
                </a:solidFill>
              </a:rPr>
              <a:t> </a:t>
            </a:r>
            <a:r>
              <a:rPr lang="el-GR" sz="4400" dirty="0">
                <a:solidFill>
                  <a:srgbClr val="FF0000"/>
                </a:solidFill>
              </a:rPr>
              <a:t>:</a:t>
            </a:r>
            <a:endParaRPr lang="en-US" sz="4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l-GR" sz="4400" dirty="0"/>
              <a:t> </a:t>
            </a:r>
            <a:r>
              <a:rPr lang="en-US" sz="4400" dirty="0"/>
              <a:t>Kargo</a:t>
            </a:r>
            <a:r>
              <a:rPr lang="tr-TR" sz="4400" dirty="0"/>
              <a:t>n</a:t>
            </a:r>
            <a:r>
              <a:rPr lang="en-US" sz="4400" dirty="0"/>
              <a:t> </a:t>
            </a:r>
            <a:r>
              <a:rPr lang="tr-TR" sz="4400" dirty="0"/>
              <a:t>te</a:t>
            </a:r>
            <a:r>
              <a:rPr lang="en-US" sz="4400" dirty="0"/>
              <a:t>slim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sz="4400" dirty="0"/>
              <a:t> </a:t>
            </a:r>
            <a:r>
              <a:rPr lang="tr-TR" sz="4400" dirty="0"/>
              <a:t>e</a:t>
            </a:r>
            <a:r>
              <a:rPr lang="en-US" sz="4400" dirty="0" err="1"/>
              <a:t>dilmedi</a:t>
            </a:r>
            <a:r>
              <a:rPr lang="tr-TR" sz="4400" dirty="0"/>
              <a:t>.</a:t>
            </a:r>
            <a:r>
              <a:rPr lang="en-US" sz="4400" dirty="0"/>
              <a:t> </a:t>
            </a:r>
            <a:r>
              <a:rPr lang="tr-TR" sz="4400" dirty="0"/>
              <a:t>  </a:t>
            </a:r>
            <a:endParaRPr kumimoji="0" lang="tr-TR" sz="44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pic>
        <p:nvPicPr>
          <p:cNvPr id="10242" name="Picture 2" descr="Patron Adam Mutsuz | Telifsiz vektör | FreeImages">
            <a:extLst>
              <a:ext uri="{FF2B5EF4-FFF2-40B4-BE49-F238E27FC236}">
                <a16:creationId xmlns:a16="http://schemas.microsoft.com/office/drawing/2014/main" id="{FF9FE9D4-DAB7-F0E9-A77A-F1CA02BEE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2420888"/>
            <a:ext cx="1752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2946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Kulaklık Vektör çizim çizgi Film Ile çocuklara özel Ders öğretmen Clipart  Dinle,küçük Resim Ücretsiz Grafik Resim İndir - Lovepik | 380601310">
            <a:extLst>
              <a:ext uri="{FF2B5EF4-FFF2-40B4-BE49-F238E27FC236}">
                <a16:creationId xmlns:a16="http://schemas.microsoft.com/office/drawing/2014/main" id="{188191A8-542B-1B81-A972-5DF0AE7536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CY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5A460941-0317-3418-2AA4-4A7385E9D1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764704"/>
            <a:ext cx="6858000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27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38084" y="0"/>
            <a:ext cx="11668164" cy="98744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4400" dirty="0"/>
              <a:t>9. </a:t>
            </a:r>
            <a:r>
              <a:rPr lang="tr-TR" sz="4400" dirty="0"/>
              <a:t>Cep telefonun</a:t>
            </a:r>
            <a:r>
              <a:rPr lang="en-GB" sz="4400" dirty="0"/>
              <a:t>un</a:t>
            </a:r>
            <a:r>
              <a:rPr lang="tr-TR" sz="4400" dirty="0"/>
              <a:t> fiyatı ne kadar </a:t>
            </a:r>
            <a:r>
              <a:rPr lang="en-GB" sz="4400" dirty="0"/>
              <a:t>?</a:t>
            </a:r>
            <a:endParaRPr lang="en-US" sz="4400" dirty="0"/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238084" y="1268760"/>
            <a:ext cx="11668164" cy="486676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tr-TR" sz="2800" dirty="0"/>
              <a:t>Mağaza s</a:t>
            </a:r>
            <a:r>
              <a:rPr lang="en-US" sz="2800" dirty="0" err="1"/>
              <a:t>aat</a:t>
            </a:r>
            <a:r>
              <a:rPr lang="en-US" sz="2800" dirty="0"/>
              <a:t> </a:t>
            </a:r>
            <a:r>
              <a:rPr lang="tr-TR" sz="2800" dirty="0"/>
              <a:t> </a:t>
            </a:r>
            <a:r>
              <a:rPr lang="en-US" sz="2800" dirty="0"/>
              <a:t>_____________</a:t>
            </a:r>
            <a:r>
              <a:rPr lang="tr-TR" sz="2800" dirty="0"/>
              <a:t>  </a:t>
            </a:r>
            <a:r>
              <a:rPr lang="en-US" sz="2800" dirty="0"/>
              <a:t> </a:t>
            </a:r>
            <a:r>
              <a:rPr lang="en-US" sz="2800" dirty="0" err="1"/>
              <a:t>açılı</a:t>
            </a:r>
            <a:r>
              <a:rPr lang="tr-TR" sz="2800" dirty="0"/>
              <a:t>r</a:t>
            </a:r>
            <a:r>
              <a:rPr lang="en-US" sz="2800" dirty="0"/>
              <a:t> </a:t>
            </a:r>
            <a:r>
              <a:rPr lang="el-GR" sz="2800" dirty="0"/>
              <a:t> </a:t>
            </a:r>
            <a:r>
              <a:rPr lang="en-US" sz="2800" dirty="0"/>
              <a:t> ____________</a:t>
            </a:r>
            <a:r>
              <a:rPr lang="tr-TR" sz="2800" dirty="0"/>
              <a:t> </a:t>
            </a:r>
            <a:r>
              <a:rPr lang="en-US" sz="2800" dirty="0"/>
              <a:t> </a:t>
            </a:r>
            <a:r>
              <a:rPr lang="en-US" sz="2800" dirty="0" err="1"/>
              <a:t>kapanı</a:t>
            </a:r>
            <a:r>
              <a:rPr lang="tr-TR" sz="2800" dirty="0"/>
              <a:t>r. Mağazanın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sz="2800" dirty="0">
                <a:solidFill>
                  <a:schemeClr val="tx1"/>
                </a:solidFill>
              </a:rPr>
              <a:t>______ </a:t>
            </a:r>
            <a:r>
              <a:rPr lang="tr-TR" sz="2800" dirty="0">
                <a:solidFill>
                  <a:schemeClr val="tx1"/>
                </a:solidFill>
              </a:rPr>
              <a:t>eşya  reyonu, gıda reyonu</a:t>
            </a:r>
            <a:r>
              <a:rPr lang="el-GR" sz="2800" dirty="0">
                <a:solidFill>
                  <a:schemeClr val="tx1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 ve </a:t>
            </a:r>
            <a:r>
              <a:rPr lang="en-US" sz="2800" dirty="0">
                <a:solidFill>
                  <a:schemeClr val="tx1"/>
                </a:solidFill>
              </a:rPr>
              <a:t>___________ </a:t>
            </a:r>
            <a:r>
              <a:rPr lang="tr-TR" sz="2800" dirty="0">
                <a:solidFill>
                  <a:schemeClr val="tx1"/>
                </a:solidFill>
              </a:rPr>
              <a:t>reyonu var.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tr-TR" sz="2800" dirty="0">
                <a:solidFill>
                  <a:schemeClr val="tx1"/>
                </a:solidFill>
              </a:rPr>
              <a:t>Ev </a:t>
            </a:r>
            <a:r>
              <a:rPr lang="en-US" sz="2800" dirty="0">
                <a:solidFill>
                  <a:schemeClr val="tx1"/>
                </a:solidFill>
              </a:rPr>
              <a:t>__________ </a:t>
            </a:r>
            <a:r>
              <a:rPr lang="tr-TR" sz="2800" dirty="0">
                <a:solidFill>
                  <a:schemeClr val="tx1"/>
                </a:solidFill>
              </a:rPr>
              <a:t>kolay taşınır,  parçaları</a:t>
            </a:r>
            <a:r>
              <a:rPr lang="el-GR" sz="2800" dirty="0">
                <a:solidFill>
                  <a:schemeClr val="tx1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bulaşık makinesinde </a:t>
            </a:r>
            <a:r>
              <a:rPr lang="en-US" sz="2800" dirty="0">
                <a:solidFill>
                  <a:schemeClr val="tx1"/>
                </a:solidFill>
              </a:rPr>
              <a:t>___________</a:t>
            </a:r>
            <a:r>
              <a:rPr lang="tr-TR" sz="2800" dirty="0">
                <a:solidFill>
                  <a:schemeClr val="tx1"/>
                </a:solidFill>
              </a:rPr>
              <a:t>. </a:t>
            </a:r>
            <a:r>
              <a:rPr lang="tr-TR" sz="2800" dirty="0" err="1">
                <a:solidFill>
                  <a:schemeClr val="tx1"/>
                </a:solidFill>
              </a:rPr>
              <a:t>B</a:t>
            </a:r>
            <a:r>
              <a:rPr lang="en-US" sz="2800" dirty="0"/>
              <a:t>u </a:t>
            </a:r>
            <a:r>
              <a:rPr lang="en-US" sz="2800" dirty="0" err="1"/>
              <a:t>hafta</a:t>
            </a:r>
            <a:r>
              <a:rPr lang="en-US" sz="2800" dirty="0"/>
              <a:t> hangi </a:t>
            </a:r>
            <a:r>
              <a:rPr lang="en-US" sz="2800" dirty="0" err="1"/>
              <a:t>ürünlerde</a:t>
            </a:r>
            <a:r>
              <a:rPr lang="el-GR" sz="2800" dirty="0"/>
              <a:t> </a:t>
            </a:r>
            <a:r>
              <a:rPr lang="en-US" sz="2800" dirty="0"/>
              <a:t>_______ </a:t>
            </a:r>
            <a:r>
              <a:rPr lang="en-US" sz="2800" i="1" dirty="0"/>
              <a:t> </a:t>
            </a:r>
            <a:r>
              <a:rPr lang="en-US" sz="2800" dirty="0"/>
              <a:t>var?</a:t>
            </a:r>
            <a:r>
              <a:rPr lang="tr-TR" sz="2800" dirty="0"/>
              <a:t> </a:t>
            </a:r>
            <a:r>
              <a:rPr lang="en-US" sz="2800" dirty="0"/>
              <a:t>_________</a:t>
            </a:r>
            <a:r>
              <a:rPr lang="tr-TR" sz="2800" dirty="0"/>
              <a:t> kovası, vantilatör</a:t>
            </a:r>
            <a:r>
              <a:rPr lang="el-GR" sz="2800" dirty="0"/>
              <a:t> </a:t>
            </a:r>
            <a:r>
              <a:rPr lang="tr-TR" sz="2800" dirty="0"/>
              <a:t>ve </a:t>
            </a:r>
            <a:r>
              <a:rPr lang="en-US" sz="2800" dirty="0"/>
              <a:t>__________</a:t>
            </a:r>
            <a:r>
              <a:rPr lang="tr-TR" sz="2800" dirty="0"/>
              <a:t> sıkacağı</a:t>
            </a:r>
            <a:r>
              <a:rPr lang="el-GR" sz="2800" dirty="0"/>
              <a:t> </a:t>
            </a:r>
            <a:r>
              <a:rPr lang="en-US" sz="2800" dirty="0"/>
              <a:t> </a:t>
            </a:r>
            <a:r>
              <a:rPr lang="en-US" sz="2800" dirty="0" err="1"/>
              <a:t>yarı</a:t>
            </a:r>
            <a:r>
              <a:rPr lang="en-US" sz="2800" dirty="0"/>
              <a:t> </a:t>
            </a:r>
            <a:r>
              <a:rPr lang="en-US" sz="2800" dirty="0" err="1"/>
              <a:t>fiyatına</a:t>
            </a:r>
            <a:r>
              <a:rPr lang="en-US" sz="2800" dirty="0"/>
              <a:t> </a:t>
            </a:r>
            <a:r>
              <a:rPr lang="en-US" sz="2800" dirty="0" err="1"/>
              <a:t>satılıyo</a:t>
            </a:r>
            <a:r>
              <a:rPr lang="tr-TR" sz="2800" dirty="0"/>
              <a:t>r.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l-GR" sz="2800" dirty="0"/>
              <a:t> </a:t>
            </a:r>
            <a:r>
              <a:rPr lang="en-US" sz="2800" dirty="0" err="1"/>
              <a:t>ürünlerde</a:t>
            </a:r>
            <a:r>
              <a:rPr lang="en-US" sz="2800" dirty="0"/>
              <a:t> </a:t>
            </a:r>
            <a:r>
              <a:rPr lang="el-GR" sz="2800" dirty="0"/>
              <a:t> </a:t>
            </a:r>
            <a:r>
              <a:rPr lang="tr-TR" sz="2800" dirty="0"/>
              <a:t>indirimli  satış </a:t>
            </a:r>
            <a:r>
              <a:rPr lang="el-GR" sz="2800" dirty="0"/>
              <a:t> </a:t>
            </a:r>
            <a:r>
              <a:rPr lang="en-US" sz="2800" dirty="0" err="1"/>
              <a:t>hala</a:t>
            </a:r>
            <a:r>
              <a:rPr lang="el-GR" sz="2800" dirty="0"/>
              <a:t> </a:t>
            </a:r>
            <a:r>
              <a:rPr lang="en-US" sz="2800" dirty="0" err="1"/>
              <a:t>devam</a:t>
            </a:r>
            <a:r>
              <a:rPr lang="en-US" sz="2800" dirty="0"/>
              <a:t> </a:t>
            </a:r>
            <a:r>
              <a:rPr lang="en-US" sz="2800" dirty="0" err="1"/>
              <a:t>ediyor</a:t>
            </a:r>
            <a:r>
              <a:rPr lang="en-US" sz="2800" dirty="0"/>
              <a:t>! __________</a:t>
            </a:r>
            <a:r>
              <a:rPr lang="en-US" sz="2800" dirty="0" err="1"/>
              <a:t>ürün</a:t>
            </a:r>
            <a:r>
              <a:rPr lang="en-US" sz="2800" dirty="0"/>
              <a:t> </a:t>
            </a:r>
            <a:r>
              <a:rPr lang="en-US" sz="2800" dirty="0" err="1"/>
              <a:t>değişimi</a:t>
            </a:r>
            <a:r>
              <a:rPr lang="en-US" sz="2800" dirty="0"/>
              <a:t> </a:t>
            </a:r>
            <a:r>
              <a:rPr lang="en-US" sz="2800" dirty="0" err="1"/>
              <a:t>yapıl</a:t>
            </a:r>
            <a:r>
              <a:rPr lang="tr-TR" sz="2800" dirty="0"/>
              <a:t>maz. </a:t>
            </a:r>
            <a:r>
              <a:rPr lang="tr-TR" sz="2800" dirty="0" err="1"/>
              <a:t>D</a:t>
            </a:r>
            <a:r>
              <a:rPr lang="en-US" sz="2800" dirty="0" err="1"/>
              <a:t>eğiştirme</a:t>
            </a:r>
            <a:r>
              <a:rPr lang="en-US" sz="2800" dirty="0"/>
              <a:t>/</a:t>
            </a:r>
            <a:r>
              <a:rPr lang="en-US" sz="2800" dirty="0" err="1"/>
              <a:t>hediye</a:t>
            </a:r>
            <a:r>
              <a:rPr lang="en-US" sz="2800" dirty="0"/>
              <a:t> </a:t>
            </a:r>
            <a:r>
              <a:rPr lang="en-US" sz="2800" dirty="0" err="1"/>
              <a:t>kartı</a:t>
            </a:r>
            <a:r>
              <a:rPr lang="en-US" sz="2800" dirty="0"/>
              <a:t> </a:t>
            </a:r>
            <a:r>
              <a:rPr lang="en-US" sz="2800" dirty="0" err="1"/>
              <a:t>veril</a:t>
            </a:r>
            <a:r>
              <a:rPr lang="tr-TR" sz="2800" dirty="0"/>
              <a:t>ir. Bizi ziyaret ediniz !!!</a:t>
            </a:r>
            <a:r>
              <a:rPr lang="el-GR" sz="2800" dirty="0"/>
              <a:t> </a:t>
            </a:r>
            <a:endParaRPr lang="tr-TR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Komik Çocuk Karikatür Bir Danışma Yazma | Telifsiz vektör | FreeImages">
            <a:extLst>
              <a:ext uri="{FF2B5EF4-FFF2-40B4-BE49-F238E27FC236}">
                <a16:creationId xmlns:a16="http://schemas.microsoft.com/office/drawing/2014/main" id="{2D492B09-40AE-C405-5A16-15EE05D77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752" y="368660"/>
            <a:ext cx="4752528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006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38150" y="285728"/>
            <a:ext cx="10787138" cy="6357982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tr-TR" sz="2400" dirty="0"/>
              <a:t>Satıcı:</a:t>
            </a:r>
            <a:r>
              <a:rPr lang="el-GR" sz="2400" dirty="0"/>
              <a:t> </a:t>
            </a:r>
            <a:r>
              <a:rPr lang="tr-TR" sz="2400" dirty="0"/>
              <a:t>Buyurun ......................................, ne .......................... edersiniz?</a:t>
            </a:r>
            <a:br>
              <a:rPr lang="en-US" sz="2400" dirty="0"/>
            </a:br>
            <a:r>
              <a:rPr lang="tr-TR" sz="2400" dirty="0"/>
              <a:t>Müşteri :</a:t>
            </a:r>
            <a:r>
              <a:rPr lang="el-GR" sz="2400" dirty="0"/>
              <a:t> </a:t>
            </a:r>
            <a:r>
              <a:rPr lang="tr-TR" sz="2400" dirty="0"/>
              <a:t>Buzdolabı ve televizyon ................................... gezerim.</a:t>
            </a:r>
            <a:br>
              <a:rPr lang="en-US" sz="2400" dirty="0"/>
            </a:br>
            <a:r>
              <a:rPr lang="tr-TR" sz="2400" dirty="0"/>
              <a:t>Müşteri :Televizyonların ..................... ne kadar ?</a:t>
            </a:r>
            <a:br>
              <a:rPr lang="en-US" sz="2400" dirty="0"/>
            </a:br>
            <a:r>
              <a:rPr lang="tr-TR" sz="2400" dirty="0"/>
              <a:t>Satıcı: ..............................mi almak istersiniz,</a:t>
            </a:r>
            <a:r>
              <a:rPr lang="el-GR" sz="2400" dirty="0"/>
              <a:t> </a:t>
            </a:r>
            <a:r>
              <a:rPr lang="tr-TR" sz="2400" dirty="0"/>
              <a:t>taksitli mi?</a:t>
            </a:r>
            <a:br>
              <a:rPr lang="en-US" sz="2400" dirty="0"/>
            </a:br>
            <a:r>
              <a:rPr lang="tr-TR" sz="2400" dirty="0"/>
              <a:t>Müşteri :Hem .......... hem  de ........................ fiyatını öğrenmek istiyorum.</a:t>
            </a:r>
            <a:br>
              <a:rPr lang="en-US" sz="2400" dirty="0"/>
            </a:br>
            <a:r>
              <a:rPr lang="tr-TR" sz="2400" dirty="0"/>
              <a:t>Satıcı: Peşin   650,   ..................... 720 lira olur.</a:t>
            </a:r>
            <a:br>
              <a:rPr lang="en-US" sz="2400" dirty="0"/>
            </a:br>
            <a:r>
              <a:rPr lang="tr-TR" sz="2400" dirty="0"/>
              <a:t>Müşteri:</a:t>
            </a:r>
            <a:r>
              <a:rPr lang="el-GR" sz="2400" dirty="0"/>
              <a:t> </a:t>
            </a:r>
            <a:r>
              <a:rPr lang="tr-TR" sz="2400" dirty="0"/>
              <a:t>Kaç  taksit?</a:t>
            </a:r>
            <a:br>
              <a:rPr lang="en-US" sz="2400" dirty="0"/>
            </a:br>
            <a:r>
              <a:rPr lang="tr-TR" sz="2400" dirty="0"/>
              <a:t>Satıcı:</a:t>
            </a:r>
            <a:r>
              <a:rPr lang="el-GR" sz="2400" dirty="0"/>
              <a:t> </a:t>
            </a:r>
            <a:r>
              <a:rPr lang="tr-TR" sz="2400" dirty="0"/>
              <a:t>Dokuz taksit. Ayda 80 lira.</a:t>
            </a:r>
            <a:br>
              <a:rPr lang="en-US" sz="2400" dirty="0"/>
            </a:br>
            <a:r>
              <a:rPr lang="tr-TR" sz="2400" dirty="0"/>
              <a:t>Müşteri:</a:t>
            </a:r>
            <a:r>
              <a:rPr lang="el-GR" sz="2400" dirty="0"/>
              <a:t> </a:t>
            </a:r>
            <a:r>
              <a:rPr lang="tr-TR" sz="2400" dirty="0"/>
              <a:t>Garantisi var mı ?</a:t>
            </a:r>
            <a:br>
              <a:rPr lang="en-US" sz="2400" dirty="0"/>
            </a:br>
            <a:r>
              <a:rPr lang="tr-TR" sz="2400" dirty="0"/>
              <a:t>Satıcı: Tabii ki.</a:t>
            </a:r>
            <a:r>
              <a:rPr lang="el-GR" sz="2400" dirty="0"/>
              <a:t> </a:t>
            </a:r>
            <a:r>
              <a:rPr lang="tr-TR" sz="2400" dirty="0"/>
              <a:t>2 yıl garanti ........................Ayrıca  ...................teslim hizmetiniz var .</a:t>
            </a:r>
            <a:br>
              <a:rPr lang="en-US" sz="2400" dirty="0"/>
            </a:br>
            <a:r>
              <a:rPr lang="tr-TR" sz="2400" dirty="0"/>
              <a:t>Müşteri : Şu buzdolabının  özellikleri nelerdir ?</a:t>
            </a:r>
            <a:br>
              <a:rPr lang="en-US" sz="2400" dirty="0"/>
            </a:br>
            <a:r>
              <a:rPr lang="tr-TR" sz="2400" dirty="0"/>
              <a:t>Satıcı: Dondurculu ve .............. </a:t>
            </a:r>
            <a:r>
              <a:rPr lang="en-GB" sz="2400" dirty="0"/>
              <a:t>k</a:t>
            </a:r>
            <a:r>
              <a:rPr lang="tr-TR" sz="2400" dirty="0"/>
              <a:t>apılı</a:t>
            </a:r>
            <a:r>
              <a:rPr lang="el-GR" sz="2400" dirty="0"/>
              <a:t>.</a:t>
            </a:r>
            <a:br>
              <a:rPr lang="en-US" sz="2400" dirty="0"/>
            </a:br>
            <a:r>
              <a:rPr lang="tr-TR" sz="2400" dirty="0"/>
              <a:t>Müşteri: O halde televizyonu.....................Buyurun kredi kartim. </a:t>
            </a:r>
            <a:br>
              <a:rPr lang="en-US" sz="2400" dirty="0"/>
            </a:br>
            <a:r>
              <a:rPr lang="tr-TR" sz="2400" dirty="0"/>
              <a:t>Satıcı:</a:t>
            </a:r>
            <a:r>
              <a:rPr lang="en-GB" sz="2400" dirty="0"/>
              <a:t> </a:t>
            </a:r>
            <a:r>
              <a:rPr lang="tr-TR" sz="2400" dirty="0"/>
              <a:t>Şuraya  bir .................. atar mısınız ?</a:t>
            </a:r>
            <a:r>
              <a:rPr lang="en-GB" sz="2400" dirty="0"/>
              <a:t> </a:t>
            </a:r>
            <a:r>
              <a:rPr lang="tr-TR" sz="2400" dirty="0"/>
              <a:t>Televizyonunuz en geç iki saat içerisinde adresinize ...................... edilecek.Hemen ...........................yükletiyorum</a:t>
            </a:r>
            <a:r>
              <a:rPr lang="en-GB" sz="2400" dirty="0"/>
              <a:t>.</a:t>
            </a:r>
            <a:br>
              <a:rPr lang="en-US" sz="2400" dirty="0"/>
            </a:br>
            <a:r>
              <a:rPr lang="tr-TR" sz="2400" dirty="0"/>
              <a:t>Müşteri: Bekliyorum hayırlı işler.</a:t>
            </a:r>
            <a:br>
              <a:rPr lang="en-US" sz="2400" dirty="0"/>
            </a:br>
            <a:r>
              <a:rPr lang="tr-TR" sz="2400" dirty="0"/>
              <a:t>Satıcı:</a:t>
            </a:r>
            <a:r>
              <a:rPr lang="en-GB" sz="2400" dirty="0"/>
              <a:t> </a:t>
            </a:r>
            <a:r>
              <a:rPr lang="tr-TR" sz="2400" dirty="0"/>
              <a:t>İyi günlerde kullanın  güle güle.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🌿">
            <a:extLst>
              <a:ext uri="{FF2B5EF4-FFF2-40B4-BE49-F238E27FC236}">
                <a16:creationId xmlns:a16="http://schemas.microsoft.com/office/drawing/2014/main" id="{30EFC895-687D-F8A2-250C-85E60E9781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75" t="14116" r="28971" b="18601"/>
          <a:stretch>
            <a:fillRect/>
          </a:stretch>
        </p:blipFill>
        <p:spPr bwMode="auto">
          <a:xfrm>
            <a:off x="2927648" y="404664"/>
            <a:ext cx="5688632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376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Εικόνα" descr="Αποτέλεσμα εικόνας για beyaz esyalar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71942"/>
            <a:ext cx="5572164" cy="2786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Αποτέλεσμα εικόνας για iki al bir öde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414512" y="3402360"/>
            <a:ext cx="3465247" cy="3276015"/>
          </a:xfrm>
          <a:prstGeom prst="rect">
            <a:avLst/>
          </a:prstGeom>
          <a:noFill/>
        </p:spPr>
      </p:pic>
      <p:pic>
        <p:nvPicPr>
          <p:cNvPr id="9" name="Picture 4" descr="Αποτέλεσμα εικόνας για her sey indirim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 l="23508" r="21641"/>
          <a:stretch>
            <a:fillRect/>
          </a:stretch>
        </p:blipFill>
        <p:spPr bwMode="auto">
          <a:xfrm>
            <a:off x="8400256" y="179624"/>
            <a:ext cx="3500462" cy="3071810"/>
          </a:xfrm>
          <a:prstGeom prst="rect">
            <a:avLst/>
          </a:prstGeom>
          <a:noFill/>
        </p:spPr>
      </p:pic>
      <p:pic>
        <p:nvPicPr>
          <p:cNvPr id="10" name="9 - Εικόνα" descr="Αποτέλεσμα εικόνας για beyaz esyalar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9" r="27779" b="58974"/>
          <a:stretch>
            <a:fillRect/>
          </a:stretch>
        </p:blipFill>
        <p:spPr bwMode="auto">
          <a:xfrm>
            <a:off x="686524" y="3429000"/>
            <a:ext cx="4885640" cy="221457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0F505359-13FC-E34D-8C11-89D3E91A48E6}"/>
              </a:ext>
            </a:extLst>
          </p:cNvPr>
          <p:cNvSpPr/>
          <p:nvPr/>
        </p:nvSpPr>
        <p:spPr>
          <a:xfrm>
            <a:off x="4823792" y="182396"/>
            <a:ext cx="3500461" cy="27860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/>
              <a:t>İkinci el  eşyalarınızı adresinizden nakit olarak alıyoruz ! </a:t>
            </a:r>
            <a:endParaRPr lang="el-CY" sz="3200" dirty="0"/>
          </a:p>
        </p:txBody>
      </p:sp>
      <p:pic>
        <p:nvPicPr>
          <p:cNvPr id="1026" name="Picture 2" descr="0537 672 42 76 Halkalı İkinci El Beyaz Eşya Alanlar Spotçular Çarşısı">
            <a:extLst>
              <a:ext uri="{FF2B5EF4-FFF2-40B4-BE49-F238E27FC236}">
                <a16:creationId xmlns:a16="http://schemas.microsoft.com/office/drawing/2014/main" id="{F225FFD1-3280-2332-3C25-E9808D146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70" y="416421"/>
            <a:ext cx="4207985" cy="351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kinci el eşya alanlar üsküdar eskici">
            <a:extLst>
              <a:ext uri="{FF2B5EF4-FFF2-40B4-BE49-F238E27FC236}">
                <a16:creationId xmlns:a16="http://schemas.microsoft.com/office/drawing/2014/main" id="{A2FE3FEF-A482-F283-F4BC-105C7F27F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542" y="387122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1. Sınıf Keyifli Ev Çalışmalarım - Flipbook by Kaliteli Eğitim Yayınları |  FlipHTML5">
            <a:extLst>
              <a:ext uri="{FF2B5EF4-FFF2-40B4-BE49-F238E27FC236}">
                <a16:creationId xmlns:a16="http://schemas.microsoft.com/office/drawing/2014/main" id="{1E1A102E-5CCA-FE01-C107-987BFE67F1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77" b="13253"/>
          <a:stretch>
            <a:fillRect/>
          </a:stretch>
        </p:blipFill>
        <p:spPr bwMode="auto">
          <a:xfrm>
            <a:off x="2855640" y="332656"/>
            <a:ext cx="5904656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826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417638"/>
          </a:xfrm>
        </p:spPr>
        <p:txBody>
          <a:bodyPr>
            <a:normAutofit/>
          </a:bodyPr>
          <a:lstStyle/>
          <a:p>
            <a:r>
              <a:rPr lang="tr-TR" sz="4000" b="1" dirty="0" err="1"/>
              <a:t>G</a:t>
            </a:r>
            <a:r>
              <a:rPr lang="en-US" sz="4000" b="1" dirty="0" err="1"/>
              <a:t>ece</a:t>
            </a:r>
            <a:r>
              <a:rPr lang="en-US" sz="4000" b="1" dirty="0"/>
              <a:t> </a:t>
            </a:r>
            <a:r>
              <a:rPr lang="en-US" sz="4000" b="1" dirty="0" err="1"/>
              <a:t>yarısı</a:t>
            </a:r>
            <a:r>
              <a:rPr lang="en-US" sz="4000" dirty="0"/>
              <a:t> 01:00 </a:t>
            </a:r>
            <a:r>
              <a:rPr lang="en-US" sz="4000" dirty="0" err="1"/>
              <a:t>sıralarında</a:t>
            </a:r>
            <a:r>
              <a:rPr lang="en-US" sz="4000" dirty="0"/>
              <a:t> </a:t>
            </a:r>
            <a:r>
              <a:rPr lang="en-US" sz="4000" dirty="0" err="1"/>
              <a:t>garip</a:t>
            </a:r>
            <a:r>
              <a:rPr lang="en-US" sz="4000" dirty="0"/>
              <a:t> </a:t>
            </a:r>
            <a:r>
              <a:rPr lang="en-US" sz="4000" b="1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ses</a:t>
            </a:r>
            <a:r>
              <a:rPr lang="en-US" sz="4000" dirty="0"/>
              <a:t> </a:t>
            </a:r>
            <a:r>
              <a:rPr lang="en-US" sz="4000" b="1" dirty="0" err="1"/>
              <a:t>duyuldu</a:t>
            </a:r>
            <a:r>
              <a:rPr lang="tr-TR" sz="4000" b="1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4" name="3 - Επεξήγηση με στρογγυλεμένο παραλληλόγραμμο"/>
          <p:cNvSpPr/>
          <p:nvPr/>
        </p:nvSpPr>
        <p:spPr>
          <a:xfrm>
            <a:off x="2309786" y="1285860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duymak </a:t>
            </a:r>
            <a:endParaRPr lang="en-US" dirty="0"/>
          </a:p>
        </p:txBody>
      </p:sp>
      <p:sp>
        <p:nvSpPr>
          <p:cNvPr id="5" name="4 - Επεξήγηση με στρογγυλεμένο παραλληλόγραμμο"/>
          <p:cNvSpPr/>
          <p:nvPr/>
        </p:nvSpPr>
        <p:spPr>
          <a:xfrm>
            <a:off x="881026" y="2643182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görmek </a:t>
            </a:r>
            <a:endParaRPr lang="en-US" dirty="0"/>
          </a:p>
        </p:txBody>
      </p:sp>
      <p:sp>
        <p:nvSpPr>
          <p:cNvPr id="6" name="5 - Επεξήγηση με στρογγυλεμένο παραλληλόγραμμο"/>
          <p:cNvSpPr/>
          <p:nvPr/>
        </p:nvSpPr>
        <p:spPr>
          <a:xfrm>
            <a:off x="5167306" y="1071546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hırsız</a:t>
            </a:r>
            <a:endParaRPr lang="en-US" dirty="0"/>
          </a:p>
        </p:txBody>
      </p:sp>
      <p:sp>
        <p:nvSpPr>
          <p:cNvPr id="7" name="6 - Επεξήγηση με στρογγυλεμένο παραλληλόγραμμο"/>
          <p:cNvSpPr/>
          <p:nvPr/>
        </p:nvSpPr>
        <p:spPr>
          <a:xfrm>
            <a:off x="2881290" y="5072074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yüklemek</a:t>
            </a:r>
            <a:endParaRPr lang="en-US" dirty="0"/>
          </a:p>
        </p:txBody>
      </p:sp>
      <p:sp>
        <p:nvSpPr>
          <p:cNvPr id="8" name="7 - Επεξήγηση με στρογγυλεμένο παραλληλόγραμμο"/>
          <p:cNvSpPr/>
          <p:nvPr/>
        </p:nvSpPr>
        <p:spPr>
          <a:xfrm>
            <a:off x="7024694" y="3500438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çalmak</a:t>
            </a:r>
            <a:endParaRPr lang="en-US" dirty="0"/>
          </a:p>
        </p:txBody>
      </p:sp>
      <p:sp>
        <p:nvSpPr>
          <p:cNvPr id="9" name="8 - Επεξήγηση με στρογγυλεμένο παραλληλόγραμμο"/>
          <p:cNvSpPr/>
          <p:nvPr/>
        </p:nvSpPr>
        <p:spPr>
          <a:xfrm>
            <a:off x="6096000" y="2428868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nakit para</a:t>
            </a:r>
            <a:endParaRPr lang="en-US" dirty="0"/>
          </a:p>
        </p:txBody>
      </p:sp>
      <p:sp>
        <p:nvSpPr>
          <p:cNvPr id="10" name="9 - Επεξήγηση με στρογγυλεμένο παραλληλόγραμμο"/>
          <p:cNvSpPr/>
          <p:nvPr/>
        </p:nvSpPr>
        <p:spPr>
          <a:xfrm>
            <a:off x="6953256" y="5643578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bulunmak</a:t>
            </a:r>
            <a:endParaRPr lang="en-US" dirty="0"/>
          </a:p>
        </p:txBody>
      </p:sp>
      <p:sp>
        <p:nvSpPr>
          <p:cNvPr id="11" name="10 - Επεξήγηση με στρογγυλεμένο παραλληλόγραμμο"/>
          <p:cNvSpPr/>
          <p:nvPr/>
        </p:nvSpPr>
        <p:spPr>
          <a:xfrm>
            <a:off x="6381752" y="4572008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maskeli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adam</a:t>
            </a:r>
            <a:endParaRPr lang="en-US" dirty="0"/>
          </a:p>
        </p:txBody>
      </p:sp>
      <p:sp>
        <p:nvSpPr>
          <p:cNvPr id="12" name="11 - Επεξήγηση με στρογγυλεμένο παραλληλόγραμμο"/>
          <p:cNvSpPr/>
          <p:nvPr/>
        </p:nvSpPr>
        <p:spPr>
          <a:xfrm>
            <a:off x="4952992" y="5572140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reyon</a:t>
            </a:r>
            <a:endParaRPr lang="en-US" dirty="0"/>
          </a:p>
        </p:txBody>
      </p:sp>
      <p:sp>
        <p:nvSpPr>
          <p:cNvPr id="13" name="12 - Επεξήγηση με στρογγυλεμένο παραλληλόγραμμο"/>
          <p:cNvSpPr/>
          <p:nvPr/>
        </p:nvSpPr>
        <p:spPr>
          <a:xfrm>
            <a:off x="595274" y="4214818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kamyon</a:t>
            </a:r>
            <a:endParaRPr lang="en-US" dirty="0"/>
          </a:p>
        </p:txBody>
      </p:sp>
      <p:sp>
        <p:nvSpPr>
          <p:cNvPr id="14" name="13 - Επεξήγηση με στρογγυλεμένο παραλληλόγραμμο"/>
          <p:cNvSpPr/>
          <p:nvPr/>
        </p:nvSpPr>
        <p:spPr>
          <a:xfrm>
            <a:off x="4667240" y="3643314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/>
              <a:t> </a:t>
            </a:r>
            <a:r>
              <a:rPr lang="en-US" dirty="0" err="1"/>
              <a:t>tavsiye</a:t>
            </a:r>
            <a:r>
              <a:rPr lang="en-US" dirty="0"/>
              <a:t> e</a:t>
            </a:r>
            <a:r>
              <a:rPr lang="tr-TR" dirty="0"/>
              <a:t>tmek</a:t>
            </a:r>
            <a:endParaRPr lang="en-US" dirty="0"/>
          </a:p>
        </p:txBody>
      </p:sp>
      <p:sp>
        <p:nvSpPr>
          <p:cNvPr id="15" name="14 - Επεξήγηση με στρογγυλεμένο παραλληλόγραμμο"/>
          <p:cNvSpPr/>
          <p:nvPr/>
        </p:nvSpPr>
        <p:spPr>
          <a:xfrm>
            <a:off x="3809984" y="2285992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polisi aramak </a:t>
            </a:r>
            <a:endParaRPr lang="en-US" dirty="0"/>
          </a:p>
        </p:txBody>
      </p:sp>
      <p:sp>
        <p:nvSpPr>
          <p:cNvPr id="16" name="15 - Επεξήγηση με στρογγυλεμένο παραλληλόγραμμο"/>
          <p:cNvSpPr/>
          <p:nvPr/>
        </p:nvSpPr>
        <p:spPr>
          <a:xfrm>
            <a:off x="7453322" y="1142984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kasa</a:t>
            </a:r>
            <a:endParaRPr lang="en-US" dirty="0"/>
          </a:p>
        </p:txBody>
      </p:sp>
      <p:sp>
        <p:nvSpPr>
          <p:cNvPr id="17" name="16 - Επεξήγηση με στρογγυλεμένο παραλληλόγραμμο"/>
          <p:cNvSpPr/>
          <p:nvPr/>
        </p:nvSpPr>
        <p:spPr>
          <a:xfrm>
            <a:off x="2666976" y="3429000"/>
            <a:ext cx="1500198" cy="785818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durmak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417638"/>
          </a:xfrm>
        </p:spPr>
        <p:txBody>
          <a:bodyPr>
            <a:normAutofit/>
          </a:bodyPr>
          <a:lstStyle/>
          <a:p>
            <a:r>
              <a:rPr lang="tr-TR" sz="4000" b="1" dirty="0" err="1"/>
              <a:t>G</a:t>
            </a:r>
            <a:r>
              <a:rPr lang="en-US" sz="4000" b="1" dirty="0" err="1"/>
              <a:t>ece</a:t>
            </a:r>
            <a:r>
              <a:rPr lang="en-US" sz="4000" b="1" dirty="0"/>
              <a:t> </a:t>
            </a:r>
            <a:r>
              <a:rPr lang="en-US" sz="4000" b="1" dirty="0" err="1"/>
              <a:t>yarısı</a:t>
            </a:r>
            <a:r>
              <a:rPr lang="en-US" sz="4000" dirty="0"/>
              <a:t> 01:00 </a:t>
            </a:r>
            <a:r>
              <a:rPr lang="en-US" sz="4000" dirty="0" err="1"/>
              <a:t>sıralarında</a:t>
            </a:r>
            <a:r>
              <a:rPr lang="en-US" sz="4000" dirty="0"/>
              <a:t> </a:t>
            </a:r>
            <a:r>
              <a:rPr lang="en-US" sz="4000" dirty="0" err="1"/>
              <a:t>garip</a:t>
            </a:r>
            <a:r>
              <a:rPr lang="en-US" sz="4000" dirty="0"/>
              <a:t> </a:t>
            </a:r>
            <a:r>
              <a:rPr lang="en-US" sz="4000" b="1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ses</a:t>
            </a:r>
            <a:r>
              <a:rPr lang="en-US" sz="4000" dirty="0"/>
              <a:t> </a:t>
            </a:r>
            <a:r>
              <a:rPr lang="en-US" sz="4000" b="1" dirty="0" err="1"/>
              <a:t>duyuldu</a:t>
            </a:r>
            <a:r>
              <a:rPr lang="tr-TR" sz="4000" b="1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Electronics Store Design Stok Vektör Sanatı &amp; Alışveriş Merkezi'nin Daha  Fazla Görseli - Alışveriş Merkezi, Bilgisayar, Bilgisayar Monitörü - iStock">
            <a:extLst>
              <a:ext uri="{FF2B5EF4-FFF2-40B4-BE49-F238E27FC236}">
                <a16:creationId xmlns:a16="http://schemas.microsoft.com/office/drawing/2014/main" id="{DC368A9C-D64D-9380-EFCA-8645D6E2F5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53"/>
          <a:stretch>
            <a:fillRect/>
          </a:stretch>
        </p:blipFill>
        <p:spPr bwMode="auto">
          <a:xfrm>
            <a:off x="479376" y="404664"/>
            <a:ext cx="10729192" cy="597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0783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Çocuklanızla ödev yapmamanızı gerektiren 3 sebep - YouTube">
            <a:extLst>
              <a:ext uri="{FF2B5EF4-FFF2-40B4-BE49-F238E27FC236}">
                <a16:creationId xmlns:a16="http://schemas.microsoft.com/office/drawing/2014/main" id="{766FCE58-2D5B-0102-DFCA-F212A2AFB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728700"/>
            <a:ext cx="9937104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267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3863752" y="2595404"/>
            <a:ext cx="2857520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800" b="1" dirty="0"/>
              <a:t>Bulaşık</a:t>
            </a:r>
            <a:endParaRPr lang="el-GR" sz="2800" b="1" dirty="0"/>
          </a:p>
          <a:p>
            <a:r>
              <a:rPr lang="tr-TR" sz="2800" b="1" dirty="0"/>
              <a:t> makinesi </a:t>
            </a:r>
            <a:endParaRPr lang="en-US" sz="2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C45CBE-CC82-FB76-C777-B86C01BE9B53}"/>
              </a:ext>
            </a:extLst>
          </p:cNvPr>
          <p:cNvSpPr txBox="1"/>
          <p:nvPr/>
        </p:nvSpPr>
        <p:spPr>
          <a:xfrm>
            <a:off x="479376" y="476672"/>
            <a:ext cx="107982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Hangi bulaşık makinesi</a:t>
            </a:r>
            <a:r>
              <a:rPr lang="en-GB" sz="3600" b="1" dirty="0" err="1">
                <a:solidFill>
                  <a:srgbClr val="FF0000"/>
                </a:solidFill>
              </a:rPr>
              <a:t>ni</a:t>
            </a:r>
            <a:r>
              <a:rPr lang="tr-TR" sz="3600" b="1" dirty="0">
                <a:solidFill>
                  <a:srgbClr val="FF0000"/>
                </a:solidFill>
              </a:rPr>
              <a:t>  bana tavsiye edersiniz </a:t>
            </a:r>
            <a:r>
              <a:rPr lang="el-GR" sz="36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1" name="5 - TextBox"/>
          <p:cNvSpPr txBox="1"/>
          <p:nvPr/>
        </p:nvSpPr>
        <p:spPr>
          <a:xfrm>
            <a:off x="238084" y="2595404"/>
            <a:ext cx="3357586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800" b="1" dirty="0"/>
              <a:t>beyaz eşya</a:t>
            </a:r>
            <a:endParaRPr lang="el-GR" sz="2800" b="1" dirty="0"/>
          </a:p>
          <a:p>
            <a:r>
              <a:rPr lang="tr-TR" sz="2800" b="1" dirty="0"/>
              <a:t> mağazası</a:t>
            </a:r>
            <a:endParaRPr lang="en-US" sz="2800" b="1" dirty="0"/>
          </a:p>
        </p:txBody>
      </p:sp>
      <p:pic>
        <p:nvPicPr>
          <p:cNvPr id="1026" name="Picture 2" descr="Karikatür Bulaşık Makinesi, Bulaşık Makinesi, Bulaşık Yıkama, Karikatür PNG  Resim Şeffaf ve çizimi Ücretsiz İndirilebilir">
            <a:extLst>
              <a:ext uri="{FF2B5EF4-FFF2-40B4-BE49-F238E27FC236}">
                <a16:creationId xmlns:a16="http://schemas.microsoft.com/office/drawing/2014/main" id="{15C9D268-56F3-4A95-F9E0-7FE0E9562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2444726"/>
            <a:ext cx="3600400" cy="4080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666D20BC-3E52-BD98-E291-CF58207B45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81" y="-366531"/>
            <a:ext cx="6696744" cy="55446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A493B08-6739-6A52-86EF-45441D2B8495}"/>
              </a:ext>
            </a:extLst>
          </p:cNvPr>
          <p:cNvSpPr txBox="1"/>
          <p:nvPr/>
        </p:nvSpPr>
        <p:spPr>
          <a:xfrm>
            <a:off x="375185" y="302501"/>
            <a:ext cx="46085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600" baseline="0" dirty="0">
                <a:solidFill>
                  <a:srgbClr val="FF0000"/>
                </a:solidFill>
              </a:rPr>
              <a:t>meyve suyu sıkacağı </a:t>
            </a:r>
            <a:endParaRPr lang="el-CY" sz="36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E69D53-31F3-3D25-0353-34EECE0CDB1B}"/>
              </a:ext>
            </a:extLst>
          </p:cNvPr>
          <p:cNvSpPr txBox="1"/>
          <p:nvPr/>
        </p:nvSpPr>
        <p:spPr>
          <a:xfrm>
            <a:off x="1354357" y="5446965"/>
            <a:ext cx="10009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600" dirty="0">
                <a:solidFill>
                  <a:schemeClr val="tx1"/>
                </a:solidFill>
              </a:rPr>
              <a:t>Bu  model gürültü  yapar ama kullanımı çok</a:t>
            </a:r>
            <a:endParaRPr lang="el-GR" sz="3600" dirty="0">
              <a:solidFill>
                <a:schemeClr val="tx1"/>
              </a:solidFill>
            </a:endParaRPr>
          </a:p>
          <a:p>
            <a:r>
              <a:rPr lang="tr-TR" sz="3600" dirty="0">
                <a:solidFill>
                  <a:schemeClr val="tx1"/>
                </a:solidFill>
              </a:rPr>
              <a:t> kolaydır. </a:t>
            </a:r>
            <a:endParaRPr lang="el-CY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51EAC7-9289-686D-A24B-1CDD20FB1D1C}"/>
              </a:ext>
            </a:extLst>
          </p:cNvPr>
          <p:cNvSpPr txBox="1"/>
          <p:nvPr/>
        </p:nvSpPr>
        <p:spPr>
          <a:xfrm>
            <a:off x="6744072" y="1411035"/>
            <a:ext cx="5184576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tr-TR" sz="3200" dirty="0">
                <a:solidFill>
                  <a:schemeClr val="tx1"/>
                </a:solidFill>
              </a:rPr>
              <a:t>B</a:t>
            </a:r>
            <a:r>
              <a:rPr lang="tr-TR" sz="3200" baseline="0" dirty="0">
                <a:solidFill>
                  <a:schemeClr val="tx1"/>
                </a:solidFill>
              </a:rPr>
              <a:t>ulaşık makinesinde yıkanır. </a:t>
            </a:r>
            <a:endParaRPr kumimoji="0" lang="tr-TR" sz="32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1662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00E61-8661-7A76-3259-9B9B82BB2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TextBox">
            <a:extLst>
              <a:ext uri="{FF2B5EF4-FFF2-40B4-BE49-F238E27FC236}">
                <a16:creationId xmlns:a16="http://schemas.microsoft.com/office/drawing/2014/main" id="{6E8B0844-9C93-28A9-4FCB-323C2B0DB16A}"/>
              </a:ext>
            </a:extLst>
          </p:cNvPr>
          <p:cNvSpPr txBox="1"/>
          <p:nvPr/>
        </p:nvSpPr>
        <p:spPr>
          <a:xfrm>
            <a:off x="238084" y="476672"/>
            <a:ext cx="335758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800" b="1" dirty="0"/>
              <a:t>mobilya mağazası </a:t>
            </a:r>
            <a:endParaRPr lang="en-US" sz="2800" b="1" dirty="0"/>
          </a:p>
        </p:txBody>
      </p:sp>
      <p:pic>
        <p:nvPicPr>
          <p:cNvPr id="1028" name="Picture 4" descr="Mobilya Mağazasında Gülen Müşteriler, Profesyonel Mağaza Satıcılarının  Yardımıyla Ev Dekorasyon Öğeleri Alışverişi Yapıyor | Premium vektör">
            <a:extLst>
              <a:ext uri="{FF2B5EF4-FFF2-40B4-BE49-F238E27FC236}">
                <a16:creationId xmlns:a16="http://schemas.microsoft.com/office/drawing/2014/main" id="{875BC23C-8027-F0F2-7265-BD114AE80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6120" y="1412776"/>
            <a:ext cx="4509714" cy="5235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CE7C3A8-DF4F-162F-3D69-75099C604F5A}"/>
              </a:ext>
            </a:extLst>
          </p:cNvPr>
          <p:cNvSpPr txBox="1"/>
          <p:nvPr/>
        </p:nvSpPr>
        <p:spPr>
          <a:xfrm>
            <a:off x="238084" y="1988840"/>
            <a:ext cx="6096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dirty="0">
                <a:solidFill>
                  <a:srgbClr val="001D35"/>
                </a:solidFill>
                <a:latin typeface="Google Sans"/>
              </a:rPr>
              <a:t>m</a:t>
            </a:r>
            <a:r>
              <a:rPr lang="en-US" sz="3200" b="0" i="0" dirty="0" err="1">
                <a:solidFill>
                  <a:srgbClr val="001D35"/>
                </a:solidFill>
                <a:effectLst/>
                <a:latin typeface="Google Sans"/>
              </a:rPr>
              <a:t>asalar</a:t>
            </a:r>
            <a:r>
              <a:rPr lang="en-US" sz="32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endParaRPr lang="tr-TR" sz="3200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ctr"/>
            <a:r>
              <a:rPr lang="en-US" sz="3200" b="0" i="0" dirty="0" err="1">
                <a:solidFill>
                  <a:srgbClr val="001D35"/>
                </a:solidFill>
                <a:effectLst/>
                <a:latin typeface="Google Sans"/>
              </a:rPr>
              <a:t>sandalyeler</a:t>
            </a:r>
            <a:endParaRPr lang="tr-TR" sz="3200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ctr"/>
            <a:r>
              <a:rPr lang="en-US" sz="32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3200" b="0" i="0" dirty="0" err="1">
                <a:solidFill>
                  <a:srgbClr val="001D35"/>
                </a:solidFill>
                <a:effectLst/>
                <a:latin typeface="Google Sans"/>
              </a:rPr>
              <a:t>koltuklar</a:t>
            </a:r>
            <a:r>
              <a:rPr lang="en-US" sz="32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endParaRPr lang="tr-TR" sz="3200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ctr"/>
            <a:r>
              <a:rPr lang="en-US" sz="3200" b="0" i="0" dirty="0" err="1">
                <a:solidFill>
                  <a:srgbClr val="001D35"/>
                </a:solidFill>
                <a:effectLst/>
                <a:latin typeface="Google Sans"/>
              </a:rPr>
              <a:t>yataklar</a:t>
            </a:r>
            <a:endParaRPr lang="tr-TR" sz="3200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ctr"/>
            <a:r>
              <a:rPr lang="en-US" sz="3200" b="0" i="0" dirty="0" err="1">
                <a:solidFill>
                  <a:srgbClr val="001D35"/>
                </a:solidFill>
                <a:effectLst/>
                <a:latin typeface="Google Sans"/>
              </a:rPr>
              <a:t>dolaplar</a:t>
            </a:r>
            <a:r>
              <a:rPr lang="en-US" sz="32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endParaRPr lang="tr-TR" sz="3200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ctr"/>
            <a:r>
              <a:rPr lang="en-US" sz="3200" b="0" i="0" dirty="0" err="1">
                <a:solidFill>
                  <a:srgbClr val="001D35"/>
                </a:solidFill>
                <a:effectLst/>
                <a:latin typeface="Google Sans"/>
              </a:rPr>
              <a:t>raflar</a:t>
            </a:r>
            <a:endParaRPr lang="tr-TR" sz="3200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ctr"/>
            <a:r>
              <a:rPr lang="en-US" sz="3200" b="0" i="0" dirty="0" err="1">
                <a:solidFill>
                  <a:srgbClr val="001D35"/>
                </a:solidFill>
                <a:effectLst/>
                <a:latin typeface="Google Sans"/>
              </a:rPr>
              <a:t>sehpalar</a:t>
            </a:r>
            <a:endParaRPr lang="tr-TR" sz="3200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ctr"/>
            <a:r>
              <a:rPr lang="en-US" sz="3200" b="0" i="0" dirty="0">
                <a:solidFill>
                  <a:srgbClr val="001D35"/>
                </a:solidFill>
                <a:effectLst/>
                <a:latin typeface="Google Sans"/>
              </a:rPr>
              <a:t>TV </a:t>
            </a:r>
            <a:r>
              <a:rPr lang="en-US" sz="3200" b="0" i="0" dirty="0" err="1">
                <a:solidFill>
                  <a:srgbClr val="001D35"/>
                </a:solidFill>
                <a:effectLst/>
                <a:latin typeface="Google Sans"/>
              </a:rPr>
              <a:t>üniteleri</a:t>
            </a:r>
            <a:r>
              <a:rPr lang="en-US" sz="32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endParaRPr lang="tr-TR" sz="3200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ctr"/>
            <a:r>
              <a:rPr lang="en-US" sz="3200" b="0" i="0" dirty="0" err="1">
                <a:solidFill>
                  <a:srgbClr val="001D35"/>
                </a:solidFill>
                <a:effectLst/>
                <a:latin typeface="Google Sans"/>
              </a:rPr>
              <a:t>kitaplıklar</a:t>
            </a:r>
            <a:r>
              <a:rPr lang="en-US" sz="3200" b="0" i="0" dirty="0">
                <a:solidFill>
                  <a:srgbClr val="001D35"/>
                </a:solidFill>
                <a:effectLst/>
                <a:latin typeface="Google Sans"/>
              </a:rPr>
              <a:t>  </a:t>
            </a:r>
            <a:endParaRPr lang="el-CY" sz="3200" dirty="0"/>
          </a:p>
        </p:txBody>
      </p:sp>
    </p:spTree>
    <p:extLst>
      <p:ext uri="{BB962C8B-B14F-4D97-AF65-F5344CB8AC3E}">
        <p14:creationId xmlns:p14="http://schemas.microsoft.com/office/powerpoint/2010/main" val="82860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38084" y="0"/>
            <a:ext cx="11668164" cy="98744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4400" dirty="0"/>
              <a:t>9. </a:t>
            </a:r>
            <a:r>
              <a:rPr lang="tr-TR" sz="4400" dirty="0"/>
              <a:t>Cep telefonun</a:t>
            </a:r>
            <a:r>
              <a:rPr lang="en-GB" sz="4400" dirty="0"/>
              <a:t>un</a:t>
            </a:r>
            <a:r>
              <a:rPr lang="tr-TR" sz="4400" dirty="0"/>
              <a:t> fiyatı ne kadar </a:t>
            </a:r>
            <a:r>
              <a:rPr lang="en-GB" sz="4400" dirty="0"/>
              <a:t>?</a:t>
            </a:r>
            <a:endParaRPr lang="en-US" sz="4400" dirty="0"/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335360" y="1556791"/>
            <a:ext cx="6192688" cy="48113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Mağaza  çalışma saatleri mi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Beyaz eşya  reyonunu gezelim mi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 makinesi  nasıl çalışır 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Daha</a:t>
            </a: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fazla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</a:t>
            </a: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ilgi  burada.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Kaç taksit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Özellikleri nelerdir ?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Şuraya  bir imza atar mısınız ?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indirim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yapar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mısın</a:t>
            </a: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ız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 descr="Moda Dükkanı süper çarşı kadın giyim alışveriş merkezi iç afiş ile kopya  yer karikatür vektör çizim ©ValeriHadeev 189653184'e ait Stok Vektör">
            <a:extLst>
              <a:ext uri="{FF2B5EF4-FFF2-40B4-BE49-F238E27FC236}">
                <a16:creationId xmlns:a16="http://schemas.microsoft.com/office/drawing/2014/main" id="{5CBAB399-9DAB-4DC0-40DF-1646F6DB0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072" y="1484784"/>
            <a:ext cx="4464496" cy="3189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arıçam Beyaz Eşya Servisi | Beyaz Eşya Tamircisi | Adana Bölge Servis">
            <a:extLst>
              <a:ext uri="{FF2B5EF4-FFF2-40B4-BE49-F238E27FC236}">
                <a16:creationId xmlns:a16="http://schemas.microsoft.com/office/drawing/2014/main" id="{2681F192-F8B1-152E-D22B-C3C03C60F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609" y="3645024"/>
            <a:ext cx="4449959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38084" y="0"/>
            <a:ext cx="11668164" cy="98744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4400" dirty="0"/>
              <a:t>9. </a:t>
            </a:r>
            <a:r>
              <a:rPr lang="tr-TR" sz="4400" dirty="0"/>
              <a:t>Cep telefonun</a:t>
            </a:r>
            <a:r>
              <a:rPr lang="en-GB" sz="4400" dirty="0"/>
              <a:t>un</a:t>
            </a:r>
            <a:r>
              <a:rPr lang="tr-TR" sz="4400" dirty="0"/>
              <a:t> fiyatı ne kadar </a:t>
            </a:r>
            <a:r>
              <a:rPr lang="en-GB" sz="4400" dirty="0"/>
              <a:t>?</a:t>
            </a:r>
            <a:endParaRPr lang="en-US" sz="4400" dirty="0"/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256474" y="1196752"/>
            <a:ext cx="10572824" cy="53578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90000"/>
              </a:lnSpc>
              <a:spcBef>
                <a:spcPts val="600"/>
              </a:spcBef>
              <a:defRPr/>
            </a:pPr>
            <a:endParaRPr kumimoji="0" lang="el-GR" sz="1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lnSpc>
                <a:spcPct val="90000"/>
              </a:lnSpc>
              <a:spcBef>
                <a:spcPts val="600"/>
              </a:spcBef>
              <a:defRPr/>
            </a:pPr>
            <a:endParaRPr lang="el-GR" sz="3600" b="1" dirty="0">
              <a:solidFill>
                <a:schemeClr val="tx1"/>
              </a:solidFill>
            </a:endParaRPr>
          </a:p>
          <a:p>
            <a:pPr lvl="0">
              <a:lnSpc>
                <a:spcPct val="90000"/>
              </a:lnSpc>
              <a:spcBef>
                <a:spcPts val="600"/>
              </a:spcBef>
              <a:defRPr/>
            </a:pPr>
            <a:r>
              <a:rPr lang="tr-TR" sz="3600" b="1" dirty="0">
                <a:solidFill>
                  <a:schemeClr val="tx1"/>
                </a:solidFill>
              </a:rPr>
              <a:t>Ücretsiz  kargo  fırsatıyla !!!</a:t>
            </a:r>
            <a:r>
              <a:rPr lang="el-GR" sz="3600" b="1" dirty="0">
                <a:solidFill>
                  <a:schemeClr val="tx1"/>
                </a:solidFill>
              </a:rPr>
              <a:t> </a:t>
            </a:r>
            <a:endParaRPr lang="el-GR" sz="3600" i="1" dirty="0">
              <a:solidFill>
                <a:schemeClr val="tx1"/>
              </a:solidFill>
            </a:endParaRPr>
          </a:p>
          <a:p>
            <a:pPr lvl="0">
              <a:lnSpc>
                <a:spcPct val="90000"/>
              </a:lnSpc>
              <a:spcBef>
                <a:spcPts val="600"/>
              </a:spcBef>
              <a:defRPr/>
            </a:pPr>
            <a:endParaRPr lang="el-GR" sz="3600" b="1" dirty="0">
              <a:solidFill>
                <a:schemeClr val="tx1"/>
              </a:solidFill>
            </a:endParaRPr>
          </a:p>
          <a:p>
            <a:pPr lvl="0">
              <a:lnSpc>
                <a:spcPct val="90000"/>
              </a:lnSpc>
              <a:spcBef>
                <a:spcPts val="600"/>
              </a:spcBef>
              <a:defRPr/>
            </a:pPr>
            <a:endParaRPr lang="el-GR" sz="3600" b="1" dirty="0">
              <a:solidFill>
                <a:schemeClr val="tx1"/>
              </a:solidFill>
            </a:endParaRPr>
          </a:p>
          <a:p>
            <a:pPr lvl="0">
              <a:lnSpc>
                <a:spcPct val="90000"/>
              </a:lnSpc>
              <a:spcBef>
                <a:spcPts val="600"/>
              </a:spcBef>
              <a:defRPr/>
            </a:pPr>
            <a:endParaRPr lang="el-GR" sz="3600" b="1" dirty="0">
              <a:solidFill>
                <a:schemeClr val="tx1"/>
              </a:solidFill>
            </a:endParaRPr>
          </a:p>
          <a:p>
            <a:pPr lvl="0">
              <a:lnSpc>
                <a:spcPct val="90000"/>
              </a:lnSpc>
              <a:spcBef>
                <a:spcPts val="600"/>
              </a:spcBef>
              <a:defRPr/>
            </a:pPr>
            <a:r>
              <a:rPr lang="tr-TR" sz="3600" b="1" dirty="0">
                <a:solidFill>
                  <a:schemeClr val="tx1"/>
                </a:solidFill>
              </a:rPr>
              <a:t>Eve teslim hizmeti</a:t>
            </a:r>
            <a:r>
              <a:rPr lang="el-GR" sz="3600" b="1" dirty="0">
                <a:solidFill>
                  <a:schemeClr val="tx1"/>
                </a:solidFill>
              </a:rPr>
              <a:t> !!! </a:t>
            </a:r>
            <a:endParaRPr kumimoji="0" lang="tr-TR" sz="36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pic>
        <p:nvPicPr>
          <p:cNvPr id="2050" name="Picture 2" descr="Oy Seçim Simge - Pixabay'de ücretsiz resim">
            <a:extLst>
              <a:ext uri="{FF2B5EF4-FFF2-40B4-BE49-F238E27FC236}">
                <a16:creationId xmlns:a16="http://schemas.microsoft.com/office/drawing/2014/main" id="{04BDBAAA-6E07-9DEA-BD75-6DB5F1CC9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44824"/>
            <a:ext cx="3983335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1DAA2-0FE3-AB19-927A-70D979EF0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>
            <a:extLst>
              <a:ext uri="{FF2B5EF4-FFF2-40B4-BE49-F238E27FC236}">
                <a16:creationId xmlns:a16="http://schemas.microsoft.com/office/drawing/2014/main" id="{B196A5FE-F08C-37FC-8D1B-045D46BB8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084" y="0"/>
            <a:ext cx="11668164" cy="98744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4400" dirty="0"/>
              <a:t>9. </a:t>
            </a:r>
            <a:r>
              <a:rPr lang="tr-TR" sz="4400" dirty="0"/>
              <a:t>Cep telefonun</a:t>
            </a:r>
            <a:r>
              <a:rPr lang="en-GB" sz="4400" dirty="0"/>
              <a:t>un</a:t>
            </a:r>
            <a:r>
              <a:rPr lang="tr-TR" sz="4400" dirty="0"/>
              <a:t> fiyatı ne kadar </a:t>
            </a:r>
            <a:r>
              <a:rPr lang="en-GB" sz="4400" dirty="0"/>
              <a:t>?</a:t>
            </a:r>
            <a:endParaRPr lang="en-US" sz="4400" dirty="0"/>
          </a:p>
        </p:txBody>
      </p:sp>
      <p:sp>
        <p:nvSpPr>
          <p:cNvPr id="4" name="2 - Θέση περιεχομένου">
            <a:extLst>
              <a:ext uri="{FF2B5EF4-FFF2-40B4-BE49-F238E27FC236}">
                <a16:creationId xmlns:a16="http://schemas.microsoft.com/office/drawing/2014/main" id="{B4311560-1F0C-2572-5BFC-EA41145F4076}"/>
              </a:ext>
            </a:extLst>
          </p:cNvPr>
          <p:cNvSpPr txBox="1">
            <a:spLocks/>
          </p:cNvSpPr>
          <p:nvPr/>
        </p:nvSpPr>
        <p:spPr>
          <a:xfrm>
            <a:off x="335360" y="1124744"/>
            <a:ext cx="5915036" cy="53578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90000"/>
              </a:lnSpc>
              <a:spcBef>
                <a:spcPts val="600"/>
              </a:spcBef>
              <a:defRPr/>
            </a:pPr>
            <a:endParaRPr kumimoji="0" lang="el-GR" sz="1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tr-TR" sz="3600" b="1" dirty="0">
                <a:solidFill>
                  <a:schemeClr val="tx1"/>
                </a:solidFill>
              </a:rPr>
              <a:t>Buyurun makbuzunuz  </a:t>
            </a:r>
            <a:r>
              <a:rPr lang="el-GR" sz="3600" b="1" dirty="0">
                <a:solidFill>
                  <a:schemeClr val="tx1"/>
                </a:solidFill>
              </a:rPr>
              <a:t>!!!  </a:t>
            </a:r>
            <a:endParaRPr kumimoji="0" lang="en-US" sz="16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 descr="Store receipt: Lisanslanabilir En Az 31.202 Telifsiz Stok İllüstrasyon ve  Çizim | Shutterstock">
            <a:extLst>
              <a:ext uri="{FF2B5EF4-FFF2-40B4-BE49-F238E27FC236}">
                <a16:creationId xmlns:a16="http://schemas.microsoft.com/office/drawing/2014/main" id="{13929172-424D-5F42-2941-4F876A4FB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69683">
            <a:off x="1602671" y="2422384"/>
            <a:ext cx="3734947" cy="3295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üz Vektör Kıvrılmış Makbuz Kağıdı Kesikli Gözyaşı çizgileri Ve Soluk  Metin, Makbuz Simgesi, Vektör Makbuzu, Ui Kağıt Grafik PNG Resim Şeffaf ve  çizimi Ücretsiz İndirilebilir">
            <a:extLst>
              <a:ext uri="{FF2B5EF4-FFF2-40B4-BE49-F238E27FC236}">
                <a16:creationId xmlns:a16="http://schemas.microsoft.com/office/drawing/2014/main" id="{D6BE0C7F-D52D-AC8B-29B2-095BCD541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1133736"/>
            <a:ext cx="4824536" cy="5247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180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E57406-CFB9-E86A-C4CD-D9D51AC836BE}"/>
              </a:ext>
            </a:extLst>
          </p:cNvPr>
          <p:cNvSpPr txBox="1"/>
          <p:nvPr/>
        </p:nvSpPr>
        <p:spPr>
          <a:xfrm>
            <a:off x="2067612" y="2276872"/>
            <a:ext cx="5612564" cy="3188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sz="4400" dirty="0" err="1">
                <a:solidFill>
                  <a:srgbClr val="FF0000"/>
                </a:solidFill>
              </a:rPr>
              <a:t>Ziyaretçi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Yorumları</a:t>
            </a:r>
            <a:r>
              <a:rPr lang="tr-TR" sz="4400" dirty="0">
                <a:solidFill>
                  <a:srgbClr val="FF0000"/>
                </a:solidFill>
              </a:rPr>
              <a:t> </a:t>
            </a:r>
            <a:r>
              <a:rPr lang="el-GR" sz="4400" dirty="0">
                <a:solidFill>
                  <a:srgbClr val="FF0000"/>
                </a:solidFill>
              </a:rPr>
              <a:t>:</a:t>
            </a:r>
            <a:endParaRPr lang="en-US" sz="4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el-GR" sz="4400" dirty="0"/>
              <a:t> </a:t>
            </a:r>
            <a:r>
              <a:rPr lang="en-US" sz="4400" dirty="0"/>
              <a:t>Kargo</a:t>
            </a:r>
            <a:r>
              <a:rPr lang="tr-TR" sz="4400" dirty="0"/>
              <a:t>n</a:t>
            </a:r>
            <a:r>
              <a:rPr lang="en-US" sz="4400" dirty="0"/>
              <a:t> </a:t>
            </a:r>
            <a:r>
              <a:rPr lang="tr-TR" sz="4400" dirty="0"/>
              <a:t>te</a:t>
            </a:r>
            <a:r>
              <a:rPr lang="en-US" sz="4400" dirty="0"/>
              <a:t>slim 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tr-TR" sz="4400" dirty="0"/>
              <a:t>e</a:t>
            </a:r>
            <a:r>
              <a:rPr lang="en-US" sz="4400" dirty="0"/>
              <a:t>d__ __ __</a:t>
            </a:r>
          </a:p>
        </p:txBody>
      </p:sp>
      <p:pic>
        <p:nvPicPr>
          <p:cNvPr id="10242" name="Picture 2" descr="Patron Adam Mutsuz | Telifsiz vektör | FreeImages">
            <a:extLst>
              <a:ext uri="{FF2B5EF4-FFF2-40B4-BE49-F238E27FC236}">
                <a16:creationId xmlns:a16="http://schemas.microsoft.com/office/drawing/2014/main" id="{EC896BD9-9FCF-D647-7303-E0FE4263B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2420888"/>
            <a:ext cx="1752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13234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526</Words>
  <Application>Microsoft Office PowerPoint</Application>
  <PresentationFormat>Ευρεία οθόνη</PresentationFormat>
  <Paragraphs>104</Paragraphs>
  <Slides>20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9. Cep telefonunun fiyatı ne kadar ?</vt:lpstr>
      <vt:lpstr>9. Cep telefonunun fiyatı ne kadar ?</vt:lpstr>
      <vt:lpstr>9. Cep telefonunun fiyatı ne kadar ?</vt:lpstr>
      <vt:lpstr>Παρουσίαση του PowerPoint</vt:lpstr>
      <vt:lpstr>Παρουσίαση του PowerPoint</vt:lpstr>
      <vt:lpstr>Παρουσίαση του PowerPoint</vt:lpstr>
      <vt:lpstr>9. Cep telefonunun fiyatı ne kadar ?</vt:lpstr>
      <vt:lpstr>Παρουσίαση του PowerPoint</vt:lpstr>
      <vt:lpstr>Satıcı: Buyurun ......................................, ne .......................... edersiniz? Müşteri : Buzdolabı ve televizyon ................................... gezerim. Müşteri :Televizyonların ..................... ne kadar ? Satıcı: ..............................mi almak istersiniz, taksitli mi? Müşteri :Hem .......... hem  de ........................ fiyatını öğrenmek istiyorum. Satıcı: Peşin   650,   ..................... 720 lira olur. Müşteri: Kaç  taksit? Satıcı: Dokuz taksit. Ayda 80 lira. Müşteri: Garantisi var mı ? Satıcı: Tabii ki. 2 yıl garanti ........................Ayrıca  ...................teslim hizmetiniz var . Müşteri : Şu buzdolabının  özellikleri nelerdir ? Satıcı: Dondurculu ve .............. kapılı. Müşteri: O halde televizyonu.....................Buyurun kredi kartim.  Satıcı: Şuraya  bir .................. atar mısınız ? Televizyonunuz en geç iki saat içerisinde adresinize ...................... edilecek.Hemen ...........................yükletiyorum. Müşteri: Bekliyorum hayırlı işler. Satıcı: İyi günlerde kullanın  güle güle.</vt:lpstr>
      <vt:lpstr>Παρουσίαση του PowerPoint</vt:lpstr>
      <vt:lpstr>Παρουσίαση του PowerPoint</vt:lpstr>
      <vt:lpstr>Παρουσίαση του PowerPoint</vt:lpstr>
      <vt:lpstr>Gece yarısı 01:00 sıralarında garip bir ses duyuldu. </vt:lpstr>
      <vt:lpstr>Gece yarısı 01:00 sıralarında garip bir ses duyuldu. 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ΕΛΕΝΗ ΧΑΡΑΛΑΜΠΟΥΣ</dc:creator>
  <cp:lastModifiedBy>ΕΛΕΝΗ ΧΑΡΑΛΑΜΠΟΥΣ</cp:lastModifiedBy>
  <cp:revision>2</cp:revision>
  <dcterms:created xsi:type="dcterms:W3CDTF">2025-10-12T05:05:26Z</dcterms:created>
  <dcterms:modified xsi:type="dcterms:W3CDTF">2025-10-12T05:07:49Z</dcterms:modified>
</cp:coreProperties>
</file>