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20" r:id="rId2"/>
    <p:sldId id="321" r:id="rId3"/>
    <p:sldId id="274" r:id="rId4"/>
    <p:sldId id="349" r:id="rId5"/>
    <p:sldId id="350" r:id="rId6"/>
    <p:sldId id="351" r:id="rId7"/>
    <p:sldId id="352" r:id="rId8"/>
    <p:sldId id="366" r:id="rId9"/>
    <p:sldId id="354" r:id="rId10"/>
    <p:sldId id="284" r:id="rId11"/>
    <p:sldId id="282" r:id="rId12"/>
    <p:sldId id="341" r:id="rId13"/>
    <p:sldId id="303" r:id="rId14"/>
    <p:sldId id="309" r:id="rId15"/>
    <p:sldId id="372" r:id="rId16"/>
    <p:sldId id="330" r:id="rId17"/>
    <p:sldId id="281" r:id="rId18"/>
    <p:sldId id="336" r:id="rId19"/>
    <p:sldId id="295" r:id="rId20"/>
    <p:sldId id="296" r:id="rId21"/>
    <p:sldId id="297" r:id="rId22"/>
    <p:sldId id="298" r:id="rId23"/>
    <p:sldId id="299" r:id="rId24"/>
    <p:sldId id="300" r:id="rId25"/>
    <p:sldId id="302" r:id="rId26"/>
    <p:sldId id="340" r:id="rId27"/>
    <p:sldId id="272" r:id="rId28"/>
    <p:sldId id="331" r:id="rId29"/>
    <p:sldId id="356" r:id="rId30"/>
    <p:sldId id="367" r:id="rId31"/>
    <p:sldId id="357" r:id="rId32"/>
    <p:sldId id="368" r:id="rId33"/>
    <p:sldId id="369" r:id="rId34"/>
    <p:sldId id="358" r:id="rId35"/>
    <p:sldId id="276" r:id="rId36"/>
    <p:sldId id="370" r:id="rId37"/>
    <p:sldId id="371" r:id="rId38"/>
    <p:sldId id="355" r:id="rId39"/>
    <p:sldId id="373" r:id="rId40"/>
    <p:sldId id="294" r:id="rId41"/>
    <p:sldId id="313" r:id="rId42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16A1C-A075-49AC-B4DD-DD6A3127F97F}" type="datetimeFigureOut">
              <a:rPr lang="el-CY" smtClean="0"/>
              <a:t>12/10/2025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E8229-90BA-4B5D-A441-CEA020D4C69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6838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EDC50C-FE9B-0F55-1FDD-625DDD7DD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9B34419-04BB-637E-5887-513514084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FEFF4CC-B186-22C8-244A-DB14B3AA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12/10/2025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A949B24-461C-AA3E-6545-C5DA9CBA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089BC8-2945-6804-E074-FE70F19A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9804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D9C6AA-2F84-EF6B-CE7D-608524A5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FAF6F41-0655-7FA6-EB23-D1B66793D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E3DFA94-FA76-AB10-C871-DF8DBA38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12/10/2025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208933F-FC76-68B8-4584-4CBA96AE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7741B0A-FAEA-5C4D-AE85-AE6DAEFA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8165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8D0207B-7D02-3E1B-A287-5D55B37EA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A987FA2-9E05-CB21-C776-10B82622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13B480-F519-F764-BDA1-8B1C5108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12/10/2025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D64E13-3711-3A9C-149C-F5D2C432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4ECE26E-1744-B485-13D6-0B503FA5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0661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7D9A2C-C50B-6EF3-70EF-111F8F18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EC6674-D110-EC40-DF11-446F0E71B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237AED-873A-5C04-929D-CD6D08D4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12/10/2025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3A0EA5-E283-6DCC-A4D5-919765AA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4BB0F49-64E0-0164-17EF-1E0F20A9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9225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472506-7CF3-7698-C054-91E5780E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1FAB3F9-6986-0372-48C3-4BEC2EF97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5AC54D7-7F90-040E-49D0-FCB97C5A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12/10/2025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72F1B91-6B02-1916-2FC9-C65BE05F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479660-D01C-7234-79D7-25BEA1D7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137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CC0093-595B-4C0B-F29B-49284AE8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528EFE-69CB-A912-8D05-6452CC986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7DB798D-1B44-64CF-EF29-7D43EEE9F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17CD037-84A3-3EF3-5C7C-452E89FB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12/10/2025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67AEFC3-0B8B-DDE2-6A9C-D78AAEE1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4BC51FC-F113-7A86-8D25-D7BD2274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32055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7709B1-2C0A-7789-9CD8-80E7E5052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987B823-6117-5375-19A2-3E4E0C19A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F13E391-440F-E6A3-7343-4B0D7C889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3CFE43D-A3A6-5E53-3987-68FAE6DE4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0BB0415-EB56-1A5F-94B6-9E741AFAF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9EF0F80-AD94-6811-DC8F-889906B0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12/10/2025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43AF475-853A-A0B4-C90A-23884211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5AD8950-065C-A174-A84B-BC7E0E14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2272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87F466-9C8A-7D14-DFEF-B6994AAC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F159AE2-7BD7-B8F1-DF55-F0558C37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12/10/2025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02E52C3-3309-2D36-1C88-CA25928C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1D8A49D-71DA-62AB-2D26-73F4E7EF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2132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765E48D-089D-8645-DE70-2597EFE4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12/10/2025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DBB6972-16E3-C857-763A-094744716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036C5B7-E61D-C0F0-BA43-B4B8B58D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19838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0463F0-AA70-44AA-4AF2-AF553FF2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2B807C-AF27-004B-66E5-E7250A1F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6D90C2C-6BCC-1C4A-E220-54668AEBE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F426834-7F99-3E72-FBF5-1A266F38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12/10/2025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E6E8050-F412-F873-1DA2-AFC901CD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639FD49-8E54-DF30-33E9-03776CDB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813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DC6B1F-11ED-EB88-097A-25D0AAF9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C649DAA-B4E9-112F-0385-095EA0194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B4756D9-A913-8A47-AF03-89D569189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4A96422-0A28-B1FA-EDC5-C5D458159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9E4-D831-44CD-AB7C-1AE522723003}" type="datetimeFigureOut">
              <a:rPr lang="el-CY" smtClean="0"/>
              <a:t>12/10/2025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9D84E70-91EB-7D4F-E4C3-ECBC56E8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77165B6-871B-7917-055A-C89E6034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6330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775C7CD-533B-0D11-091B-B00DFEC4E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FC0185C-4EC1-1B26-41BA-C7DA2DADF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83F15F0-3229-B210-F4B8-9346F3BF7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4FA9E4-D831-44CD-AB7C-1AE522723003}" type="datetimeFigureOut">
              <a:rPr lang="el-CY" smtClean="0"/>
              <a:t>12/10/2025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0A74FAC-CE43-EE93-E03A-91F025854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77E769E-3ABF-705C-D26D-74EA7CCC0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6705F2-14CB-4DE3-95C9-41F46ADFEF8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24085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10. Από πού είσαι; 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21" y="208362"/>
            <a:ext cx="10515600" cy="1325563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Από πού είσαι;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821" y="1342824"/>
            <a:ext cx="2135389" cy="8239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ΧΩΡΑ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21" y="2350091"/>
            <a:ext cx="2476849" cy="435292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Γερμανία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Λίβανος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Ιράν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Καναδάς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Ελλάδα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Βέλγιο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Κύπρος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Ιταλία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Ρωσία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Κίνα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Γαλλία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027" y="1342824"/>
            <a:ext cx="2181387" cy="8239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Είμαι από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027" y="2350091"/>
            <a:ext cx="2336370" cy="43529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l-GR" sz="2600" dirty="0">
              <a:latin typeface="+mj-lt"/>
            </a:endParaRPr>
          </a:p>
          <a:p>
            <a:endParaRPr lang="el-GR" dirty="0"/>
          </a:p>
          <a:p>
            <a:endParaRPr lang="en-US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4DAE6F8-ADB1-3DDC-FAB5-0E133660D40A}"/>
              </a:ext>
            </a:extLst>
          </p:cNvPr>
          <p:cNvSpPr/>
          <p:nvPr/>
        </p:nvSpPr>
        <p:spPr>
          <a:xfrm>
            <a:off x="6008915" y="1533925"/>
            <a:ext cx="961902" cy="3638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ο</a:t>
            </a:r>
          </a:p>
          <a:p>
            <a:pPr algn="ctr"/>
            <a:r>
              <a:rPr lang="el-GR" sz="4800" dirty="0"/>
              <a:t> </a:t>
            </a:r>
          </a:p>
          <a:p>
            <a:pPr algn="ctr"/>
            <a:r>
              <a:rPr lang="el-GR" sz="4800" dirty="0"/>
              <a:t> η</a:t>
            </a:r>
          </a:p>
          <a:p>
            <a:pPr algn="ctr"/>
            <a:r>
              <a:rPr lang="el-GR" sz="4800" dirty="0"/>
              <a:t> </a:t>
            </a:r>
          </a:p>
          <a:p>
            <a:pPr algn="ctr"/>
            <a:r>
              <a:rPr lang="el-GR" sz="4800" dirty="0"/>
              <a:t> το</a:t>
            </a:r>
            <a:r>
              <a:rPr lang="el-GR" sz="4000" dirty="0"/>
              <a:t> </a:t>
            </a:r>
            <a:endParaRPr lang="el-CY" sz="4000" dirty="0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7A825AE5-9929-64FC-B372-C9673F4CC3FC}"/>
              </a:ext>
            </a:extLst>
          </p:cNvPr>
          <p:cNvSpPr/>
          <p:nvPr/>
        </p:nvSpPr>
        <p:spPr>
          <a:xfrm>
            <a:off x="6970817" y="1511178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79CC0F2D-8689-9A08-6079-E682294D51B5}"/>
              </a:ext>
            </a:extLst>
          </p:cNvPr>
          <p:cNvSpPr/>
          <p:nvPr/>
        </p:nvSpPr>
        <p:spPr>
          <a:xfrm>
            <a:off x="6977183" y="2827331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1313F1D0-330F-00FD-3452-C5D539437455}"/>
              </a:ext>
            </a:extLst>
          </p:cNvPr>
          <p:cNvSpPr/>
          <p:nvPr/>
        </p:nvSpPr>
        <p:spPr>
          <a:xfrm>
            <a:off x="6977183" y="4320609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545B888-215F-92CB-8483-7A0D9E1D72E9}"/>
              </a:ext>
            </a:extLst>
          </p:cNvPr>
          <p:cNvSpPr/>
          <p:nvPr/>
        </p:nvSpPr>
        <p:spPr>
          <a:xfrm>
            <a:off x="8615097" y="1546293"/>
            <a:ext cx="3260528" cy="3638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τον</a:t>
            </a:r>
          </a:p>
          <a:p>
            <a:pPr algn="ctr"/>
            <a:r>
              <a:rPr lang="el-GR" sz="4800" dirty="0"/>
              <a:t> </a:t>
            </a:r>
          </a:p>
          <a:p>
            <a:pPr algn="ctr"/>
            <a:r>
              <a:rPr lang="el-GR" sz="4800" dirty="0"/>
              <a:t> τη</a:t>
            </a:r>
            <a:r>
              <a:rPr lang="tr-TR" sz="4800" dirty="0"/>
              <a:t> </a:t>
            </a:r>
            <a:r>
              <a:rPr lang="el-GR" sz="4800" dirty="0"/>
              <a:t>/</a:t>
            </a:r>
            <a:r>
              <a:rPr lang="tr-TR" sz="4800" dirty="0"/>
              <a:t>  </a:t>
            </a:r>
            <a:r>
              <a:rPr lang="el-GR" sz="4800" dirty="0">
                <a:solidFill>
                  <a:srgbClr val="FF0000"/>
                </a:solidFill>
              </a:rPr>
              <a:t>την</a:t>
            </a:r>
            <a:r>
              <a:rPr lang="el-GR" sz="4800" dirty="0">
                <a:solidFill>
                  <a:srgbClr val="FF0000"/>
                </a:solidFill>
                <a:sym typeface="Wingdings" panose="05000000000000000000" pitchFamily="2" charset="2"/>
              </a:rPr>
              <a:t></a:t>
            </a:r>
            <a:endParaRPr lang="el-GR" sz="4800" dirty="0">
              <a:solidFill>
                <a:srgbClr val="FF0000"/>
              </a:solidFill>
            </a:endParaRPr>
          </a:p>
          <a:p>
            <a:pPr algn="ctr"/>
            <a:r>
              <a:rPr lang="el-GR" sz="4800" dirty="0"/>
              <a:t> </a:t>
            </a:r>
          </a:p>
          <a:p>
            <a:pPr algn="ctr"/>
            <a:r>
              <a:rPr lang="el-GR" sz="4800" dirty="0"/>
              <a:t> το</a:t>
            </a:r>
            <a:r>
              <a:rPr lang="el-GR" sz="4000" dirty="0"/>
              <a:t> </a:t>
            </a:r>
            <a:endParaRPr lang="el-CY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1F10D8-B5BA-ABE9-82FD-BF757ACD00E1}"/>
              </a:ext>
            </a:extLst>
          </p:cNvPr>
          <p:cNvSpPr txBox="1"/>
          <p:nvPr/>
        </p:nvSpPr>
        <p:spPr>
          <a:xfrm>
            <a:off x="6008915" y="5813887"/>
            <a:ext cx="60979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  </a:t>
            </a:r>
            <a:r>
              <a:rPr lang="el-GR" b="1" dirty="0">
                <a:solidFill>
                  <a:srgbClr val="FF0000"/>
                </a:solidFill>
                <a:sym typeface="Wingdings" panose="05000000000000000000" pitchFamily="2" charset="2"/>
              </a:rPr>
              <a:t>α, ε, ι, η, υ, ο, ω, κ, π, τ, </a:t>
            </a:r>
            <a:r>
              <a:rPr lang="el-GR" b="1" dirty="0" err="1">
                <a:solidFill>
                  <a:srgbClr val="FF0000"/>
                </a:solidFill>
                <a:effectLst/>
              </a:rPr>
              <a:t>μπ</a:t>
            </a:r>
            <a:r>
              <a:rPr lang="el-GR" b="1" dirty="0">
                <a:solidFill>
                  <a:srgbClr val="FF0000"/>
                </a:solidFill>
                <a:effectLst/>
              </a:rPr>
              <a:t>, </a:t>
            </a:r>
            <a:r>
              <a:rPr lang="el-GR" b="1" dirty="0" err="1">
                <a:solidFill>
                  <a:srgbClr val="FF0000"/>
                </a:solidFill>
                <a:effectLst/>
              </a:rPr>
              <a:t>ντ</a:t>
            </a:r>
            <a:r>
              <a:rPr lang="el-GR" b="1" dirty="0">
                <a:solidFill>
                  <a:srgbClr val="FF0000"/>
                </a:solidFill>
                <a:effectLst/>
              </a:rPr>
              <a:t>, </a:t>
            </a:r>
            <a:r>
              <a:rPr lang="el-GR" b="1" dirty="0" err="1">
                <a:solidFill>
                  <a:srgbClr val="FF0000"/>
                </a:solidFill>
                <a:effectLst/>
              </a:rPr>
              <a:t>γκ</a:t>
            </a:r>
            <a:r>
              <a:rPr lang="el-GR" b="1" dirty="0">
                <a:solidFill>
                  <a:srgbClr val="FF0000"/>
                </a:solidFill>
                <a:effectLst/>
              </a:rPr>
              <a:t>, ξ, ψ</a:t>
            </a:r>
            <a:r>
              <a:rPr lang="tr-TR" b="1" dirty="0">
                <a:solidFill>
                  <a:srgbClr val="FF0000"/>
                </a:solidFill>
              </a:rPr>
              <a:t>  </a:t>
            </a:r>
            <a:endParaRPr lang="el-C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2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21" y="208362"/>
            <a:ext cx="10515600" cy="1325563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Από πού είσαι;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821" y="1342824"/>
            <a:ext cx="2135389" cy="8239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ΧΩΡΑ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21" y="2350091"/>
            <a:ext cx="2476849" cy="435292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Γερμανία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Λίβανος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Ιράν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Καναδάς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Ελλάδα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Βέλγιο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Κύπρος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Ιταλία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Ρωσία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Κίνα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Γαλλία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027" y="1342824"/>
            <a:ext cx="2181387" cy="8239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Είμαι από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027" y="2350091"/>
            <a:ext cx="2336370" cy="4352925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  Γερμανία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τον Λίβανο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το Ιράν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τον Καναδά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την Ελλάδα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το Βέλγιο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την Κύπρο 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την Ιταλία 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  Ρωσία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την Κίνα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τη Γαλλία </a:t>
            </a:r>
          </a:p>
          <a:p>
            <a:pPr>
              <a:lnSpc>
                <a:spcPct val="120000"/>
              </a:lnSpc>
            </a:pPr>
            <a:endParaRPr lang="el-GR" sz="2600" dirty="0">
              <a:latin typeface="+mj-lt"/>
            </a:endParaRPr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ltinational people Royalty-Free Διανύσματα">
            <a:extLst>
              <a:ext uri="{FF2B5EF4-FFF2-40B4-BE49-F238E27FC236}">
                <a16:creationId xmlns:a16="http://schemas.microsoft.com/office/drawing/2014/main" id="{0CCF7D62-7CCE-43F1-97B6-FCBDC69A4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67" y="0"/>
            <a:ext cx="5765180" cy="643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82FE6167-7878-450D-BAAD-93A8693B0AC2}"/>
              </a:ext>
            </a:extLst>
          </p:cNvPr>
          <p:cNvSpPr/>
          <p:nvPr/>
        </p:nvSpPr>
        <p:spPr>
          <a:xfrm rot="19494652">
            <a:off x="550128" y="1098395"/>
            <a:ext cx="3378819" cy="229715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Οι φίλοι  μου </a:t>
            </a:r>
            <a:endParaRPr lang="el-CY" sz="4400" dirty="0"/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0E311E8A-11C0-47A9-8322-6E4908846ACD}"/>
              </a:ext>
            </a:extLst>
          </p:cNvPr>
          <p:cNvSpPr/>
          <p:nvPr/>
        </p:nvSpPr>
        <p:spPr>
          <a:xfrm rot="627983">
            <a:off x="8348546" y="498087"/>
            <a:ext cx="3378819" cy="229715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Οι φίλες  μου 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71010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738282" y="4429132"/>
            <a:ext cx="10559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Αφγαν</a:t>
            </a:r>
            <a:r>
              <a:rPr lang="el-GR" b="1" dirty="0">
                <a:solidFill>
                  <a:srgbClr val="FF0000"/>
                </a:solidFill>
              </a:rPr>
              <a:t>ός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809721" y="2643182"/>
            <a:ext cx="8258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Σύρι</a:t>
            </a:r>
            <a:r>
              <a:rPr lang="el-GR" b="1" dirty="0">
                <a:solidFill>
                  <a:srgbClr val="FF0000"/>
                </a:solidFill>
              </a:rPr>
              <a:t>ος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738282" y="3286124"/>
            <a:ext cx="1562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 err="1"/>
              <a:t>Φιλιππινέζ</a:t>
            </a:r>
            <a:r>
              <a:rPr lang="el-GR" b="1" dirty="0" err="1">
                <a:solidFill>
                  <a:srgbClr val="FF0000"/>
                </a:solidFill>
              </a:rPr>
              <a:t>ος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/>
              <a:t> </a:t>
            </a:r>
            <a:endParaRPr lang="en-US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8667768" y="3143248"/>
            <a:ext cx="13699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 err="1"/>
              <a:t>Φιλιππινέζ</a:t>
            </a:r>
            <a:r>
              <a:rPr lang="el-GR" b="1" dirty="0" err="1">
                <a:solidFill>
                  <a:srgbClr val="FF0000"/>
                </a:solidFill>
              </a:rPr>
              <a:t>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738282" y="3857628"/>
            <a:ext cx="8594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Γάλλ</a:t>
            </a:r>
            <a:r>
              <a:rPr lang="el-GR" b="1" dirty="0">
                <a:solidFill>
                  <a:srgbClr val="FF0000"/>
                </a:solidFill>
              </a:rPr>
              <a:t>ος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8596330" y="3786190"/>
            <a:ext cx="9662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Γαλλ</a:t>
            </a:r>
            <a:r>
              <a:rPr lang="el-GR" b="1" dirty="0">
                <a:solidFill>
                  <a:srgbClr val="FF0000"/>
                </a:solidFill>
              </a:rPr>
              <a:t>ίδα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809721" y="2143116"/>
            <a:ext cx="13062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Γεωργιαν</a:t>
            </a:r>
            <a:r>
              <a:rPr lang="el-GR" b="1" dirty="0">
                <a:solidFill>
                  <a:srgbClr val="FF0000"/>
                </a:solidFill>
              </a:rPr>
              <a:t>ός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8667768" y="2571744"/>
            <a:ext cx="7441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Σύρι</a:t>
            </a:r>
            <a:r>
              <a:rPr lang="el-GR" b="1" dirty="0">
                <a:solidFill>
                  <a:srgbClr val="FF0000"/>
                </a:solidFill>
              </a:rPr>
              <a:t>α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Αγόρι και κορίτσι δύο φίλων που απομονώνονται στο άσπρο υπόβαθρο  Διανυσματική απεικόνιση - εικονογραφία από childhood: 54730683"/>
          <p:cNvPicPr>
            <a:picLocks noChangeAspect="1" noChangeArrowheads="1"/>
          </p:cNvPicPr>
          <p:nvPr/>
        </p:nvPicPr>
        <p:blipFill>
          <a:blip r:embed="rId2"/>
          <a:srcRect r="47968"/>
          <a:stretch>
            <a:fillRect/>
          </a:stretch>
        </p:blipFill>
        <p:spPr bwMode="auto">
          <a:xfrm>
            <a:off x="391146" y="148922"/>
            <a:ext cx="2071702" cy="1571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2" descr="Αγόρι και κορίτσι δύο φίλων που απομονώνονται στο άσπρο υπόβαθρο  Διανυσματική απεικόνιση - εικονογραφία από childhood: 54730683"/>
          <p:cNvPicPr>
            <a:picLocks noChangeAspect="1" noChangeArrowheads="1"/>
          </p:cNvPicPr>
          <p:nvPr/>
        </p:nvPicPr>
        <p:blipFill>
          <a:blip r:embed="rId2"/>
          <a:srcRect l="48443"/>
          <a:stretch>
            <a:fillRect/>
          </a:stretch>
        </p:blipFill>
        <p:spPr bwMode="auto">
          <a:xfrm>
            <a:off x="8615226" y="214291"/>
            <a:ext cx="2052774" cy="1571637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8667769" y="2000240"/>
            <a:ext cx="12132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Γεωργιαν</a:t>
            </a:r>
            <a:r>
              <a:rPr lang="el-GR" b="1" dirty="0">
                <a:solidFill>
                  <a:srgbClr val="FF0000"/>
                </a:solidFill>
              </a:rPr>
              <a:t>ή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8524893" y="4357694"/>
            <a:ext cx="9629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Αφγαν</a:t>
            </a:r>
            <a:r>
              <a:rPr lang="el-GR" b="1" dirty="0">
                <a:solidFill>
                  <a:srgbClr val="FF0000"/>
                </a:solidFill>
              </a:rPr>
              <a:t>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1738282" y="5000636"/>
            <a:ext cx="12994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Βούλγαρ</a:t>
            </a:r>
            <a:r>
              <a:rPr lang="el-GR" b="1" dirty="0">
                <a:solidFill>
                  <a:srgbClr val="FF0000"/>
                </a:solidFill>
              </a:rPr>
              <a:t>ος</a:t>
            </a:r>
            <a:r>
              <a:rPr lang="el-GR" b="1" dirty="0"/>
              <a:t> </a:t>
            </a:r>
            <a:endParaRPr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8596330" y="4857760"/>
            <a:ext cx="11648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Βουλγάρ</a:t>
            </a:r>
            <a:r>
              <a:rPr lang="el-GR" b="1" dirty="0">
                <a:solidFill>
                  <a:srgbClr val="FF0000"/>
                </a:solidFill>
              </a:rPr>
              <a:t>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389640" y="148922"/>
            <a:ext cx="5021255" cy="6665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………………………………………………………………...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………………………………………………………………...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………………………………………………………………...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………………………………………………………………...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………………………………………………………………...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l-GR" dirty="0"/>
              <a:t>………………………………………………………………...</a:t>
            </a:r>
          </a:p>
        </p:txBody>
      </p:sp>
    </p:spTree>
    <p:extLst>
      <p:ext uri="{BB962C8B-B14F-4D97-AF65-F5344CB8AC3E}">
        <p14:creationId xmlns:p14="http://schemas.microsoft.com/office/powerpoint/2010/main" val="3316225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6438" y="455897"/>
          <a:ext cx="8127999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8818119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499988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70373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ΕΘΝΙΚΟΤΗΤΑ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ΓΛΩΣΣΑ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73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Ελλάδα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42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Κύπρος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12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Αγγλία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05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Γερμανία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4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Ιταλία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51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Ισπανία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66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Τουρκία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98048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6438" y="3736731"/>
            <a:ext cx="11288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 γαλλικά.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γαλλικά.</a:t>
            </a:r>
            <a:endParaRPr lang="en-US" dirty="0"/>
          </a:p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αγγλικά.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 αγγλικά.   </a:t>
            </a:r>
            <a:endParaRPr lang="en-US" dirty="0"/>
          </a:p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 γερμανικά.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γερμανικά.  </a:t>
            </a:r>
            <a:endParaRPr lang="en-US" dirty="0"/>
          </a:p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 ιταλικά.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 ιταλικά.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0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9DC4C-967D-E68C-C37A-190D26449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66B037-8933-11AA-144E-EA11FD7EF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999347"/>
              </p:ext>
            </p:extLst>
          </p:nvPr>
        </p:nvGraphicFramePr>
        <p:xfrm>
          <a:off x="616438" y="709897"/>
          <a:ext cx="8127999" cy="296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8818119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499988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70373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FF0000"/>
                          </a:solidFill>
                        </a:rPr>
                        <a:t>ΧΩΡΑ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FF0000"/>
                          </a:solidFill>
                        </a:rPr>
                        <a:t>ΕΘΝΙΚΟΤΗΤΑ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FF0000"/>
                          </a:solidFill>
                        </a:rPr>
                        <a:t>ΓΛΩΣΣΑ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73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Ελλάδα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Έλληνας / Ελληνίδα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ελληνικά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42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Γαλλία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Γάλλος / Γαλλίδα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γαλλικά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12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Αγγλία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Άγγλος / Αγγλίδα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αγγλικά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05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Γερμανία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Γερμανός  / Γερμανίδα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γερμανικά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4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Ιταλία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Ιταλός / Ιταλίδα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ιταλικά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51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Ισπανία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Ισπανός/ Ισπανίδα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ισπανικά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66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Τουρκία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Τούρκος / Τουρκάλα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τουρκικά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9804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A6937C-BB57-CD0E-8D9A-93E4837346A4}"/>
              </a:ext>
            </a:extLst>
          </p:cNvPr>
          <p:cNvSpPr txBox="1"/>
          <p:nvPr/>
        </p:nvSpPr>
        <p:spPr>
          <a:xfrm>
            <a:off x="616438" y="3736731"/>
            <a:ext cx="11288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 γαλλικά.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γαλλικά.</a:t>
            </a:r>
            <a:endParaRPr lang="en-US" dirty="0"/>
          </a:p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αγγλικά.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 αγγλικά.   </a:t>
            </a:r>
            <a:endParaRPr lang="en-US" dirty="0"/>
          </a:p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 γερμανικά.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γερμανικά.  </a:t>
            </a:r>
            <a:endParaRPr lang="en-US" dirty="0"/>
          </a:p>
          <a:p>
            <a:r>
              <a:rPr lang="el-GR" dirty="0"/>
              <a:t>Ο κύριος Αντρέας είναι παντρεμένος  με  μια  ……………………………….Το όνομα της  είναι </a:t>
            </a:r>
            <a:r>
              <a:rPr lang="en-US" dirty="0"/>
              <a:t>Mary</a:t>
            </a:r>
            <a:r>
              <a:rPr lang="el-GR" dirty="0"/>
              <a:t>.Μιλάει  ιταλικά. </a:t>
            </a:r>
          </a:p>
          <a:p>
            <a:r>
              <a:rPr lang="el-GR" dirty="0"/>
              <a:t>Η κύρια Μαρία είναι παντρεμένη  με έναν  ……………………………….Το όνομα του  είναι </a:t>
            </a:r>
            <a:r>
              <a:rPr lang="en-US" dirty="0"/>
              <a:t>Alex</a:t>
            </a:r>
            <a:r>
              <a:rPr lang="el-GR" dirty="0"/>
              <a:t>  .Μιλάει  ιταλικά.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9E75CC3A-B7C2-4845-A465-35490735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88" y="-168165"/>
            <a:ext cx="10471360" cy="64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7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Έχεις φίλους / φίλες  από άλλες  χώρες ;  Από ποιες;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009" y="2085277"/>
            <a:ext cx="6320883" cy="332225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l-GR" sz="8000" dirty="0"/>
              <a:t>Ναι,  έχω  φίλους  από άλλες  χώρες.</a:t>
            </a:r>
          </a:p>
          <a:p>
            <a:pPr marL="0" indent="0">
              <a:buNone/>
            </a:pPr>
            <a:endParaRPr lang="el-GR" sz="8000" dirty="0"/>
          </a:p>
          <a:p>
            <a:pPr marL="0" indent="0">
              <a:buNone/>
            </a:pPr>
            <a:r>
              <a:rPr lang="el-GR" sz="8000" dirty="0"/>
              <a:t>Ο   </a:t>
            </a:r>
            <a:r>
              <a:rPr lang="el-GR" sz="8000" dirty="0" err="1"/>
              <a:t>Ντόριαν</a:t>
            </a:r>
            <a:r>
              <a:rPr lang="el-GR" sz="8000" dirty="0"/>
              <a:t> είναι από την Πολωνία.</a:t>
            </a:r>
          </a:p>
          <a:p>
            <a:pPr marL="0" indent="0">
              <a:buNone/>
            </a:pPr>
            <a:r>
              <a:rPr lang="el-GR" sz="8000" dirty="0"/>
              <a:t>Η  Άννα είναι από  την Ουκρανία.</a:t>
            </a:r>
          </a:p>
          <a:p>
            <a:pPr marL="0" indent="0">
              <a:buNone/>
            </a:pPr>
            <a:r>
              <a:rPr lang="el-GR" sz="8000" dirty="0"/>
              <a:t>Η </a:t>
            </a:r>
            <a:r>
              <a:rPr lang="el-GR" sz="8000" dirty="0" err="1"/>
              <a:t>Ιμάν</a:t>
            </a:r>
            <a:r>
              <a:rPr lang="el-GR" sz="8000" dirty="0"/>
              <a:t>, η </a:t>
            </a:r>
            <a:r>
              <a:rPr lang="el-GR" sz="8000" dirty="0" err="1"/>
              <a:t>Φάτμα</a:t>
            </a:r>
            <a:r>
              <a:rPr lang="el-GR" sz="8000" dirty="0"/>
              <a:t>, ο </a:t>
            </a:r>
            <a:r>
              <a:rPr lang="el-GR" sz="8000" dirty="0" err="1"/>
              <a:t>Ομάρ</a:t>
            </a:r>
            <a:r>
              <a:rPr lang="el-GR" sz="8000" dirty="0"/>
              <a:t> και ο </a:t>
            </a:r>
            <a:r>
              <a:rPr lang="el-GR" sz="8000" dirty="0" err="1"/>
              <a:t>Μοχάμετ</a:t>
            </a:r>
            <a:r>
              <a:rPr lang="el-GR" sz="8000" dirty="0"/>
              <a:t> είναι  από τη Συρία.</a:t>
            </a:r>
          </a:p>
          <a:p>
            <a:pPr marL="0" indent="0">
              <a:buNone/>
            </a:pPr>
            <a:r>
              <a:rPr lang="el-GR" sz="8000" dirty="0"/>
              <a:t>Ο Αλί </a:t>
            </a:r>
            <a:r>
              <a:rPr lang="el-GR" sz="8000" dirty="0" err="1"/>
              <a:t>Σίνα</a:t>
            </a:r>
            <a:r>
              <a:rPr lang="el-GR" sz="8000" dirty="0"/>
              <a:t> είναι από το Αφγανιστάν.</a:t>
            </a:r>
          </a:p>
          <a:p>
            <a:pPr marL="0" indent="0">
              <a:buNone/>
            </a:pPr>
            <a:endParaRPr lang="el-GR" sz="8000" dirty="0"/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endParaRPr lang="el-GR" sz="7200" dirty="0"/>
          </a:p>
        </p:txBody>
      </p:sp>
      <p:pic>
        <p:nvPicPr>
          <p:cNvPr id="1026" name="Picture 2" descr="Ανοίγει διάλογος στην Ευρώπη για τις ασφάλειες και συντάξεις |  Sofokleousin.gr">
            <a:extLst>
              <a:ext uri="{FF2B5EF4-FFF2-40B4-BE49-F238E27FC236}">
                <a16:creationId xmlns:a16="http://schemas.microsoft.com/office/drawing/2014/main" id="{4315B4BA-4583-4CCA-A785-DD9E2137B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1"/>
          <a:stretch/>
        </p:blipFill>
        <p:spPr bwMode="auto">
          <a:xfrm>
            <a:off x="1060174" y="2085278"/>
            <a:ext cx="3154017" cy="33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22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Εργασία Στο Σπίτι Γραμματοσειρά Σχεδιασμό Κορίτσι Που Κάνει Κατ 'Οίκον  Διάνυσμα από ©interactimages 362676530">
            <a:extLst>
              <a:ext uri="{FF2B5EF4-FFF2-40B4-BE49-F238E27FC236}">
                <a16:creationId xmlns:a16="http://schemas.microsoft.com/office/drawing/2014/main" id="{B6F8BDB3-3462-4933-B109-5EDDDED34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53" b="9731"/>
          <a:stretch/>
        </p:blipFill>
        <p:spPr bwMode="auto">
          <a:xfrm>
            <a:off x="149430" y="410940"/>
            <a:ext cx="11243756" cy="601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8F40FF0-3181-4FFE-ADEB-6D838A18C215}"/>
              </a:ext>
            </a:extLst>
          </p:cNvPr>
          <p:cNvSpPr/>
          <p:nvPr/>
        </p:nvSpPr>
        <p:spPr>
          <a:xfrm rot="774388">
            <a:off x="5885793" y="3594537"/>
            <a:ext cx="5602013" cy="2396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Εργασία  στο σπίτι</a:t>
            </a:r>
          </a:p>
          <a:p>
            <a:pPr algn="ctr"/>
            <a:r>
              <a:rPr lang="el-GR" sz="4800" dirty="0">
                <a:solidFill>
                  <a:schemeClr val="tx1"/>
                </a:solidFill>
              </a:rPr>
              <a:t> 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ΕΝΑΡΞΗ ΣΧΟΛΙΚΗΣ ΧΡΟΝΙΑΣ - ΠΡΩΤΟ ΚΟΥΔΟΥΝΙ">
            <a:extLst>
              <a:ext uri="{FF2B5EF4-FFF2-40B4-BE49-F238E27FC236}">
                <a16:creationId xmlns:a16="http://schemas.microsoft.com/office/drawing/2014/main" id="{62220A85-CA7D-4222-9A49-9CF7F560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38261"/>
            <a:ext cx="1806128" cy="166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624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ΦΑΤΜΑ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78805" cy="4351338"/>
          </a:xfrm>
        </p:spPr>
        <p:txBody>
          <a:bodyPr>
            <a:normAutofit lnSpcReduction="10000"/>
          </a:bodyPr>
          <a:lstStyle/>
          <a:p>
            <a:r>
              <a:rPr lang="el-GR" sz="4800" dirty="0"/>
              <a:t>Είμαι η </a:t>
            </a:r>
            <a:r>
              <a:rPr lang="el-GR" sz="4800" dirty="0" err="1"/>
              <a:t>Φάτμα</a:t>
            </a:r>
            <a:r>
              <a:rPr lang="el-GR" sz="4800" dirty="0"/>
              <a:t>.  Είμαι δεκατεσσάρων χρονών. Είμαι από τη Συρία. Τώρα μένω στην Κύπρο. Μένω στη Λευκωσία, στην </a:t>
            </a:r>
            <a:r>
              <a:rPr lang="el-GR" sz="4800" dirty="0" err="1"/>
              <a:t>Παλουριώτισσα</a:t>
            </a:r>
            <a:r>
              <a:rPr lang="el-GR" sz="4800" dirty="0"/>
              <a:t>. Μιλώ αραβικά και τουρκικά. </a:t>
            </a:r>
            <a:endParaRPr lang="en-US" sz="4800" dirty="0"/>
          </a:p>
        </p:txBody>
      </p:sp>
      <p:pic>
        <p:nvPicPr>
          <p:cNvPr id="1026" name="Picture 2" descr="Islamic cartoon Royalty-Free Διανύσματα">
            <a:extLst>
              <a:ext uri="{FF2B5EF4-FFF2-40B4-BE49-F238E27FC236}">
                <a16:creationId xmlns:a16="http://schemas.microsoft.com/office/drawing/2014/main" id="{C64C818A-DCDB-45A9-905F-51EF796C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603" y="1320375"/>
            <a:ext cx="3699533" cy="47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6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899138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40373" y="3662552"/>
            <a:ext cx="1138554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 rot="1361086">
            <a:off x="8409582" y="551589"/>
            <a:ext cx="3213799" cy="35934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Είμαι από τον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Είμαι από τη(ν)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Είμαι από το </a:t>
            </a:r>
            <a:endParaRPr lang="en-US" sz="4400" dirty="0"/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5609766" y="322300"/>
            <a:ext cx="2082604" cy="241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ultinational people Royalty-Free Διανύσματα">
            <a:extLst>
              <a:ext uri="{FF2B5EF4-FFF2-40B4-BE49-F238E27FC236}">
                <a16:creationId xmlns:a16="http://schemas.microsoft.com/office/drawing/2014/main" id="{D2E021ED-B44B-065C-EDD0-EB9DCCD69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38" y="3357123"/>
            <a:ext cx="3817433" cy="337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2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Αλή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08688" cy="4351338"/>
          </a:xfrm>
        </p:spPr>
        <p:txBody>
          <a:bodyPr>
            <a:normAutofit/>
          </a:bodyPr>
          <a:lstStyle/>
          <a:p>
            <a:r>
              <a:rPr lang="el-GR" sz="5400" dirty="0"/>
              <a:t>Είμαι ο  Αλή. </a:t>
            </a:r>
            <a:endParaRPr lang="en-US" sz="5400" dirty="0"/>
          </a:p>
          <a:p>
            <a:r>
              <a:rPr lang="el-GR" sz="5400" dirty="0"/>
              <a:t>Είμαι δώδεκα χρονών.</a:t>
            </a:r>
          </a:p>
          <a:p>
            <a:r>
              <a:rPr lang="el-GR" sz="5400" dirty="0"/>
              <a:t>Είμαι από το Αφγανιστάν.</a:t>
            </a:r>
            <a:endParaRPr lang="en-US" sz="5400" dirty="0"/>
          </a:p>
          <a:p>
            <a:r>
              <a:rPr lang="el-GR" sz="5400" dirty="0"/>
              <a:t> Τώρα μένω στη Λευκωσία.</a:t>
            </a:r>
            <a:endParaRPr lang="en-US" sz="5400" dirty="0"/>
          </a:p>
          <a:p>
            <a:r>
              <a:rPr lang="el-GR" sz="5400" dirty="0"/>
              <a:t> Μιλάω</a:t>
            </a:r>
            <a:r>
              <a:rPr lang="en-US" sz="5400" dirty="0"/>
              <a:t> </a:t>
            </a:r>
            <a:r>
              <a:rPr lang="el-GR" sz="5400" dirty="0"/>
              <a:t>περσικά  και  αγγλικά. </a:t>
            </a:r>
            <a:endParaRPr lang="en-US" sz="5400" dirty="0"/>
          </a:p>
        </p:txBody>
      </p:sp>
      <p:pic>
        <p:nvPicPr>
          <p:cNvPr id="2050" name="Picture 2" descr="Afghanistan People Stock Illustrations – 1,001 Afghanistan People Stock  Illustrations, Vectors &amp; Clipart - Dreamstime">
            <a:extLst>
              <a:ext uri="{FF2B5EF4-FFF2-40B4-BE49-F238E27FC236}">
                <a16:creationId xmlns:a16="http://schemas.microsoft.com/office/drawing/2014/main" id="{CA4B4EF5-4B6C-4BAC-A24B-FC02EB8F0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3"/>
          <a:stretch/>
        </p:blipFill>
        <p:spPr bwMode="auto">
          <a:xfrm>
            <a:off x="9054790" y="681037"/>
            <a:ext cx="2542478" cy="450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954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32034" cy="1325563"/>
          </a:xfrm>
        </p:spPr>
        <p:txBody>
          <a:bodyPr/>
          <a:lstStyle/>
          <a:p>
            <a:r>
              <a:rPr lang="el-GR" dirty="0"/>
              <a:t>		ΑΝΝΑ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Είμαι η  Άννα.</a:t>
            </a:r>
          </a:p>
          <a:p>
            <a:r>
              <a:rPr lang="el-GR" sz="3600" dirty="0"/>
              <a:t>Είμαι   δεκατριών χρονών.</a:t>
            </a:r>
          </a:p>
          <a:p>
            <a:r>
              <a:rPr lang="el-GR" sz="3600" dirty="0"/>
              <a:t>Είμαι  από την Ουκρανία.</a:t>
            </a:r>
          </a:p>
          <a:p>
            <a:r>
              <a:rPr lang="el-GR" sz="3600" dirty="0"/>
              <a:t>Τώρα μένω στην Κύπρο.</a:t>
            </a:r>
          </a:p>
          <a:p>
            <a:r>
              <a:rPr lang="el-GR" sz="3600" dirty="0"/>
              <a:t>Μένω  σε ένα σπίτι στη </a:t>
            </a:r>
            <a:r>
              <a:rPr lang="el-GR" sz="3600" dirty="0" err="1"/>
              <a:t>Λήδρα</a:t>
            </a:r>
            <a:r>
              <a:rPr lang="el-GR" sz="3600" dirty="0"/>
              <a:t>.</a:t>
            </a:r>
          </a:p>
          <a:p>
            <a:r>
              <a:rPr lang="el-GR" sz="3600" dirty="0"/>
              <a:t>Μιλάω ρωσικά και ουκρανικά.</a:t>
            </a:r>
          </a:p>
        </p:txBody>
      </p:sp>
      <p:pic>
        <p:nvPicPr>
          <p:cNvPr id="3074" name="Picture 2" descr="Stand with ukraine cartoon vector | Premium Vector">
            <a:extLst>
              <a:ext uri="{FF2B5EF4-FFF2-40B4-BE49-F238E27FC236}">
                <a16:creationId xmlns:a16="http://schemas.microsoft.com/office/drawing/2014/main" id="{CE4DB0DD-D783-411C-B43B-0CE3E73FF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2" r="33962"/>
          <a:stretch/>
        </p:blipFill>
        <p:spPr bwMode="auto">
          <a:xfrm>
            <a:off x="7961970" y="468853"/>
            <a:ext cx="3391830" cy="554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18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ΙΜΑΝ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77361" cy="4351338"/>
          </a:xfrm>
        </p:spPr>
        <p:txBody>
          <a:bodyPr>
            <a:normAutofit/>
          </a:bodyPr>
          <a:lstStyle/>
          <a:p>
            <a:r>
              <a:rPr lang="el-GR" sz="4400" dirty="0"/>
              <a:t>Είμαι   η </a:t>
            </a:r>
            <a:r>
              <a:rPr lang="el-GR" sz="4400" dirty="0" err="1"/>
              <a:t>Ιμάν</a:t>
            </a:r>
            <a:r>
              <a:rPr lang="el-GR" sz="4400" dirty="0"/>
              <a:t>.</a:t>
            </a:r>
          </a:p>
          <a:p>
            <a:r>
              <a:rPr lang="el-GR" sz="4400" dirty="0"/>
              <a:t>Είμαι  δώδεκα  χρονών.</a:t>
            </a:r>
          </a:p>
          <a:p>
            <a:r>
              <a:rPr lang="el-GR" sz="4400" dirty="0"/>
              <a:t>Είμαι από τη Συρία.</a:t>
            </a:r>
          </a:p>
          <a:p>
            <a:r>
              <a:rPr lang="el-GR" sz="4400" dirty="0"/>
              <a:t>Τώρα   μένω στην Κύπρο.</a:t>
            </a:r>
          </a:p>
          <a:p>
            <a:r>
              <a:rPr lang="el-GR" sz="4400" dirty="0"/>
              <a:t>Μιλώ αραβικά.</a:t>
            </a:r>
            <a:endParaRPr lang="en-US" sz="4400" dirty="0"/>
          </a:p>
        </p:txBody>
      </p:sp>
      <p:pic>
        <p:nvPicPr>
          <p:cNvPr id="4098" name="Picture 2" descr="Κοριτσίστικο">
            <a:extLst>
              <a:ext uri="{FF2B5EF4-FFF2-40B4-BE49-F238E27FC236}">
                <a16:creationId xmlns:a16="http://schemas.microsoft.com/office/drawing/2014/main" id="{B5708591-28B0-449B-92CC-2C836B7C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61" y="1144432"/>
            <a:ext cx="4114800" cy="45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307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ΟΜΑΡ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44629" cy="4351338"/>
          </a:xfrm>
        </p:spPr>
        <p:txBody>
          <a:bodyPr>
            <a:normAutofit/>
          </a:bodyPr>
          <a:lstStyle/>
          <a:p>
            <a:r>
              <a:rPr lang="el-GR" sz="4400" dirty="0"/>
              <a:t>Είμαι   ο </a:t>
            </a:r>
            <a:r>
              <a:rPr lang="el-GR" sz="4400" dirty="0" err="1"/>
              <a:t>Ομάρ</a:t>
            </a:r>
            <a:r>
              <a:rPr lang="el-GR" sz="4400" dirty="0"/>
              <a:t>.</a:t>
            </a:r>
          </a:p>
          <a:p>
            <a:r>
              <a:rPr lang="el-GR" sz="4400" dirty="0"/>
              <a:t>Είμαι  δώδεκα   χρονών.</a:t>
            </a:r>
          </a:p>
          <a:p>
            <a:r>
              <a:rPr lang="el-GR" sz="4400" dirty="0"/>
              <a:t>Είμαι από τη Συρία.</a:t>
            </a:r>
          </a:p>
          <a:p>
            <a:r>
              <a:rPr lang="el-GR" sz="4400" dirty="0"/>
              <a:t>Τώρα   μένω στην Κύπρο.</a:t>
            </a:r>
          </a:p>
          <a:p>
            <a:r>
              <a:rPr lang="el-GR" sz="4400" dirty="0"/>
              <a:t>Μιλώ αραβικά και αγγλικά.</a:t>
            </a:r>
            <a:endParaRPr lang="en-US" sz="4400" dirty="0"/>
          </a:p>
        </p:txBody>
      </p:sp>
      <p:pic>
        <p:nvPicPr>
          <p:cNvPr id="5122" name="Picture 2" descr="878.169 Vector για «Μουσουλμάνος», εικόνες και γραφικά vector στοκ |  Shutterstock">
            <a:extLst>
              <a:ext uri="{FF2B5EF4-FFF2-40B4-BE49-F238E27FC236}">
                <a16:creationId xmlns:a16="http://schemas.microsoft.com/office/drawing/2014/main" id="{8FB81F90-10BF-4425-99DB-CB259954C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2"/>
          <a:stretch/>
        </p:blipFill>
        <p:spPr bwMode="auto">
          <a:xfrm>
            <a:off x="8173844" y="1058998"/>
            <a:ext cx="3601380" cy="45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165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ΟΜΑΡ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Είμαι ο </a:t>
            </a:r>
            <a:r>
              <a:rPr lang="el-GR" sz="4400" dirty="0" err="1"/>
              <a:t>Ομάρ</a:t>
            </a:r>
            <a:r>
              <a:rPr lang="el-GR" sz="4400" dirty="0"/>
              <a:t>.</a:t>
            </a:r>
          </a:p>
          <a:p>
            <a:r>
              <a:rPr lang="el-GR" sz="4400" dirty="0"/>
              <a:t>Είμαι  δεκατριών   χρονών.</a:t>
            </a:r>
          </a:p>
          <a:p>
            <a:r>
              <a:rPr lang="el-GR" sz="4400" dirty="0"/>
              <a:t>Είμαι από τη Συρία.</a:t>
            </a:r>
          </a:p>
          <a:p>
            <a:r>
              <a:rPr lang="el-GR" sz="4400" dirty="0"/>
              <a:t>Τώρα   μένω στην Κύπρο.</a:t>
            </a:r>
          </a:p>
          <a:p>
            <a:r>
              <a:rPr lang="el-GR" sz="4400" dirty="0"/>
              <a:t>Μιλώ αραβικά και τουρκικά.</a:t>
            </a:r>
            <a:endParaRPr lang="en-US" sz="4400" dirty="0"/>
          </a:p>
        </p:txBody>
      </p:sp>
      <p:pic>
        <p:nvPicPr>
          <p:cNvPr id="6146" name="Picture 2" descr="Μουσουλμάνος: Περισσότερες από 1.069.585 εικονογραφήσεις και σχέδια στοκ  χωρίς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D59E00C8-643D-4AC5-939E-A414B5DBD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6"/>
          <a:stretch/>
        </p:blipFill>
        <p:spPr bwMode="auto">
          <a:xfrm>
            <a:off x="7935486" y="1179163"/>
            <a:ext cx="3817899" cy="485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94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ΝΤΟΡΙΑΝ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Είμαι ο </a:t>
            </a:r>
            <a:r>
              <a:rPr lang="el-GR" sz="4400" dirty="0" err="1"/>
              <a:t>Ντόριαν</a:t>
            </a:r>
            <a:r>
              <a:rPr lang="el-GR" sz="4400" dirty="0"/>
              <a:t>.</a:t>
            </a:r>
          </a:p>
          <a:p>
            <a:r>
              <a:rPr lang="el-GR" sz="4400" dirty="0"/>
              <a:t>Είμαι  δώδεκα   χρονών.</a:t>
            </a:r>
          </a:p>
          <a:p>
            <a:r>
              <a:rPr lang="el-GR" sz="4400" dirty="0"/>
              <a:t>Είμαι από την Πολωνία.</a:t>
            </a:r>
          </a:p>
          <a:p>
            <a:r>
              <a:rPr lang="el-GR" sz="4400" dirty="0"/>
              <a:t>Τώρα   μένω στην Κύπρο.</a:t>
            </a:r>
          </a:p>
          <a:p>
            <a:r>
              <a:rPr lang="el-GR" sz="4400" dirty="0"/>
              <a:t>Μιλώ ελληνικά, πολωνικά και αγγλικά.</a:t>
            </a:r>
            <a:endParaRPr lang="en-US" sz="4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EF8EA85-FA7F-4502-A6C8-19D899850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46" b="10906"/>
          <a:stretch/>
        </p:blipFill>
        <p:spPr>
          <a:xfrm>
            <a:off x="8898673" y="502618"/>
            <a:ext cx="2598234" cy="415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32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4BF8628C-2E40-4FCF-A56B-18400ED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95" y="273762"/>
            <a:ext cx="10864905" cy="5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64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71" y="102921"/>
            <a:ext cx="5549564" cy="502721"/>
          </a:xfrm>
        </p:spPr>
        <p:txBody>
          <a:bodyPr>
            <a:norm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Γράψε  τις  λέξεις στη  σωστή  σειρά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0119" y="200645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119" y="682220"/>
            <a:ext cx="8803532" cy="5509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από είμαι Συρία   τη</a:t>
            </a:r>
          </a:p>
          <a:p>
            <a:r>
              <a:rPr lang="el-GR" sz="4400" dirty="0"/>
              <a:t>………………………………………</a:t>
            </a:r>
          </a:p>
          <a:p>
            <a:r>
              <a:rPr lang="el-GR" sz="4400" dirty="0"/>
              <a:t>είμαι χρονών δέκα</a:t>
            </a:r>
          </a:p>
          <a:p>
            <a:r>
              <a:rPr lang="el-GR" sz="4400" dirty="0"/>
              <a:t>………………………………..</a:t>
            </a:r>
          </a:p>
          <a:p>
            <a:r>
              <a:rPr lang="el-GR" sz="4400" dirty="0"/>
              <a:t>μένω Λευκωσία στη</a:t>
            </a:r>
          </a:p>
          <a:p>
            <a:r>
              <a:rPr lang="el-GR" sz="4400" dirty="0"/>
              <a:t>……………………………..</a:t>
            </a:r>
          </a:p>
          <a:p>
            <a:r>
              <a:rPr lang="el-GR" sz="4400" dirty="0"/>
              <a:t>από Πακιστάν κατάγομαι το</a:t>
            </a:r>
          </a:p>
          <a:p>
            <a:r>
              <a:rPr lang="el-GR" sz="4400" dirty="0"/>
              <a:t>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447220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Μικρό Αγόρι Στην Αρχή Ενός Αγώνα Δρόμου Έναν Αγώνα Στίβου Διάνυσμα από  ©AlexBannykh 443049600">
            <a:extLst>
              <a:ext uri="{FF2B5EF4-FFF2-40B4-BE49-F238E27FC236}">
                <a16:creationId xmlns:a16="http://schemas.microsoft.com/office/drawing/2014/main" id="{B382F14B-1781-45FE-8BB3-B19BF3248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2"/>
          <a:stretch/>
        </p:blipFill>
        <p:spPr bwMode="auto">
          <a:xfrm>
            <a:off x="357461" y="1450042"/>
            <a:ext cx="11477077" cy="444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30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3FC7DB89-CB1E-BB46-59CB-19549B6B2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57283"/>
              </p:ext>
            </p:extLst>
          </p:nvPr>
        </p:nvGraphicFramePr>
        <p:xfrm>
          <a:off x="1232353" y="2966356"/>
          <a:ext cx="9270093" cy="137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0031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3090031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090031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</a:t>
                      </a:r>
                      <a:r>
                        <a:rPr lang="en-US" sz="4400" baseline="0" dirty="0"/>
                        <a:t> </a:t>
                      </a:r>
                      <a:r>
                        <a:rPr lang="el-GR" sz="4400" baseline="0" dirty="0"/>
                        <a:t>Ινδία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64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εικόν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1" t="10449" r="26330" b="15320"/>
          <a:stretch/>
        </p:blipFill>
        <p:spPr bwMode="auto">
          <a:xfrm>
            <a:off x="1028043" y="867832"/>
            <a:ext cx="10213406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93071" y="5749871"/>
            <a:ext cx="2929180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Κύπρος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983064" y="5703374"/>
            <a:ext cx="2929180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dirty="0"/>
              <a:t>Ιταλία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13288" y="2257587"/>
            <a:ext cx="2929180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 Αγγλία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743895" y="5749870"/>
            <a:ext cx="2929180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600" dirty="0"/>
              <a:t>Ισπανία</a:t>
            </a: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7715572" y="3717010"/>
            <a:ext cx="2929180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Τουρκία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4786392" y="4166459"/>
            <a:ext cx="2929180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Ελλάδα</a:t>
            </a:r>
            <a:endParaRPr lang="en-US" sz="4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055798" y="2982061"/>
            <a:ext cx="1460714" cy="484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615912" y="5086021"/>
            <a:ext cx="563105" cy="684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055798" y="5426916"/>
            <a:ext cx="1460714" cy="552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40278" y="4977610"/>
            <a:ext cx="588936" cy="2712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242538" y="5708540"/>
            <a:ext cx="588936" cy="2712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134048" y="4432477"/>
            <a:ext cx="914424" cy="829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15572" y="2676041"/>
            <a:ext cx="345870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/>
              <a:t>ΧΩΡΕΣ</a:t>
            </a:r>
            <a:endParaRPr lang="en-US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3673075" y="307381"/>
            <a:ext cx="345870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/>
              <a:t>ΧΩΡΕΣ</a:t>
            </a:r>
            <a:endParaRPr lang="en-US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F7BC4F-C4F3-2C19-5580-EE7566EBF4DA}"/>
              </a:ext>
            </a:extLst>
          </p:cNvPr>
          <p:cNvSpPr txBox="1">
            <a:spLocks/>
          </p:cNvSpPr>
          <p:nvPr/>
        </p:nvSpPr>
        <p:spPr>
          <a:xfrm>
            <a:off x="8138262" y="357053"/>
            <a:ext cx="363879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>
                <a:solidFill>
                  <a:srgbClr val="FF0000"/>
                </a:solidFill>
              </a:rPr>
              <a:t>Από πού  είσαι;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50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347EA-EEA6-9949-D78B-861AE84FA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917EAAA0-9DBD-3874-D6E5-C83F7B3D9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39D504-2D22-9DFE-C601-AE1F2FD35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80753"/>
              </p:ext>
            </p:extLst>
          </p:nvPr>
        </p:nvGraphicFramePr>
        <p:xfrm>
          <a:off x="1232353" y="2966356"/>
          <a:ext cx="9270093" cy="320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0031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3090031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090031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</a:t>
                      </a:r>
                      <a:r>
                        <a:rPr lang="en-US" sz="4400" baseline="0" dirty="0"/>
                        <a:t> </a:t>
                      </a:r>
                      <a:r>
                        <a:rPr lang="el-GR" sz="4400" baseline="0" dirty="0"/>
                        <a:t>Ινδία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Είναι από την Ινδία. 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Μένει</a:t>
                      </a:r>
                      <a:r>
                        <a:rPr lang="el-GR" sz="6000" baseline="0" dirty="0"/>
                        <a:t> στην Ινδία.</a:t>
                      </a:r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239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3FC7DB89-CB1E-BB46-59CB-19549B6B2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074307"/>
              </p:ext>
            </p:extLst>
          </p:nvPr>
        </p:nvGraphicFramePr>
        <p:xfrm>
          <a:off x="554716" y="2999013"/>
          <a:ext cx="11637283" cy="137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033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4488157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879093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</a:t>
                      </a:r>
                      <a:r>
                        <a:rPr lang="en-US" sz="4400" baseline="0" dirty="0"/>
                        <a:t> </a:t>
                      </a:r>
                      <a:r>
                        <a:rPr lang="el-GR" sz="4400" baseline="0" dirty="0"/>
                        <a:t>Τουρκία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319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62941-8701-56F0-3D78-5D7B8C250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06899A70-7EFF-2A02-DE03-1C60765DD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48A6B8-EE57-EB15-7571-7AC7CE568AB8}"/>
              </a:ext>
            </a:extLst>
          </p:cNvPr>
          <p:cNvGraphicFramePr>
            <a:graphicFrameLocks noGrp="1"/>
          </p:cNvGraphicFramePr>
          <p:nvPr/>
        </p:nvGraphicFramePr>
        <p:xfrm>
          <a:off x="554716" y="2999013"/>
          <a:ext cx="11637283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033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4488157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879093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</a:t>
                      </a:r>
                      <a:r>
                        <a:rPr lang="en-US" sz="4400" baseline="0" dirty="0"/>
                        <a:t> </a:t>
                      </a:r>
                      <a:r>
                        <a:rPr lang="el-GR" sz="4400" baseline="0" dirty="0"/>
                        <a:t>Τουρκία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Είναι από την</a:t>
                      </a:r>
                      <a:r>
                        <a:rPr lang="el-GR" sz="6000" baseline="0" dirty="0"/>
                        <a:t> Τουρκία</a:t>
                      </a:r>
                      <a:r>
                        <a:rPr lang="el-GR" sz="6000" dirty="0"/>
                        <a:t>. 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Μένει</a:t>
                      </a:r>
                      <a:r>
                        <a:rPr lang="el-GR" sz="6000" baseline="0" dirty="0"/>
                        <a:t> στην Τουρκία.</a:t>
                      </a:r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219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000ED-F768-DE18-4120-3A74874B8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71FA941A-3FE1-47F0-567D-038D46B69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412835-409E-18D4-4B7D-C8DD87424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522868"/>
              </p:ext>
            </p:extLst>
          </p:nvPr>
        </p:nvGraphicFramePr>
        <p:xfrm>
          <a:off x="554716" y="2999013"/>
          <a:ext cx="11637283" cy="137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033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4488157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879093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 Κίνα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012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3FC7DB89-CB1E-BB46-59CB-19549B6B2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78612"/>
              </p:ext>
            </p:extLst>
          </p:nvPr>
        </p:nvGraphicFramePr>
        <p:xfrm>
          <a:off x="554716" y="2999013"/>
          <a:ext cx="11637283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033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4488157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879093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 Κίνα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Είναι από την</a:t>
                      </a:r>
                      <a:r>
                        <a:rPr lang="el-GR" sz="6000" baseline="0" dirty="0"/>
                        <a:t> Κίνα</a:t>
                      </a:r>
                      <a:r>
                        <a:rPr lang="el-GR" sz="6000" dirty="0"/>
                        <a:t>. 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Μένει</a:t>
                      </a:r>
                      <a:r>
                        <a:rPr lang="el-GR" sz="6000" baseline="0" dirty="0"/>
                        <a:t> στην</a:t>
                      </a:r>
                    </a:p>
                    <a:p>
                      <a:r>
                        <a:rPr lang="el-GR" sz="6000" baseline="0" dirty="0"/>
                        <a:t>Κίνα.</a:t>
                      </a:r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975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3FC7DB89-CB1E-BB46-59CB-19549B6B2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979908"/>
              </p:ext>
            </p:extLst>
          </p:nvPr>
        </p:nvGraphicFramePr>
        <p:xfrm>
          <a:off x="554716" y="2999013"/>
          <a:ext cx="11637283" cy="137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033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4488157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879093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 Ιαπωνία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037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6E06E-7C46-EB97-F980-67DE961F9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я · люди · планете · Земля · вокруг · Мир - Векторная графика ©  cienpies (#3262121) | Stockfresh">
            <a:extLst>
              <a:ext uri="{FF2B5EF4-FFF2-40B4-BE49-F238E27FC236}">
                <a16:creationId xmlns:a16="http://schemas.microsoft.com/office/drawing/2014/main" id="{40AEC667-F8F7-544A-2D5F-B1C4F80F7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6"/>
          <a:stretch/>
        </p:blipFill>
        <p:spPr bwMode="auto">
          <a:xfrm rot="10800000">
            <a:off x="179614" y="108856"/>
            <a:ext cx="11832772" cy="2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2625A5-1017-8BA1-6DE5-ED639215F924}"/>
              </a:ext>
            </a:extLst>
          </p:cNvPr>
          <p:cNvGraphicFramePr>
            <a:graphicFrameLocks noGrp="1"/>
          </p:cNvGraphicFramePr>
          <p:nvPr/>
        </p:nvGraphicFramePr>
        <p:xfrm>
          <a:off x="554716" y="2999013"/>
          <a:ext cx="11637283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033">
                  <a:extLst>
                    <a:ext uri="{9D8B030D-6E8A-4147-A177-3AD203B41FA5}">
                      <a16:colId xmlns:a16="http://schemas.microsoft.com/office/drawing/2014/main" val="481819053"/>
                    </a:ext>
                  </a:extLst>
                </a:gridCol>
                <a:gridCol w="4488157">
                  <a:extLst>
                    <a:ext uri="{9D8B030D-6E8A-4147-A177-3AD203B41FA5}">
                      <a16:colId xmlns:a16="http://schemas.microsoft.com/office/drawing/2014/main" val="3614520238"/>
                    </a:ext>
                  </a:extLst>
                </a:gridCol>
                <a:gridCol w="3879093">
                  <a:extLst>
                    <a:ext uri="{9D8B030D-6E8A-4147-A177-3AD203B41FA5}">
                      <a16:colId xmlns:a16="http://schemas.microsoft.com/office/drawing/2014/main" val="173390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ΧΩΡΑ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 ΠΟΥ  ΕΙΝΑΙ;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ΠΟΥ ΜΕΝΕΙ;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4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400" baseline="0" dirty="0"/>
                        <a:t>η Ιαπωνία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Είναι από την Ιαπωνία. 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6000" dirty="0"/>
                        <a:t>Μένει</a:t>
                      </a:r>
                      <a:r>
                        <a:rPr lang="el-GR" sz="6000" baseline="0" dirty="0"/>
                        <a:t> στην</a:t>
                      </a:r>
                    </a:p>
                    <a:p>
                      <a:r>
                        <a:rPr lang="el-GR" sz="6000" baseline="0" dirty="0"/>
                        <a:t>Ιαπωνία.</a:t>
                      </a:r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735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B49DD-FD7B-FA15-71F4-2B5E1CE87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49EB261-39E1-5811-3FD9-07F5E713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756234" y="667584"/>
            <a:ext cx="5377255" cy="56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541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DB1595E2-4FFF-6769-F024-E699278317C0}"/>
              </a:ext>
            </a:extLst>
          </p:cNvPr>
          <p:cNvSpPr/>
          <p:nvPr/>
        </p:nvSpPr>
        <p:spPr>
          <a:xfrm>
            <a:off x="7718961" y="1163926"/>
            <a:ext cx="4358244" cy="18904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  στον ______ </a:t>
            </a:r>
          </a:p>
          <a:p>
            <a:pPr algn="ctr"/>
            <a:r>
              <a:rPr lang="el-GR" sz="3200" dirty="0"/>
              <a:t>στη(ν)/ στη  ____</a:t>
            </a:r>
          </a:p>
          <a:p>
            <a:pPr algn="ctr"/>
            <a:r>
              <a:rPr lang="el-GR" sz="3200" dirty="0"/>
              <a:t>στο  _____</a:t>
            </a:r>
            <a:endParaRPr lang="el-CY" sz="3200" dirty="0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B4D2145F-DC8E-3353-C316-7C1F593BAE6A}"/>
              </a:ext>
            </a:extLst>
          </p:cNvPr>
          <p:cNvSpPr/>
          <p:nvPr/>
        </p:nvSpPr>
        <p:spPr>
          <a:xfrm>
            <a:off x="6111833" y="1163926"/>
            <a:ext cx="795647" cy="1987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ο </a:t>
            </a:r>
          </a:p>
          <a:p>
            <a:pPr algn="ctr"/>
            <a:r>
              <a:rPr lang="el-GR" sz="3200" dirty="0"/>
              <a:t>η </a:t>
            </a:r>
          </a:p>
          <a:p>
            <a:pPr algn="ctr"/>
            <a:r>
              <a:rPr lang="el-GR" sz="3200" dirty="0"/>
              <a:t>το </a:t>
            </a:r>
            <a:endParaRPr lang="el-CY" sz="3200" dirty="0"/>
          </a:p>
        </p:txBody>
      </p:sp>
      <p:sp>
        <p:nvSpPr>
          <p:cNvPr id="20" name="Βέλος: Δεξιό 19">
            <a:extLst>
              <a:ext uri="{FF2B5EF4-FFF2-40B4-BE49-F238E27FC236}">
                <a16:creationId xmlns:a16="http://schemas.microsoft.com/office/drawing/2014/main" id="{E03FD990-78DF-AA72-761A-1138FF880F7A}"/>
              </a:ext>
            </a:extLst>
          </p:cNvPr>
          <p:cNvSpPr/>
          <p:nvPr/>
        </p:nvSpPr>
        <p:spPr>
          <a:xfrm>
            <a:off x="6907480" y="1195931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Βέλος: Δεξιό 20">
            <a:extLst>
              <a:ext uri="{FF2B5EF4-FFF2-40B4-BE49-F238E27FC236}">
                <a16:creationId xmlns:a16="http://schemas.microsoft.com/office/drawing/2014/main" id="{7E2036F6-C934-E468-73CE-D56060E1E23B}"/>
              </a:ext>
            </a:extLst>
          </p:cNvPr>
          <p:cNvSpPr/>
          <p:nvPr/>
        </p:nvSpPr>
        <p:spPr>
          <a:xfrm>
            <a:off x="6897710" y="1720424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Βέλος: Δεξιό 21">
            <a:extLst>
              <a:ext uri="{FF2B5EF4-FFF2-40B4-BE49-F238E27FC236}">
                <a16:creationId xmlns:a16="http://schemas.microsoft.com/office/drawing/2014/main" id="{72165FEB-21FA-85B6-DDA8-28FB3267D017}"/>
              </a:ext>
            </a:extLst>
          </p:cNvPr>
          <p:cNvSpPr/>
          <p:nvPr/>
        </p:nvSpPr>
        <p:spPr>
          <a:xfrm>
            <a:off x="6900121" y="2276923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480266-1AEE-AEC7-7E42-1D0DCBD7C566}"/>
              </a:ext>
            </a:extLst>
          </p:cNvPr>
          <p:cNvSpPr txBox="1"/>
          <p:nvPr/>
        </p:nvSpPr>
        <p:spPr>
          <a:xfrm>
            <a:off x="5731585" y="118100"/>
            <a:ext cx="626955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200" b="1" dirty="0"/>
              <a:t>Πού μένεις;/ Πού  είσαι; </a:t>
            </a:r>
            <a:endParaRPr lang="el-CY" sz="3200" b="1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545B888-215F-92CB-8483-7A0D9E1D72E9}"/>
              </a:ext>
            </a:extLst>
          </p:cNvPr>
          <p:cNvSpPr/>
          <p:nvPr/>
        </p:nvSpPr>
        <p:spPr>
          <a:xfrm>
            <a:off x="2445565" y="749593"/>
            <a:ext cx="3260528" cy="3638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l-GR" sz="3600" dirty="0"/>
              <a:t>από τον </a:t>
            </a:r>
          </a:p>
          <a:p>
            <a:pPr algn="r"/>
            <a:r>
              <a:rPr lang="el-GR" sz="3600" dirty="0"/>
              <a:t> </a:t>
            </a:r>
            <a:endParaRPr lang="en-US" sz="3600" dirty="0"/>
          </a:p>
          <a:p>
            <a:pPr algn="r"/>
            <a:r>
              <a:rPr lang="el-GR" sz="3600" dirty="0"/>
              <a:t>από τη/την)</a:t>
            </a:r>
            <a:r>
              <a:rPr lang="el-GR" sz="3600" dirty="0">
                <a:sym typeface="Wingdings" panose="05000000000000000000" pitchFamily="2" charset="2"/>
              </a:rPr>
              <a:t></a:t>
            </a:r>
            <a:r>
              <a:rPr lang="el-GR" sz="3600" dirty="0"/>
              <a:t> </a:t>
            </a:r>
            <a:endParaRPr lang="en-US" sz="3600" dirty="0"/>
          </a:p>
          <a:p>
            <a:pPr algn="r"/>
            <a:endParaRPr lang="en-US" sz="3600" dirty="0"/>
          </a:p>
          <a:p>
            <a:pPr algn="r"/>
            <a:endParaRPr lang="el-GR" sz="3600" dirty="0"/>
          </a:p>
          <a:p>
            <a:pPr algn="r"/>
            <a:r>
              <a:rPr lang="el-GR" sz="3600" dirty="0"/>
              <a:t>από το </a:t>
            </a:r>
            <a:endParaRPr lang="el-CY" sz="36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4DAE6F8-ADB1-3DDC-FAB5-0E133660D40A}"/>
              </a:ext>
            </a:extLst>
          </p:cNvPr>
          <p:cNvSpPr/>
          <p:nvPr/>
        </p:nvSpPr>
        <p:spPr>
          <a:xfrm>
            <a:off x="997503" y="863180"/>
            <a:ext cx="961902" cy="3638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ο</a:t>
            </a:r>
          </a:p>
          <a:p>
            <a:pPr algn="ctr"/>
            <a:r>
              <a:rPr lang="el-GR" sz="4800" dirty="0"/>
              <a:t> </a:t>
            </a:r>
          </a:p>
          <a:p>
            <a:pPr algn="ctr"/>
            <a:r>
              <a:rPr lang="el-GR" sz="4800" dirty="0"/>
              <a:t> η</a:t>
            </a:r>
          </a:p>
          <a:p>
            <a:pPr algn="ctr"/>
            <a:r>
              <a:rPr lang="el-GR" sz="4800" dirty="0"/>
              <a:t> </a:t>
            </a:r>
          </a:p>
          <a:p>
            <a:pPr algn="ctr"/>
            <a:r>
              <a:rPr lang="el-GR" sz="4800" dirty="0"/>
              <a:t>το</a:t>
            </a:r>
            <a:r>
              <a:rPr lang="el-GR" sz="4000" dirty="0"/>
              <a:t> </a:t>
            </a:r>
            <a:endParaRPr lang="el-CY" sz="4000" dirty="0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4956A444-98FC-AE34-510A-272242F51C65}"/>
              </a:ext>
            </a:extLst>
          </p:cNvPr>
          <p:cNvSpPr/>
          <p:nvPr/>
        </p:nvSpPr>
        <p:spPr>
          <a:xfrm>
            <a:off x="1993553" y="682975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B53C9AAE-020F-C10C-E4EE-4A9A40FA689D}"/>
              </a:ext>
            </a:extLst>
          </p:cNvPr>
          <p:cNvSpPr/>
          <p:nvPr/>
        </p:nvSpPr>
        <p:spPr>
          <a:xfrm>
            <a:off x="1851208" y="2189838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9F5382A8-9E73-1AC0-5EDD-E4BF8E824547}"/>
              </a:ext>
            </a:extLst>
          </p:cNvPr>
          <p:cNvSpPr/>
          <p:nvPr/>
        </p:nvSpPr>
        <p:spPr>
          <a:xfrm>
            <a:off x="1993553" y="3598834"/>
            <a:ext cx="1140031" cy="961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4590E7-8740-93FB-8422-A4892ABEF6FD}"/>
              </a:ext>
            </a:extLst>
          </p:cNvPr>
          <p:cNvSpPr txBox="1"/>
          <p:nvPr/>
        </p:nvSpPr>
        <p:spPr>
          <a:xfrm>
            <a:off x="3873329" y="5008439"/>
            <a:ext cx="3619256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α, ε, ι, η, υ, ο, ω,</a:t>
            </a:r>
          </a:p>
          <a:p>
            <a:r>
              <a:rPr lang="el-G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κ, π, τ,</a:t>
            </a:r>
          </a:p>
          <a:p>
            <a:r>
              <a:rPr lang="el-GR" sz="2400" b="1" dirty="0" err="1">
                <a:solidFill>
                  <a:srgbClr val="FF0000"/>
                </a:solidFill>
                <a:effectLst/>
              </a:rPr>
              <a:t>μπ</a:t>
            </a:r>
            <a:r>
              <a:rPr lang="el-GR" sz="2400" b="1" dirty="0">
                <a:solidFill>
                  <a:srgbClr val="FF0000"/>
                </a:solidFill>
                <a:effectLst/>
              </a:rPr>
              <a:t>, </a:t>
            </a:r>
            <a:r>
              <a:rPr lang="el-GR" sz="2400" b="1" dirty="0" err="1">
                <a:solidFill>
                  <a:srgbClr val="FF0000"/>
                </a:solidFill>
                <a:effectLst/>
              </a:rPr>
              <a:t>ντ</a:t>
            </a:r>
            <a:r>
              <a:rPr lang="el-GR" sz="2400" b="1" dirty="0">
                <a:solidFill>
                  <a:srgbClr val="FF0000"/>
                </a:solidFill>
                <a:effectLst/>
              </a:rPr>
              <a:t>, </a:t>
            </a:r>
            <a:r>
              <a:rPr lang="el-GR" sz="2400" b="1" dirty="0" err="1">
                <a:solidFill>
                  <a:srgbClr val="FF0000"/>
                </a:solidFill>
                <a:effectLst/>
              </a:rPr>
              <a:t>γκ</a:t>
            </a:r>
            <a:r>
              <a:rPr lang="el-GR" sz="2400" b="1" dirty="0">
                <a:solidFill>
                  <a:srgbClr val="FF0000"/>
                </a:solidFill>
                <a:effectLst/>
              </a:rPr>
              <a:t>, ξ, ψ</a:t>
            </a:r>
            <a:endParaRPr lang="el-CY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4C8793-DFD2-D7DA-E1ED-E9F78DA8EC3D}"/>
              </a:ext>
            </a:extLst>
          </p:cNvPr>
          <p:cNvSpPr txBox="1"/>
          <p:nvPr/>
        </p:nvSpPr>
        <p:spPr>
          <a:xfrm>
            <a:off x="0" y="41707"/>
            <a:ext cx="568295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000" b="1" dirty="0"/>
              <a:t>Από πού  είσαι; </a:t>
            </a:r>
            <a:endParaRPr lang="el-CY" sz="4000" b="1" dirty="0"/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EE5B18AC-B72D-6295-1779-1EF2FE348586}"/>
              </a:ext>
            </a:extLst>
          </p:cNvPr>
          <p:cNvCxnSpPr/>
          <p:nvPr/>
        </p:nvCxnSpPr>
        <p:spPr>
          <a:xfrm>
            <a:off x="972280" y="1970314"/>
            <a:ext cx="474953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5AF34CE4-9959-53D5-83D1-7CB10F48D065}"/>
              </a:ext>
            </a:extLst>
          </p:cNvPr>
          <p:cNvCxnSpPr/>
          <p:nvPr/>
        </p:nvCxnSpPr>
        <p:spPr>
          <a:xfrm>
            <a:off x="969869" y="3816304"/>
            <a:ext cx="4722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1458295-0B74-12AE-996A-3D33F513D11E}"/>
              </a:ext>
            </a:extLst>
          </p:cNvPr>
          <p:cNvSpPr/>
          <p:nvPr/>
        </p:nvSpPr>
        <p:spPr>
          <a:xfrm>
            <a:off x="1197430" y="4855029"/>
            <a:ext cx="1360714" cy="186145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00B050"/>
                </a:solidFill>
              </a:rPr>
              <a:t>την</a:t>
            </a:r>
          </a:p>
          <a:p>
            <a:pPr algn="ctr"/>
            <a:r>
              <a:rPr lang="el-GR" sz="4400" dirty="0">
                <a:solidFill>
                  <a:srgbClr val="00B050"/>
                </a:solidFill>
              </a:rPr>
              <a:t>στην </a:t>
            </a:r>
            <a:endParaRPr lang="el-CY" sz="4400" dirty="0">
              <a:solidFill>
                <a:srgbClr val="00B050"/>
              </a:solidFill>
            </a:endParaRPr>
          </a:p>
        </p:txBody>
      </p:sp>
      <p:sp>
        <p:nvSpPr>
          <p:cNvPr id="8" name="Σύμβολο πρόσθεσης 7">
            <a:extLst>
              <a:ext uri="{FF2B5EF4-FFF2-40B4-BE49-F238E27FC236}">
                <a16:creationId xmlns:a16="http://schemas.microsoft.com/office/drawing/2014/main" id="{BB30AB26-9118-BB3F-5DF3-9C48A062F9D6}"/>
              </a:ext>
            </a:extLst>
          </p:cNvPr>
          <p:cNvSpPr/>
          <p:nvPr/>
        </p:nvSpPr>
        <p:spPr>
          <a:xfrm>
            <a:off x="2856661" y="5222931"/>
            <a:ext cx="718151" cy="747472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1593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94D437B5-D434-4993-622E-178E1F10BAC0}"/>
              </a:ext>
            </a:extLst>
          </p:cNvPr>
          <p:cNvSpPr/>
          <p:nvPr/>
        </p:nvSpPr>
        <p:spPr>
          <a:xfrm>
            <a:off x="3405808" y="0"/>
            <a:ext cx="2664296" cy="158417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Πού  είσαι ;</a:t>
            </a:r>
            <a:endParaRPr lang="el-CY" sz="4000" dirty="0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20217A02-D9E5-5A21-660D-8DFE4ACC0988}"/>
              </a:ext>
            </a:extLst>
          </p:cNvPr>
          <p:cNvSpPr/>
          <p:nvPr/>
        </p:nvSpPr>
        <p:spPr>
          <a:xfrm>
            <a:off x="6059895" y="116632"/>
            <a:ext cx="4248472" cy="428651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000" dirty="0"/>
          </a:p>
        </p:txBody>
      </p:sp>
      <p:pic>
        <p:nvPicPr>
          <p:cNvPr id="1026" name="Picture 2" descr="τηλέφωνο Στοκ Εικονογραφήσεις, Vectors, &amp; Clipart – (1,390,487 Στοκ  Εικονογραφήσεις)">
            <a:extLst>
              <a:ext uri="{FF2B5EF4-FFF2-40B4-BE49-F238E27FC236}">
                <a16:creationId xmlns:a16="http://schemas.microsoft.com/office/drawing/2014/main" id="{A4982856-55E7-233B-09A0-156910FB6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6951" r="25498" b="8426"/>
          <a:stretch/>
        </p:blipFill>
        <p:spPr bwMode="auto">
          <a:xfrm>
            <a:off x="1703512" y="1290424"/>
            <a:ext cx="1824370" cy="35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ne Boy Stock Illustrations – 21,161 Phone Boy Stock Illustrations,  Vectors &amp; Clipart - Dreamstime">
            <a:extLst>
              <a:ext uri="{FF2B5EF4-FFF2-40B4-BE49-F238E27FC236}">
                <a16:creationId xmlns:a16="http://schemas.microsoft.com/office/drawing/2014/main" id="{D0713D08-ADA1-4BD9-E464-18CCECCA8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8" t="7878" r="21176" b="10649"/>
          <a:stretch/>
        </p:blipFill>
        <p:spPr bwMode="auto">
          <a:xfrm>
            <a:off x="4367808" y="3618198"/>
            <a:ext cx="1961932" cy="24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6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F8C85-05B4-E367-15DA-89FA93604D53}"/>
              </a:ext>
            </a:extLst>
          </p:cNvPr>
          <p:cNvSpPr txBox="1"/>
          <p:nvPr/>
        </p:nvSpPr>
        <p:spPr>
          <a:xfrm>
            <a:off x="4651168" y="3013501"/>
            <a:ext cx="67188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την Αφρική. </a:t>
            </a:r>
          </a:p>
        </p:txBody>
      </p:sp>
      <p:pic>
        <p:nvPicPr>
          <p:cNvPr id="1026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91467056-44A3-0EEB-C5FA-2252F2EBD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738" r="32636" b="72755"/>
          <a:stretch/>
        </p:blipFill>
        <p:spPr bwMode="auto">
          <a:xfrm>
            <a:off x="477080" y="304799"/>
            <a:ext cx="2546816" cy="1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C04EEC82-08ED-ABED-989C-66D2F4499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r="61242" b="73816"/>
          <a:stretch/>
        </p:blipFill>
        <p:spPr bwMode="auto">
          <a:xfrm>
            <a:off x="477081" y="2528067"/>
            <a:ext cx="2546815" cy="21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E3CFC-875A-CFE6-7476-F719C6C4728B}"/>
              </a:ext>
            </a:extLst>
          </p:cNvPr>
          <p:cNvSpPr txBox="1"/>
          <p:nvPr/>
        </p:nvSpPr>
        <p:spPr>
          <a:xfrm>
            <a:off x="4841173" y="487069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το Ιράν. </a:t>
            </a:r>
          </a:p>
        </p:txBody>
      </p:sp>
      <p:pic>
        <p:nvPicPr>
          <p:cNvPr id="11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66A124F7-6710-43B3-F610-F0598325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212" r="77329" b="74892"/>
          <a:stretch/>
        </p:blipFill>
        <p:spPr bwMode="auto">
          <a:xfrm>
            <a:off x="482248" y="4890052"/>
            <a:ext cx="2541648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06D48-F0CA-B50E-B8F9-5E393BD2A408}"/>
              </a:ext>
            </a:extLst>
          </p:cNvPr>
          <p:cNvSpPr txBox="1"/>
          <p:nvPr/>
        </p:nvSpPr>
        <p:spPr>
          <a:xfrm>
            <a:off x="4651168" y="5364047"/>
            <a:ext cx="7058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 είμαι από  τον Καναδά.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6D7DC2B-D743-F740-F64A-C0F26A302A3B}"/>
              </a:ext>
            </a:extLst>
          </p:cNvPr>
          <p:cNvSpPr/>
          <p:nvPr/>
        </p:nvSpPr>
        <p:spPr>
          <a:xfrm>
            <a:off x="2640104" y="77180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85D86C0F-A001-CD26-04FE-25F3C138D21B}"/>
              </a:ext>
            </a:extLst>
          </p:cNvPr>
          <p:cNvSpPr/>
          <p:nvPr/>
        </p:nvSpPr>
        <p:spPr>
          <a:xfrm>
            <a:off x="2738888" y="5587128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20ADD507-A9EF-78AB-B561-A592C3608D64}"/>
              </a:ext>
            </a:extLst>
          </p:cNvPr>
          <p:cNvSpPr/>
          <p:nvPr/>
        </p:nvSpPr>
        <p:spPr>
          <a:xfrm>
            <a:off x="2738888" y="3290300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7AE4305B-93DA-9B54-656B-44AFE2B480FD}"/>
              </a:ext>
            </a:extLst>
          </p:cNvPr>
          <p:cNvSpPr/>
          <p:nvPr/>
        </p:nvSpPr>
        <p:spPr>
          <a:xfrm>
            <a:off x="4094830" y="3290299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A704F82-1BCD-B6E3-5BDD-AA8EBA9BAFDC}"/>
              </a:ext>
            </a:extLst>
          </p:cNvPr>
          <p:cNvSpPr/>
          <p:nvPr/>
        </p:nvSpPr>
        <p:spPr>
          <a:xfrm>
            <a:off x="4213583" y="62248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743635A4-4397-4123-713E-96B9523A8609}"/>
              </a:ext>
            </a:extLst>
          </p:cNvPr>
          <p:cNvSpPr/>
          <p:nvPr/>
        </p:nvSpPr>
        <p:spPr>
          <a:xfrm>
            <a:off x="4179671" y="5475634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47416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94D437B5-D434-4993-622E-178E1F10BAC0}"/>
              </a:ext>
            </a:extLst>
          </p:cNvPr>
          <p:cNvSpPr/>
          <p:nvPr/>
        </p:nvSpPr>
        <p:spPr>
          <a:xfrm>
            <a:off x="3405808" y="0"/>
            <a:ext cx="2664296" cy="158417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Πού  είσαι ;</a:t>
            </a:r>
            <a:endParaRPr lang="el-CY" sz="4000" dirty="0"/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20217A02-D9E5-5A21-660D-8DFE4ACC0988}"/>
              </a:ext>
            </a:extLst>
          </p:cNvPr>
          <p:cNvSpPr/>
          <p:nvPr/>
        </p:nvSpPr>
        <p:spPr>
          <a:xfrm>
            <a:off x="5591944" y="1014691"/>
            <a:ext cx="4248472" cy="2201145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Είμαι στο σπίτι. Διαβάζω.</a:t>
            </a:r>
            <a:endParaRPr lang="el-CY" sz="4000" dirty="0"/>
          </a:p>
        </p:txBody>
      </p:sp>
      <p:pic>
        <p:nvPicPr>
          <p:cNvPr id="1026" name="Picture 2" descr="τηλέφωνο Στοκ Εικονογραφήσεις, Vectors, &amp; Clipart – (1,390,487 Στοκ  Εικονογραφήσεις)">
            <a:extLst>
              <a:ext uri="{FF2B5EF4-FFF2-40B4-BE49-F238E27FC236}">
                <a16:creationId xmlns:a16="http://schemas.microsoft.com/office/drawing/2014/main" id="{A4982856-55E7-233B-09A0-156910FB6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6951" r="25498" b="8426"/>
          <a:stretch/>
        </p:blipFill>
        <p:spPr bwMode="auto">
          <a:xfrm>
            <a:off x="1703512" y="1290424"/>
            <a:ext cx="1824370" cy="35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ne Boy Stock Illustrations – 21,161 Phone Boy Stock Illustrations,  Vectors &amp; Clipart - Dreamstime">
            <a:extLst>
              <a:ext uri="{FF2B5EF4-FFF2-40B4-BE49-F238E27FC236}">
                <a16:creationId xmlns:a16="http://schemas.microsoft.com/office/drawing/2014/main" id="{D0713D08-ADA1-4BD9-E464-18CCECCA8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8" t="7878" r="21176" b="10649"/>
          <a:stretch/>
        </p:blipFill>
        <p:spPr bwMode="auto">
          <a:xfrm>
            <a:off x="3878797" y="3068960"/>
            <a:ext cx="2443439" cy="306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442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F8C85-05B4-E367-15DA-89FA93604D53}"/>
              </a:ext>
            </a:extLst>
          </p:cNvPr>
          <p:cNvSpPr txBox="1"/>
          <p:nvPr/>
        </p:nvSpPr>
        <p:spPr>
          <a:xfrm>
            <a:off x="4651168" y="3013501"/>
            <a:ext cx="67188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την Αφρική. </a:t>
            </a:r>
          </a:p>
        </p:txBody>
      </p:sp>
      <p:pic>
        <p:nvPicPr>
          <p:cNvPr id="1026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91467056-44A3-0EEB-C5FA-2252F2EBD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738" r="32636" b="72755"/>
          <a:stretch/>
        </p:blipFill>
        <p:spPr bwMode="auto">
          <a:xfrm>
            <a:off x="477080" y="304799"/>
            <a:ext cx="2546816" cy="1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C04EEC82-08ED-ABED-989C-66D2F4499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r="61242" b="73816"/>
          <a:stretch/>
        </p:blipFill>
        <p:spPr bwMode="auto">
          <a:xfrm>
            <a:off x="477081" y="2528067"/>
            <a:ext cx="2546815" cy="21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E3CFC-875A-CFE6-7476-F719C6C4728B}"/>
              </a:ext>
            </a:extLst>
          </p:cNvPr>
          <p:cNvSpPr txBox="1"/>
          <p:nvPr/>
        </p:nvSpPr>
        <p:spPr>
          <a:xfrm>
            <a:off x="4841173" y="487069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το Ιράν. </a:t>
            </a:r>
          </a:p>
        </p:txBody>
      </p:sp>
      <p:pic>
        <p:nvPicPr>
          <p:cNvPr id="11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66A124F7-6710-43B3-F610-F0598325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212" r="77329" b="74892"/>
          <a:stretch/>
        </p:blipFill>
        <p:spPr bwMode="auto">
          <a:xfrm>
            <a:off x="482248" y="4890052"/>
            <a:ext cx="2541648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06D48-F0CA-B50E-B8F9-5E393BD2A408}"/>
              </a:ext>
            </a:extLst>
          </p:cNvPr>
          <p:cNvSpPr txBox="1"/>
          <p:nvPr/>
        </p:nvSpPr>
        <p:spPr>
          <a:xfrm>
            <a:off x="4651168" y="5364047"/>
            <a:ext cx="7058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 είμαι από  τον Καναδά.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6D7DC2B-D743-F740-F64A-C0F26A302A3B}"/>
              </a:ext>
            </a:extLst>
          </p:cNvPr>
          <p:cNvSpPr/>
          <p:nvPr/>
        </p:nvSpPr>
        <p:spPr>
          <a:xfrm>
            <a:off x="2640104" y="77180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85D86C0F-A001-CD26-04FE-25F3C138D21B}"/>
              </a:ext>
            </a:extLst>
          </p:cNvPr>
          <p:cNvSpPr/>
          <p:nvPr/>
        </p:nvSpPr>
        <p:spPr>
          <a:xfrm>
            <a:off x="2738888" y="5587128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20ADD507-A9EF-78AB-B561-A592C3608D64}"/>
              </a:ext>
            </a:extLst>
          </p:cNvPr>
          <p:cNvSpPr/>
          <p:nvPr/>
        </p:nvSpPr>
        <p:spPr>
          <a:xfrm>
            <a:off x="2738888" y="3290300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7AE4305B-93DA-9B54-656B-44AFE2B480FD}"/>
              </a:ext>
            </a:extLst>
          </p:cNvPr>
          <p:cNvSpPr/>
          <p:nvPr/>
        </p:nvSpPr>
        <p:spPr>
          <a:xfrm>
            <a:off x="4094830" y="3290299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A704F82-1BCD-B6E3-5BDD-AA8EBA9BAFDC}"/>
              </a:ext>
            </a:extLst>
          </p:cNvPr>
          <p:cNvSpPr/>
          <p:nvPr/>
        </p:nvSpPr>
        <p:spPr>
          <a:xfrm>
            <a:off x="4213583" y="62248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743635A4-4397-4123-713E-96B9523A8609}"/>
              </a:ext>
            </a:extLst>
          </p:cNvPr>
          <p:cNvSpPr/>
          <p:nvPr/>
        </p:nvSpPr>
        <p:spPr>
          <a:xfrm>
            <a:off x="4179671" y="5475634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7855B3C5-DE0D-4737-B840-E08386838BC5}"/>
              </a:ext>
            </a:extLst>
          </p:cNvPr>
          <p:cNvCxnSpPr/>
          <p:nvPr/>
        </p:nvCxnSpPr>
        <p:spPr>
          <a:xfrm>
            <a:off x="2899317" y="1014761"/>
            <a:ext cx="1516566" cy="2564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2F89753D-BA6C-4716-98C7-317ECECCE651}"/>
              </a:ext>
            </a:extLst>
          </p:cNvPr>
          <p:cNvCxnSpPr/>
          <p:nvPr/>
        </p:nvCxnSpPr>
        <p:spPr>
          <a:xfrm flipV="1">
            <a:off x="2865863" y="1025912"/>
            <a:ext cx="1594625" cy="2497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235B88D5-8A77-4746-B3E4-038EE2D04994}"/>
              </a:ext>
            </a:extLst>
          </p:cNvPr>
          <p:cNvCxnSpPr/>
          <p:nvPr/>
        </p:nvCxnSpPr>
        <p:spPr>
          <a:xfrm>
            <a:off x="3023896" y="5720576"/>
            <a:ext cx="1503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0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F8C85-05B4-E367-15DA-89FA93604D53}"/>
              </a:ext>
            </a:extLst>
          </p:cNvPr>
          <p:cNvSpPr txBox="1"/>
          <p:nvPr/>
        </p:nvSpPr>
        <p:spPr>
          <a:xfrm>
            <a:off x="4651168" y="3013501"/>
            <a:ext cx="67188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</a:t>
            </a:r>
            <a:r>
              <a:rPr lang="el-GR" sz="4800" b="1" dirty="0"/>
              <a:t>την</a:t>
            </a:r>
            <a:r>
              <a:rPr lang="el-GR" sz="4800" b="1" dirty="0">
                <a:solidFill>
                  <a:srgbClr val="FF0000"/>
                </a:solidFill>
              </a:rPr>
              <a:t> Αφρική. </a:t>
            </a:r>
          </a:p>
        </p:txBody>
      </p:sp>
      <p:pic>
        <p:nvPicPr>
          <p:cNvPr id="1026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91467056-44A3-0EEB-C5FA-2252F2EBD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738" r="32636" b="72755"/>
          <a:stretch/>
        </p:blipFill>
        <p:spPr bwMode="auto">
          <a:xfrm>
            <a:off x="477080" y="304799"/>
            <a:ext cx="2546816" cy="1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C04EEC82-08ED-ABED-989C-66D2F4499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r="61242" b="73816"/>
          <a:stretch/>
        </p:blipFill>
        <p:spPr bwMode="auto">
          <a:xfrm>
            <a:off x="477081" y="2528067"/>
            <a:ext cx="2546815" cy="21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E3CFC-875A-CFE6-7476-F719C6C4728B}"/>
              </a:ext>
            </a:extLst>
          </p:cNvPr>
          <p:cNvSpPr txBox="1"/>
          <p:nvPr/>
        </p:nvSpPr>
        <p:spPr>
          <a:xfrm>
            <a:off x="4841173" y="487069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</a:t>
            </a:r>
            <a:r>
              <a:rPr lang="el-GR" sz="4800" b="1" dirty="0"/>
              <a:t>το </a:t>
            </a:r>
            <a:r>
              <a:rPr lang="el-GR" sz="4800" b="1" dirty="0">
                <a:solidFill>
                  <a:srgbClr val="FF0000"/>
                </a:solidFill>
              </a:rPr>
              <a:t>Ιράν. </a:t>
            </a:r>
          </a:p>
        </p:txBody>
      </p:sp>
      <p:pic>
        <p:nvPicPr>
          <p:cNvPr id="11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66A124F7-6710-43B3-F610-F0598325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212" r="77329" b="74892"/>
          <a:stretch/>
        </p:blipFill>
        <p:spPr bwMode="auto">
          <a:xfrm>
            <a:off x="482248" y="4890052"/>
            <a:ext cx="2541648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06D48-F0CA-B50E-B8F9-5E393BD2A408}"/>
              </a:ext>
            </a:extLst>
          </p:cNvPr>
          <p:cNvSpPr txBox="1"/>
          <p:nvPr/>
        </p:nvSpPr>
        <p:spPr>
          <a:xfrm>
            <a:off x="4651168" y="5364047"/>
            <a:ext cx="7058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 είμαι από  </a:t>
            </a:r>
            <a:r>
              <a:rPr lang="el-GR" sz="4400" b="1" dirty="0"/>
              <a:t>τον</a:t>
            </a:r>
            <a:r>
              <a:rPr lang="el-GR" sz="4400" b="1" dirty="0">
                <a:solidFill>
                  <a:srgbClr val="FF0000"/>
                </a:solidFill>
              </a:rPr>
              <a:t> Καναδά.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6D7DC2B-D743-F740-F64A-C0F26A302A3B}"/>
              </a:ext>
            </a:extLst>
          </p:cNvPr>
          <p:cNvSpPr/>
          <p:nvPr/>
        </p:nvSpPr>
        <p:spPr>
          <a:xfrm>
            <a:off x="2640104" y="77180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85D86C0F-A001-CD26-04FE-25F3C138D21B}"/>
              </a:ext>
            </a:extLst>
          </p:cNvPr>
          <p:cNvSpPr/>
          <p:nvPr/>
        </p:nvSpPr>
        <p:spPr>
          <a:xfrm>
            <a:off x="2738888" y="5587128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20ADD507-A9EF-78AB-B561-A592C3608D64}"/>
              </a:ext>
            </a:extLst>
          </p:cNvPr>
          <p:cNvSpPr/>
          <p:nvPr/>
        </p:nvSpPr>
        <p:spPr>
          <a:xfrm>
            <a:off x="2738888" y="3290300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7AE4305B-93DA-9B54-656B-44AFE2B480FD}"/>
              </a:ext>
            </a:extLst>
          </p:cNvPr>
          <p:cNvSpPr/>
          <p:nvPr/>
        </p:nvSpPr>
        <p:spPr>
          <a:xfrm>
            <a:off x="4094830" y="3290299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A704F82-1BCD-B6E3-5BDD-AA8EBA9BAFDC}"/>
              </a:ext>
            </a:extLst>
          </p:cNvPr>
          <p:cNvSpPr/>
          <p:nvPr/>
        </p:nvSpPr>
        <p:spPr>
          <a:xfrm>
            <a:off x="4213583" y="62248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743635A4-4397-4123-713E-96B9523A8609}"/>
              </a:ext>
            </a:extLst>
          </p:cNvPr>
          <p:cNvSpPr/>
          <p:nvPr/>
        </p:nvSpPr>
        <p:spPr>
          <a:xfrm>
            <a:off x="4179671" y="5475634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7855B3C5-DE0D-4737-B840-E08386838BC5}"/>
              </a:ext>
            </a:extLst>
          </p:cNvPr>
          <p:cNvCxnSpPr/>
          <p:nvPr/>
        </p:nvCxnSpPr>
        <p:spPr>
          <a:xfrm>
            <a:off x="2899317" y="1014761"/>
            <a:ext cx="1516566" cy="2564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2F89753D-BA6C-4716-98C7-317ECECCE651}"/>
              </a:ext>
            </a:extLst>
          </p:cNvPr>
          <p:cNvCxnSpPr/>
          <p:nvPr/>
        </p:nvCxnSpPr>
        <p:spPr>
          <a:xfrm flipV="1">
            <a:off x="2865863" y="1025912"/>
            <a:ext cx="1594625" cy="2497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235B88D5-8A77-4746-B3E4-038EE2D04994}"/>
              </a:ext>
            </a:extLst>
          </p:cNvPr>
          <p:cNvCxnSpPr/>
          <p:nvPr/>
        </p:nvCxnSpPr>
        <p:spPr>
          <a:xfrm>
            <a:off x="3023896" y="5720576"/>
            <a:ext cx="1503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24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F8C85-05B4-E367-15DA-89FA93604D53}"/>
              </a:ext>
            </a:extLst>
          </p:cNvPr>
          <p:cNvSpPr txBox="1"/>
          <p:nvPr/>
        </p:nvSpPr>
        <p:spPr>
          <a:xfrm>
            <a:off x="4651168" y="3013501"/>
            <a:ext cx="7403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</a:t>
            </a:r>
            <a:r>
              <a:rPr lang="el-GR" sz="4800" b="1" dirty="0"/>
              <a:t>την</a:t>
            </a:r>
            <a:r>
              <a:rPr lang="el-GR" sz="4800" b="1" dirty="0">
                <a:solidFill>
                  <a:srgbClr val="FF0000"/>
                </a:solidFill>
              </a:rPr>
              <a:t> Αφρική. </a:t>
            </a:r>
          </a:p>
        </p:txBody>
      </p:sp>
      <p:pic>
        <p:nvPicPr>
          <p:cNvPr id="1026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91467056-44A3-0EEB-C5FA-2252F2EBD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738" r="32636" b="72755"/>
          <a:stretch/>
        </p:blipFill>
        <p:spPr bwMode="auto">
          <a:xfrm>
            <a:off x="477080" y="304799"/>
            <a:ext cx="2546816" cy="1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E3CFC-875A-CFE6-7476-F719C6C4728B}"/>
              </a:ext>
            </a:extLst>
          </p:cNvPr>
          <p:cNvSpPr txBox="1"/>
          <p:nvPr/>
        </p:nvSpPr>
        <p:spPr>
          <a:xfrm>
            <a:off x="4841173" y="487069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</a:t>
            </a:r>
            <a:r>
              <a:rPr lang="el-GR" sz="4800" b="1" dirty="0"/>
              <a:t>το </a:t>
            </a:r>
            <a:r>
              <a:rPr lang="el-GR" sz="4800" b="1" dirty="0">
                <a:solidFill>
                  <a:srgbClr val="FF0000"/>
                </a:solidFill>
              </a:rPr>
              <a:t>Ιράν. </a:t>
            </a:r>
          </a:p>
        </p:txBody>
      </p:sp>
      <p:pic>
        <p:nvPicPr>
          <p:cNvPr id="11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66A124F7-6710-43B3-F610-F0598325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212" r="77329" b="74892"/>
          <a:stretch/>
        </p:blipFill>
        <p:spPr bwMode="auto">
          <a:xfrm>
            <a:off x="482248" y="4890052"/>
            <a:ext cx="2541648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06D48-F0CA-B50E-B8F9-5E393BD2A408}"/>
              </a:ext>
            </a:extLst>
          </p:cNvPr>
          <p:cNvSpPr txBox="1"/>
          <p:nvPr/>
        </p:nvSpPr>
        <p:spPr>
          <a:xfrm>
            <a:off x="4651168" y="5364047"/>
            <a:ext cx="7058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 είμαι από  </a:t>
            </a:r>
            <a:r>
              <a:rPr lang="el-GR" sz="4400" b="1" dirty="0"/>
              <a:t>τον</a:t>
            </a:r>
            <a:r>
              <a:rPr lang="el-GR" sz="4400" b="1" dirty="0">
                <a:solidFill>
                  <a:srgbClr val="FF0000"/>
                </a:solidFill>
              </a:rPr>
              <a:t> Καναδά.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6D7DC2B-D743-F740-F64A-C0F26A302A3B}"/>
              </a:ext>
            </a:extLst>
          </p:cNvPr>
          <p:cNvSpPr/>
          <p:nvPr/>
        </p:nvSpPr>
        <p:spPr>
          <a:xfrm>
            <a:off x="2640104" y="77180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85D86C0F-A001-CD26-04FE-25F3C138D21B}"/>
              </a:ext>
            </a:extLst>
          </p:cNvPr>
          <p:cNvSpPr/>
          <p:nvPr/>
        </p:nvSpPr>
        <p:spPr>
          <a:xfrm>
            <a:off x="2738888" y="5587128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20ADD507-A9EF-78AB-B561-A592C3608D64}"/>
              </a:ext>
            </a:extLst>
          </p:cNvPr>
          <p:cNvSpPr/>
          <p:nvPr/>
        </p:nvSpPr>
        <p:spPr>
          <a:xfrm>
            <a:off x="2738888" y="3290300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7AE4305B-93DA-9B54-656B-44AFE2B480FD}"/>
              </a:ext>
            </a:extLst>
          </p:cNvPr>
          <p:cNvSpPr/>
          <p:nvPr/>
        </p:nvSpPr>
        <p:spPr>
          <a:xfrm>
            <a:off x="4094830" y="3290299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4A704F82-1BCD-B6E3-5BDD-AA8EBA9BAFDC}"/>
              </a:ext>
            </a:extLst>
          </p:cNvPr>
          <p:cNvSpPr/>
          <p:nvPr/>
        </p:nvSpPr>
        <p:spPr>
          <a:xfrm>
            <a:off x="4213583" y="62248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7855B3C5-DE0D-4737-B840-E08386838BC5}"/>
              </a:ext>
            </a:extLst>
          </p:cNvPr>
          <p:cNvCxnSpPr/>
          <p:nvPr/>
        </p:nvCxnSpPr>
        <p:spPr>
          <a:xfrm>
            <a:off x="2899317" y="1014761"/>
            <a:ext cx="1516566" cy="2564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2F89753D-BA6C-4716-98C7-317ECECCE651}"/>
              </a:ext>
            </a:extLst>
          </p:cNvPr>
          <p:cNvCxnSpPr/>
          <p:nvPr/>
        </p:nvCxnSpPr>
        <p:spPr>
          <a:xfrm flipV="1">
            <a:off x="2865863" y="1025912"/>
            <a:ext cx="1594625" cy="2497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Καναδάς η απέραντη και ειρηνική χώρα των κρυστάλλινων λιμνών !| mazi travel">
            <a:extLst>
              <a:ext uri="{FF2B5EF4-FFF2-40B4-BE49-F238E27FC236}">
                <a16:creationId xmlns:a16="http://schemas.microsoft.com/office/drawing/2014/main" id="{C0E1DE32-49D3-4693-8934-45815089B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2" y="3844498"/>
            <a:ext cx="3738220" cy="27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EEE7355-64D3-4181-9D1D-D30CE13E4425}"/>
              </a:ext>
            </a:extLst>
          </p:cNvPr>
          <p:cNvSpPr/>
          <p:nvPr/>
        </p:nvSpPr>
        <p:spPr>
          <a:xfrm>
            <a:off x="461163" y="5973993"/>
            <a:ext cx="2834742" cy="762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ΚΑΝΑΔΑΣ</a:t>
            </a:r>
            <a:endParaRPr lang="el-CY" sz="4400" dirty="0"/>
          </a:p>
        </p:txBody>
      </p:sp>
      <p:pic>
        <p:nvPicPr>
          <p:cNvPr id="1028" name="Picture 4" descr="Αφρική - Βικιταξίδια">
            <a:extLst>
              <a:ext uri="{FF2B5EF4-FFF2-40B4-BE49-F238E27FC236}">
                <a16:creationId xmlns:a16="http://schemas.microsoft.com/office/drawing/2014/main" id="{0AC0C2F7-8E07-4746-8E2A-8E232154D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56" y="1697405"/>
            <a:ext cx="482740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D1E6A852-9F88-4397-80E4-C9C76A21FA0B}"/>
              </a:ext>
            </a:extLst>
          </p:cNvPr>
          <p:cNvSpPr/>
          <p:nvPr/>
        </p:nvSpPr>
        <p:spPr>
          <a:xfrm>
            <a:off x="-15639" y="1464246"/>
            <a:ext cx="2834742" cy="46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ΑΦΡΙΚΗ</a:t>
            </a:r>
            <a:endParaRPr lang="el-CY" sz="2400" dirty="0"/>
          </a:p>
        </p:txBody>
      </p:sp>
      <p:pic>
        <p:nvPicPr>
          <p:cNvPr id="1030" name="Picture 6" descr="Ιράν - Βικιταξίδια">
            <a:extLst>
              <a:ext uri="{FF2B5EF4-FFF2-40B4-BE49-F238E27FC236}">
                <a16:creationId xmlns:a16="http://schemas.microsoft.com/office/drawing/2014/main" id="{8ABEC22E-3560-462A-B943-E3364DD2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9" y="8153"/>
            <a:ext cx="4884978" cy="14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7F25BCE0-1100-4723-8C7B-8B3219CA7063}"/>
              </a:ext>
            </a:extLst>
          </p:cNvPr>
          <p:cNvSpPr/>
          <p:nvPr/>
        </p:nvSpPr>
        <p:spPr>
          <a:xfrm>
            <a:off x="90369" y="118271"/>
            <a:ext cx="2834742" cy="273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ΙΡΑΝ</a:t>
            </a:r>
            <a:endParaRPr lang="el-CY" sz="2400" dirty="0"/>
          </a:p>
        </p:txBody>
      </p:sp>
    </p:spTree>
    <p:extLst>
      <p:ext uri="{BB962C8B-B14F-4D97-AF65-F5344CB8AC3E}">
        <p14:creationId xmlns:p14="http://schemas.microsoft.com/office/powerpoint/2010/main" val="404141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D1A97-C4F5-E051-ED54-8275DBE24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DD9E29-7956-42AE-82EC-AB2CC649B75C}"/>
              </a:ext>
            </a:extLst>
          </p:cNvPr>
          <p:cNvSpPr txBox="1"/>
          <p:nvPr/>
        </p:nvSpPr>
        <p:spPr>
          <a:xfrm>
            <a:off x="4651168" y="3013501"/>
            <a:ext cx="7403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</a:t>
            </a:r>
            <a:r>
              <a:rPr lang="el-GR" sz="4800" b="1" dirty="0"/>
              <a:t>την</a:t>
            </a:r>
            <a:r>
              <a:rPr lang="el-GR" sz="4800" b="1" dirty="0">
                <a:solidFill>
                  <a:srgbClr val="FF0000"/>
                </a:solidFill>
              </a:rPr>
              <a:t> Αφρική. </a:t>
            </a:r>
          </a:p>
        </p:txBody>
      </p:sp>
      <p:pic>
        <p:nvPicPr>
          <p:cNvPr id="1026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4A44FDA9-C28D-06E8-7B3D-114B1AAB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t="1738" r="32636" b="72755"/>
          <a:stretch/>
        </p:blipFill>
        <p:spPr bwMode="auto">
          <a:xfrm>
            <a:off x="477080" y="304799"/>
            <a:ext cx="2546816" cy="1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D896CD-7645-8452-0D71-9E829DD7838D}"/>
              </a:ext>
            </a:extLst>
          </p:cNvPr>
          <p:cNvSpPr txBox="1"/>
          <p:nvPr/>
        </p:nvSpPr>
        <p:spPr>
          <a:xfrm>
            <a:off x="4841173" y="487069"/>
            <a:ext cx="671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Εγώ  είμαι από  </a:t>
            </a:r>
            <a:r>
              <a:rPr lang="el-GR" sz="4800" b="1" dirty="0"/>
              <a:t>το </a:t>
            </a:r>
            <a:r>
              <a:rPr lang="el-GR" sz="4800" b="1" dirty="0">
                <a:solidFill>
                  <a:srgbClr val="FF0000"/>
                </a:solidFill>
              </a:rPr>
              <a:t>Ιράν. </a:t>
            </a:r>
          </a:p>
        </p:txBody>
      </p:sp>
      <p:pic>
        <p:nvPicPr>
          <p:cNvPr id="11" name="Picture 2" descr="ΤΑ ΠΑΙΔΙΑ ΤΟΥ ΚΟΣΜΟΥ - ΜΟΪΡΑ ΜΠΑΤΕΡΦΙΛΝΤ | Psichogios.gr">
            <a:extLst>
              <a:ext uri="{FF2B5EF4-FFF2-40B4-BE49-F238E27FC236}">
                <a16:creationId xmlns:a16="http://schemas.microsoft.com/office/drawing/2014/main" id="{3B6D4EB5-2B11-F684-FB25-88DA8F22C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-1212" r="77329" b="74892"/>
          <a:stretch/>
        </p:blipFill>
        <p:spPr bwMode="auto">
          <a:xfrm>
            <a:off x="482248" y="4890052"/>
            <a:ext cx="2541648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BBFD12-2F55-C8A1-64CC-2EE3C6978244}"/>
              </a:ext>
            </a:extLst>
          </p:cNvPr>
          <p:cNvSpPr txBox="1"/>
          <p:nvPr/>
        </p:nvSpPr>
        <p:spPr>
          <a:xfrm>
            <a:off x="4651168" y="5364047"/>
            <a:ext cx="7058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 είμαι από  </a:t>
            </a:r>
            <a:r>
              <a:rPr lang="el-GR" sz="4400" b="1" dirty="0"/>
              <a:t>τον</a:t>
            </a:r>
            <a:r>
              <a:rPr lang="el-GR" sz="4400" b="1" dirty="0">
                <a:solidFill>
                  <a:srgbClr val="FF0000"/>
                </a:solidFill>
              </a:rPr>
              <a:t> Καναδά.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D621901-DDE0-E912-F3CD-949F351A82AB}"/>
              </a:ext>
            </a:extLst>
          </p:cNvPr>
          <p:cNvSpPr/>
          <p:nvPr/>
        </p:nvSpPr>
        <p:spPr>
          <a:xfrm>
            <a:off x="2640104" y="77180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BB86CFEF-FEAE-B9D1-93F2-CD09B8D39287}"/>
              </a:ext>
            </a:extLst>
          </p:cNvPr>
          <p:cNvSpPr/>
          <p:nvPr/>
        </p:nvSpPr>
        <p:spPr>
          <a:xfrm>
            <a:off x="2738888" y="5587128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63DA7D96-8E3D-D083-E2FF-E173B0F2AB72}"/>
              </a:ext>
            </a:extLst>
          </p:cNvPr>
          <p:cNvSpPr/>
          <p:nvPr/>
        </p:nvSpPr>
        <p:spPr>
          <a:xfrm>
            <a:off x="2738888" y="3290300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44025A05-C06F-3D09-6B14-5FC16AC5670C}"/>
              </a:ext>
            </a:extLst>
          </p:cNvPr>
          <p:cNvSpPr/>
          <p:nvPr/>
        </p:nvSpPr>
        <p:spPr>
          <a:xfrm>
            <a:off x="4094830" y="3290299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10A49C9A-0330-9E22-259A-36F1C5FA8FF9}"/>
              </a:ext>
            </a:extLst>
          </p:cNvPr>
          <p:cNvSpPr/>
          <p:nvPr/>
        </p:nvSpPr>
        <p:spPr>
          <a:xfrm>
            <a:off x="4213583" y="622481"/>
            <a:ext cx="570015" cy="546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E48A91DD-01B9-4C16-D993-EF6EB722F08F}"/>
              </a:ext>
            </a:extLst>
          </p:cNvPr>
          <p:cNvCxnSpPr/>
          <p:nvPr/>
        </p:nvCxnSpPr>
        <p:spPr>
          <a:xfrm>
            <a:off x="2899317" y="1014761"/>
            <a:ext cx="1516566" cy="2564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A55C13AB-2208-2F56-7FC4-24762842E1EB}"/>
              </a:ext>
            </a:extLst>
          </p:cNvPr>
          <p:cNvCxnSpPr/>
          <p:nvPr/>
        </p:nvCxnSpPr>
        <p:spPr>
          <a:xfrm flipV="1">
            <a:off x="2865863" y="1025912"/>
            <a:ext cx="1594625" cy="2497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Καναδάς η απέραντη και ειρηνική χώρα των κρυστάλλινων λιμνών !| mazi travel">
            <a:extLst>
              <a:ext uri="{FF2B5EF4-FFF2-40B4-BE49-F238E27FC236}">
                <a16:creationId xmlns:a16="http://schemas.microsoft.com/office/drawing/2014/main" id="{1201304F-EB35-760B-6DC0-95540C599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2" y="3844498"/>
            <a:ext cx="3738220" cy="27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0E695D4-74DC-365F-0894-5FDF6A6D4525}"/>
              </a:ext>
            </a:extLst>
          </p:cNvPr>
          <p:cNvSpPr/>
          <p:nvPr/>
        </p:nvSpPr>
        <p:spPr>
          <a:xfrm>
            <a:off x="461162" y="5973993"/>
            <a:ext cx="3521037" cy="762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Ο ΚΑΝΑΔΑΣ</a:t>
            </a:r>
            <a:endParaRPr lang="el-CY" sz="4400" dirty="0"/>
          </a:p>
        </p:txBody>
      </p:sp>
      <p:pic>
        <p:nvPicPr>
          <p:cNvPr id="1028" name="Picture 4" descr="Αφρική - Βικιταξίδια">
            <a:extLst>
              <a:ext uri="{FF2B5EF4-FFF2-40B4-BE49-F238E27FC236}">
                <a16:creationId xmlns:a16="http://schemas.microsoft.com/office/drawing/2014/main" id="{CFD9711A-46E2-5141-F2CC-C7A96778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56" y="1697405"/>
            <a:ext cx="482740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206A6AF6-C04E-FABB-D6B5-399D2E818986}"/>
              </a:ext>
            </a:extLst>
          </p:cNvPr>
          <p:cNvSpPr/>
          <p:nvPr/>
        </p:nvSpPr>
        <p:spPr>
          <a:xfrm>
            <a:off x="-15639" y="1464246"/>
            <a:ext cx="2834742" cy="46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 Η ΑΦΡΙΚΗ</a:t>
            </a:r>
            <a:endParaRPr lang="el-CY" sz="2400" dirty="0"/>
          </a:p>
        </p:txBody>
      </p:sp>
      <p:pic>
        <p:nvPicPr>
          <p:cNvPr id="1030" name="Picture 6" descr="Ιράν - Βικιταξίδια">
            <a:extLst>
              <a:ext uri="{FF2B5EF4-FFF2-40B4-BE49-F238E27FC236}">
                <a16:creationId xmlns:a16="http://schemas.microsoft.com/office/drawing/2014/main" id="{3F779A1A-883A-6F69-324C-39F9A943F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9" y="8153"/>
            <a:ext cx="4884978" cy="14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0C034798-3F74-54C3-7AA2-02E8B760AE6E}"/>
              </a:ext>
            </a:extLst>
          </p:cNvPr>
          <p:cNvSpPr/>
          <p:nvPr/>
        </p:nvSpPr>
        <p:spPr>
          <a:xfrm>
            <a:off x="90369" y="118271"/>
            <a:ext cx="2834742" cy="273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ΤΟ  ΙΡΑΝ</a:t>
            </a:r>
            <a:endParaRPr lang="el-CY" sz="2400" dirty="0"/>
          </a:p>
        </p:txBody>
      </p:sp>
    </p:spTree>
    <p:extLst>
      <p:ext uri="{BB962C8B-B14F-4D97-AF65-F5344CB8AC3E}">
        <p14:creationId xmlns:p14="http://schemas.microsoft.com/office/powerpoint/2010/main" val="146776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1ED8738-7138-4140-90EF-98EF7E008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756234" y="667584"/>
            <a:ext cx="5377255" cy="56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1357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1093</Words>
  <Application>Microsoft Office PowerPoint</Application>
  <PresentationFormat>Ευρεία οθόνη</PresentationFormat>
  <Paragraphs>298</Paragraphs>
  <Slides>41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6" baseType="lpstr">
      <vt:lpstr>Aptos</vt:lpstr>
      <vt:lpstr>Aptos Display</vt:lpstr>
      <vt:lpstr>Arial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Από πού είσαι; </vt:lpstr>
      <vt:lpstr>Από πού είσαι;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Έχεις φίλους / φίλες  από άλλες  χώρες ;  Από ποιες; </vt:lpstr>
      <vt:lpstr>Παρουσίαση του PowerPoint</vt:lpstr>
      <vt:lpstr>ΦΑΤΜΑ</vt:lpstr>
      <vt:lpstr>Αλή  </vt:lpstr>
      <vt:lpstr>  ΑΝΝΑ</vt:lpstr>
      <vt:lpstr>ΙΜΑΝ </vt:lpstr>
      <vt:lpstr>ΟΜΑΡ</vt:lpstr>
      <vt:lpstr>ΟΜΑΡ</vt:lpstr>
      <vt:lpstr>ΝΤΟΡΙΑΝ</vt:lpstr>
      <vt:lpstr>Παρουσίαση του PowerPoint</vt:lpstr>
      <vt:lpstr>Γράψε  τις  λέξεις στη  σωστή  σειρά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ΕΛΕΝΗ ΧΑΡΑΛΑΜΠΟΥΣ</dc:creator>
  <cp:lastModifiedBy>ΕΛΕΝΗ ΧΑΡΑΛΑΜΠΟΥΣ</cp:lastModifiedBy>
  <cp:revision>21</cp:revision>
  <dcterms:created xsi:type="dcterms:W3CDTF">2025-10-09T11:43:02Z</dcterms:created>
  <dcterms:modified xsi:type="dcterms:W3CDTF">2025-10-12T10:29:07Z</dcterms:modified>
</cp:coreProperties>
</file>