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320" r:id="rId2"/>
    <p:sldId id="321" r:id="rId3"/>
    <p:sldId id="275" r:id="rId4"/>
    <p:sldId id="276" r:id="rId5"/>
    <p:sldId id="277" r:id="rId6"/>
    <p:sldId id="278" r:id="rId7"/>
    <p:sldId id="279" r:id="rId8"/>
    <p:sldId id="280" r:id="rId9"/>
    <p:sldId id="283" r:id="rId10"/>
    <p:sldId id="284" r:id="rId11"/>
    <p:sldId id="285" r:id="rId12"/>
    <p:sldId id="286" r:id="rId13"/>
    <p:sldId id="287" r:id="rId14"/>
    <p:sldId id="289" r:id="rId15"/>
    <p:sldId id="373" r:id="rId16"/>
    <p:sldId id="290" r:id="rId17"/>
    <p:sldId id="374" r:id="rId18"/>
    <p:sldId id="291" r:id="rId19"/>
    <p:sldId id="293" r:id="rId20"/>
    <p:sldId id="371" r:id="rId21"/>
    <p:sldId id="375" r:id="rId22"/>
    <p:sldId id="376" r:id="rId23"/>
    <p:sldId id="377" r:id="rId24"/>
    <p:sldId id="288" r:id="rId25"/>
    <p:sldId id="372" r:id="rId26"/>
    <p:sldId id="379" r:id="rId27"/>
    <p:sldId id="378" r:id="rId28"/>
    <p:sldId id="381" r:id="rId29"/>
    <p:sldId id="380" r:id="rId30"/>
    <p:sldId id="385" r:id="rId31"/>
    <p:sldId id="384" r:id="rId32"/>
    <p:sldId id="383" r:id="rId33"/>
    <p:sldId id="382" r:id="rId34"/>
    <p:sldId id="334" r:id="rId35"/>
    <p:sldId id="267" r:id="rId36"/>
    <p:sldId id="268" r:id="rId37"/>
    <p:sldId id="269" r:id="rId38"/>
    <p:sldId id="313" r:id="rId3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57F49-E601-463B-BC21-2F9291A6F5A3}" type="datetimeFigureOut">
              <a:rPr lang="el-CY" smtClean="0"/>
              <a:t>12/10/2025</a:t>
            </a:fld>
            <a:endParaRPr lang="el-CY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CY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48910A-F97D-490A-8756-1ADF4D8940B9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659249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68966C-A655-4CC1-B801-798EB05D478A}" type="slidenum">
              <a:rPr lang="el-GR" smtClean="0"/>
              <a:t>35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8209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12/10/2025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12/10/2025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12/10/2025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12/10/2025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12/10/2025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12/10/2025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12/10/2025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338" y="1172807"/>
            <a:ext cx="7696283" cy="4004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2538249" y="2938298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5167149" y="512576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689742" y="5115787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11. Αριθμοί   </a:t>
            </a:r>
            <a:endParaRPr lang="el-CY" sz="13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8E4A03-8362-567E-514D-F0D61D179E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800" dirty="0"/>
              <a:t>Είμαι οκτώ χρονών.</a:t>
            </a:r>
            <a:endParaRPr lang="el-CY" sz="48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7682D0E-020E-16BC-D6D7-D40CFCA25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855168"/>
          </a:xfrm>
        </p:spPr>
        <p:txBody>
          <a:bodyPr>
            <a:noAutofit/>
          </a:bodyPr>
          <a:lstStyle/>
          <a:p>
            <a:r>
              <a:rPr lang="el-GR" sz="4800" u="sng" dirty="0">
                <a:solidFill>
                  <a:schemeClr val="tx1"/>
                </a:solidFill>
              </a:rPr>
              <a:t>8</a:t>
            </a:r>
          </a:p>
          <a:p>
            <a:r>
              <a:rPr lang="el-GR" sz="4800" dirty="0">
                <a:solidFill>
                  <a:schemeClr val="tx1"/>
                </a:solidFill>
              </a:rPr>
              <a:t>9</a:t>
            </a:r>
          </a:p>
          <a:p>
            <a:r>
              <a:rPr lang="el-GR" sz="4800" dirty="0">
                <a:solidFill>
                  <a:schemeClr val="tx1"/>
                </a:solidFill>
              </a:rPr>
              <a:t>2</a:t>
            </a:r>
            <a:endParaRPr lang="el-CY" sz="4800" dirty="0">
              <a:solidFill>
                <a:schemeClr val="tx1"/>
              </a:solidFill>
            </a:endParaRPr>
          </a:p>
        </p:txBody>
      </p:sp>
      <p:pic>
        <p:nvPicPr>
          <p:cNvPr id="4" name="Picture 2" descr="ΠΑΡΑΜΥΘΕΝΙΑ ΓΕΝΕΘΛΙΑ - ΛΟΤΗ ΠΕΤΡΟΒΙΤΣ-ΑΝΔΡΟΥΤΣΟΠΟΥΛΟΥ | Psichogios.gr">
            <a:extLst>
              <a:ext uri="{FF2B5EF4-FFF2-40B4-BE49-F238E27FC236}">
                <a16:creationId xmlns:a16="http://schemas.microsoft.com/office/drawing/2014/main" id="{003DB646-2F0F-9856-1DDE-735F2C26EB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3" t="46850" r="25034" b="11518"/>
          <a:stretch/>
        </p:blipFill>
        <p:spPr bwMode="auto">
          <a:xfrm>
            <a:off x="1763688" y="116632"/>
            <a:ext cx="5616624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934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8E4A03-8362-567E-514D-F0D61D179E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800" dirty="0"/>
              <a:t>Είμαι επτά χρονών.</a:t>
            </a:r>
            <a:endParaRPr lang="el-CY" sz="48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7682D0E-020E-16BC-D6D7-D40CFCA25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855168"/>
          </a:xfrm>
        </p:spPr>
        <p:txBody>
          <a:bodyPr>
            <a:noAutofit/>
          </a:bodyPr>
          <a:lstStyle/>
          <a:p>
            <a:r>
              <a:rPr lang="el-GR" sz="4800" u="sng" dirty="0">
                <a:solidFill>
                  <a:schemeClr val="tx1"/>
                </a:solidFill>
              </a:rPr>
              <a:t>7</a:t>
            </a:r>
          </a:p>
          <a:p>
            <a:r>
              <a:rPr lang="el-GR" sz="4800" dirty="0">
                <a:solidFill>
                  <a:schemeClr val="tx1"/>
                </a:solidFill>
              </a:rPr>
              <a:t>9</a:t>
            </a:r>
          </a:p>
          <a:p>
            <a:r>
              <a:rPr lang="el-GR" sz="4800" dirty="0">
                <a:solidFill>
                  <a:schemeClr val="tx1"/>
                </a:solidFill>
              </a:rPr>
              <a:t>2</a:t>
            </a:r>
            <a:endParaRPr lang="el-CY" sz="4800" dirty="0">
              <a:solidFill>
                <a:schemeClr val="tx1"/>
              </a:solidFill>
            </a:endParaRPr>
          </a:p>
        </p:txBody>
      </p:sp>
      <p:pic>
        <p:nvPicPr>
          <p:cNvPr id="4" name="Picture 2" descr="ΠΑΡΑΜΥΘΕΝΙΑ ΓΕΝΕΘΛΙΑ - ΛΟΤΗ ΠΕΤΡΟΒΙΤΣ-ΑΝΔΡΟΥΤΣΟΠΟΥΛΟΥ | Psichogios.gr">
            <a:extLst>
              <a:ext uri="{FF2B5EF4-FFF2-40B4-BE49-F238E27FC236}">
                <a16:creationId xmlns:a16="http://schemas.microsoft.com/office/drawing/2014/main" id="{003DB646-2F0F-9856-1DDE-735F2C26EB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3" t="46850" r="25034" b="11518"/>
          <a:stretch/>
        </p:blipFill>
        <p:spPr bwMode="auto">
          <a:xfrm>
            <a:off x="1763688" y="116632"/>
            <a:ext cx="5616624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797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8E4A03-8362-567E-514D-F0D61D179E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800" dirty="0"/>
              <a:t>Είμαι έξι χρονών.</a:t>
            </a:r>
            <a:endParaRPr lang="el-CY" sz="48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7682D0E-020E-16BC-D6D7-D40CFCA25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855168"/>
          </a:xfrm>
        </p:spPr>
        <p:txBody>
          <a:bodyPr>
            <a:noAutofit/>
          </a:bodyPr>
          <a:lstStyle/>
          <a:p>
            <a:r>
              <a:rPr lang="el-GR" sz="4800" dirty="0">
                <a:solidFill>
                  <a:schemeClr val="tx1"/>
                </a:solidFill>
              </a:rPr>
              <a:t>8</a:t>
            </a:r>
          </a:p>
          <a:p>
            <a:r>
              <a:rPr lang="el-GR" sz="4800" dirty="0">
                <a:solidFill>
                  <a:schemeClr val="tx1"/>
                </a:solidFill>
              </a:rPr>
              <a:t>9</a:t>
            </a:r>
          </a:p>
          <a:p>
            <a:r>
              <a:rPr lang="el-GR" sz="4800" u="sng" dirty="0">
                <a:solidFill>
                  <a:schemeClr val="tx1"/>
                </a:solidFill>
              </a:rPr>
              <a:t>6</a:t>
            </a:r>
            <a:endParaRPr lang="el-CY" sz="4800" u="sng" dirty="0">
              <a:solidFill>
                <a:schemeClr val="tx1"/>
              </a:solidFill>
            </a:endParaRPr>
          </a:p>
        </p:txBody>
      </p:sp>
      <p:pic>
        <p:nvPicPr>
          <p:cNvPr id="4" name="Picture 2" descr="ΠΑΡΑΜΥΘΕΝΙΑ ΓΕΝΕΘΛΙΑ - ΛΟΤΗ ΠΕΤΡΟΒΙΤΣ-ΑΝΔΡΟΥΤΣΟΠΟΥΛΟΥ | Psichogios.gr">
            <a:extLst>
              <a:ext uri="{FF2B5EF4-FFF2-40B4-BE49-F238E27FC236}">
                <a16:creationId xmlns:a16="http://schemas.microsoft.com/office/drawing/2014/main" id="{003DB646-2F0F-9856-1DDE-735F2C26EB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3" t="46850" r="25034" b="11518"/>
          <a:stretch/>
        </p:blipFill>
        <p:spPr bwMode="auto">
          <a:xfrm>
            <a:off x="1763688" y="116632"/>
            <a:ext cx="5616624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212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8E4A03-8362-567E-514D-F0D61D179E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800" dirty="0"/>
              <a:t>Είμαι πέντε χρονών.</a:t>
            </a:r>
            <a:endParaRPr lang="el-CY" sz="48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7682D0E-020E-16BC-D6D7-D40CFCA25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855168"/>
          </a:xfrm>
        </p:spPr>
        <p:txBody>
          <a:bodyPr>
            <a:noAutofit/>
          </a:bodyPr>
          <a:lstStyle/>
          <a:p>
            <a:r>
              <a:rPr lang="el-GR" sz="4800" dirty="0">
                <a:solidFill>
                  <a:schemeClr val="tx1"/>
                </a:solidFill>
              </a:rPr>
              <a:t>8</a:t>
            </a:r>
          </a:p>
          <a:p>
            <a:r>
              <a:rPr lang="el-GR" sz="4800" u="sng" dirty="0">
                <a:solidFill>
                  <a:schemeClr val="tx1"/>
                </a:solidFill>
              </a:rPr>
              <a:t>5</a:t>
            </a:r>
          </a:p>
          <a:p>
            <a:r>
              <a:rPr lang="el-GR" sz="4800" dirty="0">
                <a:solidFill>
                  <a:schemeClr val="tx1"/>
                </a:solidFill>
              </a:rPr>
              <a:t>2</a:t>
            </a:r>
            <a:endParaRPr lang="el-CY" sz="4800" dirty="0">
              <a:solidFill>
                <a:schemeClr val="tx1"/>
              </a:solidFill>
            </a:endParaRPr>
          </a:p>
        </p:txBody>
      </p:sp>
      <p:pic>
        <p:nvPicPr>
          <p:cNvPr id="4" name="Picture 2" descr="ΠΑΡΑΜΥΘΕΝΙΑ ΓΕΝΕΘΛΙΑ - ΛΟΤΗ ΠΕΤΡΟΒΙΤΣ-ΑΝΔΡΟΥΤΣΟΠΟΥΛΟΥ | Psichogios.gr">
            <a:extLst>
              <a:ext uri="{FF2B5EF4-FFF2-40B4-BE49-F238E27FC236}">
                <a16:creationId xmlns:a16="http://schemas.microsoft.com/office/drawing/2014/main" id="{003DB646-2F0F-9856-1DDE-735F2C26EB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3" t="46850" r="25034" b="11518"/>
          <a:stretch/>
        </p:blipFill>
        <p:spPr bwMode="auto">
          <a:xfrm>
            <a:off x="1763688" y="116632"/>
            <a:ext cx="5616624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690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E3F17A7F-A3CF-D233-08F7-43F72E956980}"/>
              </a:ext>
            </a:extLst>
          </p:cNvPr>
          <p:cNvSpPr/>
          <p:nvPr/>
        </p:nvSpPr>
        <p:spPr>
          <a:xfrm>
            <a:off x="-252536" y="116632"/>
            <a:ext cx="9396536" cy="67413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sz="4400" dirty="0"/>
          </a:p>
          <a:p>
            <a:pPr algn="ctr"/>
            <a:endParaRPr lang="el-GR" sz="4400" dirty="0"/>
          </a:p>
          <a:p>
            <a:pPr algn="ctr"/>
            <a:endParaRPr lang="el-GR" sz="4400" dirty="0"/>
          </a:p>
          <a:p>
            <a:pPr algn="ctr"/>
            <a:r>
              <a:rPr lang="el-GR" sz="4400" dirty="0"/>
              <a:t>3</a:t>
            </a:r>
          </a:p>
          <a:p>
            <a:pPr algn="ctr"/>
            <a:r>
              <a:rPr lang="el-GR" sz="4400" dirty="0"/>
              <a:t>Οι   τα   </a:t>
            </a:r>
          </a:p>
          <a:p>
            <a:pPr algn="ctr"/>
            <a:endParaRPr lang="el-GR" sz="4400" dirty="0"/>
          </a:p>
          <a:p>
            <a:pPr algn="ctr"/>
            <a:r>
              <a:rPr lang="el-GR" sz="4400" dirty="0"/>
              <a:t>τρεις τρία</a:t>
            </a:r>
          </a:p>
          <a:p>
            <a:r>
              <a:rPr lang="el-GR" sz="4400" dirty="0"/>
              <a:t> ο μαθητής οι  μαθητές   …….  μαθητές</a:t>
            </a:r>
          </a:p>
          <a:p>
            <a:r>
              <a:rPr lang="el-GR" sz="4400" dirty="0"/>
              <a:t>το δώρο      τα  δώρα    …….. δώρα</a:t>
            </a:r>
          </a:p>
          <a:p>
            <a:pPr algn="ctr"/>
            <a:endParaRPr lang="el-GR" sz="4800" dirty="0"/>
          </a:p>
          <a:p>
            <a:pPr algn="ctr"/>
            <a:endParaRPr lang="el-CY" sz="4800" dirty="0"/>
          </a:p>
        </p:txBody>
      </p:sp>
      <p:cxnSp>
        <p:nvCxnSpPr>
          <p:cNvPr id="6" name="Ευθύγραμμο βέλος σύνδεσης 5">
            <a:extLst>
              <a:ext uri="{FF2B5EF4-FFF2-40B4-BE49-F238E27FC236}">
                <a16:creationId xmlns:a16="http://schemas.microsoft.com/office/drawing/2014/main" id="{9676AA0D-1D09-4A3A-799D-449AE70D5ACA}"/>
              </a:ext>
            </a:extLst>
          </p:cNvPr>
          <p:cNvCxnSpPr>
            <a:cxnSpLocks/>
          </p:cNvCxnSpPr>
          <p:nvPr/>
        </p:nvCxnSpPr>
        <p:spPr>
          <a:xfrm flipH="1">
            <a:off x="3671899" y="2960947"/>
            <a:ext cx="504056" cy="8982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Ευθύγραμμο βέλος σύνδεσης 7">
            <a:extLst>
              <a:ext uri="{FF2B5EF4-FFF2-40B4-BE49-F238E27FC236}">
                <a16:creationId xmlns:a16="http://schemas.microsoft.com/office/drawing/2014/main" id="{651F65CD-E6E1-6498-0EFE-90ED58456FCF}"/>
              </a:ext>
            </a:extLst>
          </p:cNvPr>
          <p:cNvCxnSpPr/>
          <p:nvPr/>
        </p:nvCxnSpPr>
        <p:spPr>
          <a:xfrm>
            <a:off x="5220072" y="3104964"/>
            <a:ext cx="432048" cy="64807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9904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27. Από το ένα στα πολλά (3) - Το περίπτερο - YouTube">
            <a:extLst>
              <a:ext uri="{FF2B5EF4-FFF2-40B4-BE49-F238E27FC236}">
                <a16:creationId xmlns:a16="http://schemas.microsoft.com/office/drawing/2014/main" id="{C7EA6030-7322-25E4-1CC0-D5ED64F831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04664"/>
            <a:ext cx="4392488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3,300+ Chocolate Bars Cartoon Stock Photos, Pictures &amp; Royalty-Free Images  - iStock">
            <a:extLst>
              <a:ext uri="{FF2B5EF4-FFF2-40B4-BE49-F238E27FC236}">
                <a16:creationId xmlns:a16="http://schemas.microsoft.com/office/drawing/2014/main" id="{B5D167A6-F788-7D77-54B5-9B55A4FE1C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764704"/>
            <a:ext cx="2314575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Εικόνα 1">
            <a:extLst>
              <a:ext uri="{FF2B5EF4-FFF2-40B4-BE49-F238E27FC236}">
                <a16:creationId xmlns:a16="http://schemas.microsoft.com/office/drawing/2014/main" id="{DD9A0559-CD19-2EEC-0B47-7594A7FEB53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47112"/>
          <a:stretch>
            <a:fillRect/>
          </a:stretch>
        </p:blipFill>
        <p:spPr>
          <a:xfrm>
            <a:off x="7848363" y="764703"/>
            <a:ext cx="1224137" cy="1971675"/>
          </a:xfrm>
          <a:prstGeom prst="rect">
            <a:avLst/>
          </a:prstGeom>
        </p:spPr>
      </p:pic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91D33BB6-DB42-75D9-D5F4-D4FC347162B5}"/>
              </a:ext>
            </a:extLst>
          </p:cNvPr>
          <p:cNvSpPr/>
          <p:nvPr/>
        </p:nvSpPr>
        <p:spPr>
          <a:xfrm>
            <a:off x="5796136" y="3429000"/>
            <a:ext cx="3168352" cy="26642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Θέλω ___________ σοκολάτες. </a:t>
            </a:r>
            <a:endParaRPr lang="el-CY" sz="3600" dirty="0"/>
          </a:p>
        </p:txBody>
      </p:sp>
    </p:spTree>
    <p:extLst>
      <p:ext uri="{BB962C8B-B14F-4D97-AF65-F5344CB8AC3E}">
        <p14:creationId xmlns:p14="http://schemas.microsoft.com/office/powerpoint/2010/main" val="41112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E3F17A7F-A3CF-D233-08F7-43F72E956980}"/>
              </a:ext>
            </a:extLst>
          </p:cNvPr>
          <p:cNvSpPr/>
          <p:nvPr/>
        </p:nvSpPr>
        <p:spPr>
          <a:xfrm>
            <a:off x="-252536" y="116632"/>
            <a:ext cx="9396536" cy="67413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sz="4400" dirty="0"/>
          </a:p>
          <a:p>
            <a:pPr algn="ctr"/>
            <a:endParaRPr lang="el-GR" sz="4400" dirty="0"/>
          </a:p>
          <a:p>
            <a:pPr algn="ctr"/>
            <a:endParaRPr lang="el-GR" sz="4400" dirty="0"/>
          </a:p>
          <a:p>
            <a:pPr algn="ctr"/>
            <a:r>
              <a:rPr lang="el-GR" sz="4400" dirty="0"/>
              <a:t>4</a:t>
            </a:r>
          </a:p>
          <a:p>
            <a:pPr algn="ctr"/>
            <a:r>
              <a:rPr lang="el-GR" sz="4400" dirty="0"/>
              <a:t>Οι   τα   </a:t>
            </a:r>
          </a:p>
          <a:p>
            <a:pPr algn="ctr"/>
            <a:endParaRPr lang="el-GR" sz="4400" dirty="0"/>
          </a:p>
          <a:p>
            <a:pPr algn="ctr"/>
            <a:r>
              <a:rPr lang="el-GR" sz="4400" dirty="0"/>
              <a:t>τέσσερις  τέσσερα</a:t>
            </a:r>
          </a:p>
          <a:p>
            <a:r>
              <a:rPr lang="el-GR" sz="4400" dirty="0"/>
              <a:t> ο μαθητής οι  μαθητές   …….  μαθητές</a:t>
            </a:r>
          </a:p>
          <a:p>
            <a:r>
              <a:rPr lang="el-GR" sz="4400" dirty="0"/>
              <a:t>το δώρο      τα  δώρα    …….. δώρα</a:t>
            </a:r>
          </a:p>
          <a:p>
            <a:pPr algn="ctr"/>
            <a:endParaRPr lang="el-GR" sz="4800" dirty="0"/>
          </a:p>
          <a:p>
            <a:pPr algn="ctr"/>
            <a:endParaRPr lang="el-CY" sz="4800" dirty="0"/>
          </a:p>
        </p:txBody>
      </p:sp>
      <p:cxnSp>
        <p:nvCxnSpPr>
          <p:cNvPr id="6" name="Ευθύγραμμο βέλος σύνδεσης 5">
            <a:extLst>
              <a:ext uri="{FF2B5EF4-FFF2-40B4-BE49-F238E27FC236}">
                <a16:creationId xmlns:a16="http://schemas.microsoft.com/office/drawing/2014/main" id="{9676AA0D-1D09-4A3A-799D-449AE70D5ACA}"/>
              </a:ext>
            </a:extLst>
          </p:cNvPr>
          <p:cNvCxnSpPr>
            <a:cxnSpLocks/>
          </p:cNvCxnSpPr>
          <p:nvPr/>
        </p:nvCxnSpPr>
        <p:spPr>
          <a:xfrm flipH="1">
            <a:off x="3671899" y="2960947"/>
            <a:ext cx="504056" cy="8982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Ευθύγραμμο βέλος σύνδεσης 7">
            <a:extLst>
              <a:ext uri="{FF2B5EF4-FFF2-40B4-BE49-F238E27FC236}">
                <a16:creationId xmlns:a16="http://schemas.microsoft.com/office/drawing/2014/main" id="{651F65CD-E6E1-6498-0EFE-90ED58456FCF}"/>
              </a:ext>
            </a:extLst>
          </p:cNvPr>
          <p:cNvCxnSpPr/>
          <p:nvPr/>
        </p:nvCxnSpPr>
        <p:spPr>
          <a:xfrm>
            <a:off x="5220072" y="3104964"/>
            <a:ext cx="432048" cy="64807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05143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6E0F7-F3B0-EBDA-D4B5-3CEC0AFF0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27. Από το ένα στα πολλά (3) - Το περίπτερο - YouTube">
            <a:extLst>
              <a:ext uri="{FF2B5EF4-FFF2-40B4-BE49-F238E27FC236}">
                <a16:creationId xmlns:a16="http://schemas.microsoft.com/office/drawing/2014/main" id="{CA15C6B2-1E8B-6B6D-C3CE-102C851EB2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04664"/>
            <a:ext cx="4392488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3,300+ Chocolate Bars Cartoon Stock Photos, Pictures &amp; Royalty-Free Images  - iStock">
            <a:extLst>
              <a:ext uri="{FF2B5EF4-FFF2-40B4-BE49-F238E27FC236}">
                <a16:creationId xmlns:a16="http://schemas.microsoft.com/office/drawing/2014/main" id="{647AC34D-3406-1550-6156-96326D1D24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764704"/>
            <a:ext cx="2314575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Εικόνα 1">
            <a:extLst>
              <a:ext uri="{FF2B5EF4-FFF2-40B4-BE49-F238E27FC236}">
                <a16:creationId xmlns:a16="http://schemas.microsoft.com/office/drawing/2014/main" id="{633E6011-9DBA-3960-15F6-57BC5E96E45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47112"/>
          <a:stretch>
            <a:fillRect/>
          </a:stretch>
        </p:blipFill>
        <p:spPr>
          <a:xfrm>
            <a:off x="7848363" y="764703"/>
            <a:ext cx="1224137" cy="1971675"/>
          </a:xfrm>
          <a:prstGeom prst="rect">
            <a:avLst/>
          </a:prstGeom>
        </p:spPr>
      </p:pic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875E35E1-D75B-32A9-76B3-2AA40AE7AE9A}"/>
              </a:ext>
            </a:extLst>
          </p:cNvPr>
          <p:cNvSpPr/>
          <p:nvPr/>
        </p:nvSpPr>
        <p:spPr>
          <a:xfrm>
            <a:off x="5796136" y="3429000"/>
            <a:ext cx="3168352" cy="26642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Θέλω ___________ σοκολάτες. </a:t>
            </a:r>
            <a:endParaRPr lang="el-CY" sz="3600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B7AA0C34-97EB-F638-8151-0E6C407E65D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47112"/>
          <a:stretch>
            <a:fillRect/>
          </a:stretch>
        </p:blipFill>
        <p:spPr>
          <a:xfrm>
            <a:off x="5043516" y="764703"/>
            <a:ext cx="1224137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9582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Φυσαλίδα ομιλίας: Έλλειψη 2">
            <a:extLst>
              <a:ext uri="{FF2B5EF4-FFF2-40B4-BE49-F238E27FC236}">
                <a16:creationId xmlns:a16="http://schemas.microsoft.com/office/drawing/2014/main" id="{77187E6B-0F7D-B5A0-40E8-9170492E91D5}"/>
              </a:ext>
            </a:extLst>
          </p:cNvPr>
          <p:cNvSpPr/>
          <p:nvPr/>
        </p:nvSpPr>
        <p:spPr>
          <a:xfrm>
            <a:off x="1331640" y="1281430"/>
            <a:ext cx="2754306" cy="864096"/>
          </a:xfrm>
          <a:prstGeom prst="wedgeEllipse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300" dirty="0"/>
              <a:t>Τι θέλετε;</a:t>
            </a:r>
            <a:endParaRPr lang="el-CY" sz="3300" dirty="0"/>
          </a:p>
        </p:txBody>
      </p:sp>
      <p:sp>
        <p:nvSpPr>
          <p:cNvPr id="4" name="Φυσαλίδα ομιλίας: Έλλειψη 3">
            <a:extLst>
              <a:ext uri="{FF2B5EF4-FFF2-40B4-BE49-F238E27FC236}">
                <a16:creationId xmlns:a16="http://schemas.microsoft.com/office/drawing/2014/main" id="{43DC81D3-010F-B71B-DEA0-E65351C0DDCF}"/>
              </a:ext>
            </a:extLst>
          </p:cNvPr>
          <p:cNvSpPr/>
          <p:nvPr/>
        </p:nvSpPr>
        <p:spPr>
          <a:xfrm>
            <a:off x="1331640" y="2726922"/>
            <a:ext cx="2754306" cy="864096"/>
          </a:xfrm>
          <a:prstGeom prst="wedgeEllipse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300" dirty="0"/>
              <a:t>Θέλω </a:t>
            </a:r>
            <a:endParaRPr lang="el-CY" sz="3300" dirty="0"/>
          </a:p>
        </p:txBody>
      </p:sp>
      <p:pic>
        <p:nvPicPr>
          <p:cNvPr id="6" name="Picture 2" descr="there are many different things that can be seen in this picture, including books and pencils">
            <a:extLst>
              <a:ext uri="{FF2B5EF4-FFF2-40B4-BE49-F238E27FC236}">
                <a16:creationId xmlns:a16="http://schemas.microsoft.com/office/drawing/2014/main" id="{8B7BF377-31F6-B334-4D81-232EE7D156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954" t="21880" r="1206" b="43757"/>
          <a:stretch/>
        </p:blipFill>
        <p:spPr bwMode="auto">
          <a:xfrm>
            <a:off x="5379885" y="2294874"/>
            <a:ext cx="2441147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614DABC-32BE-FFC4-6C04-742CBD2C4516}"/>
              </a:ext>
            </a:extLst>
          </p:cNvPr>
          <p:cNvSpPr txBox="1"/>
          <p:nvPr/>
        </p:nvSpPr>
        <p:spPr>
          <a:xfrm>
            <a:off x="4085946" y="2428226"/>
            <a:ext cx="144447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7200" dirty="0"/>
              <a:t>③</a:t>
            </a:r>
            <a:endParaRPr lang="el-CY" sz="7200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824E7A9-8BCD-5B5C-BF84-90031D7D4FC3}"/>
              </a:ext>
            </a:extLst>
          </p:cNvPr>
          <p:cNvSpPr/>
          <p:nvPr/>
        </p:nvSpPr>
        <p:spPr>
          <a:xfrm>
            <a:off x="1331640" y="4023066"/>
            <a:ext cx="6489392" cy="22862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sz="1350" dirty="0"/>
          </a:p>
          <a:p>
            <a:pPr algn="ctr"/>
            <a:endParaRPr lang="el-GR" sz="1350" dirty="0"/>
          </a:p>
          <a:p>
            <a:pPr algn="ctr"/>
            <a:endParaRPr lang="el-GR" sz="1350" dirty="0"/>
          </a:p>
          <a:p>
            <a:pPr algn="ctr"/>
            <a:endParaRPr lang="el-GR" sz="1350" dirty="0"/>
          </a:p>
          <a:p>
            <a:pPr algn="ctr"/>
            <a:endParaRPr lang="el-CY" sz="1350" dirty="0"/>
          </a:p>
        </p:txBody>
      </p:sp>
    </p:spTree>
    <p:extLst>
      <p:ext uri="{BB962C8B-B14F-4D97-AF65-F5344CB8AC3E}">
        <p14:creationId xmlns:p14="http://schemas.microsoft.com/office/powerpoint/2010/main" val="17175975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Φυσαλίδα ομιλίας: Έλλειψη 2">
            <a:extLst>
              <a:ext uri="{FF2B5EF4-FFF2-40B4-BE49-F238E27FC236}">
                <a16:creationId xmlns:a16="http://schemas.microsoft.com/office/drawing/2014/main" id="{77187E6B-0F7D-B5A0-40E8-9170492E91D5}"/>
              </a:ext>
            </a:extLst>
          </p:cNvPr>
          <p:cNvSpPr/>
          <p:nvPr/>
        </p:nvSpPr>
        <p:spPr>
          <a:xfrm>
            <a:off x="1493658" y="1290668"/>
            <a:ext cx="2754306" cy="864096"/>
          </a:xfrm>
          <a:prstGeom prst="wedgeEllipse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300" dirty="0"/>
              <a:t>Τι θέλετε;</a:t>
            </a:r>
            <a:endParaRPr lang="el-CY" sz="3300" dirty="0"/>
          </a:p>
        </p:txBody>
      </p:sp>
      <p:sp>
        <p:nvSpPr>
          <p:cNvPr id="4" name="Φυσαλίδα ομιλίας: Έλλειψη 3">
            <a:extLst>
              <a:ext uri="{FF2B5EF4-FFF2-40B4-BE49-F238E27FC236}">
                <a16:creationId xmlns:a16="http://schemas.microsoft.com/office/drawing/2014/main" id="{43DC81D3-010F-B71B-DEA0-E65351C0DDCF}"/>
              </a:ext>
            </a:extLst>
          </p:cNvPr>
          <p:cNvSpPr/>
          <p:nvPr/>
        </p:nvSpPr>
        <p:spPr>
          <a:xfrm>
            <a:off x="1331640" y="2726922"/>
            <a:ext cx="2754306" cy="864096"/>
          </a:xfrm>
          <a:prstGeom prst="wedgeEllipse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300" dirty="0"/>
              <a:t>Θέλω </a:t>
            </a:r>
            <a:endParaRPr lang="el-CY" sz="3300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824E7A9-8BCD-5B5C-BF84-90031D7D4FC3}"/>
              </a:ext>
            </a:extLst>
          </p:cNvPr>
          <p:cNvSpPr/>
          <p:nvPr/>
        </p:nvSpPr>
        <p:spPr>
          <a:xfrm>
            <a:off x="1331640" y="4023066"/>
            <a:ext cx="6489392" cy="17821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sz="1350" dirty="0"/>
          </a:p>
          <a:p>
            <a:pPr algn="ctr"/>
            <a:endParaRPr lang="el-CY" sz="135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D2A2EB-BE55-4588-558D-0C7C2EA4AFD7}"/>
              </a:ext>
            </a:extLst>
          </p:cNvPr>
          <p:cNvSpPr txBox="1"/>
          <p:nvPr/>
        </p:nvSpPr>
        <p:spPr>
          <a:xfrm>
            <a:off x="4151439" y="2500293"/>
            <a:ext cx="122844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7200" dirty="0"/>
              <a:t>④</a:t>
            </a:r>
            <a:endParaRPr lang="el-CY" sz="7200" dirty="0"/>
          </a:p>
        </p:txBody>
      </p:sp>
      <p:pic>
        <p:nvPicPr>
          <p:cNvPr id="8" name="Picture 6" descr="Ιστολόγιο Πληροφορικής: Online Φύλλο Εργασίας: Σχολικά αντικείμενα">
            <a:extLst>
              <a:ext uri="{FF2B5EF4-FFF2-40B4-BE49-F238E27FC236}">
                <a16:creationId xmlns:a16="http://schemas.microsoft.com/office/drawing/2014/main" id="{F7C6D023-82CA-56BB-64C8-50C1C8F2E5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23" t="61763" r="49159" b="27755"/>
          <a:stretch/>
        </p:blipFill>
        <p:spPr bwMode="auto">
          <a:xfrm>
            <a:off x="5462264" y="3311164"/>
            <a:ext cx="2430270" cy="53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Ιστολόγιο Πληροφορικής: Online Φύλλο Εργασίας: Σχολικά αντικείμενα">
            <a:extLst>
              <a:ext uri="{FF2B5EF4-FFF2-40B4-BE49-F238E27FC236}">
                <a16:creationId xmlns:a16="http://schemas.microsoft.com/office/drawing/2014/main" id="{96DF220F-FD9A-0E4E-0CAC-FE2AF7CDA9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5" t="61763" r="74935" b="18713"/>
          <a:stretch/>
        </p:blipFill>
        <p:spPr bwMode="auto">
          <a:xfrm>
            <a:off x="5840507" y="2084708"/>
            <a:ext cx="1728194" cy="1004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1671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E0B05C0D-0A31-4C75-AACD-F33CED55A5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4188"/>
            <a:ext cx="2713229" cy="2465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Ορθογώνιο 2">
            <a:extLst>
              <a:ext uri="{FF2B5EF4-FFF2-40B4-BE49-F238E27FC236}">
                <a16:creationId xmlns:a16="http://schemas.microsoft.com/office/drawing/2014/main" id="{9CDDA524-5F5A-4CC0-9EBB-8B2743D7B0FA}"/>
              </a:ext>
            </a:extLst>
          </p:cNvPr>
          <p:cNvSpPr/>
          <p:nvPr/>
        </p:nvSpPr>
        <p:spPr>
          <a:xfrm>
            <a:off x="685800" y="1535167"/>
            <a:ext cx="1424354" cy="8671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 :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pic>
        <p:nvPicPr>
          <p:cNvPr id="8" name="Picture 6" descr="παιδί σκέφτεται κάτι διανυσματική απεικόνιση. εικονογραφία από - 178350478">
            <a:extLst>
              <a:ext uri="{FF2B5EF4-FFF2-40B4-BE49-F238E27FC236}">
                <a16:creationId xmlns:a16="http://schemas.microsoft.com/office/drawing/2014/main" id="{BD00BE73-7389-4008-AAF3-A1D8934FF8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24" t="10040" r="50000" b="6816"/>
          <a:stretch/>
        </p:blipFill>
        <p:spPr bwMode="auto">
          <a:xfrm>
            <a:off x="7852414" y="85709"/>
            <a:ext cx="853916" cy="207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 rot="1361086">
            <a:off x="6340160" y="1277557"/>
            <a:ext cx="2410349" cy="252410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3300" dirty="0"/>
              <a:t>τέσσερα  4 </a:t>
            </a:r>
          </a:p>
          <a:p>
            <a:pPr marL="0" indent="0">
              <a:buNone/>
            </a:pPr>
            <a:r>
              <a:rPr lang="el-GR" sz="3300" dirty="0"/>
              <a:t>τεσσάρων  χρονών </a:t>
            </a:r>
          </a:p>
          <a:p>
            <a:pPr marL="0" indent="0">
              <a:buNone/>
            </a:pPr>
            <a:r>
              <a:rPr lang="el-GR" sz="3300" dirty="0"/>
              <a:t>Στις τέσσερις</a:t>
            </a:r>
          </a:p>
          <a:p>
            <a:pPr marL="0" indent="0">
              <a:buNone/>
            </a:pPr>
            <a:r>
              <a:rPr lang="el-GR" sz="3300" dirty="0"/>
              <a:t> </a:t>
            </a:r>
          </a:p>
        </p:txBody>
      </p:sp>
      <p:pic>
        <p:nvPicPr>
          <p:cNvPr id="1026" name="Picture 2" descr="Να μην ξεχάσω... - Zaldy Tan | Public βιβλία">
            <a:extLst>
              <a:ext uri="{FF2B5EF4-FFF2-40B4-BE49-F238E27FC236}">
                <a16:creationId xmlns:a16="http://schemas.microsoft.com/office/drawing/2014/main" id="{1D0A7130-3A99-49CD-B6E6-1985864249D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79" t="15468" r="15517" b="39212"/>
          <a:stretch/>
        </p:blipFill>
        <p:spPr bwMode="auto">
          <a:xfrm rot="20135317">
            <a:off x="2200021" y="2967280"/>
            <a:ext cx="1561953" cy="1399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Ρολόι γραφείου δείχνει ακριβώς τέσσερις η ώρα — Φωτογραφία © Dimedrol68  #23704407">
            <a:extLst>
              <a:ext uri="{FF2B5EF4-FFF2-40B4-BE49-F238E27FC236}">
                <a16:creationId xmlns:a16="http://schemas.microsoft.com/office/drawing/2014/main" id="{09A30F61-BEC2-A2B2-8D98-4303EC681C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025" y="4512624"/>
            <a:ext cx="121869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7815BCD8-4BD6-3A35-655B-5F78F087A62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09038" y="4639695"/>
            <a:ext cx="1536296" cy="1136329"/>
          </a:xfrm>
          <a:prstGeom prst="rect">
            <a:avLst/>
          </a:prstGeom>
        </p:spPr>
      </p:pic>
      <p:pic>
        <p:nvPicPr>
          <p:cNvPr id="1028" name="Picture 4" descr="Number – 4">
            <a:extLst>
              <a:ext uri="{FF2B5EF4-FFF2-40B4-BE49-F238E27FC236}">
                <a16:creationId xmlns:a16="http://schemas.microsoft.com/office/drawing/2014/main" id="{254EFF6A-D312-6100-51D8-A2C01404E9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006" y="4639695"/>
            <a:ext cx="853916" cy="1136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AF2D546-2E97-71C3-FB37-CC54A57C9014}"/>
              </a:ext>
            </a:extLst>
          </p:cNvPr>
          <p:cNvSpPr txBox="1">
            <a:spLocks/>
          </p:cNvSpPr>
          <p:nvPr/>
        </p:nvSpPr>
        <p:spPr>
          <a:xfrm rot="1361086">
            <a:off x="3534296" y="591330"/>
            <a:ext cx="2410349" cy="252410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3300" dirty="0"/>
              <a:t>τρία 3 </a:t>
            </a:r>
          </a:p>
          <a:p>
            <a:pPr marL="0" indent="0">
              <a:buNone/>
            </a:pPr>
            <a:r>
              <a:rPr lang="el-GR" sz="3300" dirty="0"/>
              <a:t>τριών  χρονών </a:t>
            </a:r>
          </a:p>
          <a:p>
            <a:pPr marL="0" indent="0">
              <a:buNone/>
            </a:pPr>
            <a:r>
              <a:rPr lang="el-GR" sz="3300" dirty="0"/>
              <a:t>Στις τρεις</a:t>
            </a:r>
          </a:p>
          <a:p>
            <a:pPr marL="0" indent="0">
              <a:buNone/>
            </a:pPr>
            <a:r>
              <a:rPr lang="el-GR" sz="3300" dirty="0"/>
              <a:t> </a:t>
            </a:r>
          </a:p>
        </p:txBody>
      </p:sp>
      <p:pic>
        <p:nvPicPr>
          <p:cNvPr id="5" name="Picture 2" descr="O αριθμός Τρία (3) | Χαρά και δημιουργικότητα - Όμορφη Ζωή">
            <a:extLst>
              <a:ext uri="{FF2B5EF4-FFF2-40B4-BE49-F238E27FC236}">
                <a16:creationId xmlns:a16="http://schemas.microsoft.com/office/drawing/2014/main" id="{D1701340-C50D-69FF-74EF-ED8C017A7F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41" y="4703301"/>
            <a:ext cx="853916" cy="1136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Τούρτα στα 3α γενέθλια στοκ εικόνες. εικόνα από - 156600764">
            <a:extLst>
              <a:ext uri="{FF2B5EF4-FFF2-40B4-BE49-F238E27FC236}">
                <a16:creationId xmlns:a16="http://schemas.microsoft.com/office/drawing/2014/main" id="{075B461D-C0B4-6BDA-C811-2CF425FAD3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0173" y="4703301"/>
            <a:ext cx="1470330" cy="1050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Αλλαγή ώρας: Πότε γυρίζουμε τα ρολόγια μας μία ώρα πίσω - ertnews.gr">
            <a:extLst>
              <a:ext uri="{FF2B5EF4-FFF2-40B4-BE49-F238E27FC236}">
                <a16:creationId xmlns:a16="http://schemas.microsoft.com/office/drawing/2014/main" id="{A590FAE4-1889-CF66-CCA1-03C182608E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>
            <a:fillRect/>
          </a:stretch>
        </p:blipFill>
        <p:spPr bwMode="auto">
          <a:xfrm>
            <a:off x="3287561" y="4705009"/>
            <a:ext cx="1362075" cy="970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91235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1B49DD-FD7B-FA15-71F4-2B5E1CE87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παιδί σκέφτεται κάτι διανυσματική απεικόνιση. εικονογραφία από - 178350478">
            <a:extLst>
              <a:ext uri="{FF2B5EF4-FFF2-40B4-BE49-F238E27FC236}">
                <a16:creationId xmlns:a16="http://schemas.microsoft.com/office/drawing/2014/main" id="{A49EB261-39E1-5811-3FD9-07F5E71399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24" t="10040" r="50000" b="6816"/>
          <a:stretch/>
        </p:blipFill>
        <p:spPr bwMode="auto">
          <a:xfrm>
            <a:off x="2817176" y="1357938"/>
            <a:ext cx="4032941" cy="4244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85419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9893C-243D-07C3-33D5-B00C7A186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C44E9D8A-55C8-A270-81F7-5B48ACDF4949}"/>
              </a:ext>
            </a:extLst>
          </p:cNvPr>
          <p:cNvSpPr/>
          <p:nvPr/>
        </p:nvSpPr>
        <p:spPr>
          <a:xfrm>
            <a:off x="827584" y="332656"/>
            <a:ext cx="3168352" cy="56886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dirty="0"/>
              <a:t>Στο  ψυγείο  υπάρχει  ένας ανανάς, μία μπανάνα και ένα λάχανο. </a:t>
            </a:r>
            <a:endParaRPr lang="el-CY" sz="4400" dirty="0"/>
          </a:p>
        </p:txBody>
      </p:sp>
      <p:pic>
        <p:nvPicPr>
          <p:cNvPr id="1026" name="Picture 2" descr="Ανοικτό ψυγείο που απομονώνεται τη νύχτα Σκιαγραφία τροφίμων Ψυγείο για  Διανυσματική απεικόνιση - εικονογραφία από : 131976453">
            <a:extLst>
              <a:ext uri="{FF2B5EF4-FFF2-40B4-BE49-F238E27FC236}">
                <a16:creationId xmlns:a16="http://schemas.microsoft.com/office/drawing/2014/main" id="{D8C8AA4C-AB18-571E-7008-63B8FD2A57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980728"/>
            <a:ext cx="4536504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4228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2996A-4C78-854C-97A4-98E8D068CE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παιδί σκέφτεται κάτι διανυσματική απεικόνιση. εικονογραφία από - 178350478">
            <a:extLst>
              <a:ext uri="{FF2B5EF4-FFF2-40B4-BE49-F238E27FC236}">
                <a16:creationId xmlns:a16="http://schemas.microsoft.com/office/drawing/2014/main" id="{CC7C989C-28FD-9E5C-ABEC-369E0A2741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24" t="10040" r="50000" b="6816"/>
          <a:stretch/>
        </p:blipFill>
        <p:spPr bwMode="auto">
          <a:xfrm>
            <a:off x="2817176" y="1357938"/>
            <a:ext cx="4032941" cy="4244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06593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EF3E6-8204-C38F-36A4-82A1B2464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45CDF74E-EA0C-6C35-507C-3F19D1FE455D}"/>
              </a:ext>
            </a:extLst>
          </p:cNvPr>
          <p:cNvSpPr/>
          <p:nvPr/>
        </p:nvSpPr>
        <p:spPr>
          <a:xfrm>
            <a:off x="827584" y="332656"/>
            <a:ext cx="3168352" cy="56886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dirty="0"/>
              <a:t>Στο  ψυγείο  υπάρχει  </a:t>
            </a:r>
            <a:r>
              <a:rPr lang="el-GR" sz="4400" dirty="0">
                <a:solidFill>
                  <a:srgbClr val="FF0000"/>
                </a:solidFill>
              </a:rPr>
              <a:t>ένας</a:t>
            </a:r>
            <a:r>
              <a:rPr lang="el-GR" sz="4400" dirty="0"/>
              <a:t> αναν</a:t>
            </a:r>
            <a:r>
              <a:rPr lang="el-GR" sz="4400" dirty="0">
                <a:solidFill>
                  <a:srgbClr val="FF0000"/>
                </a:solidFill>
              </a:rPr>
              <a:t>άς</a:t>
            </a:r>
            <a:r>
              <a:rPr lang="el-GR" sz="4400" dirty="0"/>
              <a:t>, </a:t>
            </a:r>
            <a:r>
              <a:rPr lang="el-GR" sz="4400" dirty="0">
                <a:solidFill>
                  <a:srgbClr val="00B050"/>
                </a:solidFill>
              </a:rPr>
              <a:t>μία</a:t>
            </a:r>
            <a:r>
              <a:rPr lang="el-GR" sz="4400" dirty="0"/>
              <a:t> μπανάν</a:t>
            </a:r>
            <a:r>
              <a:rPr lang="el-GR" sz="4400" dirty="0">
                <a:solidFill>
                  <a:srgbClr val="00B050"/>
                </a:solidFill>
              </a:rPr>
              <a:t>α</a:t>
            </a:r>
            <a:r>
              <a:rPr lang="el-GR" sz="4400" dirty="0"/>
              <a:t> και </a:t>
            </a:r>
            <a:r>
              <a:rPr lang="el-GR" sz="4400" dirty="0">
                <a:solidFill>
                  <a:srgbClr val="0070C0"/>
                </a:solidFill>
              </a:rPr>
              <a:t>ένα</a:t>
            </a:r>
            <a:r>
              <a:rPr lang="el-GR" sz="4400" dirty="0"/>
              <a:t> λάχαν</a:t>
            </a:r>
            <a:r>
              <a:rPr lang="el-GR" sz="4400" dirty="0">
                <a:solidFill>
                  <a:srgbClr val="0070C0"/>
                </a:solidFill>
              </a:rPr>
              <a:t>ο</a:t>
            </a:r>
            <a:r>
              <a:rPr lang="el-GR" sz="4400" dirty="0"/>
              <a:t>. </a:t>
            </a:r>
            <a:endParaRPr lang="el-CY" sz="4400" dirty="0"/>
          </a:p>
        </p:txBody>
      </p:sp>
      <p:pic>
        <p:nvPicPr>
          <p:cNvPr id="1026" name="Picture 2" descr="Ανοικτό ψυγείο που απομονώνεται τη νύχτα Σκιαγραφία τροφίμων Ψυγείο για  Διανυσματική απεικόνιση - εικονογραφία από : 131976453">
            <a:extLst>
              <a:ext uri="{FF2B5EF4-FFF2-40B4-BE49-F238E27FC236}">
                <a16:creationId xmlns:a16="http://schemas.microsoft.com/office/drawing/2014/main" id="{498E35C3-4B2E-07C6-D896-50FB7B213A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980728"/>
            <a:ext cx="4536504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47227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E3F17A7F-A3CF-D233-08F7-43F72E956980}"/>
              </a:ext>
            </a:extLst>
          </p:cNvPr>
          <p:cNvSpPr/>
          <p:nvPr/>
        </p:nvSpPr>
        <p:spPr>
          <a:xfrm>
            <a:off x="435022" y="116632"/>
            <a:ext cx="8352928" cy="67413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sz="4400" dirty="0"/>
          </a:p>
          <a:p>
            <a:pPr algn="ctr"/>
            <a:endParaRPr lang="el-GR" sz="4400" dirty="0"/>
          </a:p>
          <a:p>
            <a:pPr algn="ctr"/>
            <a:endParaRPr lang="el-GR" sz="4400" dirty="0"/>
          </a:p>
          <a:p>
            <a:pPr algn="ctr"/>
            <a:r>
              <a:rPr lang="el-GR" sz="4400" dirty="0"/>
              <a:t>1</a:t>
            </a:r>
          </a:p>
          <a:p>
            <a:pPr algn="ctr"/>
            <a:r>
              <a:rPr lang="el-GR" sz="4400" dirty="0"/>
              <a:t>ο η το  </a:t>
            </a:r>
          </a:p>
          <a:p>
            <a:pPr algn="ctr"/>
            <a:endParaRPr lang="el-GR" sz="4400" dirty="0"/>
          </a:p>
          <a:p>
            <a:pPr algn="ctr"/>
            <a:endParaRPr lang="el-GR" sz="4400" dirty="0"/>
          </a:p>
          <a:p>
            <a:pPr algn="ctr"/>
            <a:r>
              <a:rPr lang="el-GR" sz="4400" dirty="0"/>
              <a:t>Ένας   μία  ένα</a:t>
            </a:r>
          </a:p>
          <a:p>
            <a:pPr algn="ctr"/>
            <a:endParaRPr lang="el-GR" sz="4400" dirty="0"/>
          </a:p>
          <a:p>
            <a:pPr algn="ctr"/>
            <a:r>
              <a:rPr lang="el-GR" sz="4400" dirty="0"/>
              <a:t>Ο ανανάς</a:t>
            </a:r>
          </a:p>
          <a:p>
            <a:pPr algn="ctr"/>
            <a:r>
              <a:rPr lang="el-GR" sz="4400" dirty="0"/>
              <a:t>Η ντομάτα</a:t>
            </a:r>
          </a:p>
          <a:p>
            <a:pPr algn="ctr"/>
            <a:r>
              <a:rPr lang="el-GR" sz="4400" dirty="0"/>
              <a:t>Το αγγούρι</a:t>
            </a:r>
          </a:p>
          <a:p>
            <a:pPr algn="ctr"/>
            <a:endParaRPr lang="el-GR" sz="4800" dirty="0"/>
          </a:p>
          <a:p>
            <a:pPr algn="ctr"/>
            <a:endParaRPr lang="el-CY" sz="4800" dirty="0"/>
          </a:p>
        </p:txBody>
      </p:sp>
      <p:cxnSp>
        <p:nvCxnSpPr>
          <p:cNvPr id="4" name="Ευθύγραμμο βέλος σύνδεσης 3">
            <a:extLst>
              <a:ext uri="{FF2B5EF4-FFF2-40B4-BE49-F238E27FC236}">
                <a16:creationId xmlns:a16="http://schemas.microsoft.com/office/drawing/2014/main" id="{18FAB048-7C0B-B494-B45B-938B91BD9223}"/>
              </a:ext>
            </a:extLst>
          </p:cNvPr>
          <p:cNvCxnSpPr/>
          <p:nvPr/>
        </p:nvCxnSpPr>
        <p:spPr>
          <a:xfrm flipH="1">
            <a:off x="3325891" y="2098711"/>
            <a:ext cx="648072" cy="7920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Ευθύγραμμο βέλος σύνδεσης 5">
            <a:extLst>
              <a:ext uri="{FF2B5EF4-FFF2-40B4-BE49-F238E27FC236}">
                <a16:creationId xmlns:a16="http://schemas.microsoft.com/office/drawing/2014/main" id="{9676AA0D-1D09-4A3A-799D-449AE70D5ACA}"/>
              </a:ext>
            </a:extLst>
          </p:cNvPr>
          <p:cNvCxnSpPr/>
          <p:nvPr/>
        </p:nvCxnSpPr>
        <p:spPr>
          <a:xfrm>
            <a:off x="4572000" y="2170719"/>
            <a:ext cx="0" cy="72008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Ευθύγραμμο βέλος σύνδεσης 7">
            <a:extLst>
              <a:ext uri="{FF2B5EF4-FFF2-40B4-BE49-F238E27FC236}">
                <a16:creationId xmlns:a16="http://schemas.microsoft.com/office/drawing/2014/main" id="{651F65CD-E6E1-6498-0EFE-90ED58456FCF}"/>
              </a:ext>
            </a:extLst>
          </p:cNvPr>
          <p:cNvCxnSpPr/>
          <p:nvPr/>
        </p:nvCxnSpPr>
        <p:spPr>
          <a:xfrm>
            <a:off x="5170038" y="2170719"/>
            <a:ext cx="432048" cy="64807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1264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D5440668-FF40-2B9B-C112-5901BBD3E301}"/>
              </a:ext>
            </a:extLst>
          </p:cNvPr>
          <p:cNvSpPr/>
          <p:nvPr/>
        </p:nvSpPr>
        <p:spPr>
          <a:xfrm>
            <a:off x="827584" y="332656"/>
            <a:ext cx="3384376" cy="56886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Στο  ψυγείο  υπάρχει  ___________. </a:t>
            </a:r>
            <a:endParaRPr lang="el-CY" sz="3600" dirty="0"/>
          </a:p>
        </p:txBody>
      </p:sp>
      <p:pic>
        <p:nvPicPr>
          <p:cNvPr id="2050" name="Picture 2" descr="Ψυγείο γεμάτο νόστιμα φαγητά. Επίπεδη καρτούν εικονογράφηση φορέα Διάνυσμα  από ©prettyvectors 129638680">
            <a:extLst>
              <a:ext uri="{FF2B5EF4-FFF2-40B4-BE49-F238E27FC236}">
                <a16:creationId xmlns:a16="http://schemas.microsoft.com/office/drawing/2014/main" id="{2B3335A3-3925-8513-EE40-5EEF0E3E0D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20" t="10101" r="12171" b="12201"/>
          <a:stretch>
            <a:fillRect/>
          </a:stretch>
        </p:blipFill>
        <p:spPr bwMode="auto">
          <a:xfrm>
            <a:off x="4606213" y="330966"/>
            <a:ext cx="3816424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88230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2A81DF-7B01-6D98-7B1D-18B563813F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1F039F1E-0F41-7DC4-4F12-8429B98B57ED}"/>
              </a:ext>
            </a:extLst>
          </p:cNvPr>
          <p:cNvSpPr/>
          <p:nvPr/>
        </p:nvSpPr>
        <p:spPr>
          <a:xfrm>
            <a:off x="827584" y="332656"/>
            <a:ext cx="3384376" cy="56886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Στο  ψυγείο  υπάρχει  ___________. </a:t>
            </a:r>
            <a:endParaRPr lang="el-CY" sz="3600" dirty="0"/>
          </a:p>
        </p:txBody>
      </p:sp>
      <p:pic>
        <p:nvPicPr>
          <p:cNvPr id="2050" name="Picture 2" descr="Ψυγείο γεμάτο νόστιμα φαγητά. Επίπεδη καρτούν εικονογράφηση φορέα Διάνυσμα  από ©prettyvectors 129638680">
            <a:extLst>
              <a:ext uri="{FF2B5EF4-FFF2-40B4-BE49-F238E27FC236}">
                <a16:creationId xmlns:a16="http://schemas.microsoft.com/office/drawing/2014/main" id="{CEB38A7E-5FD1-3C7C-122E-63F3DA60FC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20" t="10101" r="12171" b="12201"/>
          <a:stretch>
            <a:fillRect/>
          </a:stretch>
        </p:blipFill>
        <p:spPr bwMode="auto">
          <a:xfrm>
            <a:off x="4606213" y="330966"/>
            <a:ext cx="3816424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27548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99E927-EB1C-AC80-CECE-BDCAA6EEF8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0FE30B64-E0F3-0892-2C41-42F081177A2E}"/>
              </a:ext>
            </a:extLst>
          </p:cNvPr>
          <p:cNvSpPr/>
          <p:nvPr/>
        </p:nvSpPr>
        <p:spPr>
          <a:xfrm>
            <a:off x="827584" y="332656"/>
            <a:ext cx="3384376" cy="56886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Στο  ψυγείο  υπάρχει  ___________. </a:t>
            </a:r>
            <a:endParaRPr lang="el-CY" sz="3600" dirty="0"/>
          </a:p>
        </p:txBody>
      </p:sp>
      <p:pic>
        <p:nvPicPr>
          <p:cNvPr id="2050" name="Picture 2" descr="Ψυγείο γεμάτο νόστιμα φαγητά. Επίπεδη καρτούν εικονογράφηση φορέα Διάνυσμα  από ©prettyvectors 129638680">
            <a:extLst>
              <a:ext uri="{FF2B5EF4-FFF2-40B4-BE49-F238E27FC236}">
                <a16:creationId xmlns:a16="http://schemas.microsoft.com/office/drawing/2014/main" id="{769986D7-BC09-78BA-1D1D-8E7EC23CC0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20" t="10101" r="12171" b="12201"/>
          <a:stretch>
            <a:fillRect/>
          </a:stretch>
        </p:blipFill>
        <p:spPr bwMode="auto">
          <a:xfrm>
            <a:off x="4606213" y="330966"/>
            <a:ext cx="3816424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62833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9A6FC-3FD5-8ED0-4BB2-EFD4A897D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9F3229AD-59C4-B0AB-2838-4B75D26DD4B5}"/>
              </a:ext>
            </a:extLst>
          </p:cNvPr>
          <p:cNvSpPr/>
          <p:nvPr/>
        </p:nvSpPr>
        <p:spPr>
          <a:xfrm>
            <a:off x="827584" y="332656"/>
            <a:ext cx="3384376" cy="56886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Στο  ψυγείο  υπάρχει  ___________. </a:t>
            </a:r>
            <a:endParaRPr lang="el-CY" sz="3600" dirty="0"/>
          </a:p>
        </p:txBody>
      </p:sp>
      <p:pic>
        <p:nvPicPr>
          <p:cNvPr id="2050" name="Picture 2" descr="Ψυγείο γεμάτο νόστιμα φαγητά. Επίπεδη καρτούν εικονογράφηση φορέα Διάνυσμα  από ©prettyvectors 129638680">
            <a:extLst>
              <a:ext uri="{FF2B5EF4-FFF2-40B4-BE49-F238E27FC236}">
                <a16:creationId xmlns:a16="http://schemas.microsoft.com/office/drawing/2014/main" id="{94EEC727-40FB-9237-981A-E750E1196C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20" t="10101" r="12171" b="12201"/>
          <a:stretch>
            <a:fillRect/>
          </a:stretch>
        </p:blipFill>
        <p:spPr bwMode="auto">
          <a:xfrm>
            <a:off x="4606213" y="330966"/>
            <a:ext cx="3816424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16004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2C333C-3076-243B-FC25-8D6D6CD90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32F05716-CBED-427F-52A7-1DC2D7CBC478}"/>
              </a:ext>
            </a:extLst>
          </p:cNvPr>
          <p:cNvSpPr/>
          <p:nvPr/>
        </p:nvSpPr>
        <p:spPr>
          <a:xfrm>
            <a:off x="827584" y="332656"/>
            <a:ext cx="3384376" cy="56886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Στο  ψυγείο  υπάρχει  ___________. </a:t>
            </a:r>
            <a:endParaRPr lang="el-CY" sz="3600" dirty="0"/>
          </a:p>
        </p:txBody>
      </p:sp>
      <p:pic>
        <p:nvPicPr>
          <p:cNvPr id="2050" name="Picture 2" descr="Ψυγείο γεμάτο νόστιμα φαγητά. Επίπεδη καρτούν εικονογράφηση φορέα Διάνυσμα  από ©prettyvectors 129638680">
            <a:extLst>
              <a:ext uri="{FF2B5EF4-FFF2-40B4-BE49-F238E27FC236}">
                <a16:creationId xmlns:a16="http://schemas.microsoft.com/office/drawing/2014/main" id="{4EC08594-5CBC-D609-C136-B41320F91F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20" t="10101" r="12171" b="12201"/>
          <a:stretch>
            <a:fillRect/>
          </a:stretch>
        </p:blipFill>
        <p:spPr bwMode="auto">
          <a:xfrm>
            <a:off x="4606213" y="330966"/>
            <a:ext cx="3816424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6542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8E4A03-8362-567E-514D-F0D61D179E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800" dirty="0"/>
              <a:t>Είμαι  τεσσάρων χρονών.</a:t>
            </a:r>
            <a:endParaRPr lang="el-CY" sz="48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7682D0E-020E-16BC-D6D7-D40CFCA25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855168"/>
          </a:xfrm>
        </p:spPr>
        <p:txBody>
          <a:bodyPr>
            <a:noAutofit/>
          </a:bodyPr>
          <a:lstStyle/>
          <a:p>
            <a:r>
              <a:rPr lang="el-GR" sz="4800" u="sng" dirty="0">
                <a:solidFill>
                  <a:schemeClr val="tx1"/>
                </a:solidFill>
              </a:rPr>
              <a:t>4</a:t>
            </a:r>
          </a:p>
          <a:p>
            <a:r>
              <a:rPr lang="el-GR" sz="4800" dirty="0">
                <a:solidFill>
                  <a:schemeClr val="tx1"/>
                </a:solidFill>
              </a:rPr>
              <a:t>6</a:t>
            </a:r>
          </a:p>
          <a:p>
            <a:r>
              <a:rPr lang="el-GR" sz="4800" dirty="0">
                <a:solidFill>
                  <a:schemeClr val="tx1"/>
                </a:solidFill>
              </a:rPr>
              <a:t>7</a:t>
            </a:r>
            <a:endParaRPr lang="el-CY" sz="4800" dirty="0">
              <a:solidFill>
                <a:schemeClr val="tx1"/>
              </a:solidFill>
            </a:endParaRPr>
          </a:p>
        </p:txBody>
      </p:sp>
      <p:pic>
        <p:nvPicPr>
          <p:cNvPr id="1026" name="Picture 2" descr="ΠΑΡΑΜΥΘΕΝΙΑ ΓΕΝΕΘΛΙΑ - ΛΟΤΗ ΠΕΤΡΟΒΙΤΣ-ΑΝΔΡΟΥΤΣΟΠΟΥΛΟΥ | Psichogios.gr">
            <a:extLst>
              <a:ext uri="{FF2B5EF4-FFF2-40B4-BE49-F238E27FC236}">
                <a16:creationId xmlns:a16="http://schemas.microsoft.com/office/drawing/2014/main" id="{E8EC34EF-66CA-2992-AA3E-8923932F8C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3" t="46850" r="25034" b="11518"/>
          <a:stretch/>
        </p:blipFill>
        <p:spPr bwMode="auto">
          <a:xfrm>
            <a:off x="1763688" y="116632"/>
            <a:ext cx="5616624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9205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1F474-6769-3321-98FE-BAB742094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8E6F36D-38AF-728C-8FFB-B1241261127C}"/>
              </a:ext>
            </a:extLst>
          </p:cNvPr>
          <p:cNvSpPr/>
          <p:nvPr/>
        </p:nvSpPr>
        <p:spPr>
          <a:xfrm>
            <a:off x="827584" y="332656"/>
            <a:ext cx="3384376" cy="56886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Στο  ψυγείο  υπάρχει  ___________. </a:t>
            </a:r>
            <a:endParaRPr lang="el-CY" sz="3600" dirty="0"/>
          </a:p>
        </p:txBody>
      </p:sp>
      <p:pic>
        <p:nvPicPr>
          <p:cNvPr id="2050" name="Picture 2" descr="Ψυγείο γεμάτο νόστιμα φαγητά. Επίπεδη καρτούν εικονογράφηση φορέα Διάνυσμα  από ©prettyvectors 129638680">
            <a:extLst>
              <a:ext uri="{FF2B5EF4-FFF2-40B4-BE49-F238E27FC236}">
                <a16:creationId xmlns:a16="http://schemas.microsoft.com/office/drawing/2014/main" id="{28B2FF69-30E0-31BB-A9E5-964DC2BD8B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20" t="10101" r="12171" b="12201"/>
          <a:stretch>
            <a:fillRect/>
          </a:stretch>
        </p:blipFill>
        <p:spPr bwMode="auto">
          <a:xfrm>
            <a:off x="4606213" y="330966"/>
            <a:ext cx="3816424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24285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5155F-00C6-0551-67FF-AC6B78075B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C7CDC5E-57C9-1A71-C656-D5BDA0991BAC}"/>
              </a:ext>
            </a:extLst>
          </p:cNvPr>
          <p:cNvSpPr/>
          <p:nvPr/>
        </p:nvSpPr>
        <p:spPr>
          <a:xfrm>
            <a:off x="827584" y="332656"/>
            <a:ext cx="3384376" cy="56886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Στο  ψυγείο  υπάρχει  ___________. </a:t>
            </a:r>
            <a:endParaRPr lang="el-CY" sz="3600" dirty="0"/>
          </a:p>
        </p:txBody>
      </p:sp>
      <p:pic>
        <p:nvPicPr>
          <p:cNvPr id="2050" name="Picture 2" descr="Ψυγείο γεμάτο νόστιμα φαγητά. Επίπεδη καρτούν εικονογράφηση φορέα Διάνυσμα  από ©prettyvectors 129638680">
            <a:extLst>
              <a:ext uri="{FF2B5EF4-FFF2-40B4-BE49-F238E27FC236}">
                <a16:creationId xmlns:a16="http://schemas.microsoft.com/office/drawing/2014/main" id="{F04C8EC8-5981-0F47-9A2B-95E373E038E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20" t="10101" r="12171" b="12201"/>
          <a:stretch>
            <a:fillRect/>
          </a:stretch>
        </p:blipFill>
        <p:spPr bwMode="auto">
          <a:xfrm>
            <a:off x="4606213" y="330966"/>
            <a:ext cx="3816424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54145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A5C49-A252-6EF3-4034-13B6CC1A3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4F7A51DF-E39F-AC8E-5FAE-B418132CAB32}"/>
              </a:ext>
            </a:extLst>
          </p:cNvPr>
          <p:cNvSpPr/>
          <p:nvPr/>
        </p:nvSpPr>
        <p:spPr>
          <a:xfrm>
            <a:off x="827584" y="332656"/>
            <a:ext cx="3384376" cy="56886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Στο  ψυγείο  υπάρχει  ___________. </a:t>
            </a:r>
            <a:endParaRPr lang="el-CY" sz="3600" dirty="0"/>
          </a:p>
        </p:txBody>
      </p:sp>
      <p:pic>
        <p:nvPicPr>
          <p:cNvPr id="2050" name="Picture 2" descr="Ψυγείο γεμάτο νόστιμα φαγητά. Επίπεδη καρτούν εικονογράφηση φορέα Διάνυσμα  από ©prettyvectors 129638680">
            <a:extLst>
              <a:ext uri="{FF2B5EF4-FFF2-40B4-BE49-F238E27FC236}">
                <a16:creationId xmlns:a16="http://schemas.microsoft.com/office/drawing/2014/main" id="{5780F957-719C-4AFC-A5AC-D42379106B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20" t="10101" r="12171" b="12201"/>
          <a:stretch>
            <a:fillRect/>
          </a:stretch>
        </p:blipFill>
        <p:spPr bwMode="auto">
          <a:xfrm>
            <a:off x="4606213" y="330966"/>
            <a:ext cx="3816424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52836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9946CD-90C5-C39A-E79A-0171C5EB5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1C6E60D-D1B6-4DFB-7901-B3DA7515EA8B}"/>
              </a:ext>
            </a:extLst>
          </p:cNvPr>
          <p:cNvSpPr/>
          <p:nvPr/>
        </p:nvSpPr>
        <p:spPr>
          <a:xfrm>
            <a:off x="827584" y="332656"/>
            <a:ext cx="3384376" cy="56886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Στο  ψυγείο  υπάρχει  ___________. </a:t>
            </a:r>
            <a:endParaRPr lang="el-CY" sz="3600" dirty="0"/>
          </a:p>
        </p:txBody>
      </p:sp>
      <p:pic>
        <p:nvPicPr>
          <p:cNvPr id="2050" name="Picture 2" descr="Ψυγείο γεμάτο νόστιμα φαγητά. Επίπεδη καρτούν εικονογράφηση φορέα Διάνυσμα  από ©prettyvectors 129638680">
            <a:extLst>
              <a:ext uri="{FF2B5EF4-FFF2-40B4-BE49-F238E27FC236}">
                <a16:creationId xmlns:a16="http://schemas.microsoft.com/office/drawing/2014/main" id="{F3B1128F-FF10-89EE-EDC0-B98AC9272B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20" t="10101" r="12171" b="12201"/>
          <a:stretch>
            <a:fillRect/>
          </a:stretch>
        </p:blipFill>
        <p:spPr bwMode="auto">
          <a:xfrm>
            <a:off x="4606213" y="330966"/>
            <a:ext cx="3816424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8313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41537"/>
              </p:ext>
            </p:extLst>
          </p:nvPr>
        </p:nvGraphicFramePr>
        <p:xfrm>
          <a:off x="838201" y="476672"/>
          <a:ext cx="6096000" cy="9846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72591924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63536053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68311503"/>
                    </a:ext>
                  </a:extLst>
                </a:gridCol>
              </a:tblGrid>
              <a:tr h="984658">
                <a:tc>
                  <a:txBody>
                    <a:bodyPr/>
                    <a:lstStyle/>
                    <a:p>
                      <a:r>
                        <a:rPr lang="el-GR" sz="2000" b="1" dirty="0">
                          <a:solidFill>
                            <a:srgbClr val="FF0000"/>
                          </a:solidFill>
                        </a:rPr>
                        <a:t>Ένας</a:t>
                      </a:r>
                      <a:r>
                        <a:rPr lang="el-GR" sz="2000" b="1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tr-TR" sz="2000" b="1" baseline="0" dirty="0">
                          <a:solidFill>
                            <a:srgbClr val="FF0000"/>
                          </a:solidFill>
                        </a:rPr>
                        <a:t>/ </a:t>
                      </a:r>
                      <a:r>
                        <a:rPr lang="el-GR" sz="2000" b="1" baseline="0" dirty="0">
                          <a:solidFill>
                            <a:srgbClr val="FF0000"/>
                          </a:solidFill>
                        </a:rPr>
                        <a:t>              </a:t>
                      </a:r>
                      <a:r>
                        <a:rPr lang="tr-TR" sz="2000" b="1" baseline="0" dirty="0">
                          <a:solidFill>
                            <a:srgbClr val="FF0000"/>
                          </a:solidFill>
                        </a:rPr>
                        <a:t>o 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l-GR" sz="2000" b="1" dirty="0">
                          <a:solidFill>
                            <a:srgbClr val="FF0000"/>
                          </a:solidFill>
                        </a:rPr>
                        <a:t>Μία / Μια         η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l-GR" sz="2000" b="1" dirty="0">
                          <a:solidFill>
                            <a:srgbClr val="FF0000"/>
                          </a:solidFill>
                        </a:rPr>
                        <a:t>Ένα                    το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15008874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8200" y="1583837"/>
          <a:ext cx="6096000" cy="19431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72591924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63536053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68311503"/>
                    </a:ext>
                  </a:extLst>
                </a:gridCol>
              </a:tblGrid>
              <a:tr h="1920240">
                <a:tc>
                  <a:txBody>
                    <a:bodyPr/>
                    <a:lstStyle/>
                    <a:p>
                      <a:r>
                        <a:rPr lang="el-GR" sz="4100" dirty="0"/>
                        <a:t>-ας</a:t>
                      </a:r>
                    </a:p>
                    <a:p>
                      <a:r>
                        <a:rPr lang="el-GR" sz="4100" dirty="0"/>
                        <a:t>-ης</a:t>
                      </a:r>
                    </a:p>
                    <a:p>
                      <a:r>
                        <a:rPr lang="el-GR" sz="4100" dirty="0"/>
                        <a:t>-</a:t>
                      </a:r>
                      <a:r>
                        <a:rPr lang="el-GR" sz="4100" dirty="0" err="1"/>
                        <a:t>ος</a:t>
                      </a:r>
                      <a:r>
                        <a:rPr lang="el-GR" sz="4100" dirty="0"/>
                        <a:t> </a:t>
                      </a:r>
                      <a:endParaRPr lang="en-US" sz="4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l-GR" sz="4100" dirty="0"/>
                        <a:t>-α</a:t>
                      </a:r>
                    </a:p>
                    <a:p>
                      <a:r>
                        <a:rPr lang="el-GR" sz="4100" dirty="0"/>
                        <a:t>-η  </a:t>
                      </a:r>
                      <a:endParaRPr lang="en-US" sz="4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l-GR" sz="4100" dirty="0"/>
                        <a:t>-ο</a:t>
                      </a:r>
                    </a:p>
                    <a:p>
                      <a:r>
                        <a:rPr lang="el-GR" sz="4100" dirty="0"/>
                        <a:t>-ι</a:t>
                      </a:r>
                    </a:p>
                    <a:p>
                      <a:r>
                        <a:rPr lang="el-GR" sz="4100" dirty="0"/>
                        <a:t>-μα </a:t>
                      </a:r>
                      <a:endParaRPr lang="en-US" sz="4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15008874"/>
                  </a:ext>
                </a:extLst>
              </a:tr>
            </a:tbl>
          </a:graphicData>
        </a:graphic>
      </p:graphicFrame>
      <p:sp>
        <p:nvSpPr>
          <p:cNvPr id="2" name="Φυσαλίδα ομιλίας: Ορθογώνιο με στρογγυλεμένες γωνίες 1">
            <a:extLst>
              <a:ext uri="{FF2B5EF4-FFF2-40B4-BE49-F238E27FC236}">
                <a16:creationId xmlns:a16="http://schemas.microsoft.com/office/drawing/2014/main" id="{A1BD700E-8B14-E40B-7932-4B031A50BD9E}"/>
              </a:ext>
            </a:extLst>
          </p:cNvPr>
          <p:cNvSpPr/>
          <p:nvPr/>
        </p:nvSpPr>
        <p:spPr>
          <a:xfrm>
            <a:off x="190730" y="3789040"/>
            <a:ext cx="2365046" cy="2448272"/>
          </a:xfrm>
          <a:prstGeom prst="wedgeRoundRectCallou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rgbClr val="FF0000"/>
                </a:solidFill>
              </a:rPr>
              <a:t>Ο Νικολάι  </a:t>
            </a:r>
            <a:r>
              <a:rPr lang="el-GR" sz="3200" dirty="0"/>
              <a:t>είναι από  τη Βουλγαρία.</a:t>
            </a:r>
            <a:endParaRPr lang="el-CY" sz="3200" dirty="0"/>
          </a:p>
        </p:txBody>
      </p:sp>
      <p:sp>
        <p:nvSpPr>
          <p:cNvPr id="9" name="Φυσαλίδα ομιλίας: Ορθογώνιο με στρογγυλεμένες γωνίες 8">
            <a:extLst>
              <a:ext uri="{FF2B5EF4-FFF2-40B4-BE49-F238E27FC236}">
                <a16:creationId xmlns:a16="http://schemas.microsoft.com/office/drawing/2014/main" id="{BCDDFE37-8215-E86E-4018-6934F48FF5A2}"/>
              </a:ext>
            </a:extLst>
          </p:cNvPr>
          <p:cNvSpPr/>
          <p:nvPr/>
        </p:nvSpPr>
        <p:spPr>
          <a:xfrm>
            <a:off x="2570042" y="3789040"/>
            <a:ext cx="2365046" cy="2448272"/>
          </a:xfrm>
          <a:prstGeom prst="wedgeRoundRectCallou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rgbClr val="FF0000"/>
                </a:solidFill>
              </a:rPr>
              <a:t>Ένας μαθητής</a:t>
            </a:r>
            <a:r>
              <a:rPr lang="el-GR" sz="3200" dirty="0"/>
              <a:t>  είναι από  τη Βουλγαρία.</a:t>
            </a:r>
            <a:endParaRPr lang="el-CY" sz="3200" dirty="0"/>
          </a:p>
        </p:txBody>
      </p:sp>
      <p:sp>
        <p:nvSpPr>
          <p:cNvPr id="10" name="Φυσαλίδα ομιλίας: Ορθογώνιο με στρογγυλεμένες γωνίες 9">
            <a:extLst>
              <a:ext uri="{FF2B5EF4-FFF2-40B4-BE49-F238E27FC236}">
                <a16:creationId xmlns:a16="http://schemas.microsoft.com/office/drawing/2014/main" id="{454E42EE-18DC-3634-CB1E-B3C5A2C0B526}"/>
              </a:ext>
            </a:extLst>
          </p:cNvPr>
          <p:cNvSpPr/>
          <p:nvPr/>
        </p:nvSpPr>
        <p:spPr>
          <a:xfrm>
            <a:off x="4949354" y="3774774"/>
            <a:ext cx="2365046" cy="2462538"/>
          </a:xfrm>
          <a:prstGeom prst="wedgeRoundRectCallou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400" dirty="0">
                <a:solidFill>
                  <a:srgbClr val="FF0000"/>
                </a:solidFill>
              </a:rPr>
              <a:t>Η </a:t>
            </a:r>
            <a:r>
              <a:rPr lang="el-GR" sz="2400" dirty="0" err="1">
                <a:solidFill>
                  <a:srgbClr val="FF0000"/>
                </a:solidFill>
              </a:rPr>
              <a:t>Κανάρ</a:t>
            </a:r>
            <a:r>
              <a:rPr lang="el-GR" sz="2400" dirty="0"/>
              <a:t>  είναι από  το </a:t>
            </a:r>
            <a:r>
              <a:rPr lang="el-GR" sz="2400" dirty="0" err="1"/>
              <a:t>Κουδιστάν</a:t>
            </a:r>
            <a:r>
              <a:rPr lang="el-GR" sz="2400" dirty="0"/>
              <a:t>.</a:t>
            </a:r>
            <a:endParaRPr lang="el-CY" sz="2400" dirty="0"/>
          </a:p>
        </p:txBody>
      </p:sp>
      <p:sp>
        <p:nvSpPr>
          <p:cNvPr id="11" name="Φυσαλίδα ομιλίας: Ορθογώνιο με στρογγυλεμένες γωνίες 10">
            <a:extLst>
              <a:ext uri="{FF2B5EF4-FFF2-40B4-BE49-F238E27FC236}">
                <a16:creationId xmlns:a16="http://schemas.microsoft.com/office/drawing/2014/main" id="{852EEB29-BEBD-7A59-A2CC-063B66180D91}"/>
              </a:ext>
            </a:extLst>
          </p:cNvPr>
          <p:cNvSpPr/>
          <p:nvPr/>
        </p:nvSpPr>
        <p:spPr>
          <a:xfrm>
            <a:off x="7340972" y="3861048"/>
            <a:ext cx="1803028" cy="2462538"/>
          </a:xfrm>
          <a:prstGeom prst="wedgeRoundRectCallou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400" dirty="0">
                <a:solidFill>
                  <a:srgbClr val="FF0000"/>
                </a:solidFill>
              </a:rPr>
              <a:t>Μία μαθήτρια</a:t>
            </a:r>
            <a:r>
              <a:rPr lang="el-GR" sz="2400" dirty="0"/>
              <a:t>  είναι από  το </a:t>
            </a:r>
            <a:r>
              <a:rPr lang="el-GR" sz="2400" dirty="0" err="1"/>
              <a:t>Κουδιστάν</a:t>
            </a:r>
            <a:r>
              <a:rPr lang="el-GR" sz="2400" dirty="0"/>
              <a:t>.</a:t>
            </a:r>
            <a:endParaRPr lang="el-CY" sz="2400" dirty="0"/>
          </a:p>
        </p:txBody>
      </p:sp>
    </p:spTree>
    <p:extLst>
      <p:ext uri="{BB962C8B-B14F-4D97-AF65-F5344CB8AC3E}">
        <p14:creationId xmlns:p14="http://schemas.microsoft.com/office/powerpoint/2010/main" val="3866569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829" y="1055554"/>
            <a:ext cx="8047821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950" dirty="0"/>
              <a:t>ΑΡΣΕΝΙΚΑ ΟΥΣΤΙΑΣΤΙΚΑ (Ο)  </a:t>
            </a:r>
          </a:p>
          <a:p>
            <a:pPr marL="642938" indent="-642938">
              <a:buFontTx/>
              <a:buChar char="-"/>
            </a:pPr>
            <a:r>
              <a:rPr lang="el-GR" sz="4950" dirty="0" err="1"/>
              <a:t>ος</a:t>
            </a:r>
            <a:endParaRPr lang="el-GR" sz="4950" dirty="0"/>
          </a:p>
          <a:p>
            <a:pPr marL="642938" indent="-642938">
              <a:buFontTx/>
              <a:buChar char="-"/>
            </a:pPr>
            <a:r>
              <a:rPr lang="el-GR" sz="4950" dirty="0"/>
              <a:t>ας</a:t>
            </a:r>
          </a:p>
          <a:p>
            <a:pPr marL="642938" indent="-642938">
              <a:buFontTx/>
              <a:buChar char="-"/>
            </a:pPr>
            <a:r>
              <a:rPr lang="el-GR" sz="4950" dirty="0"/>
              <a:t>ες</a:t>
            </a:r>
          </a:p>
          <a:p>
            <a:pPr marL="642938" indent="-642938">
              <a:buFontTx/>
              <a:buChar char="-"/>
            </a:pPr>
            <a:r>
              <a:rPr lang="el-GR" sz="4950" dirty="0"/>
              <a:t>Ο χυμός </a:t>
            </a:r>
          </a:p>
          <a:p>
            <a:pPr marL="642938" indent="-642938">
              <a:buFontTx/>
              <a:buChar char="-"/>
            </a:pPr>
            <a:r>
              <a:rPr lang="el-GR" sz="4950" dirty="0"/>
              <a:t>Θέλω  </a:t>
            </a:r>
            <a:r>
              <a:rPr lang="el-GR" sz="4950" dirty="0">
                <a:solidFill>
                  <a:srgbClr val="FF0000"/>
                </a:solidFill>
              </a:rPr>
              <a:t>έναν  χυμό.</a:t>
            </a:r>
          </a:p>
        </p:txBody>
      </p:sp>
      <p:sp>
        <p:nvSpPr>
          <p:cNvPr id="3" name="Φυσαλίδα σκέψης: Σύννεφο 2">
            <a:extLst>
              <a:ext uri="{FF2B5EF4-FFF2-40B4-BE49-F238E27FC236}">
                <a16:creationId xmlns:a16="http://schemas.microsoft.com/office/drawing/2014/main" id="{361C0880-816F-05F8-5556-2CC9C3438C59}"/>
              </a:ext>
            </a:extLst>
          </p:cNvPr>
          <p:cNvSpPr/>
          <p:nvPr/>
        </p:nvSpPr>
        <p:spPr>
          <a:xfrm>
            <a:off x="3275856" y="2204864"/>
            <a:ext cx="5148064" cy="1584176"/>
          </a:xfrm>
          <a:prstGeom prst="cloudCallou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dirty="0"/>
              <a:t>έναν </a:t>
            </a:r>
            <a:endParaRPr lang="el-CY" sz="4400" dirty="0"/>
          </a:p>
        </p:txBody>
      </p:sp>
    </p:spTree>
    <p:extLst>
      <p:ext uri="{BB962C8B-B14F-4D97-AF65-F5344CB8AC3E}">
        <p14:creationId xmlns:p14="http://schemas.microsoft.com/office/powerpoint/2010/main" val="5623665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829" y="1055554"/>
            <a:ext cx="8047821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950" dirty="0"/>
              <a:t>ΘΗΛΥΚΑ ΟΥΣΤΙΑΣΤΙΚΑ (Η)  </a:t>
            </a:r>
          </a:p>
          <a:p>
            <a:pPr marL="642938" indent="-642938">
              <a:buFontTx/>
              <a:buChar char="-"/>
            </a:pPr>
            <a:r>
              <a:rPr lang="el-GR" sz="4950" dirty="0"/>
              <a:t>α</a:t>
            </a:r>
          </a:p>
          <a:p>
            <a:pPr marL="642938" indent="-642938">
              <a:buFontTx/>
              <a:buChar char="-"/>
            </a:pPr>
            <a:r>
              <a:rPr lang="el-GR" sz="4950" dirty="0"/>
              <a:t>η</a:t>
            </a:r>
          </a:p>
          <a:p>
            <a:pPr marL="642938" indent="-642938">
              <a:buFontTx/>
              <a:buChar char="-"/>
            </a:pPr>
            <a:endParaRPr lang="el-GR" sz="4950" dirty="0"/>
          </a:p>
          <a:p>
            <a:pPr marL="642938" indent="-642938">
              <a:buFontTx/>
              <a:buChar char="-"/>
            </a:pPr>
            <a:r>
              <a:rPr lang="el-GR" sz="4950" dirty="0"/>
              <a:t>Η σοκολάτα  </a:t>
            </a:r>
          </a:p>
          <a:p>
            <a:pPr marL="642938" indent="-642938">
              <a:buFontTx/>
              <a:buChar char="-"/>
            </a:pPr>
            <a:r>
              <a:rPr lang="el-GR" sz="4950" dirty="0"/>
              <a:t>Θέλω  </a:t>
            </a:r>
            <a:r>
              <a:rPr lang="el-GR" sz="4950" dirty="0">
                <a:solidFill>
                  <a:srgbClr val="FF0000"/>
                </a:solidFill>
              </a:rPr>
              <a:t>μία σοκολάτα.</a:t>
            </a:r>
          </a:p>
        </p:txBody>
      </p:sp>
      <p:sp>
        <p:nvSpPr>
          <p:cNvPr id="3" name="Φυσαλίδα σκέψης: Σύννεφο 2">
            <a:extLst>
              <a:ext uri="{FF2B5EF4-FFF2-40B4-BE49-F238E27FC236}">
                <a16:creationId xmlns:a16="http://schemas.microsoft.com/office/drawing/2014/main" id="{B65AAA59-42C5-81F5-9B4E-070267A20219}"/>
              </a:ext>
            </a:extLst>
          </p:cNvPr>
          <p:cNvSpPr/>
          <p:nvPr/>
        </p:nvSpPr>
        <p:spPr>
          <a:xfrm>
            <a:off x="3275856" y="2204864"/>
            <a:ext cx="5148064" cy="1584176"/>
          </a:xfrm>
          <a:prstGeom prst="cloudCallou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dirty="0"/>
              <a:t>μία / μια </a:t>
            </a:r>
            <a:endParaRPr lang="el-CY" sz="4400" dirty="0"/>
          </a:p>
        </p:txBody>
      </p:sp>
    </p:spTree>
    <p:extLst>
      <p:ext uri="{BB962C8B-B14F-4D97-AF65-F5344CB8AC3E}">
        <p14:creationId xmlns:p14="http://schemas.microsoft.com/office/powerpoint/2010/main" val="2792241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829" y="1055554"/>
            <a:ext cx="8047821" cy="7709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950" dirty="0"/>
              <a:t>ΟΥΔΕΤΕΡΑ  ΟΥΣΤΙΑΣΤΙΚΑ (ΤΟ)  </a:t>
            </a:r>
          </a:p>
          <a:p>
            <a:pPr marL="642938" indent="-642938">
              <a:buFontTx/>
              <a:buChar char="-"/>
            </a:pPr>
            <a:r>
              <a:rPr lang="el-GR" sz="4950" dirty="0"/>
              <a:t>ι</a:t>
            </a:r>
          </a:p>
          <a:p>
            <a:pPr marL="642938" indent="-642938">
              <a:buFontTx/>
              <a:buChar char="-"/>
            </a:pPr>
            <a:r>
              <a:rPr lang="el-GR" sz="4950" dirty="0"/>
              <a:t>ο </a:t>
            </a:r>
          </a:p>
          <a:p>
            <a:pPr marL="642938" indent="-642938">
              <a:buFontTx/>
              <a:buChar char="-"/>
            </a:pPr>
            <a:r>
              <a:rPr lang="el-GR" sz="4950" dirty="0"/>
              <a:t>μα</a:t>
            </a:r>
          </a:p>
          <a:p>
            <a:pPr marL="642938" indent="-642938">
              <a:buFontTx/>
              <a:buChar char="-"/>
            </a:pPr>
            <a:r>
              <a:rPr lang="el-GR" sz="4950" dirty="0"/>
              <a:t>το νερό</a:t>
            </a:r>
          </a:p>
          <a:p>
            <a:pPr marL="642938" indent="-642938">
              <a:buFontTx/>
              <a:buChar char="-"/>
            </a:pPr>
            <a:r>
              <a:rPr lang="el-GR" sz="4950" dirty="0"/>
              <a:t>Θέλω </a:t>
            </a:r>
            <a:r>
              <a:rPr lang="el-GR" sz="4950" dirty="0">
                <a:solidFill>
                  <a:srgbClr val="FF0000"/>
                </a:solidFill>
              </a:rPr>
              <a:t>ένα</a:t>
            </a:r>
            <a:r>
              <a:rPr lang="el-GR" sz="4950" dirty="0"/>
              <a:t>  νερό. </a:t>
            </a:r>
          </a:p>
          <a:p>
            <a:endParaRPr lang="el-GR" sz="4950" dirty="0"/>
          </a:p>
          <a:p>
            <a:pPr marL="642938" indent="-642938">
              <a:buFontTx/>
              <a:buChar char="-"/>
            </a:pPr>
            <a:endParaRPr lang="el-GR" sz="4950" dirty="0"/>
          </a:p>
          <a:p>
            <a:pPr marL="642938" indent="-642938">
              <a:buFontTx/>
              <a:buChar char="-"/>
            </a:pPr>
            <a:r>
              <a:rPr lang="el-GR" sz="4950" dirty="0"/>
              <a:t>Η σοκολάτα  </a:t>
            </a:r>
          </a:p>
          <a:p>
            <a:pPr marL="642938" indent="-642938">
              <a:buFontTx/>
              <a:buChar char="-"/>
            </a:pPr>
            <a:r>
              <a:rPr lang="el-GR" sz="4950" dirty="0"/>
              <a:t>Θέλω  </a:t>
            </a:r>
            <a:r>
              <a:rPr lang="el-GR" sz="4950" dirty="0">
                <a:solidFill>
                  <a:srgbClr val="FF0000"/>
                </a:solidFill>
              </a:rPr>
              <a:t>μία σοκολάτα.</a:t>
            </a:r>
          </a:p>
        </p:txBody>
      </p:sp>
      <p:sp>
        <p:nvSpPr>
          <p:cNvPr id="3" name="Φυσαλίδα σκέψης: Σύννεφο 2">
            <a:extLst>
              <a:ext uri="{FF2B5EF4-FFF2-40B4-BE49-F238E27FC236}">
                <a16:creationId xmlns:a16="http://schemas.microsoft.com/office/drawing/2014/main" id="{7CD93035-2B12-D401-52A7-5F7656C1D263}"/>
              </a:ext>
            </a:extLst>
          </p:cNvPr>
          <p:cNvSpPr/>
          <p:nvPr/>
        </p:nvSpPr>
        <p:spPr>
          <a:xfrm>
            <a:off x="3275856" y="2204864"/>
            <a:ext cx="5148064" cy="1584176"/>
          </a:xfrm>
          <a:prstGeom prst="cloudCallou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dirty="0"/>
              <a:t>ένα </a:t>
            </a:r>
            <a:endParaRPr lang="el-CY" sz="4400" dirty="0"/>
          </a:p>
        </p:txBody>
      </p:sp>
    </p:spTree>
    <p:extLst>
      <p:ext uri="{BB962C8B-B14F-4D97-AF65-F5344CB8AC3E}">
        <p14:creationId xmlns:p14="http://schemas.microsoft.com/office/powerpoint/2010/main" val="14598924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773" y="1285875"/>
            <a:ext cx="5936456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1064173" y="1282919"/>
            <a:ext cx="2530365" cy="969579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>
                <a:solidFill>
                  <a:schemeClr val="tx1"/>
                </a:solidFill>
              </a:rPr>
              <a:t>Διάλειμμα </a:t>
            </a:r>
            <a:endParaRPr lang="el-CY" sz="2400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4489232" y="987316"/>
            <a:ext cx="2530365" cy="969579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>
                <a:solidFill>
                  <a:schemeClr val="tx1"/>
                </a:solidFill>
              </a:rPr>
              <a:t>Διάλειμμα </a:t>
            </a:r>
            <a:endParaRPr lang="el-CY" sz="2400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587266" y="3635924"/>
            <a:ext cx="2530365" cy="969579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>
                <a:solidFill>
                  <a:schemeClr val="tx1"/>
                </a:solidFill>
              </a:rPr>
              <a:t>Διάλειμμα </a:t>
            </a:r>
            <a:endParaRPr lang="el-CY" sz="2400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3425059" y="4602546"/>
            <a:ext cx="2530365" cy="969579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>
                <a:solidFill>
                  <a:schemeClr val="tx1"/>
                </a:solidFill>
              </a:rPr>
              <a:t>Διάλειμμα </a:t>
            </a:r>
            <a:endParaRPr lang="el-CY" sz="2400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6428390" y="3352143"/>
            <a:ext cx="2530365" cy="969579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>
                <a:solidFill>
                  <a:schemeClr val="tx1"/>
                </a:solidFill>
              </a:rPr>
              <a:t>Διάλειμμα </a:t>
            </a:r>
            <a:endParaRPr lang="el-CY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627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8E4A03-8362-567E-514D-F0D61D179E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800" dirty="0"/>
              <a:t>Είμαι  πέντε χρονών.</a:t>
            </a:r>
            <a:endParaRPr lang="el-CY" sz="48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7682D0E-020E-16BC-D6D7-D40CFCA25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855168"/>
          </a:xfrm>
        </p:spPr>
        <p:txBody>
          <a:bodyPr>
            <a:noAutofit/>
          </a:bodyPr>
          <a:lstStyle/>
          <a:p>
            <a:r>
              <a:rPr lang="el-GR" sz="4800" dirty="0">
                <a:solidFill>
                  <a:schemeClr val="tx1"/>
                </a:solidFill>
              </a:rPr>
              <a:t>4</a:t>
            </a:r>
          </a:p>
          <a:p>
            <a:r>
              <a:rPr lang="el-GR" sz="4800" u="sng" dirty="0">
                <a:solidFill>
                  <a:schemeClr val="tx1"/>
                </a:solidFill>
              </a:rPr>
              <a:t>5</a:t>
            </a:r>
          </a:p>
          <a:p>
            <a:r>
              <a:rPr lang="el-GR" sz="4800" dirty="0">
                <a:solidFill>
                  <a:schemeClr val="tx1"/>
                </a:solidFill>
              </a:rPr>
              <a:t>7</a:t>
            </a:r>
            <a:endParaRPr lang="el-CY" sz="4800" dirty="0">
              <a:solidFill>
                <a:schemeClr val="tx1"/>
              </a:solidFill>
            </a:endParaRPr>
          </a:p>
        </p:txBody>
      </p:sp>
      <p:pic>
        <p:nvPicPr>
          <p:cNvPr id="4" name="Picture 2" descr="ΠΑΡΑΜΥΘΕΝΙΑ ΓΕΝΕΘΛΙΑ - ΛΟΤΗ ΠΕΤΡΟΒΙΤΣ-ΑΝΔΡΟΥΤΣΟΠΟΥΛΟΥ | Psichogios.gr">
            <a:extLst>
              <a:ext uri="{FF2B5EF4-FFF2-40B4-BE49-F238E27FC236}">
                <a16:creationId xmlns:a16="http://schemas.microsoft.com/office/drawing/2014/main" id="{A079C942-3871-E50B-55A1-A6079B1DE9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3" t="46850" r="25034" b="11518"/>
          <a:stretch/>
        </p:blipFill>
        <p:spPr bwMode="auto">
          <a:xfrm>
            <a:off x="1763688" y="116632"/>
            <a:ext cx="5616624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120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8E4A03-8362-567E-514D-F0D61D179E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800" dirty="0"/>
              <a:t>Είμαι οκτώ χρονών.</a:t>
            </a:r>
            <a:endParaRPr lang="el-CY" sz="48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7682D0E-020E-16BC-D6D7-D40CFCA25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855168"/>
          </a:xfrm>
        </p:spPr>
        <p:txBody>
          <a:bodyPr>
            <a:noAutofit/>
          </a:bodyPr>
          <a:lstStyle/>
          <a:p>
            <a:r>
              <a:rPr lang="el-GR" sz="4800" u="sng" dirty="0">
                <a:solidFill>
                  <a:schemeClr val="tx1"/>
                </a:solidFill>
              </a:rPr>
              <a:t>8</a:t>
            </a:r>
          </a:p>
          <a:p>
            <a:r>
              <a:rPr lang="el-GR" sz="4800" dirty="0">
                <a:solidFill>
                  <a:schemeClr val="tx1"/>
                </a:solidFill>
              </a:rPr>
              <a:t>5</a:t>
            </a:r>
          </a:p>
          <a:p>
            <a:r>
              <a:rPr lang="el-GR" sz="4800" dirty="0">
                <a:solidFill>
                  <a:schemeClr val="tx1"/>
                </a:solidFill>
              </a:rPr>
              <a:t>7</a:t>
            </a:r>
            <a:endParaRPr lang="el-CY" sz="4800" dirty="0">
              <a:solidFill>
                <a:schemeClr val="tx1"/>
              </a:solidFill>
            </a:endParaRPr>
          </a:p>
        </p:txBody>
      </p:sp>
      <p:pic>
        <p:nvPicPr>
          <p:cNvPr id="4" name="Picture 2" descr="ΠΑΡΑΜΥΘΕΝΙΑ ΓΕΝΕΘΛΙΑ - ΛΟΤΗ ΠΕΤΡΟΒΙΤΣ-ΑΝΔΡΟΥΤΣΟΠΟΥΛΟΥ | Psichogios.gr">
            <a:extLst>
              <a:ext uri="{FF2B5EF4-FFF2-40B4-BE49-F238E27FC236}">
                <a16:creationId xmlns:a16="http://schemas.microsoft.com/office/drawing/2014/main" id="{DB812808-B6B6-5EED-84B9-7AAECCC8D2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3" t="46850" r="25034" b="11518"/>
          <a:stretch/>
        </p:blipFill>
        <p:spPr bwMode="auto">
          <a:xfrm>
            <a:off x="1763688" y="116632"/>
            <a:ext cx="5616624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2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8E4A03-8362-567E-514D-F0D61D179E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800" dirty="0"/>
              <a:t>Είμαι εννέα χρονών.</a:t>
            </a:r>
            <a:endParaRPr lang="el-CY" sz="48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7682D0E-020E-16BC-D6D7-D40CFCA25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855168"/>
          </a:xfrm>
        </p:spPr>
        <p:txBody>
          <a:bodyPr>
            <a:noAutofit/>
          </a:bodyPr>
          <a:lstStyle/>
          <a:p>
            <a:r>
              <a:rPr lang="el-GR" sz="4800" dirty="0">
                <a:solidFill>
                  <a:schemeClr val="tx1"/>
                </a:solidFill>
              </a:rPr>
              <a:t>8</a:t>
            </a:r>
          </a:p>
          <a:p>
            <a:r>
              <a:rPr lang="el-GR" sz="4800" u="sng" dirty="0">
                <a:solidFill>
                  <a:schemeClr val="tx1"/>
                </a:solidFill>
              </a:rPr>
              <a:t>9</a:t>
            </a:r>
          </a:p>
          <a:p>
            <a:r>
              <a:rPr lang="el-GR" sz="4800" dirty="0">
                <a:solidFill>
                  <a:schemeClr val="tx1"/>
                </a:solidFill>
              </a:rPr>
              <a:t>7</a:t>
            </a:r>
            <a:endParaRPr lang="el-CY" sz="4800" dirty="0">
              <a:solidFill>
                <a:schemeClr val="tx1"/>
              </a:solidFill>
            </a:endParaRPr>
          </a:p>
        </p:txBody>
      </p:sp>
      <p:pic>
        <p:nvPicPr>
          <p:cNvPr id="4" name="Picture 2" descr="ΠΑΡΑΜΥΘΕΝΙΑ ΓΕΝΕΘΛΙΑ - ΛΟΤΗ ΠΕΤΡΟΒΙΤΣ-ΑΝΔΡΟΥΤΣΟΠΟΥΛΟΥ | Psichogios.gr">
            <a:extLst>
              <a:ext uri="{FF2B5EF4-FFF2-40B4-BE49-F238E27FC236}">
                <a16:creationId xmlns:a16="http://schemas.microsoft.com/office/drawing/2014/main" id="{90A92632-F76C-4F7A-7187-18FC933746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3" t="46850" r="25034" b="11518"/>
          <a:stretch/>
        </p:blipFill>
        <p:spPr bwMode="auto">
          <a:xfrm>
            <a:off x="1763688" y="116632"/>
            <a:ext cx="5616624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8269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8E4A03-8362-567E-514D-F0D61D179E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800" dirty="0"/>
              <a:t>Είμαι τριών χρονών.</a:t>
            </a:r>
            <a:endParaRPr lang="el-CY" sz="48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7682D0E-020E-16BC-D6D7-D40CFCA25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855168"/>
          </a:xfrm>
        </p:spPr>
        <p:txBody>
          <a:bodyPr>
            <a:noAutofit/>
          </a:bodyPr>
          <a:lstStyle/>
          <a:p>
            <a:r>
              <a:rPr lang="el-GR" sz="4800" dirty="0">
                <a:solidFill>
                  <a:schemeClr val="tx1"/>
                </a:solidFill>
              </a:rPr>
              <a:t>8</a:t>
            </a:r>
          </a:p>
          <a:p>
            <a:r>
              <a:rPr lang="el-GR" sz="4800" dirty="0">
                <a:solidFill>
                  <a:schemeClr val="tx1"/>
                </a:solidFill>
              </a:rPr>
              <a:t>9</a:t>
            </a:r>
          </a:p>
          <a:p>
            <a:r>
              <a:rPr lang="el-GR" sz="4800" u="sng" dirty="0">
                <a:solidFill>
                  <a:schemeClr val="tx1"/>
                </a:solidFill>
              </a:rPr>
              <a:t>3</a:t>
            </a:r>
            <a:endParaRPr lang="el-CY" sz="4800" u="sng" dirty="0">
              <a:solidFill>
                <a:schemeClr val="tx1"/>
              </a:solidFill>
            </a:endParaRPr>
          </a:p>
        </p:txBody>
      </p:sp>
      <p:pic>
        <p:nvPicPr>
          <p:cNvPr id="4" name="Picture 2" descr="ΠΑΡΑΜΥΘΕΝΙΑ ΓΕΝΕΘΛΙΑ - ΛΟΤΗ ΠΕΤΡΟΒΙΤΣ-ΑΝΔΡΟΥΤΣΟΠΟΥΛΟΥ | Psichogios.gr">
            <a:extLst>
              <a:ext uri="{FF2B5EF4-FFF2-40B4-BE49-F238E27FC236}">
                <a16:creationId xmlns:a16="http://schemas.microsoft.com/office/drawing/2014/main" id="{46534A80-08EC-23A3-A404-115FCA1C6C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3" t="46850" r="25034" b="11518"/>
          <a:stretch/>
        </p:blipFill>
        <p:spPr bwMode="auto">
          <a:xfrm>
            <a:off x="1763688" y="116632"/>
            <a:ext cx="5616624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3792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8E4A03-8362-567E-514D-F0D61D179E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800" dirty="0"/>
              <a:t>Είμαι δύο χρονών.</a:t>
            </a:r>
            <a:endParaRPr lang="el-CY" sz="48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7682D0E-020E-16BC-D6D7-D40CFCA25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855168"/>
          </a:xfrm>
        </p:spPr>
        <p:txBody>
          <a:bodyPr>
            <a:noAutofit/>
          </a:bodyPr>
          <a:lstStyle/>
          <a:p>
            <a:r>
              <a:rPr lang="el-GR" sz="4800" dirty="0">
                <a:solidFill>
                  <a:schemeClr val="tx1"/>
                </a:solidFill>
              </a:rPr>
              <a:t>8</a:t>
            </a:r>
          </a:p>
          <a:p>
            <a:r>
              <a:rPr lang="el-GR" sz="4800" dirty="0">
                <a:solidFill>
                  <a:schemeClr val="tx1"/>
                </a:solidFill>
              </a:rPr>
              <a:t>9</a:t>
            </a:r>
          </a:p>
          <a:p>
            <a:r>
              <a:rPr lang="el-GR" sz="4800" u="sng" dirty="0">
                <a:solidFill>
                  <a:schemeClr val="tx1"/>
                </a:solidFill>
              </a:rPr>
              <a:t>2</a:t>
            </a:r>
            <a:endParaRPr lang="el-CY" sz="4800" u="sng" dirty="0">
              <a:solidFill>
                <a:schemeClr val="tx1"/>
              </a:solidFill>
            </a:endParaRPr>
          </a:p>
        </p:txBody>
      </p:sp>
      <p:pic>
        <p:nvPicPr>
          <p:cNvPr id="4" name="Picture 2" descr="ΠΑΡΑΜΥΘΕΝΙΑ ΓΕΝΕΘΛΙΑ - ΛΟΤΗ ΠΕΤΡΟΒΙΤΣ-ΑΝΔΡΟΥΤΣΟΠΟΥΛΟΥ | Psichogios.gr">
            <a:extLst>
              <a:ext uri="{FF2B5EF4-FFF2-40B4-BE49-F238E27FC236}">
                <a16:creationId xmlns:a16="http://schemas.microsoft.com/office/drawing/2014/main" id="{003DB646-2F0F-9856-1DDE-735F2C26EB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3" t="46850" r="25034" b="11518"/>
          <a:stretch/>
        </p:blipFill>
        <p:spPr bwMode="auto">
          <a:xfrm>
            <a:off x="1763688" y="116632"/>
            <a:ext cx="5616624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8543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8E4A03-8362-567E-514D-F0D61D179E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800" dirty="0"/>
              <a:t>Είμαι δέκα χρονών.</a:t>
            </a:r>
            <a:endParaRPr lang="el-CY" sz="48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7682D0E-020E-16BC-D6D7-D40CFCA25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855168"/>
          </a:xfrm>
        </p:spPr>
        <p:txBody>
          <a:bodyPr>
            <a:noAutofit/>
          </a:bodyPr>
          <a:lstStyle/>
          <a:p>
            <a:r>
              <a:rPr lang="el-GR" sz="4800" dirty="0">
                <a:solidFill>
                  <a:schemeClr val="tx1"/>
                </a:solidFill>
              </a:rPr>
              <a:t>8</a:t>
            </a:r>
          </a:p>
          <a:p>
            <a:r>
              <a:rPr lang="el-GR" sz="4800" dirty="0">
                <a:solidFill>
                  <a:schemeClr val="tx1"/>
                </a:solidFill>
              </a:rPr>
              <a:t>9</a:t>
            </a:r>
          </a:p>
          <a:p>
            <a:r>
              <a:rPr lang="el-GR" sz="4800" u="sng" dirty="0">
                <a:solidFill>
                  <a:schemeClr val="tx1"/>
                </a:solidFill>
              </a:rPr>
              <a:t>10</a:t>
            </a:r>
            <a:endParaRPr lang="el-CY" sz="4800" u="sng" dirty="0">
              <a:solidFill>
                <a:schemeClr val="tx1"/>
              </a:solidFill>
            </a:endParaRPr>
          </a:p>
        </p:txBody>
      </p:sp>
      <p:pic>
        <p:nvPicPr>
          <p:cNvPr id="4" name="Picture 2" descr="ΠΑΡΑΜΥΘΕΝΙΑ ΓΕΝΕΘΛΙΑ - ΛΟΤΗ ΠΕΤΡΟΒΙΤΣ-ΑΝΔΡΟΥΤΣΟΠΟΥΛΟΥ | Psichogios.gr">
            <a:extLst>
              <a:ext uri="{FF2B5EF4-FFF2-40B4-BE49-F238E27FC236}">
                <a16:creationId xmlns:a16="http://schemas.microsoft.com/office/drawing/2014/main" id="{003DB646-2F0F-9856-1DDE-735F2C26EB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3" t="46850" r="25034" b="11518"/>
          <a:stretch/>
        </p:blipFill>
        <p:spPr bwMode="auto">
          <a:xfrm>
            <a:off x="1763688" y="116632"/>
            <a:ext cx="5616624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7400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340</Words>
  <Application>Microsoft Office PowerPoint</Application>
  <PresentationFormat>Προβολή στην οθόνη (4:3)</PresentationFormat>
  <Paragraphs>155</Paragraphs>
  <Slides>38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38</vt:i4>
      </vt:variant>
    </vt:vector>
  </HeadingPairs>
  <TitlesOfParts>
    <vt:vector size="42" baseType="lpstr">
      <vt:lpstr>Aptos</vt:lpstr>
      <vt:lpstr>Arial</vt:lpstr>
      <vt:lpstr>Calibri</vt:lpstr>
      <vt:lpstr>Θέμα του Office</vt:lpstr>
      <vt:lpstr>Παρουσίαση του PowerPoint</vt:lpstr>
      <vt:lpstr>Παρουσίαση του PowerPoint</vt:lpstr>
      <vt:lpstr>Είμαι  τεσσάρων χρονών.</vt:lpstr>
      <vt:lpstr>Είμαι  πέντε χρονών.</vt:lpstr>
      <vt:lpstr>Είμαι οκτώ χρονών.</vt:lpstr>
      <vt:lpstr>Είμαι εννέα χρονών.</vt:lpstr>
      <vt:lpstr>Είμαι τριών χρονών.</vt:lpstr>
      <vt:lpstr>Είμαι δύο χρονών.</vt:lpstr>
      <vt:lpstr>Είμαι δέκα χρονών.</vt:lpstr>
      <vt:lpstr>Είμαι οκτώ χρονών.</vt:lpstr>
      <vt:lpstr>Είμαι επτά χρονών.</vt:lpstr>
      <vt:lpstr>Είμαι έξι χρονών.</vt:lpstr>
      <vt:lpstr>Είμαι πέντε χρονών.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ELENI CHARALAMBOUS</dc:creator>
  <cp:lastModifiedBy>ΕΛΕΝΗ ΧΑΡΑΛΑΜΠΟΥΣ</cp:lastModifiedBy>
  <cp:revision>89</cp:revision>
  <dcterms:created xsi:type="dcterms:W3CDTF">2021-11-21T12:08:33Z</dcterms:created>
  <dcterms:modified xsi:type="dcterms:W3CDTF">2025-10-12T11:24:29Z</dcterms:modified>
</cp:coreProperties>
</file>