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5" r:id="rId2"/>
    <p:sldId id="268" r:id="rId3"/>
    <p:sldId id="376" r:id="rId4"/>
    <p:sldId id="400" r:id="rId5"/>
    <p:sldId id="401" r:id="rId6"/>
    <p:sldId id="374" r:id="rId7"/>
    <p:sldId id="397" r:id="rId8"/>
    <p:sldId id="398" r:id="rId9"/>
    <p:sldId id="402" r:id="rId10"/>
    <p:sldId id="394" r:id="rId11"/>
    <p:sldId id="379" r:id="rId12"/>
    <p:sldId id="399" r:id="rId13"/>
    <p:sldId id="403" r:id="rId14"/>
    <p:sldId id="396" r:id="rId15"/>
    <p:sldId id="388" r:id="rId16"/>
    <p:sldId id="392" r:id="rId17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22BD21-3114-4E0A-2E14-977FC1E09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E621DB5-A6A5-0E57-5B2E-CA7931E01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E93D27-1724-51C5-DD3F-0F1FB7C1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6531-EDEF-416F-AC43-204731C57E16}" type="datetimeFigureOut">
              <a:rPr lang="el-CY" smtClean="0"/>
              <a:t>15/10/2025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13B3AC2-54FA-0330-7DC1-D903BD6F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EC9F92A-3D8A-8C09-18C6-C1FDBED3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EA37-524B-487C-9C70-036D4BED048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4764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1F2D75-2A66-17ED-B55E-242FE858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DD43E73-F283-6CB5-1B16-3209ACD1F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B211738-BD63-A1B6-14FE-C050F348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6531-EDEF-416F-AC43-204731C57E16}" type="datetimeFigureOut">
              <a:rPr lang="el-CY" smtClean="0"/>
              <a:t>15/10/2025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4C3D4F2-0E60-21BE-09C5-D883675A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875DBA4-B1C1-DFD0-34F4-BC1E33D7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EA37-524B-487C-9C70-036D4BED048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5856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732DF9A-7F28-ECCA-D294-37E76BE79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410A8B7-04C2-0767-F0A7-4531B5604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FCC8036-82E0-5EC4-0539-D275E739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6531-EDEF-416F-AC43-204731C57E16}" type="datetimeFigureOut">
              <a:rPr lang="el-CY" smtClean="0"/>
              <a:t>15/10/2025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0B0EECD-3146-8E22-C291-0AFDD7DE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1DE9DE-D10C-2F2E-A11B-F09CEDC1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EA37-524B-487C-9C70-036D4BED048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1937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EA2E19-0D8B-3CCD-134C-6B0F261A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666C93-B27B-C5A1-2FA5-70837500F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BFABF9A-6935-3211-F689-2DDB71982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6531-EDEF-416F-AC43-204731C57E16}" type="datetimeFigureOut">
              <a:rPr lang="el-CY" smtClean="0"/>
              <a:t>15/10/2025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D370E9-91F7-BCB6-A11C-7BD49DBC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3B2BB44-8E69-B9D0-F2ED-76CF69E6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EA37-524B-487C-9C70-036D4BED048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5737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3094B0-D482-7297-CE78-E767D269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21F982A-E817-11A2-408D-1DB3BEAEC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3E4BD9-57E8-7E9E-1C80-1E4B64F8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6531-EDEF-416F-AC43-204731C57E16}" type="datetimeFigureOut">
              <a:rPr lang="el-CY" smtClean="0"/>
              <a:t>15/10/2025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C79BA82-17E9-EDB5-88F5-23CB027C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6BACB7B-D881-2CEE-1C9B-FA9BF413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EA37-524B-487C-9C70-036D4BED048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2197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057AAE-3E61-F47C-2CBA-7438B8FF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949724-D326-4417-DF84-833CE39CA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6101DDF-B2F5-FCC4-E523-EBC861EA4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CC34640-3283-927B-5CDC-3EE889E5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6531-EDEF-416F-AC43-204731C57E16}" type="datetimeFigureOut">
              <a:rPr lang="el-CY" smtClean="0"/>
              <a:t>15/10/2025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3EF6F92-F2A2-7DC3-24C5-61F72194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CDEC1CA-6F47-A669-9C11-49DC32A6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EA37-524B-487C-9C70-036D4BED048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4613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B434C2-3234-13EF-2728-E7611991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25A50CD-55D6-670A-8535-458B17517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DE0746E-83B8-1F3B-D60B-81A68A58A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7175337-913C-0CD5-F703-ACB9DAF5B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0817924-C7ED-9DC4-4840-0AB42A73C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DC1A8EE-02BD-213C-921A-F2A85ACD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6531-EDEF-416F-AC43-204731C57E16}" type="datetimeFigureOut">
              <a:rPr lang="el-CY" smtClean="0"/>
              <a:t>15/10/2025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D16A59E-AD2A-9FDE-8948-7F3C0741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EC881D8-DA59-7A4C-C173-27CC66DA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EA37-524B-487C-9C70-036D4BED048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2161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732F63-982F-81CE-CDC8-EB1517E6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1860B15-3CC1-AB91-971E-F7A80D1E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6531-EDEF-416F-AC43-204731C57E16}" type="datetimeFigureOut">
              <a:rPr lang="el-CY" smtClean="0"/>
              <a:t>15/10/2025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7FCBC55-9FD1-1E35-78AC-1570736E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FD4F393-3729-66E7-D3E0-1699E349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EA37-524B-487C-9C70-036D4BED048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3187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F4EC025-8BDF-B447-95FB-B689C5C7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6531-EDEF-416F-AC43-204731C57E16}" type="datetimeFigureOut">
              <a:rPr lang="el-CY" smtClean="0"/>
              <a:t>15/10/2025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F6E831D-AE6B-D5D7-3074-98077E1F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5AFFB6C-78CC-7D28-67A4-485E7B4E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EA37-524B-487C-9C70-036D4BED048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318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AF80BB-9FDD-7EA4-344C-26392A100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F331BD-64FF-B390-8A9C-E5BAD7F9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EC03F05-4E58-4A0F-7E69-9CA0483B6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59F3344-C5D0-BB32-79F2-3F1670AB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6531-EDEF-416F-AC43-204731C57E16}" type="datetimeFigureOut">
              <a:rPr lang="el-CY" smtClean="0"/>
              <a:t>15/10/2025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B7545EF-833F-101C-7220-AA515C02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5200795-5CBE-DEC0-878C-21A0A2B1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EA37-524B-487C-9C70-036D4BED048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1265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7B6060-B7CF-0BCC-7170-1F4ABB40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33D20D3-4BAE-BC8A-B569-3B0CD74B1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65478B8-FAE5-97D7-56AD-AF24335E6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4EB3FB8-3D77-E777-60CE-B69F32A4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6531-EDEF-416F-AC43-204731C57E16}" type="datetimeFigureOut">
              <a:rPr lang="el-CY" smtClean="0"/>
              <a:t>15/10/2025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F25D10F-7F43-0F0D-B53F-49946614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EF55555-8043-F683-4D93-B20FB326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EA37-524B-487C-9C70-036D4BED048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727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1924A0C-CE20-16F2-5B82-4C1ED574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13AD1DD-97F4-01ED-FA10-2A281A801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1ADF6C-6D39-B246-C93A-05008CBAB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06531-EDEF-416F-AC43-204731C57E16}" type="datetimeFigureOut">
              <a:rPr lang="el-CY" smtClean="0"/>
              <a:t>15/10/2025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75D1C61-56B1-11D8-EF84-1CFE81C75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64B0E8-62FE-E266-C749-2B03E0D12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5FEA37-524B-487C-9C70-036D4BED048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7540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pinterest.ie/pin/847521223599374086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pinterest.com/pin/694187730038547708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pinterest.ie/pin/847521223599374086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pinterest.com/pin/69418773003854770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reative cartoon calendar illustration for august month | Premium  AI-generated vector">
            <a:extLst>
              <a:ext uri="{FF2B5EF4-FFF2-40B4-BE49-F238E27FC236}">
                <a16:creationId xmlns:a16="http://schemas.microsoft.com/office/drawing/2014/main" id="{4F84A84F-6408-C86B-1F0D-C7494827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01" y="182634"/>
            <a:ext cx="5029489" cy="320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4EDD546-CD82-4056-3BB4-710767548697}"/>
              </a:ext>
            </a:extLst>
          </p:cNvPr>
          <p:cNvSpPr/>
          <p:nvPr/>
        </p:nvSpPr>
        <p:spPr>
          <a:xfrm>
            <a:off x="6888163" y="324790"/>
            <a:ext cx="3390900" cy="3045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 err="1"/>
              <a:t>Δρ</a:t>
            </a:r>
            <a:r>
              <a:rPr lang="el-GR" dirty="0"/>
              <a:t> Ελένη Χαραλάμπους </a:t>
            </a:r>
            <a:endParaRPr lang="el-CY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3FF1917-04D0-BC4F-55FF-3E1975315B37}"/>
              </a:ext>
            </a:extLst>
          </p:cNvPr>
          <p:cNvSpPr/>
          <p:nvPr/>
        </p:nvSpPr>
        <p:spPr>
          <a:xfrm rot="20565481">
            <a:off x="2944814" y="957262"/>
            <a:ext cx="2879725" cy="16192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 dirty="0"/>
          </a:p>
          <a:p>
            <a:pPr algn="ctr">
              <a:defRPr/>
            </a:pPr>
            <a:r>
              <a:rPr lang="en-US" b="1" dirty="0" err="1"/>
              <a:t>Belirtme</a:t>
            </a:r>
            <a:r>
              <a:rPr lang="en-US" b="1" dirty="0"/>
              <a:t> </a:t>
            </a:r>
            <a:r>
              <a:rPr lang="en-US" b="1" dirty="0" err="1"/>
              <a:t>Hâli</a:t>
            </a:r>
            <a:r>
              <a:rPr lang="en-US" b="1" dirty="0"/>
              <a:t>:</a:t>
            </a:r>
            <a:endParaRPr lang="tr-TR" b="1" dirty="0"/>
          </a:p>
          <a:p>
            <a:pPr algn="ctr">
              <a:defRPr/>
            </a:pPr>
            <a:r>
              <a:rPr lang="en-US" b="1" dirty="0"/>
              <a:t>-y</a:t>
            </a:r>
            <a:r>
              <a:rPr lang="tr-TR" b="1" dirty="0"/>
              <a:t>ı</a:t>
            </a:r>
            <a:r>
              <a:rPr lang="en-US" b="1" dirty="0"/>
              <a:t>-</a:t>
            </a:r>
            <a:r>
              <a:rPr lang="tr-TR" b="1" dirty="0"/>
              <a:t>yi</a:t>
            </a:r>
            <a:r>
              <a:rPr lang="en-US" b="1" dirty="0"/>
              <a:t>-</a:t>
            </a:r>
            <a:r>
              <a:rPr lang="tr-TR" b="1" dirty="0"/>
              <a:t>yu</a:t>
            </a:r>
            <a:r>
              <a:rPr lang="en-US" b="1" dirty="0"/>
              <a:t>-</a:t>
            </a:r>
            <a:r>
              <a:rPr lang="tr-TR" b="1" dirty="0"/>
              <a:t>yü</a:t>
            </a:r>
          </a:p>
          <a:p>
            <a:pPr algn="ctr">
              <a:defRPr/>
            </a:pPr>
            <a:r>
              <a:rPr lang="en-US" b="1" dirty="0"/>
              <a:t>-</a:t>
            </a:r>
            <a:r>
              <a:rPr lang="tr-TR" b="1" dirty="0"/>
              <a:t>ı</a:t>
            </a:r>
            <a:r>
              <a:rPr lang="en-US" b="1" dirty="0"/>
              <a:t>-</a:t>
            </a:r>
            <a:r>
              <a:rPr lang="tr-TR" b="1" dirty="0"/>
              <a:t>i</a:t>
            </a:r>
            <a:r>
              <a:rPr lang="en-US" b="1" dirty="0"/>
              <a:t>-</a:t>
            </a:r>
            <a:r>
              <a:rPr lang="tr-TR" b="1" dirty="0"/>
              <a:t>u</a:t>
            </a:r>
            <a:r>
              <a:rPr lang="en-US" b="1" dirty="0"/>
              <a:t>-</a:t>
            </a:r>
            <a:r>
              <a:rPr lang="tr-TR" b="1" dirty="0"/>
              <a:t>ü</a:t>
            </a:r>
            <a:endParaRPr lang="el-CY" dirty="0"/>
          </a:p>
        </p:txBody>
      </p:sp>
      <p:pic>
        <p:nvPicPr>
          <p:cNvPr id="4101" name="Picture 12" descr="Temiz Çevre, Temiz Dünya&quot; Çevre Temizliği Etkinliği - Gönüllüyüz BİZ">
            <a:extLst>
              <a:ext uri="{FF2B5EF4-FFF2-40B4-BE49-F238E27FC236}">
                <a16:creationId xmlns:a16="http://schemas.microsoft.com/office/drawing/2014/main" id="{8DF00220-863E-5C6B-8A8A-3BFDF3B2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r="11157"/>
          <a:stretch>
            <a:fillRect/>
          </a:stretch>
        </p:blipFill>
        <p:spPr bwMode="auto">
          <a:xfrm>
            <a:off x="7389741" y="3043454"/>
            <a:ext cx="2856056" cy="333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4" descr="ΔΙΑΤΗΡΕΙΤΕ ΤΟ ΧΩΡΟ ΚΑΘΑΡΟ | Epigrami.gr">
            <a:extLst>
              <a:ext uri="{FF2B5EF4-FFF2-40B4-BE49-F238E27FC236}">
                <a16:creationId xmlns:a16="http://schemas.microsoft.com/office/drawing/2014/main" id="{2F4FAC6D-4EC2-818A-3AD7-D9C997F75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r="8585"/>
          <a:stretch>
            <a:fillRect/>
          </a:stretch>
        </p:blipFill>
        <p:spPr bwMode="auto">
          <a:xfrm>
            <a:off x="4632759" y="3603049"/>
            <a:ext cx="2421659" cy="281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Εικόνα 1">
            <a:extLst>
              <a:ext uri="{FF2B5EF4-FFF2-40B4-BE49-F238E27FC236}">
                <a16:creationId xmlns:a16="http://schemas.microsoft.com/office/drawing/2014/main" id="{9FB740BA-83F4-7CEC-EBB7-0E9FA0C4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4" y="588963"/>
            <a:ext cx="771048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A27345A-3005-661F-B4A5-FC4299B61A2F}"/>
              </a:ext>
            </a:extLst>
          </p:cNvPr>
          <p:cNvSpPr/>
          <p:nvPr/>
        </p:nvSpPr>
        <p:spPr>
          <a:xfrm>
            <a:off x="4872038" y="1052513"/>
            <a:ext cx="1511300" cy="8493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b="1" dirty="0"/>
              <a:t>Ne yapıyorsun</a:t>
            </a:r>
            <a:r>
              <a:rPr lang="en-US" sz="1600" b="1" dirty="0"/>
              <a:t>?</a:t>
            </a:r>
            <a:endParaRPr lang="el-CY" sz="1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- Θέση περιεχομένου">
            <a:extLst>
              <a:ext uri="{FF2B5EF4-FFF2-40B4-BE49-F238E27FC236}">
                <a16:creationId xmlns:a16="http://schemas.microsoft.com/office/drawing/2014/main" id="{3FACD854-1F16-5827-2C83-0F7D451F5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063" y="2500314"/>
            <a:ext cx="8229600" cy="928687"/>
          </a:xfrm>
          <a:ln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tr-TR" altLang="el-CY"/>
              <a:t>.........................</a:t>
            </a:r>
            <a:r>
              <a:rPr lang="en-US" altLang="el-CY"/>
              <a:t> </a:t>
            </a:r>
            <a:r>
              <a:rPr lang="tr-TR" altLang="el-CY"/>
              <a:t>  </a:t>
            </a:r>
            <a:r>
              <a:rPr lang="en-GB" altLang="el-CY"/>
              <a:t>k</a:t>
            </a:r>
            <a:r>
              <a:rPr lang="tr-TR" altLang="el-CY"/>
              <a:t>apatıyorum</a:t>
            </a:r>
            <a:r>
              <a:rPr lang="el-GR" altLang="el-CY"/>
              <a:t> </a:t>
            </a:r>
            <a:r>
              <a:rPr lang="el-GR" altLang="el-CY" sz="2400"/>
              <a:t>(κλείνω, θα κλείσω)</a:t>
            </a:r>
            <a:endParaRPr lang="en-US" altLang="el-CY" sz="2400"/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2F421FEE-48A6-D770-B5ED-D8D0247575C3}"/>
              </a:ext>
            </a:extLst>
          </p:cNvPr>
          <p:cNvSpPr txBox="1">
            <a:spLocks/>
          </p:cNvSpPr>
          <p:nvPr/>
        </p:nvSpPr>
        <p:spPr bwMode="auto">
          <a:xfrm>
            <a:off x="2024063" y="1500189"/>
            <a:ext cx="8229600" cy="928687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r-TR" sz="3200" dirty="0"/>
              <a:t>.........................</a:t>
            </a:r>
            <a:r>
              <a:rPr lang="en-US" sz="3200" dirty="0"/>
              <a:t> </a:t>
            </a:r>
            <a:r>
              <a:rPr lang="tr-TR" sz="3200" dirty="0"/>
              <a:t>  </a:t>
            </a:r>
            <a:r>
              <a:rPr lang="en-GB" sz="3200" dirty="0"/>
              <a:t>s</a:t>
            </a:r>
            <a:r>
              <a:rPr lang="tr-TR" sz="3200" dirty="0"/>
              <a:t>iliyorum</a:t>
            </a:r>
            <a:r>
              <a:rPr lang="el-GR" sz="3200" dirty="0"/>
              <a:t> </a:t>
            </a:r>
            <a:r>
              <a:rPr lang="el-GR" sz="1200" dirty="0"/>
              <a:t>(σβήνω, σκουπίζω, σφουγγαρίζω, σφουγγίζω, ξεσκονίζω)</a:t>
            </a:r>
            <a:r>
              <a:rPr lang="el-GR" sz="1200" dirty="0">
                <a:latin typeface="Arial" charset="0"/>
                <a:cs typeface="Arial" charset="0"/>
              </a:rPr>
              <a:t>                         			θα σβήσω, θα σκουπίσω, θα σφουγγαρίσω, θα σφουγγίσω, θα ξεσκονίζω)</a:t>
            </a:r>
            <a:endParaRPr lang="en-US" sz="120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200" dirty="0"/>
          </a:p>
        </p:txBody>
      </p:sp>
      <p:sp>
        <p:nvSpPr>
          <p:cNvPr id="4" name="2 - Θέση περιεχομένου">
            <a:extLst>
              <a:ext uri="{FF2B5EF4-FFF2-40B4-BE49-F238E27FC236}">
                <a16:creationId xmlns:a16="http://schemas.microsoft.com/office/drawing/2014/main" id="{7BFEF7D0-8FB1-9B5E-0D07-725F17D7DAC5}"/>
              </a:ext>
            </a:extLst>
          </p:cNvPr>
          <p:cNvSpPr txBox="1">
            <a:spLocks/>
          </p:cNvSpPr>
          <p:nvPr/>
        </p:nvSpPr>
        <p:spPr bwMode="auto">
          <a:xfrm>
            <a:off x="2033588" y="509589"/>
            <a:ext cx="8229600" cy="928687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r-TR" sz="3200" dirty="0"/>
              <a:t>.........................</a:t>
            </a:r>
            <a:r>
              <a:rPr lang="en-US" sz="3200" dirty="0"/>
              <a:t> </a:t>
            </a:r>
            <a:r>
              <a:rPr lang="tr-TR" sz="3200" dirty="0"/>
              <a:t>  </a:t>
            </a:r>
            <a:r>
              <a:rPr lang="en-GB" sz="3200" dirty="0"/>
              <a:t>t</a:t>
            </a:r>
            <a:r>
              <a:rPr lang="tr-TR" sz="3200" dirty="0"/>
              <a:t>emizliyorum  </a:t>
            </a:r>
            <a:r>
              <a:rPr lang="el-GR" sz="2000" dirty="0"/>
              <a:t>(καθαρίζω, θα καθαρίσω)</a:t>
            </a:r>
            <a:endParaRPr lang="en-US" sz="2000" dirty="0"/>
          </a:p>
        </p:txBody>
      </p:sp>
      <p:sp>
        <p:nvSpPr>
          <p:cNvPr id="6" name="2 - Θέση περιεχομένου">
            <a:extLst>
              <a:ext uri="{FF2B5EF4-FFF2-40B4-BE49-F238E27FC236}">
                <a16:creationId xmlns:a16="http://schemas.microsoft.com/office/drawing/2014/main" id="{EC63A321-32BA-5DE6-36DE-F3352D9F4FBF}"/>
              </a:ext>
            </a:extLst>
          </p:cNvPr>
          <p:cNvSpPr txBox="1">
            <a:spLocks/>
          </p:cNvSpPr>
          <p:nvPr/>
        </p:nvSpPr>
        <p:spPr bwMode="auto">
          <a:xfrm>
            <a:off x="2024063" y="3571875"/>
            <a:ext cx="8229600" cy="92868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r-TR" sz="3200" dirty="0"/>
              <a:t>.........................</a:t>
            </a:r>
            <a:r>
              <a:rPr lang="en-US" sz="3200" dirty="0"/>
              <a:t> </a:t>
            </a:r>
            <a:r>
              <a:rPr lang="tr-TR" sz="3200" dirty="0"/>
              <a:t>  </a:t>
            </a:r>
            <a:r>
              <a:rPr lang="en-GB" sz="3200" dirty="0"/>
              <a:t>b</a:t>
            </a:r>
            <a:r>
              <a:rPr lang="tr-TR" sz="3200" dirty="0"/>
              <a:t>oyuyorum</a:t>
            </a:r>
            <a:r>
              <a:rPr lang="el-GR" sz="3200" dirty="0"/>
              <a:t> (βάφω, θα βάψω )</a:t>
            </a:r>
            <a:endParaRPr lang="en-US" sz="3200" dirty="0"/>
          </a:p>
        </p:txBody>
      </p:sp>
      <p:sp>
        <p:nvSpPr>
          <p:cNvPr id="7" name="2 - Θέση περιεχομένου">
            <a:extLst>
              <a:ext uri="{FF2B5EF4-FFF2-40B4-BE49-F238E27FC236}">
                <a16:creationId xmlns:a16="http://schemas.microsoft.com/office/drawing/2014/main" id="{BB36DD17-2E86-B234-58BA-6929C7447E74}"/>
              </a:ext>
            </a:extLst>
          </p:cNvPr>
          <p:cNvSpPr txBox="1">
            <a:spLocks/>
          </p:cNvSpPr>
          <p:nvPr/>
        </p:nvSpPr>
        <p:spPr bwMode="auto">
          <a:xfrm>
            <a:off x="2024063" y="4643439"/>
            <a:ext cx="8229600" cy="928687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r-TR" sz="3200" dirty="0"/>
              <a:t>........................</a:t>
            </a:r>
            <a:r>
              <a:rPr lang="en-US" sz="3200" dirty="0"/>
              <a:t> </a:t>
            </a:r>
            <a:r>
              <a:rPr lang="tr-TR" sz="3200" dirty="0"/>
              <a:t>  </a:t>
            </a:r>
            <a:r>
              <a:rPr lang="en-GB" sz="3200" dirty="0"/>
              <a:t>a</a:t>
            </a:r>
            <a:r>
              <a:rPr lang="tr-TR" sz="3200" dirty="0"/>
              <a:t>lıyorum</a:t>
            </a:r>
            <a:r>
              <a:rPr lang="el-GR" sz="3200" dirty="0"/>
              <a:t> (παίρνω, θα πάρω )</a:t>
            </a:r>
            <a:endParaRPr lang="en-US" sz="3200" dirty="0"/>
          </a:p>
        </p:txBody>
      </p:sp>
      <p:cxnSp>
        <p:nvCxnSpPr>
          <p:cNvPr id="9" name="8 - Ευθύγραμμο βέλος σύνδεσης">
            <a:extLst>
              <a:ext uri="{FF2B5EF4-FFF2-40B4-BE49-F238E27FC236}">
                <a16:creationId xmlns:a16="http://schemas.microsoft.com/office/drawing/2014/main" id="{2CD9986E-7790-BA18-551E-E38965D5BFCE}"/>
              </a:ext>
            </a:extLst>
          </p:cNvPr>
          <p:cNvCxnSpPr>
            <a:cxnSpLocks/>
          </p:cNvCxnSpPr>
          <p:nvPr/>
        </p:nvCxnSpPr>
        <p:spPr>
          <a:xfrm rot="5400000">
            <a:off x="6210983" y="219078"/>
            <a:ext cx="509588" cy="90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>
            <a:extLst>
              <a:ext uri="{FF2B5EF4-FFF2-40B4-BE49-F238E27FC236}">
                <a16:creationId xmlns:a16="http://schemas.microsoft.com/office/drawing/2014/main" id="{663920F6-189F-66BA-2252-5AC1DAA36B4B}"/>
              </a:ext>
            </a:extLst>
          </p:cNvPr>
          <p:cNvCxnSpPr/>
          <p:nvPr/>
        </p:nvCxnSpPr>
        <p:spPr>
          <a:xfrm rot="5400000">
            <a:off x="5528242" y="1240630"/>
            <a:ext cx="509588" cy="90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>
            <a:extLst>
              <a:ext uri="{FF2B5EF4-FFF2-40B4-BE49-F238E27FC236}">
                <a16:creationId xmlns:a16="http://schemas.microsoft.com/office/drawing/2014/main" id="{7A55813B-69BB-68D0-FEB4-12F5B8C9AEE0}"/>
              </a:ext>
            </a:extLst>
          </p:cNvPr>
          <p:cNvCxnSpPr/>
          <p:nvPr/>
        </p:nvCxnSpPr>
        <p:spPr>
          <a:xfrm rot="5400000">
            <a:off x="5634718" y="2312194"/>
            <a:ext cx="509588" cy="90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>
            <a:extLst>
              <a:ext uri="{FF2B5EF4-FFF2-40B4-BE49-F238E27FC236}">
                <a16:creationId xmlns:a16="http://schemas.microsoft.com/office/drawing/2014/main" id="{5BBD38A9-A159-5A3F-DEEF-5C784B3A00AE}"/>
              </a:ext>
            </a:extLst>
          </p:cNvPr>
          <p:cNvCxnSpPr/>
          <p:nvPr/>
        </p:nvCxnSpPr>
        <p:spPr>
          <a:xfrm rot="5400000">
            <a:off x="5848350" y="3378995"/>
            <a:ext cx="509587" cy="90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>
            <a:extLst>
              <a:ext uri="{FF2B5EF4-FFF2-40B4-BE49-F238E27FC236}">
                <a16:creationId xmlns:a16="http://schemas.microsoft.com/office/drawing/2014/main" id="{60CD00BC-3A3C-91AD-0372-2F05C2A4FC30}"/>
              </a:ext>
            </a:extLst>
          </p:cNvPr>
          <p:cNvCxnSpPr/>
          <p:nvPr/>
        </p:nvCxnSpPr>
        <p:spPr>
          <a:xfrm rot="5400000">
            <a:off x="5288416" y="4526758"/>
            <a:ext cx="509588" cy="90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21 - Έλλειψη">
            <a:extLst>
              <a:ext uri="{FF2B5EF4-FFF2-40B4-BE49-F238E27FC236}">
                <a16:creationId xmlns:a16="http://schemas.microsoft.com/office/drawing/2014/main" id="{EF1DD892-7616-4AE0-D96F-D61E4A960A86}"/>
              </a:ext>
            </a:extLst>
          </p:cNvPr>
          <p:cNvSpPr/>
          <p:nvPr/>
        </p:nvSpPr>
        <p:spPr>
          <a:xfrm>
            <a:off x="9096376" y="6072188"/>
            <a:ext cx="1357313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/>
              <a:t>3</a:t>
            </a:r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ute boy making stop gesture with traffic sign stop sign | Premium Vector">
            <a:extLst>
              <a:ext uri="{FF2B5EF4-FFF2-40B4-BE49-F238E27FC236}">
                <a16:creationId xmlns:a16="http://schemas.microsoft.com/office/drawing/2014/main" id="{DEC14767-B89B-D524-8B5D-4DE68AC74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4365626"/>
            <a:ext cx="24653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4A4A42F4-5D20-B684-84F9-D0595B9657B4}"/>
              </a:ext>
            </a:extLst>
          </p:cNvPr>
          <p:cNvSpPr/>
          <p:nvPr/>
        </p:nvSpPr>
        <p:spPr>
          <a:xfrm>
            <a:off x="2135189" y="692150"/>
            <a:ext cx="3889375" cy="2376488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Μου  αρέσει  </a:t>
            </a:r>
            <a:r>
              <a:rPr lang="tr-TR" sz="2800" dirty="0"/>
              <a:t>o  </a:t>
            </a:r>
            <a:r>
              <a:rPr lang="el-GR" sz="2800" dirty="0"/>
              <a:t>χειμώνας.</a:t>
            </a:r>
            <a:endParaRPr lang="el-CY" sz="2800" dirty="0"/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40E53A89-F9B0-9AC0-08F7-281834913C58}"/>
              </a:ext>
            </a:extLst>
          </p:cNvPr>
          <p:cNvSpPr/>
          <p:nvPr/>
        </p:nvSpPr>
        <p:spPr>
          <a:xfrm>
            <a:off x="6292850" y="476250"/>
            <a:ext cx="3887788" cy="2376488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dirty="0"/>
              <a:t>Kışı seviyorum.</a:t>
            </a:r>
            <a:endParaRPr lang="el-CY" sz="2800" dirty="0"/>
          </a:p>
        </p:txBody>
      </p:sp>
      <p:pic>
        <p:nvPicPr>
          <p:cNvPr id="15365" name="Picture 4" descr="İnsanlar ve kardan adam ile kış mevsimi için düz illüstrasyon | Premium  vektör">
            <a:extLst>
              <a:ext uri="{FF2B5EF4-FFF2-40B4-BE49-F238E27FC236}">
                <a16:creationId xmlns:a16="http://schemas.microsoft.com/office/drawing/2014/main" id="{8F0CF1A0-8BAD-B700-C112-1355FCE0E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404653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Karlı bir kış günü soğuktan titreyen kız. ©IconicBestiary 514023624'e ait  Stok Vektör">
            <a:extLst>
              <a:ext uri="{FF2B5EF4-FFF2-40B4-BE49-F238E27FC236}">
                <a16:creationId xmlns:a16="http://schemas.microsoft.com/office/drawing/2014/main" id="{925F1D28-2ECF-26EB-A4BD-BCBA0F09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046539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E5BB838A-7328-728C-B018-ABEB6350E9E7}"/>
              </a:ext>
            </a:extLst>
          </p:cNvPr>
          <p:cNvSpPr/>
          <p:nvPr/>
        </p:nvSpPr>
        <p:spPr>
          <a:xfrm>
            <a:off x="2495551" y="842964"/>
            <a:ext cx="4213225" cy="2674937"/>
          </a:xfrm>
          <a:prstGeom prst="cloud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300" dirty="0"/>
              <a:t>Nasıl  dünyayı  geziyorum</a:t>
            </a:r>
            <a:r>
              <a:rPr lang="en-US" sz="3300" dirty="0"/>
              <a:t>?</a:t>
            </a:r>
            <a:endParaRPr lang="el-CY" sz="3300" dirty="0"/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96BFB507-34C9-9E13-5BD4-8820094C9CE0}"/>
              </a:ext>
            </a:extLst>
          </p:cNvPr>
          <p:cNvSpPr/>
          <p:nvPr/>
        </p:nvSpPr>
        <p:spPr>
          <a:xfrm rot="2176124">
            <a:off x="7172326" y="1154114"/>
            <a:ext cx="3184525" cy="2979737"/>
          </a:xfrm>
          <a:prstGeom prst="cloudCallou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/>
              <a:t>Gereksiz</a:t>
            </a:r>
            <a:r>
              <a:rPr lang="en-US" sz="2000" b="1" dirty="0"/>
              <a:t> </a:t>
            </a:r>
            <a:r>
              <a:rPr lang="en-US" sz="2000" b="1" dirty="0" err="1"/>
              <a:t>harcamaları</a:t>
            </a:r>
            <a:r>
              <a:rPr lang="en-US" sz="2000" b="1" dirty="0"/>
              <a:t> </a:t>
            </a:r>
          </a:p>
          <a:p>
            <a:pPr algn="ctr">
              <a:defRPr/>
            </a:pPr>
            <a:r>
              <a:rPr lang="en-US" sz="2000" b="1" dirty="0" err="1"/>
              <a:t>azalt</a:t>
            </a:r>
            <a:r>
              <a:rPr lang="en-US" sz="2000" b="1" dirty="0"/>
              <a:t> !</a:t>
            </a:r>
            <a:endParaRPr lang="el-CY" sz="2000" dirty="0"/>
          </a:p>
        </p:txBody>
      </p:sp>
      <p:sp>
        <p:nvSpPr>
          <p:cNvPr id="16388" name="AutoShape 2" descr="Sırt çantalı çok Kültürlü öğrenciler Uluslararası Karakter öğrencileriyle  Konuşuyor Vektör, Karakter, öğrenciler, Uluslararası Pngtree'de  İllüstrasyon Görseli, Pngtree'de Ücretsiz İndirme">
            <a:extLst>
              <a:ext uri="{FF2B5EF4-FFF2-40B4-BE49-F238E27FC236}">
                <a16:creationId xmlns:a16="http://schemas.microsoft.com/office/drawing/2014/main" id="{01807323-2D30-070C-F1A5-8AFB11DDA8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CY" altLang="el-CY" sz="1800">
              <a:latin typeface="Arial" panose="020B0604020202020204" pitchFamily="34" charset="0"/>
            </a:endParaRPr>
          </a:p>
        </p:txBody>
      </p:sp>
      <p:pic>
        <p:nvPicPr>
          <p:cNvPr id="16389" name="Εικόνα 4">
            <a:extLst>
              <a:ext uri="{FF2B5EF4-FFF2-40B4-BE49-F238E27FC236}">
                <a16:creationId xmlns:a16="http://schemas.microsoft.com/office/drawing/2014/main" id="{97B1D04E-562D-AEB3-4C8B-5131EBBA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9" y="4076700"/>
            <a:ext cx="19145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Cute boy making stop gesture with traffic sign stop sign | Premium Vector">
            <a:extLst>
              <a:ext uri="{FF2B5EF4-FFF2-40B4-BE49-F238E27FC236}">
                <a16:creationId xmlns:a16="http://schemas.microsoft.com/office/drawing/2014/main" id="{EBBC59DD-CE0F-2225-811E-09276BDA4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4365626"/>
            <a:ext cx="24653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Çivi yazısı! 😂😂😂#karikatür #ödev #evödevi #komik #çivi #yazı #annekız  #limonilezeytin #s20190317">
            <a:extLst>
              <a:ext uri="{FF2B5EF4-FFF2-40B4-BE49-F238E27FC236}">
                <a16:creationId xmlns:a16="http://schemas.microsoft.com/office/drawing/2014/main" id="{08B0D00C-46FB-9862-62C8-0470ABA9C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36613"/>
            <a:ext cx="74168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Sırt çantalı çok Kültürlü öğrenciler Uluslararası Karakter öğrencileriyle  Konuşuyor Vektör, Karakter, öğrenciler, Uluslararası Pngtree'de  İllüstrasyon Görseli, Pngtree'de Ücretsiz İndirme">
            <a:extLst>
              <a:ext uri="{FF2B5EF4-FFF2-40B4-BE49-F238E27FC236}">
                <a16:creationId xmlns:a16="http://schemas.microsoft.com/office/drawing/2014/main" id="{E37C20B0-AF43-1D78-483B-2F7C3E19CD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CY" altLang="el-CY" sz="1800">
              <a:latin typeface="Arial" panose="020B0604020202020204" pitchFamily="34" charset="0"/>
            </a:endParaRPr>
          </a:p>
        </p:txBody>
      </p:sp>
      <p:pic>
        <p:nvPicPr>
          <p:cNvPr id="18435" name="Picture 11" descr="Haftanın Günleri Ahşap Pano">
            <a:extLst>
              <a:ext uri="{FF2B5EF4-FFF2-40B4-BE49-F238E27FC236}">
                <a16:creationId xmlns:a16="http://schemas.microsoft.com/office/drawing/2014/main" id="{408E40E7-07E8-9BE6-D8BC-243EBB9A5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1" r="20201"/>
          <a:stretch>
            <a:fillRect/>
          </a:stretch>
        </p:blipFill>
        <p:spPr bwMode="auto">
          <a:xfrm>
            <a:off x="1992314" y="757239"/>
            <a:ext cx="28797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DE28BB0-30B5-C460-1097-FED9EB915EA5}"/>
              </a:ext>
            </a:extLst>
          </p:cNvPr>
          <p:cNvSpPr/>
          <p:nvPr/>
        </p:nvSpPr>
        <p:spPr>
          <a:xfrm>
            <a:off x="4800601" y="1844676"/>
            <a:ext cx="5616575" cy="504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CY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9E3B5C01-B380-DCB2-6985-5F9B07239B54}"/>
              </a:ext>
            </a:extLst>
          </p:cNvPr>
          <p:cNvSpPr/>
          <p:nvPr/>
        </p:nvSpPr>
        <p:spPr>
          <a:xfrm>
            <a:off x="4787901" y="2419351"/>
            <a:ext cx="5616575" cy="504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CY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EE7E65B0-C911-01DD-C89D-DD86F7882FEB}"/>
              </a:ext>
            </a:extLst>
          </p:cNvPr>
          <p:cNvSpPr/>
          <p:nvPr/>
        </p:nvSpPr>
        <p:spPr>
          <a:xfrm>
            <a:off x="4752976" y="3036889"/>
            <a:ext cx="5616575" cy="504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CY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B06DF80A-F70C-7F57-AD14-B9F0D05D9E6E}"/>
              </a:ext>
            </a:extLst>
          </p:cNvPr>
          <p:cNvSpPr/>
          <p:nvPr/>
        </p:nvSpPr>
        <p:spPr>
          <a:xfrm>
            <a:off x="4751389" y="3619500"/>
            <a:ext cx="5616575" cy="5032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CY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F91E74EB-1F50-490E-B5E4-D97F066C5FE8}"/>
              </a:ext>
            </a:extLst>
          </p:cNvPr>
          <p:cNvSpPr/>
          <p:nvPr/>
        </p:nvSpPr>
        <p:spPr>
          <a:xfrm>
            <a:off x="4730751" y="4133850"/>
            <a:ext cx="5616575" cy="5032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CY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CBFE274D-181C-81B7-91C9-04BFFAB4748C}"/>
              </a:ext>
            </a:extLst>
          </p:cNvPr>
          <p:cNvSpPr/>
          <p:nvPr/>
        </p:nvSpPr>
        <p:spPr>
          <a:xfrm>
            <a:off x="4727576" y="4687889"/>
            <a:ext cx="5616575" cy="5032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CY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47A8225B-AB6C-B9F7-87DF-F44C61EE1B37}"/>
              </a:ext>
            </a:extLst>
          </p:cNvPr>
          <p:cNvSpPr/>
          <p:nvPr/>
        </p:nvSpPr>
        <p:spPr>
          <a:xfrm>
            <a:off x="4727576" y="5292725"/>
            <a:ext cx="5616575" cy="5032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CY"/>
          </a:p>
        </p:txBody>
      </p:sp>
      <p:pic>
        <p:nvPicPr>
          <p:cNvPr id="18443" name="Picture 25" descr="Ofislerinde Ve Özel Çoklu Görevler Gerçekleştiren Kadın Kümesi Sorunsuz  Yapmam Gerekenler Ve Bu Panik Içinde Bir Desen Vardır Böylece Düzenlemek  Kolaydır Vektör Sanat Değil Stok Vektör Sanatı &amp; Ebeveyn'nin Daha Fazla  Görseli -">
            <a:extLst>
              <a:ext uri="{FF2B5EF4-FFF2-40B4-BE49-F238E27FC236}">
                <a16:creationId xmlns:a16="http://schemas.microsoft.com/office/drawing/2014/main" id="{5392CAB1-1874-A54A-D196-9423F7360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1845" r="50000" b="8026"/>
          <a:stretch>
            <a:fillRect/>
          </a:stretch>
        </p:blipFill>
        <p:spPr bwMode="auto">
          <a:xfrm>
            <a:off x="8904289" y="152400"/>
            <a:ext cx="15128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7" descr="Marketing Plan Infographics Cartoon Character Stok Vektör Sanatı &amp; 2015'nin  Daha Fazla Görseli - 2015, Adamlar, Akmak - iStock">
            <a:extLst>
              <a:ext uri="{FF2B5EF4-FFF2-40B4-BE49-F238E27FC236}">
                <a16:creationId xmlns:a16="http://schemas.microsoft.com/office/drawing/2014/main" id="{E4C653AE-6579-03B0-8E3B-EF595467A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r="50000" b="7372"/>
          <a:stretch>
            <a:fillRect/>
          </a:stretch>
        </p:blipFill>
        <p:spPr bwMode="auto">
          <a:xfrm>
            <a:off x="7181850" y="152401"/>
            <a:ext cx="15128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9" descr="Bir Şeyler Yapmam Gerek">
            <a:extLst>
              <a:ext uri="{FF2B5EF4-FFF2-40B4-BE49-F238E27FC236}">
                <a16:creationId xmlns:a16="http://schemas.microsoft.com/office/drawing/2014/main" id="{C5BC6BAD-BA28-67CE-64A6-F700588BB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5" b="54822"/>
          <a:stretch>
            <a:fillRect/>
          </a:stretch>
        </p:blipFill>
        <p:spPr bwMode="auto">
          <a:xfrm>
            <a:off x="4872038" y="404813"/>
            <a:ext cx="203676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çokteşekkürler #teşekkürler #tesekkurler #dilekmektubu #coktesekkurler  #tesekkurederim #teşekkürederim.">
            <a:extLst>
              <a:ext uri="{FF2B5EF4-FFF2-40B4-BE49-F238E27FC236}">
                <a16:creationId xmlns:a16="http://schemas.microsoft.com/office/drawing/2014/main" id="{C2F8D92D-8373-A2C4-4917-29AE620D2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476250"/>
            <a:ext cx="6624637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2" descr="33,981,086 Düşün Stok İlüstrasyon | DepositPhotos">
            <a:extLst>
              <a:ext uri="{FF2B5EF4-FFF2-40B4-BE49-F238E27FC236}">
                <a16:creationId xmlns:a16="http://schemas.microsoft.com/office/drawing/2014/main" id="{D4959CE2-82A6-86F8-0663-B88DDE65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227138"/>
            <a:ext cx="85534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>
            <a:extLst>
              <a:ext uri="{FF2B5EF4-FFF2-40B4-BE49-F238E27FC236}">
                <a16:creationId xmlns:a16="http://schemas.microsoft.com/office/drawing/2014/main" id="{9700504B-3989-0D48-2614-F495201FAA8A}"/>
              </a:ext>
            </a:extLst>
          </p:cNvPr>
          <p:cNvSpPr/>
          <p:nvPr/>
        </p:nvSpPr>
        <p:spPr>
          <a:xfrm>
            <a:off x="3881438" y="1571626"/>
            <a:ext cx="1928812" cy="10715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6000" dirty="0"/>
              <a:t>-</a:t>
            </a:r>
            <a:r>
              <a:rPr lang="en-GB" sz="6000" dirty="0"/>
              <a:t>(y)</a:t>
            </a:r>
            <a:r>
              <a:rPr lang="tr-TR" sz="6000" dirty="0"/>
              <a:t>i</a:t>
            </a:r>
            <a:endParaRPr lang="en-US" sz="6000" dirty="0"/>
          </a:p>
        </p:txBody>
      </p:sp>
      <p:sp>
        <p:nvSpPr>
          <p:cNvPr id="6" name="5 - Στρογγυλεμένο ορθογώνιο">
            <a:extLst>
              <a:ext uri="{FF2B5EF4-FFF2-40B4-BE49-F238E27FC236}">
                <a16:creationId xmlns:a16="http://schemas.microsoft.com/office/drawing/2014/main" id="{33ED7920-55B2-049B-A24C-EABDAEF5B70F}"/>
              </a:ext>
            </a:extLst>
          </p:cNvPr>
          <p:cNvSpPr/>
          <p:nvPr/>
        </p:nvSpPr>
        <p:spPr>
          <a:xfrm>
            <a:off x="6024563" y="1571626"/>
            <a:ext cx="1928812" cy="10715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6000" dirty="0"/>
              <a:t>-</a:t>
            </a:r>
            <a:r>
              <a:rPr lang="en-GB" sz="6000" dirty="0"/>
              <a:t>(y)</a:t>
            </a:r>
            <a:r>
              <a:rPr lang="tr-TR" sz="6000" dirty="0"/>
              <a:t>u</a:t>
            </a:r>
            <a:endParaRPr lang="en-US" sz="6000" dirty="0"/>
          </a:p>
        </p:txBody>
      </p:sp>
      <p:cxnSp>
        <p:nvCxnSpPr>
          <p:cNvPr id="15" name="14 - Ευθύγραμμο βέλος σύνδεσης">
            <a:extLst>
              <a:ext uri="{FF2B5EF4-FFF2-40B4-BE49-F238E27FC236}">
                <a16:creationId xmlns:a16="http://schemas.microsoft.com/office/drawing/2014/main" id="{27F4F876-E605-1C5C-C659-23CF9887F4D8}"/>
              </a:ext>
            </a:extLst>
          </p:cNvPr>
          <p:cNvCxnSpPr/>
          <p:nvPr/>
        </p:nvCxnSpPr>
        <p:spPr>
          <a:xfrm rot="5400000">
            <a:off x="8989220" y="4250532"/>
            <a:ext cx="500062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9 - Επεξήγηση με σύννεφο">
            <a:extLst>
              <a:ext uri="{FF2B5EF4-FFF2-40B4-BE49-F238E27FC236}">
                <a16:creationId xmlns:a16="http://schemas.microsoft.com/office/drawing/2014/main" id="{F9A6C67A-E359-AC4A-C964-E589E437C810}"/>
              </a:ext>
            </a:extLst>
          </p:cNvPr>
          <p:cNvSpPr/>
          <p:nvPr/>
        </p:nvSpPr>
        <p:spPr>
          <a:xfrm>
            <a:off x="1881188" y="3857625"/>
            <a:ext cx="4286250" cy="2281238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800" b="1" dirty="0">
                <a:solidFill>
                  <a:schemeClr val="tx1"/>
                </a:solidFill>
                <a:latin typeface="+mj-lt"/>
              </a:rPr>
              <a:t>KİMİ  </a:t>
            </a:r>
            <a:r>
              <a:rPr lang="tr-TR" sz="4800" b="1" dirty="0">
                <a:solidFill>
                  <a:schemeClr val="tx1"/>
                </a:solidFill>
                <a:latin typeface="+mj-lt"/>
                <a:cs typeface="Times New Roman"/>
              </a:rPr>
              <a:t>?</a:t>
            </a:r>
          </a:p>
          <a:p>
            <a:pPr algn="ctr">
              <a:defRPr/>
            </a:pPr>
            <a:r>
              <a:rPr lang="el-GR" sz="4800" b="1" dirty="0">
                <a:solidFill>
                  <a:schemeClr val="tx1"/>
                </a:solidFill>
                <a:latin typeface="+mj-lt"/>
                <a:cs typeface="Times New Roman"/>
              </a:rPr>
              <a:t> Ποιον ; </a:t>
            </a:r>
            <a:endParaRPr lang="tr-TR" sz="48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1" name="10 - Ευθύγραμμο βέλος σύνδεσης">
            <a:extLst>
              <a:ext uri="{FF2B5EF4-FFF2-40B4-BE49-F238E27FC236}">
                <a16:creationId xmlns:a16="http://schemas.microsoft.com/office/drawing/2014/main" id="{C03770C1-93F3-ABCD-8D3E-F8A2B8ACBC8D}"/>
              </a:ext>
            </a:extLst>
          </p:cNvPr>
          <p:cNvCxnSpPr/>
          <p:nvPr/>
        </p:nvCxnSpPr>
        <p:spPr>
          <a:xfrm rot="5400000">
            <a:off x="4060032" y="3821907"/>
            <a:ext cx="500062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13 - Ορθογώνιο">
            <a:extLst>
              <a:ext uri="{FF2B5EF4-FFF2-40B4-BE49-F238E27FC236}">
                <a16:creationId xmlns:a16="http://schemas.microsoft.com/office/drawing/2014/main" id="{773C678F-5379-0391-C8A0-E503E9E5AC48}"/>
              </a:ext>
            </a:extLst>
          </p:cNvPr>
          <p:cNvSpPr/>
          <p:nvPr/>
        </p:nvSpPr>
        <p:spPr>
          <a:xfrm>
            <a:off x="5738813" y="2714625"/>
            <a:ext cx="1357312" cy="571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/>
                </a:solidFill>
              </a:rPr>
              <a:t>ΑΙΤΙΑΤΙΚΗ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16 - Στρογγυλεμένο ορθογώνιο">
            <a:extLst>
              <a:ext uri="{FF2B5EF4-FFF2-40B4-BE49-F238E27FC236}">
                <a16:creationId xmlns:a16="http://schemas.microsoft.com/office/drawing/2014/main" id="{E4D57DBE-99BD-0443-8A64-8FECF6498874}"/>
              </a:ext>
            </a:extLst>
          </p:cNvPr>
          <p:cNvSpPr/>
          <p:nvPr/>
        </p:nvSpPr>
        <p:spPr>
          <a:xfrm>
            <a:off x="1738313" y="1643063"/>
            <a:ext cx="1928812" cy="10715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6000" dirty="0"/>
              <a:t>-</a:t>
            </a:r>
            <a:r>
              <a:rPr lang="en-GB" sz="6000" dirty="0"/>
              <a:t>(y)</a:t>
            </a:r>
            <a:r>
              <a:rPr lang="tr-TR" sz="6000" dirty="0"/>
              <a:t>ı</a:t>
            </a:r>
            <a:endParaRPr lang="en-US" sz="6000" dirty="0"/>
          </a:p>
        </p:txBody>
      </p:sp>
      <p:sp>
        <p:nvSpPr>
          <p:cNvPr id="18" name="17 - Στρογγυλεμένο ορθογώνιο">
            <a:extLst>
              <a:ext uri="{FF2B5EF4-FFF2-40B4-BE49-F238E27FC236}">
                <a16:creationId xmlns:a16="http://schemas.microsoft.com/office/drawing/2014/main" id="{CAC2DA08-050B-137C-996C-D10A35914107}"/>
              </a:ext>
            </a:extLst>
          </p:cNvPr>
          <p:cNvSpPr/>
          <p:nvPr/>
        </p:nvSpPr>
        <p:spPr>
          <a:xfrm>
            <a:off x="8167688" y="1571626"/>
            <a:ext cx="1928812" cy="10715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6000" dirty="0"/>
              <a:t>-</a:t>
            </a:r>
            <a:r>
              <a:rPr lang="en-GB" sz="6000" dirty="0"/>
              <a:t>(y)</a:t>
            </a:r>
            <a:r>
              <a:rPr lang="tr-TR" sz="6000" dirty="0"/>
              <a:t>ü</a:t>
            </a:r>
            <a:endParaRPr lang="en-US" sz="6000" dirty="0"/>
          </a:p>
        </p:txBody>
      </p:sp>
      <p:sp>
        <p:nvSpPr>
          <p:cNvPr id="19" name="18 - Ορθογώνιο">
            <a:extLst>
              <a:ext uri="{FF2B5EF4-FFF2-40B4-BE49-F238E27FC236}">
                <a16:creationId xmlns:a16="http://schemas.microsoft.com/office/drawing/2014/main" id="{6D7ADB12-6FEA-6CCD-2052-326DB337CE5B}"/>
              </a:ext>
            </a:extLst>
          </p:cNvPr>
          <p:cNvSpPr/>
          <p:nvPr/>
        </p:nvSpPr>
        <p:spPr>
          <a:xfrm>
            <a:off x="1738314" y="1"/>
            <a:ext cx="8072437" cy="1000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 ΤΕΛΕΥΤΑΙΟ  ΦΩΝΗΕΝ  ΛΕΞΗΣ</a:t>
            </a:r>
          </a:p>
          <a:p>
            <a:pPr>
              <a:defRPr/>
            </a:pPr>
            <a:r>
              <a:rPr lang="el-GR" dirty="0"/>
              <a:t>   </a:t>
            </a:r>
            <a:r>
              <a:rPr lang="tr-TR" dirty="0"/>
              <a:t>         a ı                              e i                                 o u                                     ö  ü    </a:t>
            </a:r>
            <a:r>
              <a:rPr lang="el-GR" dirty="0"/>
              <a:t> </a:t>
            </a:r>
          </a:p>
          <a:p>
            <a:pPr algn="ctr">
              <a:defRPr/>
            </a:pPr>
            <a:r>
              <a:rPr lang="el-GR" dirty="0"/>
              <a:t> </a:t>
            </a:r>
            <a:endParaRPr lang="en-US" dirty="0"/>
          </a:p>
        </p:txBody>
      </p:sp>
      <p:cxnSp>
        <p:nvCxnSpPr>
          <p:cNvPr id="21" name="20 - Ευθύγραμμο βέλος σύνδεσης">
            <a:extLst>
              <a:ext uri="{FF2B5EF4-FFF2-40B4-BE49-F238E27FC236}">
                <a16:creationId xmlns:a16="http://schemas.microsoft.com/office/drawing/2014/main" id="{A30ACC6B-2AB9-D415-394B-0CBFCB8C2F4D}"/>
              </a:ext>
            </a:extLst>
          </p:cNvPr>
          <p:cNvCxnSpPr/>
          <p:nvPr/>
        </p:nvCxnSpPr>
        <p:spPr>
          <a:xfrm rot="5400000">
            <a:off x="2380457" y="1213644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>
            <a:extLst>
              <a:ext uri="{FF2B5EF4-FFF2-40B4-BE49-F238E27FC236}">
                <a16:creationId xmlns:a16="http://schemas.microsoft.com/office/drawing/2014/main" id="{701456E5-BCF3-3EC7-5899-277085040570}"/>
              </a:ext>
            </a:extLst>
          </p:cNvPr>
          <p:cNvCxnSpPr/>
          <p:nvPr/>
        </p:nvCxnSpPr>
        <p:spPr>
          <a:xfrm rot="5400000">
            <a:off x="4239420" y="1213645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>
            <a:extLst>
              <a:ext uri="{FF2B5EF4-FFF2-40B4-BE49-F238E27FC236}">
                <a16:creationId xmlns:a16="http://schemas.microsoft.com/office/drawing/2014/main" id="{A5CE14FA-D418-271E-5804-8285F15851A6}"/>
              </a:ext>
            </a:extLst>
          </p:cNvPr>
          <p:cNvCxnSpPr/>
          <p:nvPr/>
        </p:nvCxnSpPr>
        <p:spPr>
          <a:xfrm rot="5400000">
            <a:off x="6382545" y="1213645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>
            <a:extLst>
              <a:ext uri="{FF2B5EF4-FFF2-40B4-BE49-F238E27FC236}">
                <a16:creationId xmlns:a16="http://schemas.microsoft.com/office/drawing/2014/main" id="{4FFDA805-05A4-8C91-9045-E3BA406E04D1}"/>
              </a:ext>
            </a:extLst>
          </p:cNvPr>
          <p:cNvCxnSpPr/>
          <p:nvPr/>
        </p:nvCxnSpPr>
        <p:spPr>
          <a:xfrm rot="5400000">
            <a:off x="8597107" y="1213644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25 - Επεξήγηση με σύννεφο">
            <a:extLst>
              <a:ext uri="{FF2B5EF4-FFF2-40B4-BE49-F238E27FC236}">
                <a16:creationId xmlns:a16="http://schemas.microsoft.com/office/drawing/2014/main" id="{035BA171-F969-686F-7141-266D67115A43}"/>
              </a:ext>
            </a:extLst>
          </p:cNvPr>
          <p:cNvSpPr/>
          <p:nvPr/>
        </p:nvSpPr>
        <p:spPr>
          <a:xfrm>
            <a:off x="6381750" y="3786189"/>
            <a:ext cx="4286250" cy="2281237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800" b="1" dirty="0">
                <a:solidFill>
                  <a:schemeClr val="tx1"/>
                </a:solidFill>
                <a:latin typeface="+mj-lt"/>
              </a:rPr>
              <a:t>NEYİ  </a:t>
            </a:r>
            <a:r>
              <a:rPr lang="tr-TR" sz="4800" b="1" dirty="0">
                <a:solidFill>
                  <a:schemeClr val="tx1"/>
                </a:solidFill>
                <a:latin typeface="+mj-lt"/>
                <a:cs typeface="Times New Roman"/>
              </a:rPr>
              <a:t>?</a:t>
            </a:r>
          </a:p>
          <a:p>
            <a:pPr algn="ctr">
              <a:defRPr/>
            </a:pPr>
            <a:r>
              <a:rPr lang="el-GR" sz="4800" b="1" dirty="0">
                <a:solidFill>
                  <a:schemeClr val="tx1"/>
                </a:solidFill>
                <a:latin typeface="+mj-lt"/>
                <a:cs typeface="Times New Roman"/>
              </a:rPr>
              <a:t> </a:t>
            </a:r>
            <a:r>
              <a:rPr lang="tr-TR" sz="4800" b="1" dirty="0">
                <a:solidFill>
                  <a:schemeClr val="tx1"/>
                </a:solidFill>
                <a:latin typeface="+mj-lt"/>
                <a:cs typeface="Times New Roman"/>
              </a:rPr>
              <a:t>Tı</a:t>
            </a:r>
            <a:r>
              <a:rPr lang="el-GR" sz="4800" b="1" dirty="0">
                <a:solidFill>
                  <a:schemeClr val="tx1"/>
                </a:solidFill>
                <a:latin typeface="+mj-lt"/>
                <a:cs typeface="Times New Roman"/>
              </a:rPr>
              <a:t> ; </a:t>
            </a:r>
            <a:endParaRPr lang="tr-TR" sz="48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7" name="26 - Ευθύγραμμο βέλος σύνδεσης">
            <a:extLst>
              <a:ext uri="{FF2B5EF4-FFF2-40B4-BE49-F238E27FC236}">
                <a16:creationId xmlns:a16="http://schemas.microsoft.com/office/drawing/2014/main" id="{CEC4E009-72B6-625F-109A-5A80BFB20530}"/>
              </a:ext>
            </a:extLst>
          </p:cNvPr>
          <p:cNvCxnSpPr/>
          <p:nvPr/>
        </p:nvCxnSpPr>
        <p:spPr>
          <a:xfrm rot="5400000">
            <a:off x="8489157" y="3750470"/>
            <a:ext cx="500063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21 - Έλλειψη">
            <a:extLst>
              <a:ext uri="{FF2B5EF4-FFF2-40B4-BE49-F238E27FC236}">
                <a16:creationId xmlns:a16="http://schemas.microsoft.com/office/drawing/2014/main" id="{D6E35E46-2200-939A-6782-80ABE4237084}"/>
              </a:ext>
            </a:extLst>
          </p:cNvPr>
          <p:cNvSpPr/>
          <p:nvPr/>
        </p:nvSpPr>
        <p:spPr>
          <a:xfrm>
            <a:off x="9096376" y="6072188"/>
            <a:ext cx="1357313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/>
              <a:t>28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evimli Tombul çocuk Ekmek Yiyor, şişman Küçük Resim, şişman, şirin PNG  Resim Şeffaf Küçük ve Ücretsiz İndirebileceğiniz PSD çizimi">
            <a:extLst>
              <a:ext uri="{FF2B5EF4-FFF2-40B4-BE49-F238E27FC236}">
                <a16:creationId xmlns:a16="http://schemas.microsoft.com/office/drawing/2014/main" id="{2974307C-9451-D01D-14D6-018F75723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052513"/>
            <a:ext cx="35639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3055B48-DC89-BB02-0B3E-6A88FDC6A52A}"/>
              </a:ext>
            </a:extLst>
          </p:cNvPr>
          <p:cNvSpPr/>
          <p:nvPr/>
        </p:nvSpPr>
        <p:spPr>
          <a:xfrm>
            <a:off x="1099457" y="446314"/>
            <a:ext cx="4236131" cy="42780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Ekmeği kes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l-GR" sz="3600" dirty="0">
                <a:solidFill>
                  <a:schemeClr val="tx1"/>
                </a:solidFill>
              </a:rPr>
              <a:t>!</a:t>
            </a:r>
            <a:r>
              <a:rPr lang="tr-TR" sz="36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l-GR" sz="3600" dirty="0">
                <a:solidFill>
                  <a:schemeClr val="tx1"/>
                </a:solidFill>
              </a:rPr>
              <a:t>Κ</a:t>
            </a:r>
            <a:r>
              <a:rPr lang="tr-TR" sz="3600" dirty="0">
                <a:solidFill>
                  <a:schemeClr val="tx1"/>
                </a:solidFill>
              </a:rPr>
              <a:t>ilo ver</a:t>
            </a:r>
            <a:r>
              <a:rPr lang="el-GR" sz="3600" dirty="0">
                <a:solidFill>
                  <a:schemeClr val="tx1"/>
                </a:solidFill>
              </a:rPr>
              <a:t> !</a:t>
            </a:r>
            <a:r>
              <a:rPr lang="tr-TR" sz="36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Gerçekten  öyle mi </a:t>
            </a:r>
            <a:r>
              <a:rPr lang="en-US" sz="3600" dirty="0">
                <a:solidFill>
                  <a:schemeClr val="tx1"/>
                </a:solidFill>
              </a:rPr>
              <a:t>? </a:t>
            </a:r>
            <a:r>
              <a:rPr lang="tr-TR" sz="3600" dirty="0">
                <a:solidFill>
                  <a:schemeClr val="tx1"/>
                </a:solidFill>
              </a:rPr>
              <a:t>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2" descr="33,981,086 Düşün Stok İlüstrasyon | DepositPhotos">
            <a:extLst>
              <a:ext uri="{FF2B5EF4-FFF2-40B4-BE49-F238E27FC236}">
                <a16:creationId xmlns:a16="http://schemas.microsoft.com/office/drawing/2014/main" id="{C9C1884C-5001-EC1A-D97E-6B8D0528E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227138"/>
            <a:ext cx="85534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23DCC710-7ADC-B03E-0DA8-5923BB0BA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2060576"/>
            <a:ext cx="1223962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el-CY" sz="3600" b="1">
                <a:latin typeface="Arial" panose="020B0604020202020204" pitchFamily="34" charset="0"/>
              </a:rPr>
              <a:t>Ç</a:t>
            </a:r>
            <a:endParaRPr lang="en-US" altLang="el-CY" sz="3600" b="1">
              <a:latin typeface="Arial" panose="020B0604020202020204" pitchFamily="34" charset="0"/>
            </a:endParaRPr>
          </a:p>
        </p:txBody>
      </p:sp>
      <p:sp>
        <p:nvSpPr>
          <p:cNvPr id="9219" name="TextBox 12">
            <a:extLst>
              <a:ext uri="{FF2B5EF4-FFF2-40B4-BE49-F238E27FC236}">
                <a16:creationId xmlns:a16="http://schemas.microsoft.com/office/drawing/2014/main" id="{ECD46BD4-3BF6-1512-4B4A-AC8949F06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989013"/>
            <a:ext cx="122396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l-CY" sz="36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9220" name="TextBox 13">
            <a:extLst>
              <a:ext uri="{FF2B5EF4-FFF2-40B4-BE49-F238E27FC236}">
                <a16:creationId xmlns:a16="http://schemas.microsoft.com/office/drawing/2014/main" id="{FECD6852-A0F8-B403-3F76-99A722589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3213101"/>
            <a:ext cx="1223962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el-CY" sz="3600" b="1">
                <a:latin typeface="Arial" panose="020B0604020202020204" pitchFamily="34" charset="0"/>
              </a:rPr>
              <a:t>T</a:t>
            </a:r>
            <a:endParaRPr lang="en-US" altLang="el-CY" sz="3600" b="1">
              <a:latin typeface="Arial" panose="020B0604020202020204" pitchFamily="34" charset="0"/>
            </a:endParaRPr>
          </a:p>
        </p:txBody>
      </p:sp>
      <p:sp>
        <p:nvSpPr>
          <p:cNvPr id="9221" name="TextBox 14">
            <a:extLst>
              <a:ext uri="{FF2B5EF4-FFF2-40B4-BE49-F238E27FC236}">
                <a16:creationId xmlns:a16="http://schemas.microsoft.com/office/drawing/2014/main" id="{FBCE118A-7CE9-9F9A-8CD5-3CB8A73F0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4370388"/>
            <a:ext cx="122396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el-CY" sz="3600" b="1">
                <a:latin typeface="Arial" panose="020B0604020202020204" pitchFamily="34" charset="0"/>
              </a:rPr>
              <a:t>K</a:t>
            </a:r>
            <a:endParaRPr lang="en-US" altLang="el-CY" sz="3600" b="1">
              <a:latin typeface="Arial" panose="020B0604020202020204" pitchFamily="34" charset="0"/>
            </a:endParaRPr>
          </a:p>
        </p:txBody>
      </p:sp>
      <p:sp>
        <p:nvSpPr>
          <p:cNvPr id="9222" name="TextBox 15">
            <a:extLst>
              <a:ext uri="{FF2B5EF4-FFF2-40B4-BE49-F238E27FC236}">
                <a16:creationId xmlns:a16="http://schemas.microsoft.com/office/drawing/2014/main" id="{E3996625-2211-85A2-142C-1C117A044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071563"/>
            <a:ext cx="122396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el-CY" sz="3600" b="1">
                <a:latin typeface="Arial" panose="020B0604020202020204" pitchFamily="34" charset="0"/>
              </a:rPr>
              <a:t>B</a:t>
            </a:r>
            <a:endParaRPr lang="en-US" altLang="el-CY" sz="3600" b="1">
              <a:latin typeface="Arial" panose="020B0604020202020204" pitchFamily="34" charset="0"/>
            </a:endParaRPr>
          </a:p>
        </p:txBody>
      </p:sp>
      <p:sp>
        <p:nvSpPr>
          <p:cNvPr id="9223" name="TextBox 16">
            <a:extLst>
              <a:ext uri="{FF2B5EF4-FFF2-40B4-BE49-F238E27FC236}">
                <a16:creationId xmlns:a16="http://schemas.microsoft.com/office/drawing/2014/main" id="{8DE7CA08-8150-0270-3889-2B1539258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2214563"/>
            <a:ext cx="122396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el-CY" sz="3600" b="1">
                <a:latin typeface="Arial" panose="020B0604020202020204" pitchFamily="34" charset="0"/>
              </a:rPr>
              <a:t>C</a:t>
            </a:r>
            <a:endParaRPr lang="en-US" altLang="el-CY" sz="3600" b="1">
              <a:latin typeface="Arial" panose="020B0604020202020204" pitchFamily="34" charset="0"/>
            </a:endParaRPr>
          </a:p>
        </p:txBody>
      </p:sp>
      <p:sp>
        <p:nvSpPr>
          <p:cNvPr id="9224" name="TextBox 17">
            <a:extLst>
              <a:ext uri="{FF2B5EF4-FFF2-40B4-BE49-F238E27FC236}">
                <a16:creationId xmlns:a16="http://schemas.microsoft.com/office/drawing/2014/main" id="{383C76D9-9928-8B1B-78A4-DF6FC7443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1" y="3286126"/>
            <a:ext cx="122396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el-CY" sz="3600" b="1">
                <a:latin typeface="Arial" panose="020B0604020202020204" pitchFamily="34" charset="0"/>
              </a:rPr>
              <a:t>D</a:t>
            </a:r>
            <a:endParaRPr lang="en-US" altLang="el-CY" sz="3600" b="1">
              <a:latin typeface="Arial" panose="020B0604020202020204" pitchFamily="34" charset="0"/>
            </a:endParaRPr>
          </a:p>
        </p:txBody>
      </p:sp>
      <p:sp>
        <p:nvSpPr>
          <p:cNvPr id="9225" name="TextBox 18">
            <a:extLst>
              <a:ext uri="{FF2B5EF4-FFF2-40B4-BE49-F238E27FC236}">
                <a16:creationId xmlns:a16="http://schemas.microsoft.com/office/drawing/2014/main" id="{E9828E64-5F2D-B8DF-B29A-E63079DDE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1" y="4572001"/>
            <a:ext cx="122396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el-CY" sz="3600" b="1">
                <a:latin typeface="Arial" panose="020B0604020202020204" pitchFamily="34" charset="0"/>
              </a:rPr>
              <a:t>Ğ</a:t>
            </a:r>
            <a:endParaRPr lang="en-US" altLang="el-CY" sz="3600" b="1">
              <a:latin typeface="Arial" panose="020B0604020202020204" pitchFamily="34" charset="0"/>
            </a:endParaRPr>
          </a:p>
        </p:txBody>
      </p:sp>
      <p:sp>
        <p:nvSpPr>
          <p:cNvPr id="9226" name="TextBox 3">
            <a:extLst>
              <a:ext uri="{FF2B5EF4-FFF2-40B4-BE49-F238E27FC236}">
                <a16:creationId xmlns:a16="http://schemas.microsoft.com/office/drawing/2014/main" id="{A4BC1148-57F5-7B97-D4F8-C0F910E08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30176"/>
            <a:ext cx="6408738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CY" sz="1200">
                <a:latin typeface="Arial" panose="020B0604020202020204" pitchFamily="34" charset="0"/>
              </a:rPr>
              <a:t>Εάν το τελευταίο γράμμα μιας λέξης είναι ένα από τα τέσσερα σκληρά σύμφωνα  και η λέξη παίρνει κατάληξη που αρχίζει με φωνήεν τότε τα πιο πάνω σκληρά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CY" sz="1200">
                <a:latin typeface="Arial" panose="020B0604020202020204" pitchFamily="34" charset="0"/>
              </a:rPr>
              <a:t>σύμφωνα μετατρέπονται στα αντίστοιχά τους μαλακά.</a:t>
            </a:r>
            <a:endParaRPr lang="en-US" altLang="el-CY" sz="1200">
              <a:latin typeface="Arial" panose="020B0604020202020204" pitchFamily="34" charset="0"/>
            </a:endParaRPr>
          </a:p>
        </p:txBody>
      </p:sp>
      <p:sp>
        <p:nvSpPr>
          <p:cNvPr id="16" name="15 - TextBox">
            <a:extLst>
              <a:ext uri="{FF2B5EF4-FFF2-40B4-BE49-F238E27FC236}">
                <a16:creationId xmlns:a16="http://schemas.microsoft.com/office/drawing/2014/main" id="{D9B217D0-6F40-D21D-27C9-894D02F3FB94}"/>
              </a:ext>
            </a:extLst>
          </p:cNvPr>
          <p:cNvSpPr txBox="1"/>
          <p:nvPr/>
        </p:nvSpPr>
        <p:spPr>
          <a:xfrm>
            <a:off x="1524001" y="1143000"/>
            <a:ext cx="1285875" cy="338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1600" dirty="0"/>
              <a:t>ΦΩΝΗΕΑΝ </a:t>
            </a:r>
            <a:endParaRPr lang="en-US" sz="1600" dirty="0"/>
          </a:p>
        </p:txBody>
      </p:sp>
      <p:sp>
        <p:nvSpPr>
          <p:cNvPr id="17" name="16 - TextBox">
            <a:extLst>
              <a:ext uri="{FF2B5EF4-FFF2-40B4-BE49-F238E27FC236}">
                <a16:creationId xmlns:a16="http://schemas.microsoft.com/office/drawing/2014/main" id="{37621FE8-30FF-CDD2-ED4E-791591BF5996}"/>
              </a:ext>
            </a:extLst>
          </p:cNvPr>
          <p:cNvSpPr txBox="1"/>
          <p:nvPr/>
        </p:nvSpPr>
        <p:spPr>
          <a:xfrm>
            <a:off x="5167314" y="1143000"/>
            <a:ext cx="1285875" cy="338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1600" dirty="0"/>
              <a:t>ΦΩΝΗΕΑΝ </a:t>
            </a:r>
            <a:endParaRPr lang="en-US" sz="1600" dirty="0"/>
          </a:p>
        </p:txBody>
      </p:sp>
      <p:sp>
        <p:nvSpPr>
          <p:cNvPr id="18" name="17 - Συν">
            <a:extLst>
              <a:ext uri="{FF2B5EF4-FFF2-40B4-BE49-F238E27FC236}">
                <a16:creationId xmlns:a16="http://schemas.microsoft.com/office/drawing/2014/main" id="{9FFBF83B-6081-AF1F-C33F-B8015457A7AF}"/>
              </a:ext>
            </a:extLst>
          </p:cNvPr>
          <p:cNvSpPr/>
          <p:nvPr/>
        </p:nvSpPr>
        <p:spPr>
          <a:xfrm>
            <a:off x="4310063" y="1071563"/>
            <a:ext cx="571500" cy="500062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18 - Καμπύλο βέλος προς τα επάνω">
            <a:extLst>
              <a:ext uri="{FF2B5EF4-FFF2-40B4-BE49-F238E27FC236}">
                <a16:creationId xmlns:a16="http://schemas.microsoft.com/office/drawing/2014/main" id="{A8F4B6A7-4CA4-2A35-F75C-4FA96BF8B8F5}"/>
              </a:ext>
            </a:extLst>
          </p:cNvPr>
          <p:cNvSpPr/>
          <p:nvPr/>
        </p:nvSpPr>
        <p:spPr>
          <a:xfrm>
            <a:off x="3595689" y="1643064"/>
            <a:ext cx="4143375" cy="3571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23 - TextBox">
            <a:extLst>
              <a:ext uri="{FF2B5EF4-FFF2-40B4-BE49-F238E27FC236}">
                <a16:creationId xmlns:a16="http://schemas.microsoft.com/office/drawing/2014/main" id="{C757EA73-B289-82BE-344E-C082991BD0A1}"/>
              </a:ext>
            </a:extLst>
          </p:cNvPr>
          <p:cNvSpPr txBox="1"/>
          <p:nvPr/>
        </p:nvSpPr>
        <p:spPr>
          <a:xfrm>
            <a:off x="1524001" y="2286000"/>
            <a:ext cx="1285875" cy="338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1600" dirty="0"/>
              <a:t>ΦΩΝΗΕΑΝ </a:t>
            </a:r>
            <a:endParaRPr lang="en-US" sz="1600" dirty="0"/>
          </a:p>
        </p:txBody>
      </p:sp>
      <p:sp>
        <p:nvSpPr>
          <p:cNvPr id="25" name="24 - TextBox">
            <a:extLst>
              <a:ext uri="{FF2B5EF4-FFF2-40B4-BE49-F238E27FC236}">
                <a16:creationId xmlns:a16="http://schemas.microsoft.com/office/drawing/2014/main" id="{578C4D54-6C67-0E28-0C00-F14D21E8EADF}"/>
              </a:ext>
            </a:extLst>
          </p:cNvPr>
          <p:cNvSpPr txBox="1"/>
          <p:nvPr/>
        </p:nvSpPr>
        <p:spPr>
          <a:xfrm>
            <a:off x="1524001" y="3429000"/>
            <a:ext cx="1285875" cy="338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1600" dirty="0"/>
              <a:t>ΦΩΝΗΕΑΝ </a:t>
            </a:r>
            <a:endParaRPr lang="en-US" sz="1600" dirty="0"/>
          </a:p>
        </p:txBody>
      </p:sp>
      <p:sp>
        <p:nvSpPr>
          <p:cNvPr id="26" name="25 - TextBox">
            <a:extLst>
              <a:ext uri="{FF2B5EF4-FFF2-40B4-BE49-F238E27FC236}">
                <a16:creationId xmlns:a16="http://schemas.microsoft.com/office/drawing/2014/main" id="{4D93686C-8F94-FF59-F41A-E363C912FFFC}"/>
              </a:ext>
            </a:extLst>
          </p:cNvPr>
          <p:cNvSpPr txBox="1"/>
          <p:nvPr/>
        </p:nvSpPr>
        <p:spPr>
          <a:xfrm>
            <a:off x="5238751" y="2286000"/>
            <a:ext cx="1285875" cy="338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1600" dirty="0"/>
              <a:t>ΦΩΝΗΕΑΝ </a:t>
            </a:r>
            <a:endParaRPr lang="en-US" sz="1600" dirty="0"/>
          </a:p>
        </p:txBody>
      </p:sp>
      <p:sp>
        <p:nvSpPr>
          <p:cNvPr id="27" name="26 - TextBox">
            <a:extLst>
              <a:ext uri="{FF2B5EF4-FFF2-40B4-BE49-F238E27FC236}">
                <a16:creationId xmlns:a16="http://schemas.microsoft.com/office/drawing/2014/main" id="{1263F5CB-F62C-9B91-5610-EBC8B9CFF19F}"/>
              </a:ext>
            </a:extLst>
          </p:cNvPr>
          <p:cNvSpPr txBox="1"/>
          <p:nvPr/>
        </p:nvSpPr>
        <p:spPr>
          <a:xfrm>
            <a:off x="5238751" y="3500439"/>
            <a:ext cx="1285875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1600" dirty="0"/>
              <a:t>ΦΩΝΗΕΑΝ </a:t>
            </a:r>
            <a:endParaRPr lang="en-US" sz="1600" dirty="0"/>
          </a:p>
        </p:txBody>
      </p:sp>
      <p:sp>
        <p:nvSpPr>
          <p:cNvPr id="28" name="27 - TextBox">
            <a:extLst>
              <a:ext uri="{FF2B5EF4-FFF2-40B4-BE49-F238E27FC236}">
                <a16:creationId xmlns:a16="http://schemas.microsoft.com/office/drawing/2014/main" id="{25ACCDD5-F3F2-8123-077A-48CF70074211}"/>
              </a:ext>
            </a:extLst>
          </p:cNvPr>
          <p:cNvSpPr txBox="1"/>
          <p:nvPr/>
        </p:nvSpPr>
        <p:spPr>
          <a:xfrm>
            <a:off x="5238751" y="4643439"/>
            <a:ext cx="1285875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1600" dirty="0"/>
              <a:t>ΦΩΝΗΕΑΝ </a:t>
            </a:r>
            <a:endParaRPr lang="en-US" sz="1600" dirty="0"/>
          </a:p>
        </p:txBody>
      </p:sp>
      <p:sp>
        <p:nvSpPr>
          <p:cNvPr id="29" name="28 - TextBox">
            <a:extLst>
              <a:ext uri="{FF2B5EF4-FFF2-40B4-BE49-F238E27FC236}">
                <a16:creationId xmlns:a16="http://schemas.microsoft.com/office/drawing/2014/main" id="{6E553516-1132-6297-0A7B-F8DD4E2EA369}"/>
              </a:ext>
            </a:extLst>
          </p:cNvPr>
          <p:cNvSpPr txBox="1"/>
          <p:nvPr/>
        </p:nvSpPr>
        <p:spPr>
          <a:xfrm>
            <a:off x="1524001" y="4572000"/>
            <a:ext cx="1285875" cy="338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1600" dirty="0"/>
              <a:t>ΦΩΝΗΕΑΝ </a:t>
            </a:r>
            <a:endParaRPr lang="en-US" sz="1600" dirty="0"/>
          </a:p>
        </p:txBody>
      </p:sp>
      <p:sp>
        <p:nvSpPr>
          <p:cNvPr id="31" name="30 - Συν">
            <a:extLst>
              <a:ext uri="{FF2B5EF4-FFF2-40B4-BE49-F238E27FC236}">
                <a16:creationId xmlns:a16="http://schemas.microsoft.com/office/drawing/2014/main" id="{D8EEB161-B16A-7821-F0EC-838931311275}"/>
              </a:ext>
            </a:extLst>
          </p:cNvPr>
          <p:cNvSpPr/>
          <p:nvPr/>
        </p:nvSpPr>
        <p:spPr>
          <a:xfrm>
            <a:off x="4238625" y="2214563"/>
            <a:ext cx="571500" cy="500062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31 - Συν">
            <a:extLst>
              <a:ext uri="{FF2B5EF4-FFF2-40B4-BE49-F238E27FC236}">
                <a16:creationId xmlns:a16="http://schemas.microsoft.com/office/drawing/2014/main" id="{225841C0-9A43-9CA4-FC6E-8AA9B34796D0}"/>
              </a:ext>
            </a:extLst>
          </p:cNvPr>
          <p:cNvSpPr/>
          <p:nvPr/>
        </p:nvSpPr>
        <p:spPr>
          <a:xfrm>
            <a:off x="4238625" y="3357563"/>
            <a:ext cx="571500" cy="500062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32 - Συν">
            <a:extLst>
              <a:ext uri="{FF2B5EF4-FFF2-40B4-BE49-F238E27FC236}">
                <a16:creationId xmlns:a16="http://schemas.microsoft.com/office/drawing/2014/main" id="{4222DEF3-C60D-BC0C-9C1F-3D6BBA207B1B}"/>
              </a:ext>
            </a:extLst>
          </p:cNvPr>
          <p:cNvSpPr/>
          <p:nvPr/>
        </p:nvSpPr>
        <p:spPr>
          <a:xfrm>
            <a:off x="4310063" y="4429126"/>
            <a:ext cx="571500" cy="500063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33 - Καμπύλο βέλος προς τα επάνω">
            <a:extLst>
              <a:ext uri="{FF2B5EF4-FFF2-40B4-BE49-F238E27FC236}">
                <a16:creationId xmlns:a16="http://schemas.microsoft.com/office/drawing/2014/main" id="{17BFC56A-37A5-E4EA-A825-C19AF7E99F6A}"/>
              </a:ext>
            </a:extLst>
          </p:cNvPr>
          <p:cNvSpPr/>
          <p:nvPr/>
        </p:nvSpPr>
        <p:spPr>
          <a:xfrm>
            <a:off x="3452813" y="2714625"/>
            <a:ext cx="4500562" cy="357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35 - Καμπύλο βέλος προς τα επάνω">
            <a:extLst>
              <a:ext uri="{FF2B5EF4-FFF2-40B4-BE49-F238E27FC236}">
                <a16:creationId xmlns:a16="http://schemas.microsoft.com/office/drawing/2014/main" id="{53620993-35C7-05C8-FE41-3353B3BD8183}"/>
              </a:ext>
            </a:extLst>
          </p:cNvPr>
          <p:cNvSpPr/>
          <p:nvPr/>
        </p:nvSpPr>
        <p:spPr>
          <a:xfrm>
            <a:off x="3452813" y="5072063"/>
            <a:ext cx="4572000" cy="1143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36 - Καμπύλο βέλος προς τα επάνω">
            <a:extLst>
              <a:ext uri="{FF2B5EF4-FFF2-40B4-BE49-F238E27FC236}">
                <a16:creationId xmlns:a16="http://schemas.microsoft.com/office/drawing/2014/main" id="{914D44E4-7647-2B5C-31CF-74907704C5A1}"/>
              </a:ext>
            </a:extLst>
          </p:cNvPr>
          <p:cNvSpPr/>
          <p:nvPr/>
        </p:nvSpPr>
        <p:spPr>
          <a:xfrm>
            <a:off x="3667125" y="3929063"/>
            <a:ext cx="4357688" cy="5715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29 - TextBox">
            <a:extLst>
              <a:ext uri="{FF2B5EF4-FFF2-40B4-BE49-F238E27FC236}">
                <a16:creationId xmlns:a16="http://schemas.microsoft.com/office/drawing/2014/main" id="{8A0A79A0-3DC5-972C-EF00-E8189A8B54F1}"/>
              </a:ext>
            </a:extLst>
          </p:cNvPr>
          <p:cNvSpPr txBox="1"/>
          <p:nvPr/>
        </p:nvSpPr>
        <p:spPr>
          <a:xfrm>
            <a:off x="8882064" y="357189"/>
            <a:ext cx="1785937" cy="1754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-</a:t>
            </a:r>
            <a:r>
              <a:rPr lang="en-GB" b="1" dirty="0"/>
              <a:t>(y)a</a:t>
            </a:r>
            <a:r>
              <a:rPr lang="el-GR" b="1" dirty="0"/>
              <a:t>  προς τον </a:t>
            </a:r>
            <a:endParaRPr lang="en-GB" b="1" dirty="0"/>
          </a:p>
          <a:p>
            <a:pPr>
              <a:defRPr/>
            </a:pPr>
            <a:r>
              <a:rPr lang="tr-TR" b="1" dirty="0"/>
              <a:t>-</a:t>
            </a:r>
            <a:r>
              <a:rPr lang="en-GB" b="1" dirty="0"/>
              <a:t>(y)e</a:t>
            </a:r>
            <a:r>
              <a:rPr lang="el-GR" b="1" dirty="0"/>
              <a:t> προς τον </a:t>
            </a:r>
            <a:endParaRPr lang="en-US" b="1" dirty="0"/>
          </a:p>
          <a:p>
            <a:pPr>
              <a:defRPr/>
            </a:pPr>
            <a:r>
              <a:rPr lang="tr-TR" b="1" dirty="0"/>
              <a:t>-</a:t>
            </a:r>
            <a:r>
              <a:rPr lang="en-GB" b="1" dirty="0"/>
              <a:t>(y)</a:t>
            </a:r>
            <a:r>
              <a:rPr lang="tr-TR" b="1" dirty="0"/>
              <a:t>ı</a:t>
            </a:r>
            <a:r>
              <a:rPr lang="el-GR" b="1" dirty="0"/>
              <a:t>  τον </a:t>
            </a:r>
            <a:endParaRPr lang="en-US" b="1" dirty="0"/>
          </a:p>
          <a:p>
            <a:pPr>
              <a:defRPr/>
            </a:pPr>
            <a:r>
              <a:rPr lang="tr-TR" b="1" dirty="0"/>
              <a:t>-</a:t>
            </a:r>
            <a:r>
              <a:rPr lang="en-GB" b="1" dirty="0"/>
              <a:t>(y)</a:t>
            </a:r>
            <a:r>
              <a:rPr lang="en-GB" b="1" dirty="0" err="1"/>
              <a:t>i</a:t>
            </a:r>
            <a:r>
              <a:rPr lang="el-GR" b="1" dirty="0"/>
              <a:t>  τον </a:t>
            </a:r>
            <a:endParaRPr lang="en-US" b="1" dirty="0"/>
          </a:p>
          <a:p>
            <a:pPr>
              <a:defRPr/>
            </a:pPr>
            <a:r>
              <a:rPr lang="tr-TR" b="1" dirty="0"/>
              <a:t>-</a:t>
            </a:r>
            <a:r>
              <a:rPr lang="en-GB" b="1" dirty="0"/>
              <a:t>(y)</a:t>
            </a:r>
            <a:r>
              <a:rPr lang="tr-TR" b="1" dirty="0"/>
              <a:t>u</a:t>
            </a:r>
            <a:r>
              <a:rPr lang="el-GR" b="1" dirty="0"/>
              <a:t> τον </a:t>
            </a:r>
            <a:endParaRPr lang="en-US" b="1" dirty="0"/>
          </a:p>
          <a:p>
            <a:pPr>
              <a:defRPr/>
            </a:pPr>
            <a:r>
              <a:rPr lang="tr-TR" b="1" dirty="0"/>
              <a:t>-</a:t>
            </a:r>
            <a:r>
              <a:rPr lang="en-GB" b="1" dirty="0"/>
              <a:t>(y)</a:t>
            </a:r>
            <a:r>
              <a:rPr lang="tr-TR" b="1" dirty="0"/>
              <a:t>ü</a:t>
            </a:r>
            <a:r>
              <a:rPr lang="el-GR" b="1" dirty="0"/>
              <a:t> τον </a:t>
            </a:r>
            <a:endParaRPr lang="en-US" b="1" dirty="0"/>
          </a:p>
        </p:txBody>
      </p:sp>
      <p:sp>
        <p:nvSpPr>
          <p:cNvPr id="35" name="21 - Έλλειψη">
            <a:extLst>
              <a:ext uri="{FF2B5EF4-FFF2-40B4-BE49-F238E27FC236}">
                <a16:creationId xmlns:a16="http://schemas.microsoft.com/office/drawing/2014/main" id="{8D184625-C7F1-4906-CBFA-926EFF475486}"/>
              </a:ext>
            </a:extLst>
          </p:cNvPr>
          <p:cNvSpPr/>
          <p:nvPr/>
        </p:nvSpPr>
        <p:spPr>
          <a:xfrm>
            <a:off x="9096376" y="6072188"/>
            <a:ext cx="1357313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/>
              <a:t>29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Çocuklar için ingilizce kursu">
            <a:extLst>
              <a:ext uri="{FF2B5EF4-FFF2-40B4-BE49-F238E27FC236}">
                <a16:creationId xmlns:a16="http://schemas.microsoft.com/office/drawing/2014/main" id="{266601B7-2CB4-F50E-D4CF-6FBF05E5E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82589"/>
            <a:ext cx="770572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Lütfen Beni Dinleyin / Değerler Eğitimi -6 (Hümeyra Bektaş) Fiyatı,  Yorumları, Satın Al - Kitapyurdu.com">
            <a:extLst>
              <a:ext uri="{FF2B5EF4-FFF2-40B4-BE49-F238E27FC236}">
                <a16:creationId xmlns:a16="http://schemas.microsoft.com/office/drawing/2014/main" id="{B4DCB086-2545-F7AF-E34E-AE26A71DB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8" b="43541"/>
          <a:stretch>
            <a:fillRect/>
          </a:stretch>
        </p:blipFill>
        <p:spPr bwMode="auto">
          <a:xfrm>
            <a:off x="4800600" y="3933826"/>
            <a:ext cx="25908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Σχετική εικόνα">
            <a:hlinkClick r:id="rId2"/>
            <a:extLst>
              <a:ext uri="{FF2B5EF4-FFF2-40B4-BE49-F238E27FC236}">
                <a16:creationId xmlns:a16="http://schemas.microsoft.com/office/drawing/2014/main" id="{1B537551-1B94-81D1-B2EA-BA56533FA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r="37500" b="32477"/>
          <a:stretch>
            <a:fillRect/>
          </a:stretch>
        </p:blipFill>
        <p:spPr bwMode="auto">
          <a:xfrm>
            <a:off x="1524000" y="1"/>
            <a:ext cx="5715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- TextBox">
            <a:extLst>
              <a:ext uri="{FF2B5EF4-FFF2-40B4-BE49-F238E27FC236}">
                <a16:creationId xmlns:a16="http://schemas.microsoft.com/office/drawing/2014/main" id="{98406FF3-9167-1A72-2C0E-721D11C55157}"/>
              </a:ext>
            </a:extLst>
          </p:cNvPr>
          <p:cNvSpPr txBox="1"/>
          <p:nvPr/>
        </p:nvSpPr>
        <p:spPr>
          <a:xfrm>
            <a:off x="2238375" y="785814"/>
            <a:ext cx="150018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F60B00EC-F067-50C8-7A13-6AA1CDDE9735}"/>
              </a:ext>
            </a:extLst>
          </p:cNvPr>
          <p:cNvSpPr txBox="1"/>
          <p:nvPr/>
        </p:nvSpPr>
        <p:spPr>
          <a:xfrm>
            <a:off x="3952875" y="928689"/>
            <a:ext cx="150018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id="{B35FCC79-E26A-81FC-A3CD-0E446E253899}"/>
              </a:ext>
            </a:extLst>
          </p:cNvPr>
          <p:cNvSpPr txBox="1"/>
          <p:nvPr/>
        </p:nvSpPr>
        <p:spPr>
          <a:xfrm>
            <a:off x="5524500" y="0"/>
            <a:ext cx="1714500" cy="1200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en-US" dirty="0"/>
          </a:p>
        </p:txBody>
      </p:sp>
      <p:sp>
        <p:nvSpPr>
          <p:cNvPr id="11" name="10 - TextBox">
            <a:extLst>
              <a:ext uri="{FF2B5EF4-FFF2-40B4-BE49-F238E27FC236}">
                <a16:creationId xmlns:a16="http://schemas.microsoft.com/office/drawing/2014/main" id="{AC037A06-924D-BE68-B59C-360204B8504A}"/>
              </a:ext>
            </a:extLst>
          </p:cNvPr>
          <p:cNvSpPr txBox="1"/>
          <p:nvPr/>
        </p:nvSpPr>
        <p:spPr>
          <a:xfrm>
            <a:off x="2166939" y="3143250"/>
            <a:ext cx="15001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12" name="11 - TextBox">
            <a:extLst>
              <a:ext uri="{FF2B5EF4-FFF2-40B4-BE49-F238E27FC236}">
                <a16:creationId xmlns:a16="http://schemas.microsoft.com/office/drawing/2014/main" id="{DB39E0A7-F2C3-0B78-06E2-04519547990D}"/>
              </a:ext>
            </a:extLst>
          </p:cNvPr>
          <p:cNvSpPr txBox="1"/>
          <p:nvPr/>
        </p:nvSpPr>
        <p:spPr>
          <a:xfrm>
            <a:off x="5453063" y="2000250"/>
            <a:ext cx="20002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13" name="12 - TextBox">
            <a:extLst>
              <a:ext uri="{FF2B5EF4-FFF2-40B4-BE49-F238E27FC236}">
                <a16:creationId xmlns:a16="http://schemas.microsoft.com/office/drawing/2014/main" id="{21FF4D0D-F332-23E8-BAB2-746CFD95401C}"/>
              </a:ext>
            </a:extLst>
          </p:cNvPr>
          <p:cNvSpPr txBox="1"/>
          <p:nvPr/>
        </p:nvSpPr>
        <p:spPr>
          <a:xfrm>
            <a:off x="3881439" y="2000250"/>
            <a:ext cx="15001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14" name="13 - TextBox">
            <a:extLst>
              <a:ext uri="{FF2B5EF4-FFF2-40B4-BE49-F238E27FC236}">
                <a16:creationId xmlns:a16="http://schemas.microsoft.com/office/drawing/2014/main" id="{3405FC74-8A0B-6630-756F-FCF885F8DB52}"/>
              </a:ext>
            </a:extLst>
          </p:cNvPr>
          <p:cNvSpPr txBox="1"/>
          <p:nvPr/>
        </p:nvSpPr>
        <p:spPr>
          <a:xfrm>
            <a:off x="2095500" y="1928814"/>
            <a:ext cx="150018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19" name="18 - TextBox">
            <a:extLst>
              <a:ext uri="{FF2B5EF4-FFF2-40B4-BE49-F238E27FC236}">
                <a16:creationId xmlns:a16="http://schemas.microsoft.com/office/drawing/2014/main" id="{09AB6939-C00A-8D4A-9000-E5EC3D759307}"/>
              </a:ext>
            </a:extLst>
          </p:cNvPr>
          <p:cNvSpPr txBox="1"/>
          <p:nvPr/>
        </p:nvSpPr>
        <p:spPr>
          <a:xfrm>
            <a:off x="2095500" y="5214939"/>
            <a:ext cx="150018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20" name="19 - TextBox">
            <a:extLst>
              <a:ext uri="{FF2B5EF4-FFF2-40B4-BE49-F238E27FC236}">
                <a16:creationId xmlns:a16="http://schemas.microsoft.com/office/drawing/2014/main" id="{E171EEFE-AC2E-EBC4-93DE-07E3F9B325A2}"/>
              </a:ext>
            </a:extLst>
          </p:cNvPr>
          <p:cNvSpPr txBox="1"/>
          <p:nvPr/>
        </p:nvSpPr>
        <p:spPr>
          <a:xfrm>
            <a:off x="5524500" y="4214814"/>
            <a:ext cx="178593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21" name="20 - TextBox">
            <a:extLst>
              <a:ext uri="{FF2B5EF4-FFF2-40B4-BE49-F238E27FC236}">
                <a16:creationId xmlns:a16="http://schemas.microsoft.com/office/drawing/2014/main" id="{077D40A6-D1A0-FF20-D347-EC89E7EBEEDF}"/>
              </a:ext>
            </a:extLst>
          </p:cNvPr>
          <p:cNvSpPr txBox="1"/>
          <p:nvPr/>
        </p:nvSpPr>
        <p:spPr>
          <a:xfrm>
            <a:off x="3952875" y="4143375"/>
            <a:ext cx="1500188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 </a:t>
            </a:r>
          </a:p>
        </p:txBody>
      </p:sp>
      <p:sp>
        <p:nvSpPr>
          <p:cNvPr id="22" name="21 - TextBox">
            <a:extLst>
              <a:ext uri="{FF2B5EF4-FFF2-40B4-BE49-F238E27FC236}">
                <a16:creationId xmlns:a16="http://schemas.microsoft.com/office/drawing/2014/main" id="{766D661C-6707-334E-3CBF-13B67601AAAC}"/>
              </a:ext>
            </a:extLst>
          </p:cNvPr>
          <p:cNvSpPr txBox="1"/>
          <p:nvPr/>
        </p:nvSpPr>
        <p:spPr>
          <a:xfrm>
            <a:off x="2381250" y="4143375"/>
            <a:ext cx="1500188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23" name="22 - TextBox">
            <a:extLst>
              <a:ext uri="{FF2B5EF4-FFF2-40B4-BE49-F238E27FC236}">
                <a16:creationId xmlns:a16="http://schemas.microsoft.com/office/drawing/2014/main" id="{7C91D322-96D1-0D68-6999-DF5B2A62D374}"/>
              </a:ext>
            </a:extLst>
          </p:cNvPr>
          <p:cNvSpPr txBox="1"/>
          <p:nvPr/>
        </p:nvSpPr>
        <p:spPr>
          <a:xfrm>
            <a:off x="5524501" y="3143250"/>
            <a:ext cx="24288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24" name="23 - TextBox">
            <a:extLst>
              <a:ext uri="{FF2B5EF4-FFF2-40B4-BE49-F238E27FC236}">
                <a16:creationId xmlns:a16="http://schemas.microsoft.com/office/drawing/2014/main" id="{AE028990-BA40-C82A-AE02-425C5119AB86}"/>
              </a:ext>
            </a:extLst>
          </p:cNvPr>
          <p:cNvSpPr txBox="1"/>
          <p:nvPr/>
        </p:nvSpPr>
        <p:spPr>
          <a:xfrm>
            <a:off x="3881439" y="3143250"/>
            <a:ext cx="15001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  <p:pic>
        <p:nvPicPr>
          <p:cNvPr id="11280" name="Picture 6" descr="Σχετική εικόνα">
            <a:hlinkClick r:id="rId2"/>
            <a:extLst>
              <a:ext uri="{FF2B5EF4-FFF2-40B4-BE49-F238E27FC236}">
                <a16:creationId xmlns:a16="http://schemas.microsoft.com/office/drawing/2014/main" id="{EBDAE7DF-00E6-6BC6-C0AC-9F3B5BF14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1" t="63275" r="37500" b="27028"/>
          <a:stretch>
            <a:fillRect/>
          </a:stretch>
        </p:blipFill>
        <p:spPr bwMode="auto">
          <a:xfrm>
            <a:off x="3810000" y="4643439"/>
            <a:ext cx="4000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- TextBox">
            <a:extLst>
              <a:ext uri="{FF2B5EF4-FFF2-40B4-BE49-F238E27FC236}">
                <a16:creationId xmlns:a16="http://schemas.microsoft.com/office/drawing/2014/main" id="{F3DD9A9B-3862-8405-4951-79CABDA14C0F}"/>
              </a:ext>
            </a:extLst>
          </p:cNvPr>
          <p:cNvSpPr txBox="1"/>
          <p:nvPr/>
        </p:nvSpPr>
        <p:spPr>
          <a:xfrm>
            <a:off x="5881688" y="5572125"/>
            <a:ext cx="20002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15" name="14 - TextBox">
            <a:extLst>
              <a:ext uri="{FF2B5EF4-FFF2-40B4-BE49-F238E27FC236}">
                <a16:creationId xmlns:a16="http://schemas.microsoft.com/office/drawing/2014/main" id="{22365E9B-4368-BA79-4C31-71EF81B639A5}"/>
              </a:ext>
            </a:extLst>
          </p:cNvPr>
          <p:cNvSpPr txBox="1"/>
          <p:nvPr/>
        </p:nvSpPr>
        <p:spPr>
          <a:xfrm>
            <a:off x="3810001" y="5500689"/>
            <a:ext cx="192881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25" name="21 - Έλλειψη">
            <a:extLst>
              <a:ext uri="{FF2B5EF4-FFF2-40B4-BE49-F238E27FC236}">
                <a16:creationId xmlns:a16="http://schemas.microsoft.com/office/drawing/2014/main" id="{3271D43C-8832-D2E3-101B-2626476328A0}"/>
              </a:ext>
            </a:extLst>
          </p:cNvPr>
          <p:cNvSpPr/>
          <p:nvPr/>
        </p:nvSpPr>
        <p:spPr>
          <a:xfrm>
            <a:off x="9096376" y="6072188"/>
            <a:ext cx="1357313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/>
              <a:t>3</a:t>
            </a:r>
            <a:r>
              <a:rPr lang="en-US" dirty="0"/>
              <a:t>0</a:t>
            </a:r>
          </a:p>
        </p:txBody>
      </p:sp>
      <p:pic>
        <p:nvPicPr>
          <p:cNvPr id="26" name="Picture 4" descr="Αποτέλεσμα εικόνας για ev aletlerı turkce">
            <a:hlinkClick r:id="rId4"/>
            <a:extLst>
              <a:ext uri="{FF2B5EF4-FFF2-40B4-BE49-F238E27FC236}">
                <a16:creationId xmlns:a16="http://schemas.microsoft.com/office/drawing/2014/main" id="{F4DFD464-5D4B-EBCE-F1EF-EAD0E6359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33415" t="10638" r="36737"/>
          <a:stretch>
            <a:fillRect/>
          </a:stretch>
        </p:blipFill>
        <p:spPr bwMode="auto">
          <a:xfrm>
            <a:off x="8310564" y="142876"/>
            <a:ext cx="2357437" cy="3929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4" descr="Αποτέλεσμα εικόνας για ev aletlerı turkce">
            <a:hlinkClick r:id="rId4"/>
            <a:extLst>
              <a:ext uri="{FF2B5EF4-FFF2-40B4-BE49-F238E27FC236}">
                <a16:creationId xmlns:a16="http://schemas.microsoft.com/office/drawing/2014/main" id="{55E28ECD-28AA-F667-5E4F-801164EF4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64411" t="10638" b="58945"/>
          <a:stretch>
            <a:fillRect/>
          </a:stretch>
        </p:blipFill>
        <p:spPr bwMode="auto">
          <a:xfrm>
            <a:off x="5738814" y="0"/>
            <a:ext cx="2357437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4" descr="Αποτέλεσμα εικόνας για ev aletlerı turkce">
            <a:hlinkClick r:id="rId4"/>
            <a:extLst>
              <a:ext uri="{FF2B5EF4-FFF2-40B4-BE49-F238E27FC236}">
                <a16:creationId xmlns:a16="http://schemas.microsoft.com/office/drawing/2014/main" id="{9FCDFB25-CE1A-ECF4-71C1-19F877B03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64411" t="40006" r="5166" b="31675"/>
          <a:stretch>
            <a:fillRect/>
          </a:stretch>
        </p:blipFill>
        <p:spPr bwMode="auto">
          <a:xfrm>
            <a:off x="1809750" y="5715001"/>
            <a:ext cx="1785938" cy="100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4" descr="Αποτέλεσμα εικόνας για ev aletlerı turkce">
            <a:hlinkClick r:id="rId4"/>
            <a:extLst>
              <a:ext uri="{FF2B5EF4-FFF2-40B4-BE49-F238E27FC236}">
                <a16:creationId xmlns:a16="http://schemas.microsoft.com/office/drawing/2014/main" id="{20984B9E-7D3B-4444-E8FA-3E86BE47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72447" t="68325" r="8610"/>
          <a:stretch>
            <a:fillRect/>
          </a:stretch>
        </p:blipFill>
        <p:spPr bwMode="auto">
          <a:xfrm>
            <a:off x="8310564" y="4071938"/>
            <a:ext cx="2357437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29 - TextBox">
            <a:extLst>
              <a:ext uri="{FF2B5EF4-FFF2-40B4-BE49-F238E27FC236}">
                <a16:creationId xmlns:a16="http://schemas.microsoft.com/office/drawing/2014/main" id="{08405106-E579-7811-B03C-3AF9224D8443}"/>
              </a:ext>
            </a:extLst>
          </p:cNvPr>
          <p:cNvSpPr txBox="1"/>
          <p:nvPr/>
        </p:nvSpPr>
        <p:spPr>
          <a:xfrm>
            <a:off x="8882063" y="1143000"/>
            <a:ext cx="1357312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31" name="30 - TextBox">
            <a:extLst>
              <a:ext uri="{FF2B5EF4-FFF2-40B4-BE49-F238E27FC236}">
                <a16:creationId xmlns:a16="http://schemas.microsoft.com/office/drawing/2014/main" id="{62DA2C07-9C47-D67E-DA57-D10D44FBF6ED}"/>
              </a:ext>
            </a:extLst>
          </p:cNvPr>
          <p:cNvSpPr txBox="1"/>
          <p:nvPr/>
        </p:nvSpPr>
        <p:spPr>
          <a:xfrm>
            <a:off x="6096001" y="857250"/>
            <a:ext cx="135731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32" name="31 - TextBox">
            <a:extLst>
              <a:ext uri="{FF2B5EF4-FFF2-40B4-BE49-F238E27FC236}">
                <a16:creationId xmlns:a16="http://schemas.microsoft.com/office/drawing/2014/main" id="{98E40888-1673-4024-26DA-CB669E0BFA5E}"/>
              </a:ext>
            </a:extLst>
          </p:cNvPr>
          <p:cNvSpPr txBox="1"/>
          <p:nvPr/>
        </p:nvSpPr>
        <p:spPr>
          <a:xfrm>
            <a:off x="2166938" y="6488114"/>
            <a:ext cx="1357312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33" name="32 - TextBox">
            <a:extLst>
              <a:ext uri="{FF2B5EF4-FFF2-40B4-BE49-F238E27FC236}">
                <a16:creationId xmlns:a16="http://schemas.microsoft.com/office/drawing/2014/main" id="{97EFA925-C35D-95D7-E97F-E1863E03F492}"/>
              </a:ext>
            </a:extLst>
          </p:cNvPr>
          <p:cNvSpPr txBox="1"/>
          <p:nvPr/>
        </p:nvSpPr>
        <p:spPr>
          <a:xfrm>
            <a:off x="8524876" y="5286375"/>
            <a:ext cx="18573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      </a:t>
            </a:r>
            <a:endParaRPr lang="en-US" b="1" dirty="0"/>
          </a:p>
        </p:txBody>
      </p:sp>
      <p:sp>
        <p:nvSpPr>
          <p:cNvPr id="34" name="33 - TextBox">
            <a:extLst>
              <a:ext uri="{FF2B5EF4-FFF2-40B4-BE49-F238E27FC236}">
                <a16:creationId xmlns:a16="http://schemas.microsoft.com/office/drawing/2014/main" id="{262147A6-0936-B565-2B93-DB267BCEA90F}"/>
              </a:ext>
            </a:extLst>
          </p:cNvPr>
          <p:cNvSpPr txBox="1"/>
          <p:nvPr/>
        </p:nvSpPr>
        <p:spPr>
          <a:xfrm>
            <a:off x="8953501" y="3643314"/>
            <a:ext cx="135731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35" name="34 - TextBox">
            <a:extLst>
              <a:ext uri="{FF2B5EF4-FFF2-40B4-BE49-F238E27FC236}">
                <a16:creationId xmlns:a16="http://schemas.microsoft.com/office/drawing/2014/main" id="{85C97C7C-4848-92B7-9BAF-793B513464D2}"/>
              </a:ext>
            </a:extLst>
          </p:cNvPr>
          <p:cNvSpPr txBox="1"/>
          <p:nvPr/>
        </p:nvSpPr>
        <p:spPr>
          <a:xfrm>
            <a:off x="8810626" y="2428875"/>
            <a:ext cx="135731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Σχετική εικόνα">
            <a:hlinkClick r:id="rId2"/>
            <a:extLst>
              <a:ext uri="{FF2B5EF4-FFF2-40B4-BE49-F238E27FC236}">
                <a16:creationId xmlns:a16="http://schemas.microsoft.com/office/drawing/2014/main" id="{E910E37C-6CE0-635A-8D61-FD9C6AA8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r="37500" b="32477"/>
          <a:stretch>
            <a:fillRect/>
          </a:stretch>
        </p:blipFill>
        <p:spPr bwMode="auto">
          <a:xfrm>
            <a:off x="1524000" y="1"/>
            <a:ext cx="5715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- TextBox">
            <a:extLst>
              <a:ext uri="{FF2B5EF4-FFF2-40B4-BE49-F238E27FC236}">
                <a16:creationId xmlns:a16="http://schemas.microsoft.com/office/drawing/2014/main" id="{7D19328D-293A-EB46-B666-218E900028A5}"/>
              </a:ext>
            </a:extLst>
          </p:cNvPr>
          <p:cNvSpPr txBox="1"/>
          <p:nvPr/>
        </p:nvSpPr>
        <p:spPr>
          <a:xfrm>
            <a:off x="2238375" y="785814"/>
            <a:ext cx="150018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 err="1"/>
              <a:t>masa</a:t>
            </a:r>
            <a:endParaRPr lang="en-US" b="1" dirty="0"/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D6184A5A-5E7B-0D14-F0AD-A4914AA9476E}"/>
              </a:ext>
            </a:extLst>
          </p:cNvPr>
          <p:cNvSpPr txBox="1"/>
          <p:nvPr/>
        </p:nvSpPr>
        <p:spPr>
          <a:xfrm>
            <a:off x="3952875" y="928689"/>
            <a:ext cx="150018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 err="1"/>
              <a:t>yatak</a:t>
            </a:r>
            <a:endParaRPr lang="en-US" b="1" dirty="0"/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id="{EB5E8B76-789C-944E-3F80-CB3F0D1DAFF3}"/>
              </a:ext>
            </a:extLst>
          </p:cNvPr>
          <p:cNvSpPr txBox="1"/>
          <p:nvPr/>
        </p:nvSpPr>
        <p:spPr>
          <a:xfrm>
            <a:off x="5524500" y="0"/>
            <a:ext cx="1714500" cy="1200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en-US" dirty="0"/>
          </a:p>
        </p:txBody>
      </p:sp>
      <p:sp>
        <p:nvSpPr>
          <p:cNvPr id="11" name="10 - TextBox">
            <a:extLst>
              <a:ext uri="{FF2B5EF4-FFF2-40B4-BE49-F238E27FC236}">
                <a16:creationId xmlns:a16="http://schemas.microsoft.com/office/drawing/2014/main" id="{02DFB0A6-694F-D57D-5116-058C322FE4D2}"/>
              </a:ext>
            </a:extLst>
          </p:cNvPr>
          <p:cNvSpPr txBox="1"/>
          <p:nvPr/>
        </p:nvSpPr>
        <p:spPr>
          <a:xfrm>
            <a:off x="2166939" y="3143250"/>
            <a:ext cx="15001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komodin</a:t>
            </a:r>
            <a:endParaRPr lang="en-US" b="1" dirty="0"/>
          </a:p>
        </p:txBody>
      </p:sp>
      <p:sp>
        <p:nvSpPr>
          <p:cNvPr id="12" name="11 - TextBox">
            <a:extLst>
              <a:ext uri="{FF2B5EF4-FFF2-40B4-BE49-F238E27FC236}">
                <a16:creationId xmlns:a16="http://schemas.microsoft.com/office/drawing/2014/main" id="{57FFF588-404D-C34C-589D-D0A49C448839}"/>
              </a:ext>
            </a:extLst>
          </p:cNvPr>
          <p:cNvSpPr txBox="1"/>
          <p:nvPr/>
        </p:nvSpPr>
        <p:spPr>
          <a:xfrm>
            <a:off x="5453063" y="2000250"/>
            <a:ext cx="20002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kitaplık</a:t>
            </a:r>
            <a:endParaRPr lang="en-US" b="1" dirty="0"/>
          </a:p>
        </p:txBody>
      </p:sp>
      <p:sp>
        <p:nvSpPr>
          <p:cNvPr id="13" name="12 - TextBox">
            <a:extLst>
              <a:ext uri="{FF2B5EF4-FFF2-40B4-BE49-F238E27FC236}">
                <a16:creationId xmlns:a16="http://schemas.microsoft.com/office/drawing/2014/main" id="{77FE8911-82C5-FC5D-6854-4269A195359D}"/>
              </a:ext>
            </a:extLst>
          </p:cNvPr>
          <p:cNvSpPr txBox="1"/>
          <p:nvPr/>
        </p:nvSpPr>
        <p:spPr>
          <a:xfrm>
            <a:off x="3881439" y="2000250"/>
            <a:ext cx="15001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dolap</a:t>
            </a:r>
            <a:endParaRPr lang="en-US" b="1" dirty="0"/>
          </a:p>
        </p:txBody>
      </p:sp>
      <p:sp>
        <p:nvSpPr>
          <p:cNvPr id="14" name="13 - TextBox">
            <a:extLst>
              <a:ext uri="{FF2B5EF4-FFF2-40B4-BE49-F238E27FC236}">
                <a16:creationId xmlns:a16="http://schemas.microsoft.com/office/drawing/2014/main" id="{3AE915B6-1510-3B5F-E899-09D6D29FC6BB}"/>
              </a:ext>
            </a:extLst>
          </p:cNvPr>
          <p:cNvSpPr txBox="1"/>
          <p:nvPr/>
        </p:nvSpPr>
        <p:spPr>
          <a:xfrm>
            <a:off x="2095500" y="1928814"/>
            <a:ext cx="150018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/>
              <a:t>sandalye</a:t>
            </a:r>
            <a:endParaRPr lang="en-US" b="1" dirty="0"/>
          </a:p>
        </p:txBody>
      </p:sp>
      <p:sp>
        <p:nvSpPr>
          <p:cNvPr id="19" name="18 - TextBox">
            <a:extLst>
              <a:ext uri="{FF2B5EF4-FFF2-40B4-BE49-F238E27FC236}">
                <a16:creationId xmlns:a16="http://schemas.microsoft.com/office/drawing/2014/main" id="{87EF5877-EE9A-B01C-7233-39DF24307174}"/>
              </a:ext>
            </a:extLst>
          </p:cNvPr>
          <p:cNvSpPr txBox="1"/>
          <p:nvPr/>
        </p:nvSpPr>
        <p:spPr>
          <a:xfrm>
            <a:off x="2095500" y="5214939"/>
            <a:ext cx="150018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televizyon</a:t>
            </a:r>
            <a:endParaRPr lang="en-US" b="1" dirty="0"/>
          </a:p>
        </p:txBody>
      </p:sp>
      <p:sp>
        <p:nvSpPr>
          <p:cNvPr id="20" name="19 - TextBox">
            <a:extLst>
              <a:ext uri="{FF2B5EF4-FFF2-40B4-BE49-F238E27FC236}">
                <a16:creationId xmlns:a16="http://schemas.microsoft.com/office/drawing/2014/main" id="{8914F1DB-483F-4404-AE1F-B5AC6B2FBB3F}"/>
              </a:ext>
            </a:extLst>
          </p:cNvPr>
          <p:cNvSpPr txBox="1"/>
          <p:nvPr/>
        </p:nvSpPr>
        <p:spPr>
          <a:xfrm>
            <a:off x="5524500" y="4214814"/>
            <a:ext cx="178593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telefon</a:t>
            </a:r>
            <a:endParaRPr lang="en-US" b="1" dirty="0"/>
          </a:p>
        </p:txBody>
      </p:sp>
      <p:sp>
        <p:nvSpPr>
          <p:cNvPr id="21" name="20 - TextBox">
            <a:extLst>
              <a:ext uri="{FF2B5EF4-FFF2-40B4-BE49-F238E27FC236}">
                <a16:creationId xmlns:a16="http://schemas.microsoft.com/office/drawing/2014/main" id="{0F61C2EB-A084-707F-390B-D9A12DF2B26A}"/>
              </a:ext>
            </a:extLst>
          </p:cNvPr>
          <p:cNvSpPr txBox="1"/>
          <p:nvPr/>
        </p:nvSpPr>
        <p:spPr>
          <a:xfrm>
            <a:off x="3952875" y="4143375"/>
            <a:ext cx="1500188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çekmece</a:t>
            </a:r>
            <a:r>
              <a:rPr lang="en-US" b="1" dirty="0"/>
              <a:t> </a:t>
            </a:r>
          </a:p>
        </p:txBody>
      </p:sp>
      <p:sp>
        <p:nvSpPr>
          <p:cNvPr id="22" name="21 - TextBox">
            <a:extLst>
              <a:ext uri="{FF2B5EF4-FFF2-40B4-BE49-F238E27FC236}">
                <a16:creationId xmlns:a16="http://schemas.microsoft.com/office/drawing/2014/main" id="{24DDF82A-3F51-E230-5A69-1B694191C4FF}"/>
              </a:ext>
            </a:extLst>
          </p:cNvPr>
          <p:cNvSpPr txBox="1"/>
          <p:nvPr/>
        </p:nvSpPr>
        <p:spPr>
          <a:xfrm>
            <a:off x="2381250" y="4143375"/>
            <a:ext cx="1500188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kanepe</a:t>
            </a:r>
            <a:endParaRPr lang="en-US" b="1" dirty="0"/>
          </a:p>
        </p:txBody>
      </p:sp>
      <p:sp>
        <p:nvSpPr>
          <p:cNvPr id="23" name="22 - TextBox">
            <a:extLst>
              <a:ext uri="{FF2B5EF4-FFF2-40B4-BE49-F238E27FC236}">
                <a16:creationId xmlns:a16="http://schemas.microsoft.com/office/drawing/2014/main" id="{96D52D5D-B61B-2EDA-6CE7-2395EF1E392A}"/>
              </a:ext>
            </a:extLst>
          </p:cNvPr>
          <p:cNvSpPr txBox="1"/>
          <p:nvPr/>
        </p:nvSpPr>
        <p:spPr>
          <a:xfrm>
            <a:off x="5524501" y="3143250"/>
            <a:ext cx="24288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bilgisayar</a:t>
            </a:r>
            <a:endParaRPr lang="en-US" b="1" dirty="0"/>
          </a:p>
        </p:txBody>
      </p:sp>
      <p:sp>
        <p:nvSpPr>
          <p:cNvPr id="24" name="23 - TextBox">
            <a:extLst>
              <a:ext uri="{FF2B5EF4-FFF2-40B4-BE49-F238E27FC236}">
                <a16:creationId xmlns:a16="http://schemas.microsoft.com/office/drawing/2014/main" id="{2BE56808-31F8-8B73-42CF-7B53A9A320BC}"/>
              </a:ext>
            </a:extLst>
          </p:cNvPr>
          <p:cNvSpPr txBox="1"/>
          <p:nvPr/>
        </p:nvSpPr>
        <p:spPr>
          <a:xfrm>
            <a:off x="3881439" y="3143250"/>
            <a:ext cx="15001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koltuk</a:t>
            </a:r>
            <a:endParaRPr lang="en-US" b="1" dirty="0"/>
          </a:p>
        </p:txBody>
      </p:sp>
      <p:pic>
        <p:nvPicPr>
          <p:cNvPr id="12304" name="Picture 6" descr="Σχετική εικόνα">
            <a:hlinkClick r:id="rId2"/>
            <a:extLst>
              <a:ext uri="{FF2B5EF4-FFF2-40B4-BE49-F238E27FC236}">
                <a16:creationId xmlns:a16="http://schemas.microsoft.com/office/drawing/2014/main" id="{2EB11278-C7DC-5AB9-1C20-95114AF1B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1" t="63275" r="37500" b="27028"/>
          <a:stretch>
            <a:fillRect/>
          </a:stretch>
        </p:blipFill>
        <p:spPr bwMode="auto">
          <a:xfrm>
            <a:off x="3810000" y="4643439"/>
            <a:ext cx="4000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- TextBox">
            <a:extLst>
              <a:ext uri="{FF2B5EF4-FFF2-40B4-BE49-F238E27FC236}">
                <a16:creationId xmlns:a16="http://schemas.microsoft.com/office/drawing/2014/main" id="{5893FF9D-06F3-16DF-8865-C6D487B480F2}"/>
              </a:ext>
            </a:extLst>
          </p:cNvPr>
          <p:cNvSpPr txBox="1"/>
          <p:nvPr/>
        </p:nvSpPr>
        <p:spPr>
          <a:xfrm>
            <a:off x="5881688" y="5572125"/>
            <a:ext cx="20002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halı</a:t>
            </a:r>
            <a:endParaRPr lang="en-US" b="1" dirty="0"/>
          </a:p>
        </p:txBody>
      </p:sp>
      <p:sp>
        <p:nvSpPr>
          <p:cNvPr id="15" name="14 - TextBox">
            <a:extLst>
              <a:ext uri="{FF2B5EF4-FFF2-40B4-BE49-F238E27FC236}">
                <a16:creationId xmlns:a16="http://schemas.microsoft.com/office/drawing/2014/main" id="{A61CD676-7939-33ED-375A-39574EDC8939}"/>
              </a:ext>
            </a:extLst>
          </p:cNvPr>
          <p:cNvSpPr txBox="1"/>
          <p:nvPr/>
        </p:nvSpPr>
        <p:spPr>
          <a:xfrm>
            <a:off x="3810001" y="5500689"/>
            <a:ext cx="192881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radyo</a:t>
            </a:r>
            <a:endParaRPr lang="en-US" b="1" dirty="0"/>
          </a:p>
        </p:txBody>
      </p:sp>
      <p:sp>
        <p:nvSpPr>
          <p:cNvPr id="25" name="21 - Έλλειψη">
            <a:extLst>
              <a:ext uri="{FF2B5EF4-FFF2-40B4-BE49-F238E27FC236}">
                <a16:creationId xmlns:a16="http://schemas.microsoft.com/office/drawing/2014/main" id="{DBBEAD59-CA4F-D31E-9E37-A31CBD41C0A0}"/>
              </a:ext>
            </a:extLst>
          </p:cNvPr>
          <p:cNvSpPr/>
          <p:nvPr/>
        </p:nvSpPr>
        <p:spPr>
          <a:xfrm>
            <a:off x="9096376" y="6072188"/>
            <a:ext cx="1357313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/>
              <a:t>3</a:t>
            </a:r>
            <a:r>
              <a:rPr lang="en-US" dirty="0"/>
              <a:t>0</a:t>
            </a:r>
          </a:p>
        </p:txBody>
      </p:sp>
      <p:pic>
        <p:nvPicPr>
          <p:cNvPr id="26" name="Picture 4" descr="Αποτέλεσμα εικόνας για ev aletlerı turkce">
            <a:hlinkClick r:id="rId4"/>
            <a:extLst>
              <a:ext uri="{FF2B5EF4-FFF2-40B4-BE49-F238E27FC236}">
                <a16:creationId xmlns:a16="http://schemas.microsoft.com/office/drawing/2014/main" id="{CBBC7371-E613-E86E-1418-6BB58EFE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33415" t="10638" r="36737"/>
          <a:stretch>
            <a:fillRect/>
          </a:stretch>
        </p:blipFill>
        <p:spPr bwMode="auto">
          <a:xfrm>
            <a:off x="8310564" y="142876"/>
            <a:ext cx="2357437" cy="3929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4" descr="Αποτέλεσμα εικόνας για ev aletlerı turkce">
            <a:hlinkClick r:id="rId4"/>
            <a:extLst>
              <a:ext uri="{FF2B5EF4-FFF2-40B4-BE49-F238E27FC236}">
                <a16:creationId xmlns:a16="http://schemas.microsoft.com/office/drawing/2014/main" id="{0FF28C88-BC73-5408-ADBF-8105AE29E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64411" t="10638" b="58945"/>
          <a:stretch>
            <a:fillRect/>
          </a:stretch>
        </p:blipFill>
        <p:spPr bwMode="auto">
          <a:xfrm>
            <a:off x="5738814" y="0"/>
            <a:ext cx="2357437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4" descr="Αποτέλεσμα εικόνας για ev aletlerı turkce">
            <a:hlinkClick r:id="rId4"/>
            <a:extLst>
              <a:ext uri="{FF2B5EF4-FFF2-40B4-BE49-F238E27FC236}">
                <a16:creationId xmlns:a16="http://schemas.microsoft.com/office/drawing/2014/main" id="{61C202A8-E0E6-CA14-1632-0255EE5D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64411" t="40006" r="5166" b="31675"/>
          <a:stretch>
            <a:fillRect/>
          </a:stretch>
        </p:blipFill>
        <p:spPr bwMode="auto">
          <a:xfrm>
            <a:off x="1809750" y="5715001"/>
            <a:ext cx="1785938" cy="100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4" descr="Αποτέλεσμα εικόνας για ev aletlerı turkce">
            <a:hlinkClick r:id="rId4"/>
            <a:extLst>
              <a:ext uri="{FF2B5EF4-FFF2-40B4-BE49-F238E27FC236}">
                <a16:creationId xmlns:a16="http://schemas.microsoft.com/office/drawing/2014/main" id="{81FE3B45-BCF9-966E-8EF1-41CE7E003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72447" t="68325" r="8610"/>
          <a:stretch>
            <a:fillRect/>
          </a:stretch>
        </p:blipFill>
        <p:spPr bwMode="auto">
          <a:xfrm>
            <a:off x="8310564" y="4071938"/>
            <a:ext cx="2357437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29 - TextBox">
            <a:extLst>
              <a:ext uri="{FF2B5EF4-FFF2-40B4-BE49-F238E27FC236}">
                <a16:creationId xmlns:a16="http://schemas.microsoft.com/office/drawing/2014/main" id="{7A73E5DF-2A32-E9B4-6B3D-4B702B89272A}"/>
              </a:ext>
            </a:extLst>
          </p:cNvPr>
          <p:cNvSpPr txBox="1"/>
          <p:nvPr/>
        </p:nvSpPr>
        <p:spPr>
          <a:xfrm>
            <a:off x="8882063" y="1143000"/>
            <a:ext cx="1357312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blander</a:t>
            </a:r>
            <a:endParaRPr lang="en-US" b="1" dirty="0"/>
          </a:p>
        </p:txBody>
      </p:sp>
      <p:sp>
        <p:nvSpPr>
          <p:cNvPr id="31" name="30 - TextBox">
            <a:extLst>
              <a:ext uri="{FF2B5EF4-FFF2-40B4-BE49-F238E27FC236}">
                <a16:creationId xmlns:a16="http://schemas.microsoft.com/office/drawing/2014/main" id="{7A6B129C-684D-9961-9FC8-0A1004C529EF}"/>
              </a:ext>
            </a:extLst>
          </p:cNvPr>
          <p:cNvSpPr txBox="1"/>
          <p:nvPr/>
        </p:nvSpPr>
        <p:spPr>
          <a:xfrm>
            <a:off x="6096001" y="857250"/>
            <a:ext cx="135731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süpürge</a:t>
            </a:r>
            <a:endParaRPr lang="en-US" b="1" dirty="0"/>
          </a:p>
        </p:txBody>
      </p:sp>
      <p:sp>
        <p:nvSpPr>
          <p:cNvPr id="32" name="31 - TextBox">
            <a:extLst>
              <a:ext uri="{FF2B5EF4-FFF2-40B4-BE49-F238E27FC236}">
                <a16:creationId xmlns:a16="http://schemas.microsoft.com/office/drawing/2014/main" id="{0C39D71A-928D-B0AF-BAC6-6D9870B6DC29}"/>
              </a:ext>
            </a:extLst>
          </p:cNvPr>
          <p:cNvSpPr txBox="1"/>
          <p:nvPr/>
        </p:nvSpPr>
        <p:spPr>
          <a:xfrm>
            <a:off x="2166938" y="6488114"/>
            <a:ext cx="1357312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mini fırın</a:t>
            </a:r>
            <a:endParaRPr lang="en-US" b="1" dirty="0"/>
          </a:p>
        </p:txBody>
      </p:sp>
      <p:sp>
        <p:nvSpPr>
          <p:cNvPr id="33" name="32 - TextBox">
            <a:extLst>
              <a:ext uri="{FF2B5EF4-FFF2-40B4-BE49-F238E27FC236}">
                <a16:creationId xmlns:a16="http://schemas.microsoft.com/office/drawing/2014/main" id="{56806142-5949-6028-3666-4AD3BC47BB59}"/>
              </a:ext>
            </a:extLst>
          </p:cNvPr>
          <p:cNvSpPr txBox="1"/>
          <p:nvPr/>
        </p:nvSpPr>
        <p:spPr>
          <a:xfrm>
            <a:off x="8524876" y="5286375"/>
            <a:ext cx="18573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      vantilatör</a:t>
            </a:r>
            <a:endParaRPr lang="en-US" b="1" dirty="0"/>
          </a:p>
        </p:txBody>
      </p:sp>
      <p:sp>
        <p:nvSpPr>
          <p:cNvPr id="34" name="33 - TextBox">
            <a:extLst>
              <a:ext uri="{FF2B5EF4-FFF2-40B4-BE49-F238E27FC236}">
                <a16:creationId xmlns:a16="http://schemas.microsoft.com/office/drawing/2014/main" id="{4D7F3517-B259-3ACF-D867-E1B6DD0BDDAD}"/>
              </a:ext>
            </a:extLst>
          </p:cNvPr>
          <p:cNvSpPr txBox="1"/>
          <p:nvPr/>
        </p:nvSpPr>
        <p:spPr>
          <a:xfrm>
            <a:off x="8953501" y="3643314"/>
            <a:ext cx="135731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klima</a:t>
            </a:r>
            <a:endParaRPr lang="en-US" b="1" dirty="0"/>
          </a:p>
        </p:txBody>
      </p:sp>
      <p:sp>
        <p:nvSpPr>
          <p:cNvPr id="35" name="34 - TextBox">
            <a:extLst>
              <a:ext uri="{FF2B5EF4-FFF2-40B4-BE49-F238E27FC236}">
                <a16:creationId xmlns:a16="http://schemas.microsoft.com/office/drawing/2014/main" id="{FC5064CF-7977-FA2F-0691-2DE386468047}"/>
              </a:ext>
            </a:extLst>
          </p:cNvPr>
          <p:cNvSpPr txBox="1"/>
          <p:nvPr/>
        </p:nvSpPr>
        <p:spPr>
          <a:xfrm>
            <a:off x="8810626" y="2428875"/>
            <a:ext cx="135731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/>
              <a:t>faraş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Ευρεία οθόνη</PresentationFormat>
  <Paragraphs>86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ΕΛΕΝΗ ΧΑΡΑΛΑΜΠΟΥΣ</dc:creator>
  <cp:lastModifiedBy>ΕΛΕΝΗ ΧΑΡΑΛΑΜΠΟΥΣ</cp:lastModifiedBy>
  <cp:revision>1</cp:revision>
  <dcterms:created xsi:type="dcterms:W3CDTF">2025-10-15T13:03:39Z</dcterms:created>
  <dcterms:modified xsi:type="dcterms:W3CDTF">2025-10-15T13:04:37Z</dcterms:modified>
</cp:coreProperties>
</file>