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69" r:id="rId1"/>
  </p:sldMasterIdLst>
  <p:sldIdLst>
    <p:sldId id="281" r:id="rId2"/>
    <p:sldId id="282" r:id="rId3"/>
    <p:sldId id="339" r:id="rId4"/>
    <p:sldId id="283" r:id="rId5"/>
    <p:sldId id="286" r:id="rId6"/>
    <p:sldId id="284" r:id="rId7"/>
    <p:sldId id="287" r:id="rId8"/>
    <p:sldId id="289" r:id="rId9"/>
    <p:sldId id="349" r:id="rId10"/>
    <p:sldId id="350" r:id="rId11"/>
    <p:sldId id="301" r:id="rId12"/>
    <p:sldId id="302" r:id="rId13"/>
    <p:sldId id="303" r:id="rId14"/>
    <p:sldId id="313" r:id="rId15"/>
    <p:sldId id="285" r:id="rId16"/>
    <p:sldId id="288" r:id="rId17"/>
    <p:sldId id="314" r:id="rId18"/>
    <p:sldId id="351" r:id="rId19"/>
    <p:sldId id="315" r:id="rId20"/>
    <p:sldId id="352" r:id="rId21"/>
    <p:sldId id="316" r:id="rId22"/>
    <p:sldId id="353" r:id="rId23"/>
    <p:sldId id="317" r:id="rId24"/>
    <p:sldId id="354" r:id="rId25"/>
    <p:sldId id="299" r:id="rId26"/>
    <p:sldId id="355" r:id="rId27"/>
    <p:sldId id="300" r:id="rId28"/>
    <p:sldId id="356" r:id="rId29"/>
    <p:sldId id="318" r:id="rId30"/>
    <p:sldId id="357" r:id="rId31"/>
    <p:sldId id="304" r:id="rId32"/>
    <p:sldId id="346" r:id="rId33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77" autoAdjust="0"/>
    <p:restoredTop sz="94660"/>
  </p:normalViewPr>
  <p:slideViewPr>
    <p:cSldViewPr snapToGrid="0">
      <p:cViewPr varScale="1">
        <p:scale>
          <a:sx n="63" d="100"/>
          <a:sy n="63" d="100"/>
        </p:scale>
        <p:origin x="820" y="5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7" name="6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8" name="7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8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4" name="3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4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3" name="2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3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/>
              <a:t>Kλικ για επεξεργασία των στυλ του υποδείγματος</a:t>
            </a:r>
          </a:p>
        </p:txBody>
      </p:sp>
      <p:sp>
        <p:nvSpPr>
          <p:cNvPr id="5" name="4 - Θέση ημερομηνίας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6" name="5 - Θέση υποσέλιδου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6 - Θέση αριθμού διαφάνειας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Θέση τίτλου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Kλικ για επεξεργασία του τίτλου</a:t>
            </a:r>
            <a:endParaRPr lang="en-US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Kλικ για επεξεργασία των στυλ του υποδείγματος</a:t>
            </a:r>
          </a:p>
          <a:p>
            <a:pPr lvl="1"/>
            <a:r>
              <a:rPr lang="el-GR"/>
              <a:t>Δεύτερου επιπέδου</a:t>
            </a:r>
          </a:p>
          <a:p>
            <a:pPr lvl="2"/>
            <a:r>
              <a:rPr lang="el-GR"/>
              <a:t>Τρίτου επιπέδου</a:t>
            </a:r>
          </a:p>
          <a:p>
            <a:pPr lvl="3"/>
            <a:r>
              <a:rPr lang="el-GR"/>
              <a:t>Τέταρτου επιπέδου</a:t>
            </a:r>
          </a:p>
          <a:p>
            <a:pPr lvl="4"/>
            <a:r>
              <a:rPr lang="el-GR"/>
              <a:t>Πέμπτου επιπέδου</a:t>
            </a:r>
            <a:endParaRPr lang="en-US"/>
          </a:p>
        </p:txBody>
      </p:sp>
      <p:sp>
        <p:nvSpPr>
          <p:cNvPr id="4" name="3 - Θέση ημερομηνίας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A87A34-81AB-432B-8DAE-1953F412C126}" type="datetimeFigureOut">
              <a:rPr lang="en-US" smtClean="0"/>
              <a:pPr/>
              <a:t>10/16/2025</a:t>
            </a:fld>
            <a:endParaRPr lang="en-US" dirty="0"/>
          </a:p>
        </p:txBody>
      </p:sp>
      <p:sp>
        <p:nvSpPr>
          <p:cNvPr id="5" name="4 - Θέση υποσέλιδου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5 - Θέση αριθμού διαφάνειας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  <p:sldLayoutId id="2147483680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hyperlink" Target="http://www.google.com.cy/url?sa=i&amp;rct=j&amp;q=&amp;esrc=s&amp;frm=1&amp;source=images&amp;cd=&amp;cad=rja&amp;uact=8&amp;ved=0ahUKEwiuy4u06OLKAhVLAxoKHSNdASQQjRwIBw&amp;url=http://turkcaps.com/capslar/mutluluk-nedir/&amp;psig=AFQjCNHr4ln4PihdDEnyGjJwp_yTykFfyQ&amp;ust=1454836851170121" TargetMode="Externa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oraks.org.tr/site/news/4484" TargetMode="External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- TextBox"/>
          <p:cNvSpPr txBox="1"/>
          <p:nvPr/>
        </p:nvSpPr>
        <p:spPr>
          <a:xfrm>
            <a:off x="10371221" y="5982935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1</a:t>
            </a:r>
            <a:endParaRPr lang="en-US" dirty="0"/>
          </a:p>
        </p:txBody>
      </p:sp>
      <p:pic>
        <p:nvPicPr>
          <p:cNvPr id="7" name="Picture 2" descr="http://turkcaps.com/cdn/images/275868.jpg">
            <a:hlinkClick r:id="rId2"/>
          </p:cNvPr>
          <p:cNvPicPr/>
          <p:nvPr/>
        </p:nvPicPr>
        <p:blipFill>
          <a:blip r:embed="rId3">
            <a:biLevel thresh="5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019" y="628691"/>
            <a:ext cx="4093597" cy="2370221"/>
          </a:xfrm>
          <a:prstGeom prst="rect">
            <a:avLst/>
          </a:prstGeom>
          <a:noFill/>
          <a:ln>
            <a:solidFill>
              <a:schemeClr val="tx1"/>
            </a:solidFill>
          </a:ln>
        </p:spPr>
      </p:pic>
      <p:sp>
        <p:nvSpPr>
          <p:cNvPr id="8" name="1 - Τίτλος"/>
          <p:cNvSpPr txBox="1">
            <a:spLocks/>
          </p:cNvSpPr>
          <p:nvPr/>
        </p:nvSpPr>
        <p:spPr>
          <a:xfrm>
            <a:off x="716012" y="4164892"/>
            <a:ext cx="9220467" cy="64845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Mutluluk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yaşamımızın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temel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3300" b="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amacıdır</a:t>
            </a:r>
            <a:r>
              <a:rPr kumimoji="0" lang="en-US" sz="33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 </a:t>
            </a:r>
            <a:r>
              <a:rPr lang="el-GR" sz="3300" dirty="0">
                <a:solidFill>
                  <a:schemeClr val="tx1"/>
                </a:solidFill>
              </a:rPr>
              <a:t> </a:t>
            </a:r>
            <a:endParaRPr kumimoji="0" lang="el-GR" sz="33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l-GR" sz="16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4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9 - Ορθογώνιο"/>
          <p:cNvSpPr/>
          <p:nvPr/>
        </p:nvSpPr>
        <p:spPr>
          <a:xfrm>
            <a:off x="4634778" y="2666819"/>
            <a:ext cx="7059917" cy="830997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sz="2400" dirty="0" err="1"/>
              <a:t>Mutluluk</a:t>
            </a:r>
            <a:r>
              <a:rPr lang="en-US" sz="2400" dirty="0"/>
              <a:t>, </a:t>
            </a:r>
            <a:r>
              <a:rPr lang="en-US" sz="2400" dirty="0" err="1"/>
              <a:t>psikolojide</a:t>
            </a:r>
            <a:r>
              <a:rPr lang="en-US" sz="2400" dirty="0"/>
              <a:t> </a:t>
            </a:r>
            <a:r>
              <a:rPr lang="en-US" sz="2400" dirty="0" err="1"/>
              <a:t>ele</a:t>
            </a:r>
            <a:r>
              <a:rPr lang="en-US" sz="2400" dirty="0"/>
              <a:t> </a:t>
            </a:r>
            <a:r>
              <a:rPr lang="en-US" sz="2400" dirty="0" err="1"/>
              <a:t>alınan</a:t>
            </a:r>
            <a:r>
              <a:rPr lang="en-US" sz="2400" dirty="0"/>
              <a:t> </a:t>
            </a:r>
            <a:r>
              <a:rPr lang="en-US" sz="2400" dirty="0" err="1"/>
              <a:t>önemli</a:t>
            </a:r>
            <a:r>
              <a:rPr lang="en-US" sz="2400" dirty="0"/>
              <a:t> </a:t>
            </a:r>
            <a:r>
              <a:rPr lang="en-US" sz="2400" dirty="0" err="1"/>
              <a:t>konulardan</a:t>
            </a:r>
            <a:r>
              <a:rPr lang="en-US" sz="2400" dirty="0"/>
              <a:t> </a:t>
            </a:r>
            <a:r>
              <a:rPr lang="en-US" sz="2400" dirty="0" err="1"/>
              <a:t>biridir</a:t>
            </a:r>
            <a:r>
              <a:rPr lang="en-US" sz="2400" dirty="0"/>
              <a:t>.</a:t>
            </a:r>
            <a:r>
              <a:rPr lang="el-GR" sz="2400" dirty="0"/>
              <a:t> </a:t>
            </a:r>
            <a:endParaRPr lang="tr-TR" sz="2400" dirty="0"/>
          </a:p>
        </p:txBody>
      </p:sp>
      <p:sp>
        <p:nvSpPr>
          <p:cNvPr id="11" name="10 - Ορθογώνιο"/>
          <p:cNvSpPr/>
          <p:nvPr/>
        </p:nvSpPr>
        <p:spPr>
          <a:xfrm>
            <a:off x="5358063" y="3616038"/>
            <a:ext cx="6336632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en-US" dirty="0" err="1"/>
              <a:t>İnsan</a:t>
            </a:r>
            <a:r>
              <a:rPr lang="en-US" dirty="0"/>
              <a:t> </a:t>
            </a:r>
            <a:r>
              <a:rPr lang="en-US" dirty="0" err="1"/>
              <a:t>mutlu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>
                <a:solidFill>
                  <a:schemeClr val="tx1"/>
                </a:solidFill>
              </a:rPr>
              <a:t>istiyorsa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erdemli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/>
              <a:t>olmalı</a:t>
            </a:r>
            <a:r>
              <a:rPr lang="en-US" dirty="0"/>
              <a:t>, </a:t>
            </a:r>
            <a:r>
              <a:rPr lang="en-US" dirty="0" err="1"/>
              <a:t>erdemli</a:t>
            </a:r>
            <a:r>
              <a:rPr lang="tr-TR" dirty="0"/>
              <a:t>  </a:t>
            </a:r>
            <a:r>
              <a:rPr lang="en-US" dirty="0" err="1"/>
              <a:t>yaşamalıdır</a:t>
            </a:r>
            <a:r>
              <a:rPr lang="en-US" dirty="0"/>
              <a:t>.</a:t>
            </a:r>
            <a:endParaRPr lang="el-GR" dirty="0"/>
          </a:p>
        </p:txBody>
      </p:sp>
      <p:sp>
        <p:nvSpPr>
          <p:cNvPr id="13" name="12 - Ορθογώνιο"/>
          <p:cNvSpPr/>
          <p:nvPr/>
        </p:nvSpPr>
        <p:spPr>
          <a:xfrm>
            <a:off x="336884" y="5044198"/>
            <a:ext cx="11442033" cy="70788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endParaRPr lang="en-US" sz="2000" dirty="0"/>
          </a:p>
          <a:p>
            <a:r>
              <a:rPr lang="en-US" sz="2000" dirty="0" err="1"/>
              <a:t>Esasında</a:t>
            </a:r>
            <a:r>
              <a:rPr lang="en-US" sz="2000" dirty="0"/>
              <a:t> her </a:t>
            </a:r>
            <a:r>
              <a:rPr lang="en-US" sz="2000" dirty="0" err="1"/>
              <a:t>birey</a:t>
            </a:r>
            <a:r>
              <a:rPr lang="en-US" sz="2000" dirty="0"/>
              <a:t> </a:t>
            </a:r>
            <a:r>
              <a:rPr lang="en-US" sz="2000" dirty="0" err="1">
                <a:solidFill>
                  <a:schemeClr val="tx1"/>
                </a:solidFill>
              </a:rPr>
              <a:t>mutluluğu</a:t>
            </a:r>
            <a:r>
              <a:rPr lang="en-US" sz="2000" dirty="0">
                <a:solidFill>
                  <a:schemeClr val="tx1"/>
                </a:solidFill>
              </a:rPr>
              <a:t> </a:t>
            </a:r>
            <a:r>
              <a:rPr lang="en-US" sz="2000" dirty="0" err="1">
                <a:solidFill>
                  <a:schemeClr val="tx1"/>
                </a:solidFill>
              </a:rPr>
              <a:t>aradığından</a:t>
            </a:r>
            <a:r>
              <a:rPr lang="en-US" sz="2000" dirty="0">
                <a:solidFill>
                  <a:schemeClr val="tx1"/>
                </a:solidFill>
              </a:rPr>
              <a:t>,</a:t>
            </a:r>
            <a:r>
              <a:rPr lang="el-GR" sz="2000" dirty="0">
                <a:solidFill>
                  <a:schemeClr val="tx1"/>
                </a:solidFill>
              </a:rPr>
              <a:t> (</a:t>
            </a:r>
            <a:r>
              <a:rPr lang="en-GB" sz="2000" dirty="0" err="1">
                <a:solidFill>
                  <a:schemeClr val="tx1"/>
                </a:solidFill>
              </a:rPr>
              <a:t>mutluluk</a:t>
            </a:r>
            <a:r>
              <a:rPr lang="el-GR" sz="2000" dirty="0">
                <a:solidFill>
                  <a:schemeClr val="tx1"/>
                </a:solidFill>
              </a:rPr>
              <a:t>)</a:t>
            </a:r>
            <a:r>
              <a:rPr lang="en-US" sz="2000" dirty="0">
                <a:solidFill>
                  <a:schemeClr val="tx1"/>
                </a:solidFill>
              </a:rPr>
              <a:t>   </a:t>
            </a:r>
            <a:r>
              <a:rPr lang="en-US" sz="2000" dirty="0" err="1"/>
              <a:t>tüm</a:t>
            </a:r>
            <a:r>
              <a:rPr lang="en-US" sz="2000" dirty="0"/>
              <a:t> </a:t>
            </a:r>
            <a:r>
              <a:rPr lang="en-US" sz="2000" dirty="0" err="1"/>
              <a:t>insanlık</a:t>
            </a:r>
            <a:r>
              <a:rPr lang="en-US" sz="2000" dirty="0"/>
              <a:t> </a:t>
            </a:r>
            <a:r>
              <a:rPr lang="en-US" sz="2000" dirty="0" err="1"/>
              <a:t>için</a:t>
            </a:r>
            <a:r>
              <a:rPr lang="en-US" sz="2000" dirty="0"/>
              <a:t> </a:t>
            </a:r>
            <a:r>
              <a:rPr lang="en-US" sz="2000" dirty="0" err="1"/>
              <a:t>tüm</a:t>
            </a:r>
            <a:r>
              <a:rPr lang="tr-TR" sz="2000" dirty="0"/>
              <a:t>  </a:t>
            </a:r>
            <a:r>
              <a:rPr lang="en-US" sz="2000" dirty="0" err="1"/>
              <a:t>kültürlerde</a:t>
            </a:r>
            <a:r>
              <a:rPr lang="en-US" sz="2000" dirty="0"/>
              <a:t> </a:t>
            </a:r>
            <a:r>
              <a:rPr lang="en-US" sz="2000" dirty="0" err="1"/>
              <a:t>evrenseldir</a:t>
            </a:r>
            <a:r>
              <a:rPr lang="tr-TR" sz="2000" dirty="0"/>
              <a:t>.</a:t>
            </a:r>
            <a:r>
              <a:rPr lang="en-US" sz="2000" dirty="0"/>
              <a:t> </a:t>
            </a:r>
            <a:endParaRPr lang="el-GR" sz="2000" dirty="0"/>
          </a:p>
        </p:txBody>
      </p:sp>
      <p:sp>
        <p:nvSpPr>
          <p:cNvPr id="2" name="Ορθογώνιο 1">
            <a:extLst>
              <a:ext uri="{FF2B5EF4-FFF2-40B4-BE49-F238E27FC236}">
                <a16:creationId xmlns:a16="http://schemas.microsoft.com/office/drawing/2014/main" id="{C8D00453-00C5-28B9-FEE3-4008F7D8DFE9}"/>
              </a:ext>
            </a:extLst>
          </p:cNvPr>
          <p:cNvSpPr/>
          <p:nvPr/>
        </p:nvSpPr>
        <p:spPr>
          <a:xfrm>
            <a:off x="572752" y="5931605"/>
            <a:ext cx="7331728" cy="697832"/>
          </a:xfrm>
          <a:prstGeom prst="rec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 err="1">
                <a:solidFill>
                  <a:schemeClr val="tx1"/>
                </a:solidFill>
              </a:rPr>
              <a:t>Δρ</a:t>
            </a:r>
            <a:r>
              <a:rPr lang="el-GR" dirty="0">
                <a:solidFill>
                  <a:schemeClr val="tx1"/>
                </a:solidFill>
              </a:rPr>
              <a:t> Ελένη Χαραλάμπους </a:t>
            </a:r>
          </a:p>
          <a:p>
            <a:pPr algn="ctr"/>
            <a:r>
              <a:rPr lang="en-US" dirty="0">
                <a:solidFill>
                  <a:schemeClr val="tx1"/>
                </a:solidFill>
              </a:rPr>
              <a:t>https://www.e-charalambous.com</a:t>
            </a:r>
            <a:r>
              <a:rPr lang="el-GR" dirty="0">
                <a:solidFill>
                  <a:schemeClr val="tx1"/>
                </a:solidFill>
              </a:rPr>
              <a:t> </a:t>
            </a:r>
            <a:endParaRPr lang="el-CY" dirty="0">
              <a:solidFill>
                <a:schemeClr val="tx1"/>
              </a:solidFill>
            </a:endParaRPr>
          </a:p>
        </p:txBody>
      </p:sp>
      <p:sp>
        <p:nvSpPr>
          <p:cNvPr id="3" name="Rectangle 1"/>
          <p:cNvSpPr/>
          <p:nvPr/>
        </p:nvSpPr>
        <p:spPr>
          <a:xfrm>
            <a:off x="5326245" y="628691"/>
            <a:ext cx="6336632" cy="1754326"/>
          </a:xfrm>
          <a:prstGeom prst="rect">
            <a:avLst/>
          </a:prstGeom>
          <a:ln w="57150">
            <a:solidFill>
              <a:schemeClr val="tx1">
                <a:lumMod val="95000"/>
                <a:lumOff val="5000"/>
              </a:schemeClr>
            </a:solidFill>
          </a:ln>
        </p:spPr>
        <p:txBody>
          <a:bodyPr wrap="square">
            <a:spAutoFit/>
          </a:bodyPr>
          <a:lstStyle/>
          <a:p>
            <a:r>
              <a:rPr lang="tr-TR" sz="3600" dirty="0"/>
              <a:t>Birçok insan dinin kendilerine mutluluk getir-me-si-n-i beklemektedir.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4CBED-45BE-0EA3-1932-63B1828B87D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all Mural Group of cartoon people talking with speech balloon - PIXERS.US">
            <a:extLst>
              <a:ext uri="{FF2B5EF4-FFF2-40B4-BE49-F238E27FC236}">
                <a16:creationId xmlns:a16="http://schemas.microsoft.com/office/drawing/2014/main" id="{9D9F3953-A8E2-AB51-7F3E-F5108A0AACB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89" y="598371"/>
            <a:ext cx="11194382" cy="573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9E0718DD-0F74-014C-A9CB-88529DDB2CD9}"/>
              </a:ext>
            </a:extLst>
          </p:cNvPr>
          <p:cNvSpPr txBox="1"/>
          <p:nvPr/>
        </p:nvSpPr>
        <p:spPr>
          <a:xfrm>
            <a:off x="1544253" y="1888338"/>
            <a:ext cx="1503947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tr-TR" dirty="0">
                <a:solidFill>
                  <a:schemeClr val="bg1"/>
                </a:solidFill>
              </a:rPr>
              <a:t>y</a:t>
            </a:r>
            <a:r>
              <a:rPr lang="en-US" dirty="0" err="1">
                <a:solidFill>
                  <a:schemeClr val="bg1"/>
                </a:solidFill>
              </a:rPr>
              <a:t>emek</a:t>
            </a:r>
            <a:endParaRPr lang="el-GR" dirty="0">
              <a:solidFill>
                <a:schemeClr val="bg1"/>
              </a:solidFill>
            </a:endParaRPr>
          </a:p>
          <a:p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yemek</a:t>
            </a:r>
            <a:endParaRPr lang="el-CY" dirty="0">
              <a:solidFill>
                <a:schemeClr val="bg1"/>
              </a:solidFill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E09E7D3F-7CFA-C2A7-F67D-B86E24EB997E}"/>
              </a:ext>
            </a:extLst>
          </p:cNvPr>
          <p:cNvSpPr/>
          <p:nvPr/>
        </p:nvSpPr>
        <p:spPr>
          <a:xfrm>
            <a:off x="8114097" y="5467149"/>
            <a:ext cx="3657600" cy="856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E26ABC7-FC6C-BCA7-FD6E-30000F2882F3}"/>
              </a:ext>
            </a:extLst>
          </p:cNvPr>
          <p:cNvSpPr txBox="1"/>
          <p:nvPr/>
        </p:nvSpPr>
        <p:spPr>
          <a:xfrm>
            <a:off x="5017267" y="1366787"/>
            <a:ext cx="2021306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bir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amaç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için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çabalamak</a:t>
            </a:r>
            <a:endParaRPr lang="el-CY" dirty="0">
              <a:solidFill>
                <a:schemeClr val="bg1"/>
              </a:solidFill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B68E5C0A-E55C-FDD1-0F16-5978D0346624}"/>
              </a:ext>
            </a:extLst>
          </p:cNvPr>
          <p:cNvSpPr txBox="1"/>
          <p:nvPr/>
        </p:nvSpPr>
        <p:spPr>
          <a:xfrm>
            <a:off x="7481535" y="1497796"/>
            <a:ext cx="1710791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bg1"/>
                </a:solidFill>
              </a:rPr>
              <a:t>kendimizi</a:t>
            </a:r>
            <a:r>
              <a:rPr lang="en-US" dirty="0">
                <a:solidFill>
                  <a:schemeClr val="bg1"/>
                </a:solidFill>
              </a:rPr>
              <a:t> </a:t>
            </a:r>
            <a:r>
              <a:rPr lang="en-US" dirty="0" err="1">
                <a:solidFill>
                  <a:schemeClr val="bg1"/>
                </a:solidFill>
              </a:rPr>
              <a:t>geliştirmek</a:t>
            </a:r>
            <a:br>
              <a:rPr lang="en-US" b="0" i="0" u="none" strike="noStrike" dirty="0">
                <a:solidFill>
                  <a:schemeClr val="bg1"/>
                </a:solidFill>
                <a:effectLst/>
                <a:latin typeface="Arial" panose="020B0604020202020204" pitchFamily="34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</a:br>
            <a:endParaRPr lang="el-CY" dirty="0">
              <a:solidFill>
                <a:schemeClr val="bg1"/>
              </a:solidFill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AFE18E83-C440-16AF-3807-4564E40DD07C}"/>
              </a:ext>
            </a:extLst>
          </p:cNvPr>
          <p:cNvSpPr txBox="1"/>
          <p:nvPr/>
        </p:nvSpPr>
        <p:spPr>
          <a:xfrm>
            <a:off x="9438368" y="1959461"/>
            <a:ext cx="1609825" cy="89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İnsanların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karakterleri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de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birbirinden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çok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farklı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l-CY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8E2A123-92D0-A17A-7EE1-846974C5537C}"/>
              </a:ext>
            </a:extLst>
          </p:cNvPr>
          <p:cNvSpPr txBox="1"/>
          <p:nvPr/>
        </p:nvSpPr>
        <p:spPr>
          <a:xfrm>
            <a:off x="3096326" y="1888338"/>
            <a:ext cx="1853964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arkadaşlarla</a:t>
            </a:r>
            <a:r>
              <a:rPr kumimoji="0" lang="en-US" sz="1800" b="0" i="0" u="none" strike="noStrike" kern="1200" cap="none" spc="0" normalizeH="0" baseline="0" noProof="0" dirty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0" i="0" u="none" strike="noStrike" kern="1200" cap="none" spc="0" normalizeH="0" baseline="0" noProof="0" dirty="0" err="1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olmak</a:t>
            </a:r>
            <a:endParaRPr lang="el-CY" dirty="0">
              <a:solidFill>
                <a:schemeClr val="bg1"/>
              </a:solidFill>
            </a:endParaRPr>
          </a:p>
        </p:txBody>
      </p:sp>
      <p:sp>
        <p:nvSpPr>
          <p:cNvPr id="2" name="2 - TextBox">
            <a:extLst>
              <a:ext uri="{FF2B5EF4-FFF2-40B4-BE49-F238E27FC236}">
                <a16:creationId xmlns:a16="http://schemas.microsoft.com/office/drawing/2014/main" id="{55707D56-D6E3-541E-208A-ACBD68F74D9B}"/>
              </a:ext>
            </a:extLst>
          </p:cNvPr>
          <p:cNvSpPr txBox="1"/>
          <p:nvPr/>
        </p:nvSpPr>
        <p:spPr>
          <a:xfrm>
            <a:off x="9684216" y="5710807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l-GR" dirty="0"/>
              <a:t>9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3734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l-GR" dirty="0"/>
              <a:t>ΜΕΤΟΧΕΣ ΕΠΙΡΡΗΜΑΤΙΚΕΣ –</a:t>
            </a:r>
            <a:r>
              <a:rPr lang="tr-TR" dirty="0"/>
              <a:t>dığı </a:t>
            </a:r>
            <a:endParaRPr lang="en-US" dirty="0"/>
          </a:p>
        </p:txBody>
      </p:sp>
      <p:pic>
        <p:nvPicPr>
          <p:cNvPr id="3" name="Picture 2" descr="Cute boy making stop gesture with traffic sign stop sign | Premium Vector">
            <a:extLst>
              <a:ext uri="{FF2B5EF4-FFF2-40B4-BE49-F238E27FC236}">
                <a16:creationId xmlns:a16="http://schemas.microsoft.com/office/drawing/2014/main" id="{9F386013-846E-7ABD-2744-85C8AB15C2F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76980" y="1909033"/>
            <a:ext cx="1537245" cy="446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tr-TR" dirty="0"/>
              <a:t>ulaç/ </a:t>
            </a:r>
            <a:r>
              <a:rPr lang="el-GR" dirty="0"/>
              <a:t>ΜΕΤΟΧΕΣ ΕΠΙΡΡΗΜΑΤΙΚΕΣ –</a:t>
            </a:r>
            <a:r>
              <a:rPr lang="tr-TR" dirty="0"/>
              <a:t>dığı </a:t>
            </a: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609599" y="1600201"/>
            <a:ext cx="6007769" cy="500513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tr-TR" dirty="0"/>
          </a:p>
          <a:p>
            <a:r>
              <a:rPr lang="tr-TR" dirty="0">
                <a:solidFill>
                  <a:srgbClr val="FF0000"/>
                </a:solidFill>
              </a:rPr>
              <a:t>dığı     için </a:t>
            </a:r>
          </a:p>
          <a:p>
            <a:r>
              <a:rPr lang="tr-TR" dirty="0">
                <a:solidFill>
                  <a:srgbClr val="00B050"/>
                </a:solidFill>
              </a:rPr>
              <a:t>dığı     zaman</a:t>
            </a:r>
          </a:p>
          <a:p>
            <a:r>
              <a:rPr lang="tr-TR" dirty="0">
                <a:solidFill>
                  <a:srgbClr val="7030A0"/>
                </a:solidFill>
              </a:rPr>
              <a:t>dığı     halde</a:t>
            </a:r>
          </a:p>
          <a:p>
            <a:r>
              <a:rPr lang="tr-TR" dirty="0">
                <a:solidFill>
                  <a:srgbClr val="FF0000"/>
                </a:solidFill>
              </a:rPr>
              <a:t>dığ-ı-</a:t>
            </a:r>
            <a:r>
              <a:rPr lang="en-GB" dirty="0">
                <a:solidFill>
                  <a:srgbClr val="FF0000"/>
                </a:solidFill>
              </a:rPr>
              <a:t>n</a:t>
            </a:r>
            <a:r>
              <a:rPr lang="tr-TR" dirty="0">
                <a:solidFill>
                  <a:srgbClr val="FF0000"/>
                </a:solidFill>
              </a:rPr>
              <a:t>-</a:t>
            </a:r>
            <a:r>
              <a:rPr lang="en-GB" dirty="0">
                <a:solidFill>
                  <a:srgbClr val="FF0000"/>
                </a:solidFill>
              </a:rPr>
              <a:t>a</a:t>
            </a:r>
            <a:r>
              <a:rPr lang="tr-TR" dirty="0">
                <a:solidFill>
                  <a:srgbClr val="FF0000"/>
                </a:solidFill>
              </a:rPr>
              <a:t>      göre</a:t>
            </a:r>
            <a:endParaRPr lang="el-GR" dirty="0">
              <a:solidFill>
                <a:srgbClr val="FF0000"/>
              </a:solidFill>
            </a:endParaRPr>
          </a:p>
          <a:p>
            <a:r>
              <a:rPr lang="en-GB" dirty="0">
                <a:solidFill>
                  <a:srgbClr val="00B050"/>
                </a:solidFill>
              </a:rPr>
              <a:t>d</a:t>
            </a:r>
            <a:r>
              <a:rPr lang="tr-TR" dirty="0">
                <a:solidFill>
                  <a:srgbClr val="00B050"/>
                </a:solidFill>
              </a:rPr>
              <a:t>ıkça</a:t>
            </a:r>
            <a:endParaRPr lang="el-GR" dirty="0">
              <a:solidFill>
                <a:srgbClr val="00B050"/>
              </a:solidFill>
            </a:endParaRPr>
          </a:p>
          <a:p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d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ığı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 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buna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göre</a:t>
            </a:r>
            <a:r>
              <a:rPr lang="en-GB" dirty="0">
                <a:solidFill>
                  <a:schemeClr val="accent6">
                    <a:lumMod val="75000"/>
                  </a:schemeClr>
                </a:solidFill>
              </a:rPr>
              <a:t>  / 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dığı</a:t>
            </a:r>
            <a:r>
              <a:rPr lang="en-GB" dirty="0" err="1">
                <a:solidFill>
                  <a:schemeClr val="accent6">
                    <a:lumMod val="75000"/>
                  </a:schemeClr>
                </a:solidFill>
              </a:rPr>
              <a:t>na</a:t>
            </a:r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      göre</a:t>
            </a:r>
            <a:endParaRPr lang="el-GR" dirty="0">
              <a:solidFill>
                <a:schemeClr val="accent6">
                  <a:lumMod val="75000"/>
                </a:schemeClr>
              </a:solidFill>
            </a:endParaRPr>
          </a:p>
          <a:p>
            <a:r>
              <a:rPr lang="tr-TR" dirty="0">
                <a:solidFill>
                  <a:schemeClr val="accent6">
                    <a:lumMod val="75000"/>
                  </a:schemeClr>
                </a:solidFill>
              </a:rPr>
              <a:t>dığı      gibi</a:t>
            </a:r>
          </a:p>
          <a:p>
            <a:endParaRPr lang="en-GB" dirty="0"/>
          </a:p>
          <a:p>
            <a:endParaRPr lang="el-GR" dirty="0"/>
          </a:p>
          <a:p>
            <a:endParaRPr lang="el-GR" dirty="0"/>
          </a:p>
          <a:p>
            <a:endParaRPr lang="tr-TR" dirty="0"/>
          </a:p>
          <a:p>
            <a:endParaRPr lang="en-US" dirty="0"/>
          </a:p>
        </p:txBody>
      </p:sp>
      <p:sp>
        <p:nvSpPr>
          <p:cNvPr id="4" name="2 - Θέση περιεχομένου"/>
          <p:cNvSpPr txBox="1">
            <a:spLocks/>
          </p:cNvSpPr>
          <p:nvPr/>
        </p:nvSpPr>
        <p:spPr>
          <a:xfrm>
            <a:off x="6922168" y="1692443"/>
            <a:ext cx="3340769" cy="485273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lIns="91440" tIns="45720" rIns="91440" bIns="45720" rtlCol="0">
            <a:normAutofit fontScale="40000" lnSpcReduction="20000"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tr-TR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8400" dirty="0">
                <a:solidFill>
                  <a:srgbClr val="FF0000"/>
                </a:solidFill>
              </a:rPr>
              <a:t>επειδή</a:t>
            </a:r>
            <a:endParaRPr kumimoji="0" lang="tr-TR" sz="840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8400" dirty="0">
                <a:solidFill>
                  <a:srgbClr val="00B050"/>
                </a:solidFill>
              </a:rPr>
              <a:t>όταν</a:t>
            </a:r>
            <a:endParaRPr kumimoji="0" lang="tr-TR" sz="8400" b="0" i="0" u="none" strike="noStrike" kern="1200" cap="none" spc="0" normalizeH="0" baseline="0" noProof="0" dirty="0">
              <a:ln>
                <a:noFill/>
              </a:ln>
              <a:solidFill>
                <a:srgbClr val="00B05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8400" dirty="0">
                <a:solidFill>
                  <a:srgbClr val="7030A0"/>
                </a:solidFill>
              </a:rPr>
              <a:t>αν και </a:t>
            </a:r>
            <a:endParaRPr kumimoji="0" lang="tr-TR" sz="8400" b="0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8400" dirty="0">
                <a:solidFill>
                  <a:srgbClr val="FF0000"/>
                </a:solidFill>
              </a:rPr>
              <a:t>εφόσον</a:t>
            </a:r>
            <a:r>
              <a:rPr lang="el-GR" sz="8400" dirty="0"/>
              <a:t> </a:t>
            </a:r>
            <a:endParaRPr kumimoji="0" lang="tr-TR" sz="84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lang="el-GR" sz="8400" dirty="0">
                <a:solidFill>
                  <a:srgbClr val="00B050"/>
                </a:solidFill>
              </a:rPr>
              <a:t>Όσο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l-GR" sz="5100" dirty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GB" sz="5100" dirty="0"/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5100" dirty="0">
                <a:solidFill>
                  <a:schemeClr val="accent6">
                    <a:lumMod val="75000"/>
                  </a:schemeClr>
                </a:solidFill>
              </a:rPr>
              <a:t>σύμφωνα με …</a:t>
            </a:r>
          </a:p>
          <a:p>
            <a:pPr marL="342900" indent="-342900" defTabSz="914400">
              <a:spcBef>
                <a:spcPct val="20000"/>
              </a:spcBef>
              <a:buFont typeface="Arial" pitchFamily="34" charset="0"/>
              <a:buChar char="•"/>
            </a:pPr>
            <a:r>
              <a:rPr lang="el-GR" sz="5100" dirty="0">
                <a:solidFill>
                  <a:schemeClr val="accent6">
                    <a:lumMod val="75000"/>
                  </a:schemeClr>
                </a:solidFill>
              </a:rPr>
              <a:t>όπως</a:t>
            </a:r>
            <a:endParaRPr lang="tr-TR" sz="5100" dirty="0">
              <a:solidFill>
                <a:schemeClr val="accent6">
                  <a:lumMod val="75000"/>
                </a:schemeClr>
              </a:solidFill>
            </a:endParaRPr>
          </a:p>
          <a:p>
            <a:pPr marL="342900" lvl="0" indent="-342900" defTabSz="914400">
              <a:spcBef>
                <a:spcPct val="20000"/>
              </a:spcBef>
            </a:pPr>
            <a:r>
              <a:rPr lang="el-GR" sz="5100" dirty="0">
                <a:solidFill>
                  <a:schemeClr val="accent6">
                    <a:lumMod val="75000"/>
                  </a:schemeClr>
                </a:solidFill>
              </a:rPr>
              <a:t> </a:t>
            </a:r>
            <a:endParaRPr kumimoji="0" lang="tr-TR" sz="51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endParaRPr kumimoji="0" lang="en-US" sz="5100" b="0" i="0" u="none" strike="noStrike" kern="1200" cap="none" spc="0" normalizeH="0" baseline="0" noProof="0" dirty="0">
              <a:ln>
                <a:noFill/>
              </a:ln>
              <a:solidFill>
                <a:schemeClr val="accent6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cxnSp>
        <p:nvCxnSpPr>
          <p:cNvPr id="6" name="5 - Ευθεία γραμμή σύνδεσης"/>
          <p:cNvCxnSpPr/>
          <p:nvPr/>
        </p:nvCxnSpPr>
        <p:spPr>
          <a:xfrm flipV="1">
            <a:off x="6918158" y="4932948"/>
            <a:ext cx="3176337" cy="36095"/>
          </a:xfrm>
          <a:prstGeom prst="line">
            <a:avLst/>
          </a:prstGeom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9" name="8 - Επεξήγηση με παραλληλόγραμμο"/>
          <p:cNvSpPr/>
          <p:nvPr/>
        </p:nvSpPr>
        <p:spPr>
          <a:xfrm>
            <a:off x="10635916" y="2298032"/>
            <a:ext cx="1335505" cy="1479884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dirty="0"/>
              <a:t>Υποκείμενο μετοχής ονομαστική </a:t>
            </a:r>
            <a:endParaRPr lang="en-US" dirty="0"/>
          </a:p>
        </p:txBody>
      </p:sp>
      <p:sp>
        <p:nvSpPr>
          <p:cNvPr id="10" name="9 - Επεξήγηση με παραλληλόγραμμο"/>
          <p:cNvSpPr/>
          <p:nvPr/>
        </p:nvSpPr>
        <p:spPr>
          <a:xfrm>
            <a:off x="10343147" y="5474368"/>
            <a:ext cx="1335505" cy="573506"/>
          </a:xfrm>
          <a:prstGeom prst="wedgeRectCallout">
            <a:avLst/>
          </a:prstGeom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l-GR" sz="1400" b="1" dirty="0">
                <a:solidFill>
                  <a:schemeClr val="accent6">
                    <a:lumMod val="75000"/>
                  </a:schemeClr>
                </a:solidFill>
              </a:rPr>
              <a:t>Υποκείμενο μετοχής γενική</a:t>
            </a:r>
            <a:endParaRPr lang="en-US" sz="1400" b="1" dirty="0">
              <a:solidFill>
                <a:schemeClr val="accent6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84662" y="436420"/>
            <a:ext cx="10972800" cy="4328619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lnSpc>
                <a:spcPct val="300000"/>
              </a:lnSpc>
              <a:buNone/>
            </a:pPr>
            <a:r>
              <a:rPr lang="el-GR" dirty="0"/>
              <a:t>Α</a:t>
            </a:r>
            <a:r>
              <a:rPr lang="tr-TR" dirty="0"/>
              <a:t>hmet</a:t>
            </a:r>
            <a:r>
              <a:rPr lang="el-GR" dirty="0"/>
              <a:t>΄</a:t>
            </a:r>
            <a:r>
              <a:rPr lang="tr-TR" dirty="0"/>
              <a:t>in   oku-</a:t>
            </a:r>
            <a:r>
              <a:rPr lang="tr-TR" b="1" dirty="0" err="1"/>
              <a:t>duğu</a:t>
            </a:r>
            <a:r>
              <a:rPr lang="tr-TR" dirty="0" err="1"/>
              <a:t>na</a:t>
            </a:r>
            <a:r>
              <a:rPr lang="tr-TR" dirty="0"/>
              <a:t> göre  Ayşe gelir.</a:t>
            </a:r>
            <a:r>
              <a:rPr lang="el-GR" dirty="0"/>
              <a:t> </a:t>
            </a:r>
            <a:endParaRPr lang="en-US" dirty="0"/>
          </a:p>
          <a:p>
            <a:pPr marL="0" indent="0">
              <a:lnSpc>
                <a:spcPct val="300000"/>
              </a:lnSpc>
              <a:buNone/>
            </a:pPr>
            <a:r>
              <a:rPr lang="en-GB" dirty="0"/>
              <a:t>Ahmet </a:t>
            </a:r>
            <a:r>
              <a:rPr lang="en-GB" dirty="0" err="1"/>
              <a:t>onu</a:t>
            </a:r>
            <a:r>
              <a:rPr lang="en-GB" dirty="0"/>
              <a:t> </a:t>
            </a:r>
            <a:r>
              <a:rPr lang="tr-TR" dirty="0"/>
              <a:t>çağır-dığına göre Ayşe gelir.</a:t>
            </a:r>
            <a:r>
              <a:rPr lang="el-GR" dirty="0"/>
              <a:t>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84662" y="436421"/>
            <a:ext cx="10972800" cy="5903420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sz="4400" dirty="0"/>
              <a:t>1. </a:t>
            </a:r>
            <a:r>
              <a:rPr lang="el-GR" sz="4400" dirty="0"/>
              <a:t>Α</a:t>
            </a:r>
            <a:r>
              <a:rPr lang="en-GB" sz="4400" dirty="0" err="1"/>
              <a:t>hmet</a:t>
            </a:r>
            <a:r>
              <a:rPr lang="el-GR" sz="4400" dirty="0"/>
              <a:t>΄</a:t>
            </a:r>
            <a:r>
              <a:rPr lang="tr-TR" sz="4400" dirty="0"/>
              <a:t>in   oku-duğu  </a:t>
            </a:r>
            <a:r>
              <a:rPr lang="en-GB" sz="4400" dirty="0"/>
              <a:t>bun-a g</a:t>
            </a:r>
            <a:r>
              <a:rPr lang="tr-TR" sz="4400" dirty="0"/>
              <a:t>öre</a:t>
            </a:r>
            <a:r>
              <a:rPr lang="en-US" sz="4400" dirty="0"/>
              <a:t>  </a:t>
            </a:r>
            <a:r>
              <a:rPr lang="en-GB" sz="4400" dirty="0"/>
              <a:t>Ay</a:t>
            </a:r>
            <a:r>
              <a:rPr lang="tr-TR" sz="4400" dirty="0"/>
              <a:t>şe gelir. </a:t>
            </a:r>
            <a:r>
              <a:rPr lang="el-GR" sz="4400" dirty="0"/>
              <a:t> Σύμφωνα με ..</a:t>
            </a:r>
            <a:endParaRPr lang="en-US" sz="4400" dirty="0"/>
          </a:p>
          <a:p>
            <a:pPr marL="0" indent="0">
              <a:buNone/>
            </a:pPr>
            <a:r>
              <a:rPr lang="tr-TR" sz="4400" dirty="0"/>
              <a:t> 2. </a:t>
            </a:r>
            <a:r>
              <a:rPr lang="el-GR" sz="4400" dirty="0"/>
              <a:t>Α</a:t>
            </a:r>
            <a:r>
              <a:rPr lang="tr-TR" sz="4400" dirty="0"/>
              <a:t>hmet</a:t>
            </a:r>
            <a:r>
              <a:rPr lang="el-GR" sz="4400" dirty="0"/>
              <a:t>΄</a:t>
            </a:r>
            <a:r>
              <a:rPr lang="tr-TR" sz="4400" dirty="0"/>
              <a:t>in   oku-duğu</a:t>
            </a:r>
            <a:r>
              <a:rPr lang="en-US" sz="4400" dirty="0"/>
              <a:t>(</a:t>
            </a:r>
            <a:r>
              <a:rPr lang="tr-TR" sz="4400" dirty="0"/>
              <a:t>n</a:t>
            </a:r>
            <a:r>
              <a:rPr lang="en-US" sz="4400" dirty="0"/>
              <a:t>)</a:t>
            </a:r>
            <a:r>
              <a:rPr lang="tr-TR" sz="4400" dirty="0"/>
              <a:t>a göre  Ayşe gelir.</a:t>
            </a:r>
            <a:r>
              <a:rPr lang="el-GR" sz="4400" dirty="0"/>
              <a:t> Σύμφωνα με ….</a:t>
            </a:r>
            <a:endParaRPr lang="en-US" sz="4400" dirty="0"/>
          </a:p>
          <a:p>
            <a:pPr marL="0" indent="0">
              <a:buNone/>
            </a:pPr>
            <a:r>
              <a:rPr lang="tr-TR" sz="4400" dirty="0"/>
              <a:t>3. </a:t>
            </a:r>
            <a:r>
              <a:rPr lang="en-GB" sz="4400" dirty="0" err="1"/>
              <a:t>Ahmet</a:t>
            </a:r>
            <a:r>
              <a:rPr lang="en-GB" sz="4400" dirty="0"/>
              <a:t> </a:t>
            </a:r>
            <a:r>
              <a:rPr lang="en-GB" sz="4400" dirty="0" err="1"/>
              <a:t>onu</a:t>
            </a:r>
            <a:r>
              <a:rPr lang="en-GB" sz="4400" dirty="0"/>
              <a:t> </a:t>
            </a:r>
            <a:r>
              <a:rPr lang="tr-TR" sz="4400" dirty="0"/>
              <a:t>çağır-dığına göre Ayşe gelir.</a:t>
            </a:r>
            <a:r>
              <a:rPr lang="el-GR" sz="4400" dirty="0"/>
              <a:t> Εφόσον ….</a:t>
            </a:r>
            <a:endParaRPr lang="en-US" sz="4400" dirty="0"/>
          </a:p>
          <a:p>
            <a:pPr marL="0" indent="0">
              <a:buNone/>
            </a:pPr>
            <a:r>
              <a:rPr lang="tr-TR" sz="4400" dirty="0">
                <a:solidFill>
                  <a:srgbClr val="FF0000"/>
                </a:solidFill>
              </a:rPr>
              <a:t>-dığına göre</a:t>
            </a:r>
            <a:r>
              <a:rPr lang="el-GR" sz="4400" dirty="0">
                <a:solidFill>
                  <a:srgbClr val="FF0000"/>
                </a:solidFill>
              </a:rPr>
              <a:t> :  εφόσον  - το υποκείμενο της θα είναι στην ονομαστική</a:t>
            </a:r>
          </a:p>
          <a:p>
            <a:pPr marL="0" indent="0">
              <a:buNone/>
            </a:pPr>
            <a:r>
              <a:rPr lang="tr-TR" sz="4400" dirty="0">
                <a:solidFill>
                  <a:srgbClr val="FF0000"/>
                </a:solidFill>
              </a:rPr>
              <a:t>-dığı</a:t>
            </a:r>
            <a:r>
              <a:rPr lang="el-GR" sz="4400" dirty="0">
                <a:solidFill>
                  <a:srgbClr val="FF0000"/>
                </a:solidFill>
              </a:rPr>
              <a:t> </a:t>
            </a:r>
            <a:r>
              <a:rPr lang="tr-TR" sz="4400" dirty="0">
                <a:solidFill>
                  <a:srgbClr val="FF0000"/>
                </a:solidFill>
              </a:rPr>
              <a:t>buna göre </a:t>
            </a:r>
            <a:r>
              <a:rPr lang="el-GR" sz="4400" dirty="0">
                <a:solidFill>
                  <a:srgbClr val="FF0000"/>
                </a:solidFill>
              </a:rPr>
              <a:t>=</a:t>
            </a:r>
            <a:r>
              <a:rPr lang="tr-TR" sz="4400" dirty="0">
                <a:solidFill>
                  <a:srgbClr val="FF0000"/>
                </a:solidFill>
              </a:rPr>
              <a:t> dığına göre</a:t>
            </a:r>
            <a:r>
              <a:rPr lang="el-GR" sz="4400" dirty="0">
                <a:solidFill>
                  <a:srgbClr val="FF0000"/>
                </a:solidFill>
              </a:rPr>
              <a:t>  : σύμφωνα με  -</a:t>
            </a:r>
            <a:endParaRPr lang="en-US" sz="4400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el-GR" sz="4400" dirty="0">
                <a:solidFill>
                  <a:srgbClr val="FF0000"/>
                </a:solidFill>
              </a:rPr>
              <a:t>  το υποκείμενο της θα είναι στη γενική </a:t>
            </a:r>
          </a:p>
          <a:p>
            <a:endParaRPr lang="el-GR" sz="4400" dirty="0">
              <a:solidFill>
                <a:srgbClr val="FF0000"/>
              </a:solidFill>
            </a:endParaRPr>
          </a:p>
          <a:p>
            <a:endParaRPr lang="el-GR" sz="4400" dirty="0">
              <a:solidFill>
                <a:srgbClr val="FF0000"/>
              </a:solidFill>
            </a:endParaRPr>
          </a:p>
          <a:p>
            <a:endParaRPr lang="el-GR" sz="4400" dirty="0">
              <a:solidFill>
                <a:srgbClr val="FF0000"/>
              </a:solidFill>
            </a:endParaRPr>
          </a:p>
          <a:p>
            <a:endParaRPr lang="el-GR" sz="4400" dirty="0">
              <a:solidFill>
                <a:srgbClr val="FF0000"/>
              </a:solidFill>
            </a:endParaRPr>
          </a:p>
          <a:p>
            <a:endParaRPr lang="en-US" sz="4400" dirty="0">
              <a:solidFill>
                <a:srgbClr val="FF0000"/>
              </a:solidFill>
            </a:endParaRPr>
          </a:p>
          <a:p>
            <a:endParaRPr lang="en-US" sz="4400" dirty="0"/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108433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565484" y="638826"/>
            <a:ext cx="10840453" cy="5139869"/>
          </a:xfrm>
          <a:prstGeom prst="rect">
            <a:avLst/>
          </a:prstGeom>
          <a:ln w="38100">
            <a:prstDash val="lgDashDotDot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«Para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mutluluk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getirir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ama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bir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yerden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sonra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sadece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getirir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»  Neil Simon’ un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özdeyişini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açıklayarak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bir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kompozisyon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sz="2400" b="1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yazınız</a:t>
            </a:r>
            <a:r>
              <a:rPr kumimoji="0" lang="en-US" sz="2400" b="1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tr-TR" sz="2400" b="1" i="0" u="none" strike="noStrike" cap="none" normalizeH="0" baseline="0" dirty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gereken bir araç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			απαραίτητο μέσο 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haya</a:t>
            </a:r>
            <a:r>
              <a:rPr kumimoji="0" lang="en-GB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l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					όνειρα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-(y)e para ile ulaş</a:t>
            </a:r>
            <a:r>
              <a:rPr kumimoji="0" lang="en-GB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. 		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     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με  τα χρήματα  πετυχαίνω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insan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ı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n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ba</a:t>
            </a:r>
            <a:r>
              <a:rPr kumimoji="0" lang="el-GR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şı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na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ö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t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ü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l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ü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ve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bela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getirebilmek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μπορεί να φέρουν μπελάδες  στο  κεφάλι των ...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para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h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ı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rs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ı 				απληστία   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p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ara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ile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mutluluk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aras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ı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nda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		ανάμεσα  στα χρήματα και την ευτυχία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pozitif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bir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ili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ş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ki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			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    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μια  θετική σχέση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temel ihtiyaçları karşıla</a:t>
            </a:r>
            <a:r>
              <a:rPr kumimoji="0" lang="en-GB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	            ικανοποιώ τις βασικές ανάγκες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sadece doğru harcandığı zaman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	μόνο όταν δαπανώνται σωστά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g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eliri ve gideri doğru ayarla</a:t>
            </a:r>
            <a:r>
              <a:rPr kumimoji="0" lang="en-GB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   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ρυθμίζω σωστά  τα έσοδα και τα έξοδα 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fakirlikten kurtul</a:t>
            </a:r>
            <a:r>
              <a:rPr kumimoji="0" lang="en-GB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tr-TR" sz="2000" b="0" u="none" strike="noStrike" cap="none" normalizeH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l-GR" sz="2000" b="0" u="none" strike="noStrike" cap="none" normalizeH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                       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γλυτώνω από …….</a:t>
            </a:r>
            <a:b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</a:br>
            <a:r>
              <a:rPr kumimoji="0" lang="en-GB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e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tkinlikler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ve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deneyimler</a:t>
            </a:r>
            <a:r>
              <a:rPr kumimoji="0" lang="en-GB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e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harcanmak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tr-T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    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δαπανώνται  για δραστηριότητες και  εμπειρίες  </a:t>
            </a:r>
            <a:endParaRPr kumimoji="0" lang="en-US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materyallere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</a:t>
            </a:r>
            <a:r>
              <a:rPr kumimoji="0" lang="en-US" sz="2000" b="0" u="none" strike="noStrike" cap="none" normalizeH="0" baseline="0" dirty="0" err="1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harcanmak</a:t>
            </a:r>
            <a:r>
              <a:rPr kumimoji="0" lang="el-GR" sz="2000" b="0" u="none" strike="noStrike" cap="none" normalizeH="0" baseline="0" dirty="0">
                <a:ln>
                  <a:noFill/>
                </a:ln>
                <a:effectLst/>
                <a:latin typeface="Arial" pitchFamily="34" charset="0"/>
                <a:ea typeface="ArialMT"/>
                <a:cs typeface="Times New Roman" pitchFamily="18" charset="0"/>
              </a:rPr>
              <a:t> 		 δαπανώνται  για υλικά αγαθά</a:t>
            </a:r>
            <a:endParaRPr kumimoji="0" lang="el-GR" sz="2000" b="0" u="none" strike="noStrike" cap="none" normalizeH="0" baseline="0" dirty="0">
              <a:ln>
                <a:noFill/>
              </a:ln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10158662" y="6260068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l-GR" dirty="0"/>
              <a:t>10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77516" y="589547"/>
            <a:ext cx="9926052" cy="5524589"/>
          </a:xfrm>
          <a:prstGeom prst="rect">
            <a:avLst/>
          </a:prstGeom>
          <a:ln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1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tr-TR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kumimoji="0" lang="en-GB" sz="1800" b="1" i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defTabSz="914400" eaLnBrk="0" fontAlgn="base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</a:pP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.......................................................................................................</a:t>
            </a:r>
            <a: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.................................................................................</a:t>
            </a:r>
          </a:p>
          <a:p>
            <a:pPr marL="0" marR="0" lvl="0" indent="0" algn="l" defTabSz="914400" rtl="0" eaLnBrk="0" fontAlgn="base" latinLnBrk="0" hangingPunct="0">
              <a:lnSpc>
                <a:spcPct val="15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GB" sz="1800" b="1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Cambria" pitchFamily="18" charset="0"/>
              <a:ea typeface="Calibri" pitchFamily="34" charset="0"/>
              <a:cs typeface="Arial" pitchFamily="34" charset="0"/>
            </a:endParaRPr>
          </a:p>
        </p:txBody>
      </p:sp>
      <p:sp>
        <p:nvSpPr>
          <p:cNvPr id="3" name="2 - TextBox">
            <a:extLst>
              <a:ext uri="{FF2B5EF4-FFF2-40B4-BE49-F238E27FC236}">
                <a16:creationId xmlns:a16="http://schemas.microsoft.com/office/drawing/2014/main" id="{AE2A47E4-B1D8-7D8B-3F22-FA805FA2746B}"/>
              </a:ext>
            </a:extLst>
          </p:cNvPr>
          <p:cNvSpPr txBox="1"/>
          <p:nvPr/>
        </p:nvSpPr>
        <p:spPr>
          <a:xfrm>
            <a:off x="9183302" y="6268453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11</a:t>
            </a:r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r>
              <a:rPr lang="tr-TR" dirty="0"/>
              <a:t>H</a:t>
            </a:r>
            <a:r>
              <a:rPr lang="el-GR" dirty="0"/>
              <a:t> καταναλωτική κοινωνία πιστεύει ότι το άτομο θα υπάρχει  όσο αγοράζει.</a:t>
            </a:r>
            <a:endParaRPr lang="tr-TR" dirty="0"/>
          </a:p>
          <a:p>
            <a:r>
              <a:rPr lang="el-GR" dirty="0"/>
              <a:t>Αν και δεν έχουν  κανένα  πρόβλημα, </a:t>
            </a:r>
            <a:r>
              <a:rPr lang="tr-TR" dirty="0"/>
              <a:t> oı  </a:t>
            </a:r>
            <a:r>
              <a:rPr lang="el-GR" dirty="0"/>
              <a:t>άνθρωποι  οι οποίοι  ζουν  στις  σύγχρονες πόλεις δεν μπορούν  να είναι ευτυχισμένοι.</a:t>
            </a:r>
            <a:endParaRPr lang="tr-TR" dirty="0"/>
          </a:p>
          <a:p>
            <a:r>
              <a:rPr lang="el-GR" dirty="0"/>
              <a:t>Όπως  φαίνεται,  στις  μέρες  μας η ευτυχία των ανθρώπων  στηρίζεται   στη διασκέδαση.</a:t>
            </a:r>
          </a:p>
          <a:p>
            <a:r>
              <a:rPr lang="el-GR" dirty="0"/>
              <a:t>Σύμφωνα με αυτό  το οποίο  λέει ο λαός,  για να  είστε ευτυχισμένοι ,πρώτα, πρέπει να αποδεχθείτε  τον εαυτό σας  για να  άρετε  τα  εμπόδια  τα οποία ορθώνονται.</a:t>
            </a:r>
            <a:endParaRPr lang="tr-TR" dirty="0"/>
          </a:p>
          <a:p>
            <a:r>
              <a:rPr lang="el-GR" dirty="0"/>
              <a:t>Εφόσον  τα χρήματα είναι απλώς ένα εργαλείο,  πρέπει να </a:t>
            </a:r>
            <a:r>
              <a:rPr lang="el-GR" dirty="0">
                <a:latin typeface="+mj-lt"/>
                <a:ea typeface="ArialMT"/>
                <a:cs typeface="Times New Roman" pitchFamily="18" charset="0"/>
              </a:rPr>
              <a:t>δαπανώνται  για δραστηριότητες και  εμπειρίες.</a:t>
            </a:r>
            <a:r>
              <a:rPr lang="el-GR" dirty="0">
                <a:latin typeface="+mj-lt"/>
              </a:rPr>
              <a:t> </a:t>
            </a:r>
            <a:endParaRPr lang="tr-TR" dirty="0">
              <a:latin typeface="+mj-lt"/>
            </a:endParaRPr>
          </a:p>
          <a:p>
            <a:endParaRPr lang="el-GR" dirty="0"/>
          </a:p>
          <a:p>
            <a:endParaRPr lang="el-GR" dirty="0"/>
          </a:p>
        </p:txBody>
      </p:sp>
      <p:sp>
        <p:nvSpPr>
          <p:cNvPr id="4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Mutluluk ile İlgili Güzel sözler - Mutluluk Üzerine Söylenmiş Sözler">
            <a:extLst>
              <a:ext uri="{FF2B5EF4-FFF2-40B4-BE49-F238E27FC236}">
                <a16:creationId xmlns:a16="http://schemas.microsoft.com/office/drawing/2014/main" id="{85D952CA-5468-3BC3-1D83-6EF5B1740E3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9409"/>
          <a:stretch>
            <a:fillRect/>
          </a:stretch>
        </p:blipFill>
        <p:spPr bwMode="auto">
          <a:xfrm>
            <a:off x="2438400" y="462280"/>
            <a:ext cx="7955279" cy="59334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8273386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335281" y="141316"/>
            <a:ext cx="10972800" cy="2681173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</a:t>
            </a:r>
            <a:r>
              <a:rPr lang="tr-TR" b="1" dirty="0">
                <a:solidFill>
                  <a:srgbClr val="00B05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ler</a:t>
            </a: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imiz</a:t>
            </a:r>
            <a:r>
              <a:rPr lang="tr-TR" b="1" dirty="0">
                <a:solidFill>
                  <a:srgbClr val="FF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i</a:t>
            </a: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 yazalım</a:t>
            </a:r>
            <a:b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düşündüğümüz bun</a:t>
            </a:r>
            <a:r>
              <a:rPr lang="tr-TR" b="1" dirty="0">
                <a:solidFill>
                  <a:srgbClr val="00B05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lar</a:t>
            </a:r>
            <a:r>
              <a:rPr lang="tr-TR" b="1" dirty="0">
                <a:solidFill>
                  <a:srgbClr val="FF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ı </a:t>
            </a:r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35281" y="3138056"/>
            <a:ext cx="11637817" cy="3295996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</a:rPr>
              <a:t>T</a:t>
            </a:r>
            <a:r>
              <a:rPr lang="en-US" dirty="0" err="1">
                <a:solidFill>
                  <a:schemeClr val="tx1"/>
                </a:solidFill>
              </a:rPr>
              <a:t>üketim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toplumu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l-GR" dirty="0">
                <a:solidFill>
                  <a:schemeClr val="tx1"/>
                </a:solidFill>
              </a:rPr>
              <a:t>[</a:t>
            </a:r>
            <a:r>
              <a:rPr lang="en-US" dirty="0">
                <a:solidFill>
                  <a:schemeClr val="tx1"/>
                </a:solidFill>
              </a:rPr>
              <a:t> </a:t>
            </a:r>
            <a:r>
              <a:rPr lang="en-US" dirty="0">
                <a:solidFill>
                  <a:srgbClr val="FF0000"/>
                </a:solidFill>
              </a:rPr>
              <a:t>satın </a:t>
            </a:r>
            <a:r>
              <a:rPr lang="en-US" dirty="0" err="1">
                <a:solidFill>
                  <a:srgbClr val="FF0000"/>
                </a:solidFill>
              </a:rPr>
              <a:t>aldıkça</a:t>
            </a:r>
            <a:r>
              <a:rPr lang="en-US" dirty="0">
                <a:solidFill>
                  <a:srgbClr val="FF0000"/>
                </a:solidFill>
              </a:rPr>
              <a:t> </a:t>
            </a:r>
            <a:r>
              <a:rPr lang="el-GR" dirty="0">
                <a:solidFill>
                  <a:schemeClr val="tx1"/>
                </a:solidFill>
              </a:rPr>
              <a:t>] </a:t>
            </a:r>
            <a:r>
              <a:rPr lang="en-US" dirty="0" err="1">
                <a:solidFill>
                  <a:srgbClr val="FF0000"/>
                </a:solidFill>
              </a:rPr>
              <a:t>var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ol</a:t>
            </a:r>
            <a:r>
              <a:rPr lang="el-GR" dirty="0">
                <a:solidFill>
                  <a:srgbClr val="FF0000"/>
                </a:solidFill>
              </a:rPr>
              <a:t>-</a:t>
            </a:r>
            <a:r>
              <a:rPr lang="en-US" dirty="0" err="1">
                <a:solidFill>
                  <a:srgbClr val="FF0000"/>
                </a:solidFill>
              </a:rPr>
              <a:t>acağ</a:t>
            </a:r>
            <a:r>
              <a:rPr lang="el-G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ı</a:t>
            </a:r>
            <a:r>
              <a:rPr lang="el-G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n</a:t>
            </a:r>
            <a:r>
              <a:rPr lang="el-GR" dirty="0">
                <a:solidFill>
                  <a:srgbClr val="FF0000"/>
                </a:solidFill>
              </a:rPr>
              <a:t>-</a:t>
            </a:r>
            <a:r>
              <a:rPr lang="en-US" dirty="0">
                <a:solidFill>
                  <a:srgbClr val="FF0000"/>
                </a:solidFill>
              </a:rPr>
              <a:t>a </a:t>
            </a:r>
            <a:r>
              <a:rPr lang="en-US" dirty="0" err="1">
                <a:solidFill>
                  <a:srgbClr val="FF0000"/>
                </a:solidFill>
              </a:rPr>
              <a:t>inan</a:t>
            </a:r>
            <a:r>
              <a:rPr lang="en-US" dirty="0" err="1">
                <a:solidFill>
                  <a:schemeClr val="tx1"/>
                </a:solidFill>
              </a:rPr>
              <a:t>maktadı</a:t>
            </a:r>
            <a:r>
              <a:rPr lang="tr-TR" dirty="0">
                <a:solidFill>
                  <a:schemeClr val="tx1"/>
                </a:solidFill>
              </a:rPr>
              <a:t>r.</a:t>
            </a:r>
            <a:endParaRPr lang="el-GR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tr-TR" dirty="0">
                <a:solidFill>
                  <a:schemeClr val="tx1"/>
                </a:solidFill>
              </a:rPr>
              <a:t>H</a:t>
            </a:r>
            <a:r>
              <a:rPr lang="el-GR" dirty="0">
                <a:solidFill>
                  <a:schemeClr val="tx1"/>
                </a:solidFill>
              </a:rPr>
              <a:t> καταναλωτική κοινωνία πιστεύει ότι το άτομο  όσο αγοράζει θα υπάρχει.</a:t>
            </a:r>
          </a:p>
          <a:p>
            <a:pPr marL="0" indent="0">
              <a:buNone/>
            </a:pPr>
            <a:r>
              <a:rPr lang="el-GR" dirty="0">
                <a:solidFill>
                  <a:schemeClr val="tx1"/>
                </a:solidFill>
              </a:rPr>
              <a:t>Όσο  : ρίζα + </a:t>
            </a:r>
            <a:r>
              <a:rPr lang="en-US" dirty="0" err="1">
                <a:solidFill>
                  <a:schemeClr val="tx1"/>
                </a:solidFill>
              </a:rPr>
              <a:t>dıkça</a:t>
            </a:r>
            <a:r>
              <a:rPr lang="el-GR" dirty="0">
                <a:solidFill>
                  <a:schemeClr val="tx1"/>
                </a:solidFill>
              </a:rPr>
              <a:t> /</a:t>
            </a:r>
            <a:r>
              <a:rPr lang="en-US" dirty="0">
                <a:solidFill>
                  <a:schemeClr val="tx1"/>
                </a:solidFill>
              </a:rPr>
              <a:t> d</a:t>
            </a:r>
            <a:r>
              <a:rPr lang="tr-TR" dirty="0">
                <a:solidFill>
                  <a:schemeClr val="tx1"/>
                </a:solidFill>
              </a:rPr>
              <a:t>ikçe  / dukça / dükçe </a:t>
            </a:r>
          </a:p>
          <a:p>
            <a:pPr marL="0" indent="0">
              <a:buNone/>
            </a:pPr>
            <a:r>
              <a:rPr lang="el-GR" dirty="0">
                <a:solidFill>
                  <a:schemeClr val="tx1"/>
                </a:solidFill>
              </a:rPr>
              <a:t>Ότι θα  : ρίζα +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acağ</a:t>
            </a:r>
            <a:r>
              <a:rPr lang="el-GR" dirty="0">
                <a:solidFill>
                  <a:schemeClr val="tx1"/>
                </a:solidFill>
              </a:rPr>
              <a:t>-</a:t>
            </a:r>
            <a:r>
              <a:rPr lang="en-US" dirty="0" err="1">
                <a:solidFill>
                  <a:schemeClr val="tx1"/>
                </a:solidFill>
              </a:rPr>
              <a:t>ı</a:t>
            </a:r>
            <a:r>
              <a:rPr lang="el-GR" dirty="0">
                <a:solidFill>
                  <a:schemeClr val="tx1"/>
                </a:solidFill>
              </a:rPr>
              <a:t>-</a:t>
            </a:r>
            <a:r>
              <a:rPr lang="en-US" dirty="0">
                <a:solidFill>
                  <a:schemeClr val="tx1"/>
                </a:solidFill>
              </a:rPr>
              <a:t>n</a:t>
            </a:r>
            <a:r>
              <a:rPr lang="el-GR" dirty="0">
                <a:solidFill>
                  <a:schemeClr val="tx1"/>
                </a:solidFill>
              </a:rPr>
              <a:t>-πτώση</a:t>
            </a:r>
            <a:endParaRPr lang="tr-TR" dirty="0">
              <a:solidFill>
                <a:schemeClr val="tx1"/>
              </a:solidFill>
            </a:endParaRPr>
          </a:p>
          <a:p>
            <a:pPr marL="0" indent="0">
              <a:buNone/>
            </a:pPr>
            <a:endParaRPr lang="tr-TR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- Θέση περιεχομένου"/>
          <p:cNvSpPr txBox="1">
            <a:spLocks/>
          </p:cNvSpPr>
          <p:nvPr/>
        </p:nvSpPr>
        <p:spPr>
          <a:xfrm>
            <a:off x="284090" y="1228818"/>
            <a:ext cx="6007767" cy="2863515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Mutlu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olmak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için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insanın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üç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şeye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ihtiyacı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vardır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: 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Dostluk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Özgürlük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Char char="•"/>
              <a:tabLst/>
              <a:defRPr/>
            </a:pP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Düşünmek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Mutluluk</a:t>
            </a:r>
            <a:r>
              <a:rPr kumimoji="0" lang="en-US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b="1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öğrenilir</a:t>
            </a:r>
            <a:r>
              <a:rPr kumimoji="0" lang="el-GR" sz="1800" b="1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:</a:t>
            </a:r>
            <a:endParaRPr kumimoji="0" lang="en-US" sz="1800" b="1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 err="1"/>
              <a:t>Mutluluk</a:t>
            </a:r>
            <a:r>
              <a:rPr lang="en-US" b="1" dirty="0"/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bir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duygudur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 </a:t>
            </a: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 err="1"/>
              <a:t>Mutluluk</a:t>
            </a:r>
            <a:r>
              <a:rPr lang="en-US" b="1" dirty="0"/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çalışmak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sevmektir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 </a:t>
            </a:r>
            <a:r>
              <a:rPr kumimoji="0" lang="el-GR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,</a:t>
            </a:r>
            <a:r>
              <a:rPr kumimoji="0" lang="tr-TR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tr-TR" sz="1800" i="0" u="none" strike="noStrike" kern="1200" cap="none" spc="0" normalizeH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endParaRPr kumimoji="0" lang="en-US" sz="180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lvl="0" indent="-342900" defTabSz="914400">
              <a:spcBef>
                <a:spcPct val="20000"/>
              </a:spcBef>
              <a:buFont typeface="Arial" pitchFamily="34" charset="0"/>
              <a:buChar char="•"/>
              <a:defRPr/>
            </a:pPr>
            <a:r>
              <a:rPr lang="en-US" b="1" dirty="0" err="1"/>
              <a:t>Mutluluk</a:t>
            </a:r>
            <a:r>
              <a:rPr lang="en-US" b="1" dirty="0"/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maskesiz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ve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1800" i="0" u="none" strike="noStrike" kern="1200" cap="none" spc="0" normalizeH="0" baseline="0" noProof="0" dirty="0" err="1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rolsüz</a:t>
            </a:r>
            <a:r>
              <a:rPr kumimoji="0" lang="en-US" sz="1800" i="0" u="none" strike="noStrike" kern="120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.</a:t>
            </a: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Arial" pitchFamily="34" charset="0"/>
              <a:buNone/>
              <a:tabLst/>
              <a:defRPr/>
            </a:pP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3 - Ορθογώνιο"/>
          <p:cNvSpPr/>
          <p:nvPr/>
        </p:nvSpPr>
        <p:spPr>
          <a:xfrm>
            <a:off x="260294" y="252662"/>
            <a:ext cx="10989229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b="1" dirty="0" err="1">
                <a:solidFill>
                  <a:schemeClr val="tx1"/>
                </a:solidFill>
              </a:rPr>
              <a:t>Mutluluk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nedir</a:t>
            </a:r>
            <a:r>
              <a:rPr lang="en-US" b="1" dirty="0">
                <a:solidFill>
                  <a:schemeClr val="tx1"/>
                </a:solidFill>
              </a:rPr>
              <a:t>? </a:t>
            </a:r>
            <a:r>
              <a:rPr lang="en-US" b="1" dirty="0" err="1">
                <a:solidFill>
                  <a:schemeClr val="tx1"/>
                </a:solidFill>
              </a:rPr>
              <a:t>Nasıl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mutlu</a:t>
            </a:r>
            <a:r>
              <a:rPr lang="en-US" b="1" dirty="0">
                <a:solidFill>
                  <a:schemeClr val="tx1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olunur</a:t>
            </a:r>
            <a:r>
              <a:rPr lang="en-US" b="1" dirty="0">
                <a:solidFill>
                  <a:schemeClr val="tx1"/>
                </a:solidFill>
              </a:rPr>
              <a:t>?</a:t>
            </a:r>
          </a:p>
          <a:p>
            <a:r>
              <a:rPr lang="en-US" dirty="0" err="1">
                <a:solidFill>
                  <a:schemeClr val="tx1"/>
                </a:solidFill>
              </a:rPr>
              <a:t>Aslında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hepimiz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mutlu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olmak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isteriz</a:t>
            </a:r>
            <a:r>
              <a:rPr lang="en-US" dirty="0">
                <a:solidFill>
                  <a:schemeClr val="tx1"/>
                </a:solidFill>
              </a:rPr>
              <a:t>. </a:t>
            </a:r>
            <a:r>
              <a:rPr lang="el-GR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Mutlu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olmak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için</a:t>
            </a:r>
            <a:r>
              <a:rPr lang="en-US" dirty="0">
                <a:solidFill>
                  <a:schemeClr val="tx1"/>
                </a:solidFill>
              </a:rPr>
              <a:t> her </a:t>
            </a:r>
            <a:r>
              <a:rPr lang="en-US" dirty="0" err="1">
                <a:solidFill>
                  <a:schemeClr val="tx1"/>
                </a:solidFill>
              </a:rPr>
              <a:t>şeyi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olduğu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gibi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kabullen</a:t>
            </a:r>
            <a:r>
              <a:rPr lang="en-GB" dirty="0" err="1">
                <a:solidFill>
                  <a:schemeClr val="tx1"/>
                </a:solidFill>
              </a:rPr>
              <a:t>memiz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gerekiyor</a:t>
            </a:r>
            <a:endParaRPr lang="tr-TR" dirty="0">
              <a:solidFill>
                <a:schemeClr val="tx1"/>
              </a:solidFill>
            </a:endParaRPr>
          </a:p>
        </p:txBody>
      </p:sp>
      <p:sp>
        <p:nvSpPr>
          <p:cNvPr id="6" name="5 - Ορθογώνιο"/>
          <p:cNvSpPr/>
          <p:nvPr/>
        </p:nvSpPr>
        <p:spPr>
          <a:xfrm>
            <a:off x="292767" y="4861900"/>
            <a:ext cx="6793833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en-US" dirty="0" err="1">
                <a:solidFill>
                  <a:schemeClr val="tx1"/>
                </a:solidFill>
              </a:rPr>
              <a:t>Birçok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insan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dinin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kendilerine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mutluluk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getirmesini</a:t>
            </a:r>
            <a:r>
              <a:rPr lang="en-US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beklemektedir</a:t>
            </a:r>
            <a:r>
              <a:rPr lang="en-US" dirty="0">
                <a:solidFill>
                  <a:schemeClr val="tx1"/>
                </a:solidFill>
              </a:rPr>
              <a:t>.</a:t>
            </a:r>
            <a:r>
              <a:rPr lang="el-GR" dirty="0">
                <a:solidFill>
                  <a:schemeClr val="tx1"/>
                </a:solidFill>
              </a:rPr>
              <a:t> 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6 - TextBox"/>
          <p:cNvSpPr txBox="1"/>
          <p:nvPr/>
        </p:nvSpPr>
        <p:spPr>
          <a:xfrm>
            <a:off x="10158662" y="6260068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2</a:t>
            </a:r>
            <a:endParaRPr lang="en-US" dirty="0"/>
          </a:p>
        </p:txBody>
      </p:sp>
      <p:sp>
        <p:nvSpPr>
          <p:cNvPr id="9" name="8 - Ορθογώνιο"/>
          <p:cNvSpPr/>
          <p:nvPr/>
        </p:nvSpPr>
        <p:spPr>
          <a:xfrm>
            <a:off x="340895" y="5806788"/>
            <a:ext cx="347311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/>
            <a:r>
              <a:rPr lang="tr-TR" dirty="0">
                <a:solidFill>
                  <a:prstClr val="black"/>
                </a:solidFill>
              </a:rPr>
              <a:t>K</a:t>
            </a:r>
            <a:r>
              <a:rPr lang="en-US" dirty="0" err="1">
                <a:solidFill>
                  <a:prstClr val="black"/>
                </a:solidFill>
              </a:rPr>
              <a:t>ötülük</a:t>
            </a:r>
            <a:r>
              <a:rPr lang="tr-TR" dirty="0">
                <a:solidFill>
                  <a:prstClr val="black"/>
                </a:solidFill>
              </a:rPr>
              <a:t>   </a:t>
            </a:r>
            <a:r>
              <a:rPr lang="en-US" dirty="0" err="1">
                <a:solidFill>
                  <a:prstClr val="black"/>
                </a:solidFill>
              </a:rPr>
              <a:t>bilgisizlikten</a:t>
            </a:r>
            <a:r>
              <a:rPr lang="en-US" dirty="0">
                <a:solidFill>
                  <a:prstClr val="black"/>
                </a:solidFill>
              </a:rPr>
              <a:t> </a:t>
            </a:r>
            <a:r>
              <a:rPr lang="en-US" dirty="0" err="1">
                <a:solidFill>
                  <a:prstClr val="black"/>
                </a:solidFill>
              </a:rPr>
              <a:t>kaynaklanır</a:t>
            </a:r>
            <a:r>
              <a:rPr lang="en-US" dirty="0">
                <a:solidFill>
                  <a:prstClr val="black"/>
                </a:solidFill>
              </a:rPr>
              <a:t>. </a:t>
            </a:r>
          </a:p>
        </p:txBody>
      </p:sp>
      <p:pic>
        <p:nvPicPr>
          <p:cNvPr id="2" name="Picture 2" descr="Cute boy making stop gesture with traffic sign stop sign | Premium Vector">
            <a:extLst>
              <a:ext uri="{FF2B5EF4-FFF2-40B4-BE49-F238E27FC236}">
                <a16:creationId xmlns:a16="http://schemas.microsoft.com/office/drawing/2014/main" id="{720953EB-3E20-EEB5-A750-488CB3D028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313860" y="1340073"/>
            <a:ext cx="1537245" cy="44667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7 - TextBox"/>
          <p:cNvSpPr txBox="1"/>
          <p:nvPr/>
        </p:nvSpPr>
        <p:spPr>
          <a:xfrm>
            <a:off x="7944041" y="3018360"/>
            <a:ext cx="2369819" cy="1477328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tr-TR" dirty="0"/>
              <a:t>     </a:t>
            </a:r>
            <a:r>
              <a:rPr lang="el-GR" b="1" dirty="0">
                <a:solidFill>
                  <a:srgbClr val="FF0000"/>
                </a:solidFill>
              </a:rPr>
              <a:t>-(</a:t>
            </a: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r>
              <a:rPr lang="en-GB" b="1" dirty="0">
                <a:solidFill>
                  <a:srgbClr val="FF0000"/>
                </a:solidFill>
              </a:rPr>
              <a:t>a </a:t>
            </a:r>
            <a:r>
              <a:rPr lang="tr-TR" b="1" dirty="0">
                <a:solidFill>
                  <a:srgbClr val="FF0000"/>
                </a:solidFill>
              </a:rPr>
              <a:t> uygun</a:t>
            </a:r>
            <a:r>
              <a:rPr lang="el-GR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l-GR" b="1" dirty="0">
                <a:solidFill>
                  <a:srgbClr val="FF0000"/>
                </a:solidFill>
              </a:rPr>
              <a:t>-(</a:t>
            </a: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r>
              <a:rPr lang="en-GB" b="1" dirty="0">
                <a:solidFill>
                  <a:srgbClr val="FF0000"/>
                </a:solidFill>
              </a:rPr>
              <a:t>a   </a:t>
            </a:r>
            <a:r>
              <a:rPr lang="en-GB" b="1" dirty="0" err="1">
                <a:solidFill>
                  <a:srgbClr val="FF0000"/>
                </a:solidFill>
              </a:rPr>
              <a:t>sahip</a:t>
            </a:r>
            <a:endParaRPr lang="en-GB" b="1" dirty="0">
              <a:solidFill>
                <a:srgbClr val="FF0000"/>
              </a:solidFill>
            </a:endParaRPr>
          </a:p>
          <a:p>
            <a:pPr algn="ctr"/>
            <a:r>
              <a:rPr lang="tr-TR" b="1" dirty="0">
                <a:solidFill>
                  <a:srgbClr val="FF0000"/>
                </a:solidFill>
              </a:rPr>
              <a:t>     </a:t>
            </a:r>
            <a:r>
              <a:rPr lang="en-GB" b="1" dirty="0">
                <a:solidFill>
                  <a:srgbClr val="FF0000"/>
                </a:solidFill>
              </a:rPr>
              <a:t>- </a:t>
            </a:r>
            <a:r>
              <a:rPr lang="el-GR" b="1" dirty="0">
                <a:solidFill>
                  <a:srgbClr val="FF0000"/>
                </a:solidFill>
              </a:rPr>
              <a:t>(</a:t>
            </a: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r>
              <a:rPr lang="tr-TR" b="1" dirty="0">
                <a:solidFill>
                  <a:srgbClr val="FF0000"/>
                </a:solidFill>
              </a:rPr>
              <a:t>a   </a:t>
            </a:r>
            <a:r>
              <a:rPr lang="en-GB" b="1" dirty="0">
                <a:solidFill>
                  <a:srgbClr val="FF0000"/>
                </a:solidFill>
              </a:rPr>
              <a:t>a</a:t>
            </a:r>
            <a:r>
              <a:rPr lang="tr-TR" b="1" dirty="0">
                <a:solidFill>
                  <a:srgbClr val="FF0000"/>
                </a:solidFill>
              </a:rPr>
              <a:t>it</a:t>
            </a:r>
            <a:r>
              <a:rPr lang="el-GR" b="1" dirty="0">
                <a:solidFill>
                  <a:srgbClr val="FF0000"/>
                </a:solidFill>
              </a:rPr>
              <a:t> </a:t>
            </a:r>
          </a:p>
          <a:p>
            <a:pPr algn="ctr"/>
            <a:r>
              <a:rPr lang="en-GB" b="1" dirty="0">
                <a:solidFill>
                  <a:srgbClr val="FF0000"/>
                </a:solidFill>
              </a:rPr>
              <a:t>- </a:t>
            </a:r>
            <a:r>
              <a:rPr lang="el-GR" b="1" dirty="0">
                <a:solidFill>
                  <a:srgbClr val="FF0000"/>
                </a:solidFill>
              </a:rPr>
              <a:t>(</a:t>
            </a: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r>
              <a:rPr lang="tr-TR" b="1" dirty="0">
                <a:solidFill>
                  <a:srgbClr val="FF0000"/>
                </a:solidFill>
              </a:rPr>
              <a:t>a</a:t>
            </a:r>
            <a:r>
              <a:rPr lang="en-GB" b="1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rgbClr val="FF0000"/>
                </a:solidFill>
              </a:rPr>
              <a:t>   ihtiyaç</a:t>
            </a:r>
            <a:endParaRPr lang="el-GR" b="1" dirty="0">
              <a:solidFill>
                <a:srgbClr val="FF0000"/>
              </a:solidFill>
            </a:endParaRPr>
          </a:p>
          <a:p>
            <a:pPr algn="ctr"/>
            <a:r>
              <a:rPr lang="el-GR" b="1" dirty="0">
                <a:solidFill>
                  <a:srgbClr val="FF0000"/>
                </a:solidFill>
              </a:rPr>
              <a:t>      </a:t>
            </a:r>
            <a:r>
              <a:rPr lang="en-GB" b="1" dirty="0">
                <a:solidFill>
                  <a:srgbClr val="FF0000"/>
                </a:solidFill>
              </a:rPr>
              <a:t>- </a:t>
            </a:r>
            <a:r>
              <a:rPr lang="el-GR" b="1" dirty="0">
                <a:solidFill>
                  <a:srgbClr val="FF0000"/>
                </a:solidFill>
              </a:rPr>
              <a:t>(</a:t>
            </a:r>
            <a:r>
              <a:rPr lang="en-GB" b="1" dirty="0">
                <a:solidFill>
                  <a:srgbClr val="FF0000"/>
                </a:solidFill>
              </a:rPr>
              <a:t>y</a:t>
            </a:r>
            <a:r>
              <a:rPr lang="el-GR" b="1" dirty="0">
                <a:solidFill>
                  <a:srgbClr val="FF0000"/>
                </a:solidFill>
              </a:rPr>
              <a:t>)</a:t>
            </a:r>
            <a:r>
              <a:rPr lang="tr-TR" b="1" dirty="0">
                <a:solidFill>
                  <a:srgbClr val="FF0000"/>
                </a:solidFill>
              </a:rPr>
              <a:t>a</a:t>
            </a:r>
            <a:r>
              <a:rPr lang="el-GR" b="1" dirty="0">
                <a:solidFill>
                  <a:srgbClr val="FF0000"/>
                </a:solidFill>
              </a:rPr>
              <a:t>    </a:t>
            </a:r>
            <a:r>
              <a:rPr lang="tr-TR" b="1" dirty="0">
                <a:solidFill>
                  <a:srgbClr val="FF0000"/>
                </a:solidFill>
              </a:rPr>
              <a:t>imk</a:t>
            </a:r>
            <a:r>
              <a:rPr lang="tr-TR" b="1" dirty="0">
                <a:solidFill>
                  <a:srgbClr val="FF0000"/>
                </a:solidFill>
                <a:latin typeface="Times New Roman"/>
                <a:cs typeface="Times New Roman"/>
              </a:rPr>
              <a:t>â</a:t>
            </a:r>
            <a:r>
              <a:rPr lang="tr-TR" b="1" dirty="0">
                <a:solidFill>
                  <a:srgbClr val="FF0000"/>
                </a:solidFill>
              </a:rPr>
              <a:t>n</a:t>
            </a:r>
            <a:endParaRPr lang="el-GR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Mutluluk Sözleri 2025: Sağlık, Huzur Ve Gülmek İle İlgili Kısa Ve Öz Sözler">
            <a:extLst>
              <a:ext uri="{FF2B5EF4-FFF2-40B4-BE49-F238E27FC236}">
                <a16:creationId xmlns:a16="http://schemas.microsoft.com/office/drawing/2014/main" id="{D0CB6538-D5A9-A62F-75FE-2351497276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26372" y="1069975"/>
            <a:ext cx="6962775" cy="3905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9536946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l-GR" dirty="0">
                <a:solidFill>
                  <a:srgbClr val="FF0000"/>
                </a:solidFill>
              </a:rPr>
              <a:t>                               </a:t>
            </a:r>
            <a:r>
              <a:rPr lang="en-US" dirty="0" err="1">
                <a:solidFill>
                  <a:srgbClr val="FF0000"/>
                </a:solidFill>
              </a:rPr>
              <a:t>olma</a:t>
            </a:r>
            <a:r>
              <a:rPr lang="tr-TR" dirty="0">
                <a:solidFill>
                  <a:srgbClr val="FF0000"/>
                </a:solidFill>
              </a:rPr>
              <a:t>-ma-sı-n-a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GB" dirty="0" err="1">
                <a:solidFill>
                  <a:srgbClr val="FF0000"/>
                </a:solidFill>
              </a:rPr>
              <a:t>ra</a:t>
            </a:r>
            <a:r>
              <a:rPr lang="tr-TR" dirty="0">
                <a:solidFill>
                  <a:srgbClr val="FF0000"/>
                </a:solidFill>
              </a:rPr>
              <a:t>ğmen</a:t>
            </a:r>
            <a:endParaRPr lang="tr-TR" dirty="0"/>
          </a:p>
          <a:p>
            <a:r>
              <a:rPr lang="el-GR" dirty="0"/>
              <a:t>[</a:t>
            </a:r>
            <a:r>
              <a:rPr lang="tr-TR" dirty="0"/>
              <a:t>H</a:t>
            </a:r>
            <a:r>
              <a:rPr lang="en-US" dirty="0" err="1"/>
              <a:t>içbir</a:t>
            </a:r>
            <a:r>
              <a:rPr lang="en-US" dirty="0"/>
              <a:t> </a:t>
            </a:r>
            <a:r>
              <a:rPr lang="en-US" dirty="0" err="1"/>
              <a:t>sorun</a:t>
            </a:r>
            <a:r>
              <a:rPr lang="tr-TR" dirty="0">
                <a:solidFill>
                  <a:srgbClr val="FF0000"/>
                </a:solidFill>
              </a:rPr>
              <a:t>ları</a:t>
            </a:r>
            <a:r>
              <a:rPr lang="en-US" dirty="0"/>
              <a:t> </a:t>
            </a:r>
            <a:r>
              <a:rPr lang="en-US" dirty="0" err="1">
                <a:solidFill>
                  <a:srgbClr val="FF0000"/>
                </a:solidFill>
              </a:rPr>
              <a:t>olmadığı</a:t>
            </a:r>
            <a:r>
              <a:rPr lang="en-US" dirty="0">
                <a:solidFill>
                  <a:srgbClr val="FF0000"/>
                </a:solidFill>
              </a:rPr>
              <a:t> </a:t>
            </a:r>
            <a:r>
              <a:rPr lang="en-US" dirty="0" err="1">
                <a:solidFill>
                  <a:srgbClr val="FF0000"/>
                </a:solidFill>
              </a:rPr>
              <a:t>halde</a:t>
            </a:r>
            <a:r>
              <a:rPr lang="el-GR" dirty="0"/>
              <a:t>]</a:t>
            </a:r>
            <a:r>
              <a:rPr lang="en-US" dirty="0"/>
              <a:t> </a:t>
            </a:r>
            <a:r>
              <a:rPr lang="tr-TR" dirty="0"/>
              <a:t> </a:t>
            </a:r>
            <a:r>
              <a:rPr lang="el-GR" dirty="0"/>
              <a:t>[</a:t>
            </a:r>
            <a:r>
              <a:rPr lang="tr-TR" dirty="0"/>
              <a:t>çağdaş kentlerde  yaşay</a:t>
            </a:r>
            <a:r>
              <a:rPr lang="tr-TR" dirty="0">
                <a:solidFill>
                  <a:srgbClr val="FF0000"/>
                </a:solidFill>
              </a:rPr>
              <a:t>an</a:t>
            </a:r>
            <a:r>
              <a:rPr lang="el-GR" dirty="0">
                <a:solidFill>
                  <a:srgbClr val="FF0000"/>
                </a:solidFill>
              </a:rPr>
              <a:t>]</a:t>
            </a:r>
            <a:r>
              <a:rPr lang="tr-TR" dirty="0">
                <a:solidFill>
                  <a:srgbClr val="FF0000"/>
                </a:solidFill>
              </a:rPr>
              <a:t> </a:t>
            </a:r>
            <a:r>
              <a:rPr lang="tr-TR" dirty="0"/>
              <a:t>insanlar </a:t>
            </a:r>
            <a:r>
              <a:rPr lang="en-US" dirty="0" err="1"/>
              <a:t>mutlu</a:t>
            </a:r>
            <a:r>
              <a:rPr lang="en-US" dirty="0"/>
              <a:t> </a:t>
            </a:r>
            <a:r>
              <a:rPr lang="en-US" dirty="0" err="1"/>
              <a:t>ol</a:t>
            </a:r>
            <a:r>
              <a:rPr lang="en-US" dirty="0" err="1">
                <a:solidFill>
                  <a:srgbClr val="FF0000"/>
                </a:solidFill>
              </a:rPr>
              <a:t>a</a:t>
            </a:r>
            <a:r>
              <a:rPr lang="en-US" dirty="0" err="1"/>
              <a:t>mamak</a:t>
            </a:r>
            <a:r>
              <a:rPr lang="tr-TR" dirty="0"/>
              <a:t>tadır /  ol-a-maz.</a:t>
            </a:r>
          </a:p>
          <a:p>
            <a:r>
              <a:rPr lang="el-GR" dirty="0"/>
              <a:t>Αν και δεν έχουν  κανένα  πρόβλημα, </a:t>
            </a:r>
            <a:r>
              <a:rPr lang="tr-TR" dirty="0"/>
              <a:t> oı  </a:t>
            </a:r>
            <a:r>
              <a:rPr lang="el-GR" dirty="0"/>
              <a:t>άνθρωποι  [οι οποίοι  ζουν  στις  σύγχρονες πόλεις] δεν μπορούν  να είναι ευτυχισμένοι.</a:t>
            </a:r>
            <a:endParaRPr lang="tr-TR" dirty="0"/>
          </a:p>
          <a:p>
            <a:endParaRPr lang="tr-TR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Mutlu Olmak İle İlgili Sözler | Süper Güzel Sözler">
            <a:extLst>
              <a:ext uri="{FF2B5EF4-FFF2-40B4-BE49-F238E27FC236}">
                <a16:creationId xmlns:a16="http://schemas.microsoft.com/office/drawing/2014/main" id="{05630F17-648A-AF60-1CF6-4BF892CE36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40280" y="972185"/>
            <a:ext cx="7401560" cy="447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20987899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Όπως  φαίνεται,  στις  μέρες  μας η ευτυχία των ανθρώπων  στηρίζεται   στη διασκέδαση.</a:t>
            </a:r>
          </a:p>
          <a:p>
            <a:pPr marL="0" indent="0">
              <a:buNone/>
            </a:pPr>
            <a:r>
              <a:rPr lang="tr-TR" dirty="0"/>
              <a:t>		</a:t>
            </a:r>
            <a:endParaRPr lang="el-GR" dirty="0"/>
          </a:p>
          <a:p>
            <a:pPr marL="0" indent="0">
              <a:buNone/>
            </a:pPr>
            <a:r>
              <a:rPr lang="en-GB" dirty="0"/>
              <a:t>G</a:t>
            </a:r>
            <a:r>
              <a:rPr lang="tr-TR" dirty="0"/>
              <a:t>öründüğü gibi g</a:t>
            </a:r>
            <a:r>
              <a:rPr lang="en-US" dirty="0" err="1"/>
              <a:t>ünümüzde</a:t>
            </a:r>
            <a:r>
              <a:rPr lang="tr-TR" dirty="0"/>
              <a:t>  </a:t>
            </a:r>
            <a:r>
              <a:rPr lang="en-US" dirty="0" err="1"/>
              <a:t>insanların</a:t>
            </a:r>
            <a:r>
              <a:rPr lang="en-US" dirty="0"/>
              <a:t> </a:t>
            </a:r>
            <a:r>
              <a:rPr lang="en-US" dirty="0" err="1"/>
              <a:t>mutluluğu</a:t>
            </a:r>
            <a:r>
              <a:rPr lang="en-US" dirty="0"/>
              <a:t> </a:t>
            </a:r>
            <a:r>
              <a:rPr lang="en-US" dirty="0" err="1"/>
              <a:t>eğlenmeye</a:t>
            </a:r>
            <a:r>
              <a:rPr lang="tr-TR" dirty="0"/>
              <a:t> </a:t>
            </a:r>
            <a:r>
              <a:rPr lang="en-US" dirty="0" err="1"/>
              <a:t>dayanmakta</a:t>
            </a:r>
            <a:r>
              <a:rPr lang="tr-TR" dirty="0"/>
              <a:t>dır</a:t>
            </a:r>
            <a:r>
              <a:rPr lang="en-US" dirty="0"/>
              <a:t>.</a:t>
            </a:r>
            <a:endParaRPr lang="tr-TR" dirty="0"/>
          </a:p>
          <a:p>
            <a:pPr lvl="0">
              <a:buNone/>
            </a:pPr>
            <a:endParaRPr lang="en-US" b="1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Mutluluk sözleri! Kısa, uzun ve anlamlı mutluluk ile ilgili güzel sözler -  Yaşam Haberleri">
            <a:extLst>
              <a:ext uri="{FF2B5EF4-FFF2-40B4-BE49-F238E27FC236}">
                <a16:creationId xmlns:a16="http://schemas.microsoft.com/office/drawing/2014/main" id="{204FD61C-DB4A-FBE9-0803-3BB35D517CF4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4902"/>
          <a:stretch>
            <a:fillRect/>
          </a:stretch>
        </p:blipFill>
        <p:spPr bwMode="auto">
          <a:xfrm>
            <a:off x="3078480" y="862330"/>
            <a:ext cx="6207760" cy="51333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52524692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0" indent="0">
              <a:buNone/>
            </a:pPr>
            <a:r>
              <a:rPr lang="el-GR" dirty="0"/>
              <a:t>Σύμφωνα με αυτό  το οποίο  λέει ο λαός,  για να  είστε ευτυχισμένοι, πρώτα, πρέπει να αποδεχθείτε  τον εαυτό σας  για να  άρετε  τα  εμπόδια  τα οποία ορθώνονται.</a:t>
            </a:r>
            <a:endParaRPr lang="tr-TR" dirty="0"/>
          </a:p>
          <a:p>
            <a:pPr marL="0" indent="0">
              <a:buNone/>
            </a:pPr>
            <a:r>
              <a:rPr lang="tr-TR" dirty="0"/>
              <a:t>	 </a:t>
            </a:r>
            <a:endParaRPr lang="el-GR" dirty="0"/>
          </a:p>
          <a:p>
            <a:pPr marL="0" indent="0">
              <a:buNone/>
            </a:pPr>
            <a:r>
              <a:rPr lang="el-GR" dirty="0"/>
              <a:t>Η</a:t>
            </a:r>
            <a:r>
              <a:rPr lang="en-US" dirty="0" err="1"/>
              <a:t>alkın</a:t>
            </a:r>
            <a:r>
              <a:rPr lang="en-US" dirty="0"/>
              <a:t> </a:t>
            </a:r>
            <a:r>
              <a:rPr lang="en-US" dirty="0" err="1"/>
              <a:t>söylediğine</a:t>
            </a:r>
            <a:r>
              <a:rPr lang="en-US" dirty="0"/>
              <a:t> </a:t>
            </a:r>
            <a:r>
              <a:rPr lang="en-US" dirty="0" err="1"/>
              <a:t>göre</a:t>
            </a:r>
            <a:r>
              <a:rPr lang="tr-TR" dirty="0"/>
              <a:t> m</a:t>
            </a:r>
            <a:r>
              <a:rPr lang="en-US" dirty="0" err="1"/>
              <a:t>utlu</a:t>
            </a:r>
            <a:r>
              <a:rPr lang="en-US" dirty="0"/>
              <a:t> </a:t>
            </a:r>
            <a:r>
              <a:rPr lang="en-US" dirty="0" err="1"/>
              <a:t>olmak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önce</a:t>
            </a:r>
            <a:r>
              <a:rPr lang="en-US" dirty="0"/>
              <a:t> </a:t>
            </a:r>
            <a:r>
              <a:rPr lang="en-US" dirty="0" err="1"/>
              <a:t>önündeki</a:t>
            </a:r>
            <a:r>
              <a:rPr lang="en-US" dirty="0"/>
              <a:t> </a:t>
            </a:r>
            <a:r>
              <a:rPr lang="en-US" dirty="0" err="1"/>
              <a:t>engelleri</a:t>
            </a:r>
            <a:r>
              <a:rPr lang="en-US" dirty="0"/>
              <a:t> </a:t>
            </a:r>
            <a:r>
              <a:rPr lang="en-US" dirty="0" err="1"/>
              <a:t>kaldırmak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kendinizi</a:t>
            </a:r>
            <a:r>
              <a:rPr lang="en-US" dirty="0"/>
              <a:t> </a:t>
            </a:r>
            <a:r>
              <a:rPr lang="en-US" dirty="0" err="1"/>
              <a:t>kabul</a:t>
            </a:r>
            <a:r>
              <a:rPr lang="en-US" dirty="0"/>
              <a:t> </a:t>
            </a:r>
            <a:r>
              <a:rPr lang="en-US" dirty="0" err="1"/>
              <a:t>etmeniz</a:t>
            </a:r>
            <a:r>
              <a:rPr lang="en-US" dirty="0"/>
              <a:t> </a:t>
            </a:r>
            <a:r>
              <a:rPr lang="en-US" dirty="0" err="1"/>
              <a:t>lazım</a:t>
            </a:r>
            <a:r>
              <a:rPr lang="tr-TR" dirty="0"/>
              <a:t>.</a:t>
            </a:r>
            <a:endParaRPr lang="el-GR" dirty="0"/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utluluk ile İlgili Güzel sözler - Mutluluk Üzerine Söylenmiş Sözler">
            <a:extLst>
              <a:ext uri="{FF2B5EF4-FFF2-40B4-BE49-F238E27FC236}">
                <a16:creationId xmlns:a16="http://schemas.microsoft.com/office/drawing/2014/main" id="{C4424169-683C-54A7-F2B7-FB3772FC6C2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2208"/>
          <a:stretch>
            <a:fillRect/>
          </a:stretch>
        </p:blipFill>
        <p:spPr bwMode="auto">
          <a:xfrm>
            <a:off x="3515360" y="1483360"/>
            <a:ext cx="5358924" cy="3342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221977593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pPr lvl="0"/>
            <a:r>
              <a:rPr lang="tr-TR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  <a:t>Bu konu ile ilgili düşündüklerimizi yazalım</a:t>
            </a:r>
            <a:br>
              <a:rPr lang="en-GB" b="1" dirty="0">
                <a:solidFill>
                  <a:srgbClr val="000000"/>
                </a:solidFill>
                <a:latin typeface="Cambria" pitchFamily="18" charset="0"/>
                <a:ea typeface="Calibri" pitchFamily="34" charset="0"/>
                <a:cs typeface="Arial" pitchFamily="34" charset="0"/>
              </a:rPr>
            </a:br>
            <a:endParaRPr lang="en-US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l-GR" dirty="0"/>
              <a:t>Εφόσον  τα χρήματα είναι απλώς ένα εργαλείο,  πρέπει να </a:t>
            </a:r>
            <a:r>
              <a:rPr lang="el-GR" dirty="0">
                <a:ea typeface="ArialMT"/>
                <a:cs typeface="Times New Roman" pitchFamily="18" charset="0"/>
              </a:rPr>
              <a:t>δαπανώνται  για δραστηριότητες και  εμπειρίες.</a:t>
            </a:r>
            <a:r>
              <a:rPr lang="el-GR" dirty="0"/>
              <a:t> </a:t>
            </a:r>
            <a:endParaRPr lang="tr-TR" dirty="0"/>
          </a:p>
          <a:p>
            <a:pPr marL="0" indent="0">
              <a:buNone/>
            </a:pPr>
            <a:endParaRPr lang="el-GR" dirty="0"/>
          </a:p>
          <a:p>
            <a:pPr marL="0" indent="0">
              <a:buNone/>
            </a:pPr>
            <a:r>
              <a:rPr lang="en-US" dirty="0">
                <a:latin typeface="+mj-lt"/>
              </a:rPr>
              <a:t>Para </a:t>
            </a:r>
            <a:r>
              <a:rPr lang="en-US" dirty="0" err="1">
                <a:latin typeface="+mj-lt"/>
              </a:rPr>
              <a:t>sadece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bir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araç</a:t>
            </a:r>
            <a:r>
              <a:rPr lang="en-US" dirty="0">
                <a:latin typeface="+mj-lt"/>
              </a:rPr>
              <a:t> </a:t>
            </a:r>
            <a:r>
              <a:rPr lang="en-US" dirty="0" err="1">
                <a:latin typeface="+mj-lt"/>
              </a:rPr>
              <a:t>olduğuna</a:t>
            </a:r>
            <a:r>
              <a:rPr lang="en-US" dirty="0">
                <a:latin typeface="+mj-lt"/>
              </a:rPr>
              <a:t> </a:t>
            </a:r>
            <a:r>
              <a:rPr lang="en-US" dirty="0" err="1">
                <a:latin typeface="+mj-lt"/>
              </a:rPr>
              <a:t>göre</a:t>
            </a:r>
            <a:r>
              <a:rPr lang="en-US" dirty="0">
                <a:latin typeface="+mj-lt"/>
              </a:rPr>
              <a:t> </a:t>
            </a:r>
            <a:r>
              <a:rPr lang="el-GR" dirty="0">
                <a:latin typeface="+mj-lt"/>
              </a:rPr>
              <a:t>(</a:t>
            </a:r>
            <a:r>
              <a:rPr lang="tr-TR" dirty="0"/>
              <a:t>p</a:t>
            </a:r>
            <a:r>
              <a:rPr lang="en-US" dirty="0" err="1"/>
              <a:t>ara</a:t>
            </a:r>
            <a:r>
              <a:rPr lang="tr-TR" dirty="0">
                <a:solidFill>
                  <a:srgbClr val="FF0000"/>
                </a:solidFill>
              </a:rPr>
              <a:t>nın</a:t>
            </a:r>
            <a:r>
              <a:rPr lang="el-GR" dirty="0">
                <a:solidFill>
                  <a:srgbClr val="FF0000"/>
                </a:solidFill>
              </a:rPr>
              <a:t>)</a:t>
            </a:r>
            <a:r>
              <a:rPr lang="en-US" dirty="0"/>
              <a:t> </a:t>
            </a:r>
            <a:r>
              <a:rPr lang="en-GB" dirty="0">
                <a:latin typeface="+mj-lt"/>
              </a:rPr>
              <a:t>e</a:t>
            </a:r>
            <a:r>
              <a:rPr lang="en-US" dirty="0" err="1">
                <a:latin typeface="+mj-lt"/>
                <a:ea typeface="ArialMT"/>
                <a:cs typeface="Times New Roman" pitchFamily="18" charset="0"/>
              </a:rPr>
              <a:t>tkinlikler</a:t>
            </a:r>
            <a:r>
              <a:rPr lang="el-GR" dirty="0">
                <a:latin typeface="+mj-lt"/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latin typeface="+mj-lt"/>
                <a:ea typeface="ArialMT"/>
                <a:cs typeface="Times New Roman" pitchFamily="18" charset="0"/>
              </a:rPr>
              <a:t>ve</a:t>
            </a:r>
            <a:r>
              <a:rPr lang="el-GR" dirty="0">
                <a:latin typeface="+mj-lt"/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latin typeface="+mj-lt"/>
                <a:ea typeface="ArialMT"/>
                <a:cs typeface="Times New Roman" pitchFamily="18" charset="0"/>
              </a:rPr>
              <a:t>deneyimler</a:t>
            </a:r>
            <a:r>
              <a:rPr lang="en-GB" dirty="0">
                <a:latin typeface="+mj-lt"/>
                <a:ea typeface="ArialMT"/>
                <a:cs typeface="Times New Roman" pitchFamily="18" charset="0"/>
              </a:rPr>
              <a:t>e </a:t>
            </a:r>
            <a:r>
              <a:rPr lang="en-US" dirty="0" err="1">
                <a:latin typeface="+mj-lt"/>
                <a:ea typeface="ArialMT"/>
                <a:cs typeface="Times New Roman" pitchFamily="18" charset="0"/>
              </a:rPr>
              <a:t>harcanma</a:t>
            </a:r>
            <a:r>
              <a:rPr lang="tr-TR" dirty="0">
                <a:latin typeface="+mj-lt"/>
                <a:ea typeface="ArialMT"/>
                <a:cs typeface="Times New Roman" pitchFamily="18" charset="0"/>
              </a:rPr>
              <a:t>sı  gerek.</a:t>
            </a:r>
            <a:endParaRPr lang="en-US" dirty="0">
              <a:latin typeface="+mj-lt"/>
            </a:endParaRPr>
          </a:p>
          <a:p>
            <a:pPr marL="0" indent="0">
              <a:buNone/>
            </a:pPr>
            <a:r>
              <a:rPr lang="el-GR" dirty="0"/>
              <a:t>Πρέπει να </a:t>
            </a:r>
            <a:r>
              <a:rPr lang="el-GR" dirty="0">
                <a:ea typeface="ArialMT"/>
                <a:cs typeface="Times New Roman" pitchFamily="18" charset="0"/>
              </a:rPr>
              <a:t>δαπανώνται</a:t>
            </a:r>
            <a:r>
              <a:rPr lang="el-GR" dirty="0"/>
              <a:t> τα χρήματα</a:t>
            </a:r>
            <a:r>
              <a:rPr lang="el-GR" dirty="0">
                <a:ea typeface="ArialMT"/>
                <a:cs typeface="Times New Roman" pitchFamily="18" charset="0"/>
              </a:rPr>
              <a:t>  για δραστηριότητες και  εμπειρίες.</a:t>
            </a:r>
            <a:r>
              <a:rPr lang="el-GR" dirty="0"/>
              <a:t> </a:t>
            </a:r>
            <a:endParaRPr lang="tr-TR" dirty="0"/>
          </a:p>
          <a:p>
            <a:pPr marL="0" indent="0">
              <a:buNone/>
            </a:pPr>
            <a:r>
              <a:rPr lang="en-US" dirty="0"/>
              <a:t>Para</a:t>
            </a:r>
            <a:r>
              <a:rPr lang="tr-TR" dirty="0">
                <a:solidFill>
                  <a:srgbClr val="FF0000"/>
                </a:solidFill>
              </a:rPr>
              <a:t>nın</a:t>
            </a:r>
            <a:r>
              <a:rPr lang="en-US" dirty="0"/>
              <a:t> </a:t>
            </a:r>
            <a:r>
              <a:rPr lang="en-GB" dirty="0"/>
              <a:t>e</a:t>
            </a:r>
            <a:r>
              <a:rPr lang="en-US" dirty="0" err="1">
                <a:ea typeface="ArialMT"/>
                <a:cs typeface="Times New Roman" pitchFamily="18" charset="0"/>
              </a:rPr>
              <a:t>tkinlikler</a:t>
            </a:r>
            <a:r>
              <a:rPr lang="el-GR" dirty="0"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ea typeface="ArialMT"/>
                <a:cs typeface="Times New Roman" pitchFamily="18" charset="0"/>
              </a:rPr>
              <a:t>ve</a:t>
            </a:r>
            <a:r>
              <a:rPr lang="el-GR" dirty="0"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ea typeface="ArialMT"/>
                <a:cs typeface="Times New Roman" pitchFamily="18" charset="0"/>
              </a:rPr>
              <a:t>deneyimler</a:t>
            </a:r>
            <a:r>
              <a:rPr lang="en-GB" dirty="0">
                <a:ea typeface="ArialMT"/>
                <a:cs typeface="Times New Roman" pitchFamily="18" charset="0"/>
              </a:rPr>
              <a:t>e </a:t>
            </a:r>
            <a:r>
              <a:rPr lang="en-US" dirty="0" err="1">
                <a:ea typeface="ArialMT"/>
                <a:cs typeface="Times New Roman" pitchFamily="18" charset="0"/>
              </a:rPr>
              <a:t>harcan</a:t>
            </a:r>
            <a:r>
              <a:rPr lang="en-US" dirty="0" err="1">
                <a:solidFill>
                  <a:srgbClr val="FF0000"/>
                </a:solidFill>
                <a:ea typeface="ArialMT"/>
                <a:cs typeface="Times New Roman" pitchFamily="18" charset="0"/>
              </a:rPr>
              <a:t>ma</a:t>
            </a:r>
            <a:r>
              <a:rPr lang="tr-TR" dirty="0">
                <a:solidFill>
                  <a:srgbClr val="FF0000"/>
                </a:solidFill>
                <a:ea typeface="ArialMT"/>
                <a:cs typeface="Times New Roman" pitchFamily="18" charset="0"/>
              </a:rPr>
              <a:t>sı  gerek.</a:t>
            </a:r>
          </a:p>
          <a:p>
            <a:pPr marL="0" indent="0">
              <a:buNone/>
            </a:pPr>
            <a:r>
              <a:rPr lang="tr-TR" dirty="0">
                <a:solidFill>
                  <a:srgbClr val="00B050"/>
                </a:solidFill>
              </a:rPr>
              <a:t>Öğretmen</a:t>
            </a:r>
            <a:r>
              <a:rPr lang="tr-TR" dirty="0"/>
              <a:t> p</a:t>
            </a:r>
            <a:r>
              <a:rPr lang="en-US" dirty="0" err="1"/>
              <a:t>ara</a:t>
            </a:r>
            <a:r>
              <a:rPr lang="tr-TR" dirty="0">
                <a:solidFill>
                  <a:srgbClr val="FF0000"/>
                </a:solidFill>
              </a:rPr>
              <a:t>nın</a:t>
            </a:r>
            <a:r>
              <a:rPr lang="en-US" dirty="0"/>
              <a:t> </a:t>
            </a:r>
            <a:r>
              <a:rPr lang="en-GB" dirty="0"/>
              <a:t>e</a:t>
            </a:r>
            <a:r>
              <a:rPr lang="en-US" dirty="0" err="1">
                <a:ea typeface="ArialMT"/>
                <a:cs typeface="Times New Roman" pitchFamily="18" charset="0"/>
              </a:rPr>
              <a:t>tkinlikler</a:t>
            </a:r>
            <a:r>
              <a:rPr lang="el-GR" dirty="0"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ea typeface="ArialMT"/>
                <a:cs typeface="Times New Roman" pitchFamily="18" charset="0"/>
              </a:rPr>
              <a:t>ve</a:t>
            </a:r>
            <a:r>
              <a:rPr lang="el-GR" dirty="0">
                <a:ea typeface="ArialMT"/>
                <a:cs typeface="Times New Roman" pitchFamily="18" charset="0"/>
              </a:rPr>
              <a:t> </a:t>
            </a:r>
            <a:r>
              <a:rPr lang="en-US" dirty="0" err="1">
                <a:ea typeface="ArialMT"/>
                <a:cs typeface="Times New Roman" pitchFamily="18" charset="0"/>
              </a:rPr>
              <a:t>deneyimler</a:t>
            </a:r>
            <a:r>
              <a:rPr lang="en-GB" dirty="0">
                <a:ea typeface="ArialMT"/>
                <a:cs typeface="Times New Roman" pitchFamily="18" charset="0"/>
              </a:rPr>
              <a:t>e </a:t>
            </a:r>
            <a:r>
              <a:rPr lang="en-US" dirty="0" err="1">
                <a:ea typeface="ArialMT"/>
                <a:cs typeface="Times New Roman" pitchFamily="18" charset="0"/>
              </a:rPr>
              <a:t>harcan</a:t>
            </a:r>
            <a:r>
              <a:rPr lang="en-US" dirty="0" err="1">
                <a:solidFill>
                  <a:srgbClr val="FF0000"/>
                </a:solidFill>
                <a:ea typeface="ArialMT"/>
                <a:cs typeface="Times New Roman" pitchFamily="18" charset="0"/>
              </a:rPr>
              <a:t>ma</a:t>
            </a:r>
            <a:r>
              <a:rPr lang="tr-TR" dirty="0">
                <a:solidFill>
                  <a:srgbClr val="FF0000"/>
                </a:solidFill>
                <a:ea typeface="ArialMT"/>
                <a:cs typeface="Times New Roman" pitchFamily="18" charset="0"/>
              </a:rPr>
              <a:t>sını  </a:t>
            </a:r>
            <a:r>
              <a:rPr lang="tr-TR" dirty="0">
                <a:solidFill>
                  <a:srgbClr val="00B050"/>
                </a:solidFill>
                <a:ea typeface="ArialMT"/>
                <a:cs typeface="Times New Roman" pitchFamily="18" charset="0"/>
              </a:rPr>
              <a:t>istedi</a:t>
            </a:r>
            <a:r>
              <a:rPr lang="tr-TR" dirty="0">
                <a:solidFill>
                  <a:srgbClr val="FF0000"/>
                </a:solidFill>
                <a:ea typeface="ArialMT"/>
                <a:cs typeface="Times New Roman" pitchFamily="18" charset="0"/>
              </a:rPr>
              <a:t>.</a:t>
            </a: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mutluluk ve huzur arayışında spinozan yaklaşım - bilensözlük">
            <a:extLst>
              <a:ext uri="{FF2B5EF4-FFF2-40B4-BE49-F238E27FC236}">
                <a16:creationId xmlns:a16="http://schemas.microsoft.com/office/drawing/2014/main" id="{9BCC4196-A29B-CBDA-2ED0-F91B55FF608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956628"/>
            <a:ext cx="5486400" cy="44789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57605487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600" dirty="0"/>
              <a:t>Όπως  φαίνεται,  στις  μέρες  μας η ευτυχία των ανθρώπων  στηρίζεται   στη διασκέδαση.</a:t>
            </a:r>
            <a:endParaRPr lang="en-US" sz="36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GB" dirty="0"/>
              <a:t>  </a:t>
            </a:r>
            <a:r>
              <a:rPr lang="tr-TR" dirty="0"/>
              <a:t>Görün</a:t>
            </a:r>
            <a:r>
              <a:rPr lang="tr-TR" dirty="0">
                <a:solidFill>
                  <a:srgbClr val="FF0000"/>
                </a:solidFill>
              </a:rPr>
              <a:t>düğü gibi</a:t>
            </a:r>
            <a:r>
              <a:rPr lang="tr-TR" dirty="0"/>
              <a:t> günümüzde   insanlar</a:t>
            </a:r>
            <a:r>
              <a:rPr lang="tr-TR" dirty="0">
                <a:solidFill>
                  <a:srgbClr val="FF0000"/>
                </a:solidFill>
              </a:rPr>
              <a:t>ın </a:t>
            </a:r>
            <a:r>
              <a:rPr lang="tr-TR" dirty="0"/>
              <a:t> mutluluğ</a:t>
            </a:r>
            <a:r>
              <a:rPr lang="tr-TR" dirty="0">
                <a:solidFill>
                  <a:srgbClr val="FF0000"/>
                </a:solidFill>
              </a:rPr>
              <a:t>u </a:t>
            </a:r>
            <a:r>
              <a:rPr lang="tr-TR" dirty="0">
                <a:solidFill>
                  <a:schemeClr val="tx1"/>
                </a:solidFill>
              </a:rPr>
              <a:t>eğlenme</a:t>
            </a:r>
            <a:r>
              <a:rPr lang="tr-TR" dirty="0">
                <a:solidFill>
                  <a:srgbClr val="FF0000"/>
                </a:solidFill>
              </a:rPr>
              <a:t>-ye</a:t>
            </a:r>
          </a:p>
          <a:p>
            <a:pPr>
              <a:buNone/>
            </a:pPr>
            <a:r>
              <a:rPr lang="tr-TR" dirty="0">
                <a:solidFill>
                  <a:schemeClr val="tx1"/>
                </a:solidFill>
              </a:rPr>
              <a:t>dayanmaktadır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Schoolkids Royalty-Free Διανύσματα">
            <a:extLst>
              <a:ext uri="{FF2B5EF4-FFF2-40B4-BE49-F238E27FC236}">
                <a16:creationId xmlns:a16="http://schemas.microsoft.com/office/drawing/2014/main" id="{EAD2ABF7-4268-4C29-8059-50AE4E59E09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81680" y="1087120"/>
            <a:ext cx="4815840" cy="50666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4910803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utluluk ile ilgili sözler arşivleri - İyi Söz - iyisoz.com">
            <a:extLst>
              <a:ext uri="{FF2B5EF4-FFF2-40B4-BE49-F238E27FC236}">
                <a16:creationId xmlns:a16="http://schemas.microsoft.com/office/drawing/2014/main" id="{25E70F50-A242-87FE-6F9F-DA5198CD01F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966720" y="1072198"/>
            <a:ext cx="6410960" cy="43024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11952530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2011362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noAutofit/>
          </a:bodyPr>
          <a:lstStyle/>
          <a:p>
            <a:r>
              <a:rPr lang="el-GR" sz="3200" dirty="0"/>
              <a:t>Σύμφωνα με αυτό  το οποίο  λέει ο λαός,  για να  είστε ευτυχισμένοι, πρώτα, πρέπει να αποδεχθείτε  τον εαυτό σας  για να  άρετε  τα  εμπόδια  τα οποία ορθώνονται.</a:t>
            </a:r>
            <a:br>
              <a:rPr lang="tr-TR" sz="3200" dirty="0"/>
            </a:br>
            <a:endParaRPr lang="en-US" sz="3200" dirty="0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525379" y="2634916"/>
            <a:ext cx="10972800" cy="3719848"/>
          </a:xfr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GB" dirty="0" err="1"/>
              <a:t>Halk</a:t>
            </a:r>
            <a:r>
              <a:rPr lang="tr-TR" b="1" dirty="0">
                <a:solidFill>
                  <a:srgbClr val="FF0000"/>
                </a:solidFill>
              </a:rPr>
              <a:t>ın söyle-diği  buna göre  / </a:t>
            </a:r>
            <a:r>
              <a:rPr lang="tr-TR" b="1" dirty="0">
                <a:solidFill>
                  <a:schemeClr val="tx1"/>
                </a:solidFill>
              </a:rPr>
              <a:t>söyle</a:t>
            </a:r>
            <a:r>
              <a:rPr lang="tr-TR" b="1" dirty="0">
                <a:solidFill>
                  <a:srgbClr val="FF0000"/>
                </a:solidFill>
              </a:rPr>
              <a:t>-diğine göre  </a:t>
            </a:r>
            <a:r>
              <a:rPr lang="tr-TR" b="1" dirty="0">
                <a:solidFill>
                  <a:schemeClr val="tx1"/>
                </a:solidFill>
              </a:rPr>
              <a:t>mutlu </a:t>
            </a:r>
            <a:r>
              <a:rPr lang="tr-TR" b="1" dirty="0">
                <a:solidFill>
                  <a:srgbClr val="FF0000"/>
                </a:solidFill>
              </a:rPr>
              <a:t>olmak  için   önce	mutluluğ-un 	ön-ü-n-deki	</a:t>
            </a:r>
            <a:r>
              <a:rPr lang="tr-TR" b="1" dirty="0">
                <a:solidFill>
                  <a:schemeClr val="tx1"/>
                </a:solidFill>
              </a:rPr>
              <a:t>engel</a:t>
            </a:r>
            <a:r>
              <a:rPr lang="tr-TR" b="1" dirty="0">
                <a:solidFill>
                  <a:srgbClr val="FF0000"/>
                </a:solidFill>
              </a:rPr>
              <a:t>-ler-i		</a:t>
            </a:r>
            <a:r>
              <a:rPr lang="tr-TR" b="1" dirty="0">
                <a:solidFill>
                  <a:schemeClr val="tx1"/>
                </a:solidFill>
              </a:rPr>
              <a:t> kaldır</a:t>
            </a:r>
            <a:r>
              <a:rPr lang="tr-TR" b="1" dirty="0">
                <a:solidFill>
                  <a:srgbClr val="FF0000"/>
                </a:solidFill>
              </a:rPr>
              <a:t>mak  için		   </a:t>
            </a:r>
            <a:r>
              <a:rPr lang="tr-TR" b="1" dirty="0">
                <a:solidFill>
                  <a:schemeClr val="tx1"/>
                </a:solidFill>
              </a:rPr>
              <a:t>kendi-niz-i</a:t>
            </a:r>
            <a:r>
              <a:rPr lang="tr-TR" b="1" dirty="0">
                <a:solidFill>
                  <a:srgbClr val="FF0000"/>
                </a:solidFill>
              </a:rPr>
              <a:t> </a:t>
            </a:r>
            <a:r>
              <a:rPr lang="tr-TR" b="1" dirty="0">
                <a:solidFill>
                  <a:schemeClr val="tx1"/>
                </a:solidFill>
              </a:rPr>
              <a:t>kabul et-me-niz   gerek</a:t>
            </a:r>
          </a:p>
          <a:p>
            <a:pPr>
              <a:buNone/>
            </a:pPr>
            <a:endParaRPr lang="en-US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Zil Çaldı Zır Zır Zır | Okula Dönüş Şarkısı - YouTube">
            <a:extLst>
              <a:ext uri="{FF2B5EF4-FFF2-40B4-BE49-F238E27FC236}">
                <a16:creationId xmlns:a16="http://schemas.microsoft.com/office/drawing/2014/main" id="{F86EFAD8-99A7-4E39-AE51-DB1A4ADA3009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4297"/>
          <a:stretch>
            <a:fillRect/>
          </a:stretch>
        </p:blipFill>
        <p:spPr bwMode="auto">
          <a:xfrm>
            <a:off x="3474719" y="1188719"/>
            <a:ext cx="4383305" cy="41046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250424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8700" y="1265922"/>
            <a:ext cx="11773552" cy="4524315"/>
          </a:xfrm>
          <a:prstGeom prst="rect">
            <a:avLst/>
          </a:prstGeom>
          <a:ln>
            <a:prstDash val="lgDashDotDot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İyi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,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keyifli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,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mutlu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bir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hayat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sürmek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için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temel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koşullar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nelerdir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? </a:t>
            </a:r>
            <a:r>
              <a:rPr kumimoji="0" lang="en-US" b="0" i="0" u="none" strike="noStrike" cap="none" normalizeH="0" baseline="0" dirty="0" err="1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Niçin</a:t>
            </a:r>
            <a:r>
              <a:rPr kumimoji="0" lang="en-US" b="0" i="0" u="none" strike="noStrike" cap="none" normalizeH="0" baseline="0" dirty="0">
                <a:ln>
                  <a:noFill/>
                </a:ln>
                <a:solidFill>
                  <a:srgbClr val="FF0000"/>
                </a:solidFill>
                <a:effectLst/>
                <a:latin typeface="Aharoni" pitchFamily="2" charset="-79"/>
                <a:ea typeface="Calibri" pitchFamily="34" charset="0"/>
                <a:cs typeface="Aharoni" pitchFamily="2" charset="-79"/>
              </a:rPr>
              <a:t>? </a:t>
            </a:r>
            <a:endParaRPr kumimoji="0" lang="en-US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haroni" pitchFamily="2" charset="-79"/>
              <a:cs typeface="Aharoni" pitchFamily="2" charset="-79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Aslında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hepimiz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b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...................... 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isteriz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olmak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olmam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ız            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olma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yı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olmak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için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her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şeyi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olduğu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gibi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en-US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gerekiyor</a:t>
            </a:r>
            <a:r>
              <a:rPr kumimoji="0" lang="en-US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kumimoji="0" lang="tr-TR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abullen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memiz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              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kabullen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memiz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         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kabullen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memiz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 olmak için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üç şeye ihtiyacı vardır : dostluk, özgürlük, </a:t>
            </a:r>
            <a:r>
              <a:rPr kumimoji="0" lang="en-GB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insan        insanın      insana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Mutluluk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bir duygudur</a:t>
            </a: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çalışmaktır  ve sevmektir, maskesiz ve rolsüzdür.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öğrenilir                  öğretilir             öğrenir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</a:t>
            </a:r>
            <a:r>
              <a:rPr kumimoji="0" lang="el-GR" b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İyi, keyifli, mutlu bir hayat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için  temel bir  koşul  uygun bir mesleği seçmektir.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tr-TR" b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sunmak                     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cs typeface="Times New Roman" pitchFamily="18" charset="0"/>
              </a:rPr>
              <a:t>sürmek            </a:t>
            </a:r>
            <a:r>
              <a:rPr kumimoji="0" lang="tr-TR" b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cs typeface="Times New Roman" pitchFamily="18" charset="0"/>
              </a:rPr>
              <a:t>sanmak 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10504556" y="6140847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3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38700" y="1142811"/>
            <a:ext cx="11773552" cy="4339650"/>
          </a:xfrm>
          <a:prstGeom prst="rect">
            <a:avLst/>
          </a:prstGeom>
          <a:ln>
            <a:prstDash val="lgDashDotDot"/>
            <a:headEnd/>
            <a:tailEnd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6.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Meslek, sadece yaşayabilmek için gerekli parayı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............................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bir uğraş değildir.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kazanabileceğimizi                 kazanabileceğimize          kazanabileceğimiz 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tr-TR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7.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İşte büyük bir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......................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mesaide geçiririz.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kısmını              kısmına    kısım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8.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Kendi</a:t>
            </a:r>
            <a:r>
              <a:rPr kumimoji="0" lang="en-GB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miz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 uygun bir meslek ........................., iş işkenceye döner</a:t>
            </a: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tr-TR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seçmezsek           seçmesek          seçseydık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9.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İnsan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........................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sevdiği şeyleri işe dönüştür</a:t>
            </a:r>
            <a:r>
              <a:rPr kumimoji="0" lang="en-GB" b="0" u="none" strike="noStrike" cap="none" normalizeH="0" baseline="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ebilir</a:t>
            </a:r>
            <a:endParaRPr kumimoji="0" lang="tr-TR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yapmak   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apmayı     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apması</a:t>
            </a: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b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10.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Güzel bir hayat sürmek için temel bir  ......................</a:t>
            </a:r>
            <a:r>
              <a:rPr kumimoji="0" lang="tr-TR" b="0" u="none" strike="noStrike" cap="none" normalizeH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tr-T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hem iş hem de özel hayatlarında güvenilir insanlarla ilişki kurmak</a:t>
            </a:r>
            <a:r>
              <a:rPr kumimoji="0" lang="el-GR" b="0" u="none" strike="noStrike" cap="none" normalizeH="0" baseline="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en-GB" b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koşul            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ortam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mesai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GB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tr-TR" i="1" dirty="0">
              <a:solidFill>
                <a:srgbClr val="FF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10504556" y="6188948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4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124818" y="1320730"/>
            <a:ext cx="10539663" cy="4216539"/>
          </a:xfrm>
          <a:prstGeom prst="rect">
            <a:avLst/>
          </a:prstGeom>
          <a:ln w="57150">
            <a:prstDash val="lg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11.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Maalesef günümüzde internette, sohbet odalarında ........................  insanlara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güvenemeyiz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en-GB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anıştığımızı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tanıştığımız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tanıştığımıza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12.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Eğer insanlarla iyi bir iletişim ......................., hiçbir yere varama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yız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kur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kura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kura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maz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13.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İnternet ve  sohbet ........................yardımcı olamaz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lang="tr-TR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odaları         odalarını      odalarına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14.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Güzel bir hayat sürmek için kendilerini ifade ........................... çalışırken başkalarını anlamaya çalış</a:t>
            </a:r>
            <a:r>
              <a:rPr lang="en-GB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mal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ı.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etmeye              etmeyi       etmek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15.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Boş zamanlarınızın çoğunu arkadaşlarına ayırmaya özen  ................... </a:t>
            </a:r>
            <a:r>
              <a:rPr lang="en-GB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gereklidir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gösterdiğini        göstermesini        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göstermek </a:t>
            </a: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10256785" y="6067028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5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830178" y="727436"/>
            <a:ext cx="10539663" cy="4585871"/>
          </a:xfrm>
          <a:prstGeom prst="rect">
            <a:avLst/>
          </a:prstGeom>
          <a:ln w="57150">
            <a:prstDash val="lgDash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12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16.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Samimi insanlarla kuracağımız arkadaşlık, kötü ve art niyetli duygulardan, düşüncelerden arınmış, saygı, sevgi, güven  gibi  ........................ dayandırılmıştır.</a:t>
            </a:r>
            <a:r>
              <a:rPr lang="tr-TR" sz="20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duygulara              duyguları          duygularda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17.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İyi, keyifli, mutlu bir hayat sürmek için bağımlı  ...........................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olmama</a:t>
            </a: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olma</a:t>
            </a: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olabilmak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tr-TR" sz="20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18.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Uyuşturucu maddeler, bedene ......................... ruhsal, da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vranışsal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bedensel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değişikliklere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neden</a:t>
            </a:r>
            <a:r>
              <a:rPr lang="en-US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olu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r. </a:t>
            </a:r>
            <a:endParaRPr lang="el-GR" sz="2000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irdiklerinde</a:t>
            </a: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girdiği</a:t>
            </a: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en-GB" sz="2000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gibi</a:t>
            </a: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girdiği  halde 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19.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Güzel bir hayat sürmek için temel bir  koşul  büyük hayalleri</a:t>
            </a:r>
            <a:r>
              <a:rPr lang="en-GB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n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e, .................. para ile ulaşmaktır.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istediklerine </a:t>
            </a: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  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istediklerini   </a:t>
            </a:r>
            <a:r>
              <a:rPr lang="el-G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  </a:t>
            </a:r>
            <a:r>
              <a:rPr lang="tr-TR" sz="2000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istedikleri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sz="2000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9962145" y="5783060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6</a:t>
            </a:r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Ορθογώνιο"/>
          <p:cNvSpPr/>
          <p:nvPr/>
        </p:nvSpPr>
        <p:spPr>
          <a:xfrm>
            <a:off x="1406090" y="890644"/>
            <a:ext cx="10258926" cy="4524315"/>
          </a:xfrm>
          <a:prstGeom prst="rect">
            <a:avLst/>
          </a:prstGeom>
          <a:ln w="57150">
            <a:prstDash val="lgDashDotDot"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20.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Modern dünyada .......................... hayatında paranın rolü çok büyük. 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hepimiz     hepimizin hepimize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21.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 temel ....................karşılayınca mutluluk getiriyor.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ihtiyaçlarında    </a:t>
            </a:r>
            <a:r>
              <a:rPr lang="tr-TR" dirty="0">
                <a:solidFill>
                  <a:schemeClr val="tx1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ihtiyaçları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ihtiyaçlarına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22.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Temel ihtiyaçlarını ........................insanlarda depresyon oranı yüksektir.</a:t>
            </a: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karşılamayan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karşılamadığı     karşılamadığını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FF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23.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E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tkinlikler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ve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deneyimler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için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...................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,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materyallere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harcanan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paradan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5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kez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daha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fazla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mutluluk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getiriyor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</a:t>
            </a:r>
            <a:endParaRPr lang="tr-TR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arcanan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harcan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mak </a:t>
            </a:r>
            <a:r>
              <a:rPr lang="en-US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lang="en-US" dirty="0" err="1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harcan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dığı 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24. </a:t>
            </a: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Dolayısıyla, para sadece doğru harcandığı ..................... mutluluk getiriyor. Mutluluk da hem başarı hem de zenginlik.</a:t>
            </a:r>
            <a:r>
              <a:rPr lang="el-G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endParaRPr lang="tr-TR" dirty="0">
              <a:solidFill>
                <a:srgbClr val="000000"/>
              </a:solidFill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lvl="0" defTabSz="91440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tr-TR" dirty="0">
                <a:solidFill>
                  <a:srgbClr val="000000"/>
                </a:solidFill>
                <a:latin typeface="Times New Roman" pitchFamily="18" charset="0"/>
                <a:ea typeface="Calibri" pitchFamily="34" charset="0"/>
                <a:cs typeface="Times New Roman" pitchFamily="18" charset="0"/>
              </a:rPr>
              <a:t>zaman       halde     gibi </a:t>
            </a: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- TextBox"/>
          <p:cNvSpPr txBox="1"/>
          <p:nvPr/>
        </p:nvSpPr>
        <p:spPr>
          <a:xfrm>
            <a:off x="10257320" y="6025279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tr-TR" dirty="0"/>
              <a:t>7</a:t>
            </a:r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EA56BD-B8F9-E29D-772B-45D6AC52AB2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Wall Mural Group of cartoon people talking with speech balloon - PIXERS.US">
            <a:extLst>
              <a:ext uri="{FF2B5EF4-FFF2-40B4-BE49-F238E27FC236}">
                <a16:creationId xmlns:a16="http://schemas.microsoft.com/office/drawing/2014/main" id="{4280CF15-C838-8FD0-4C89-A8402E7288D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9189" y="598371"/>
            <a:ext cx="11194382" cy="57350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>
            <a:extLst>
              <a:ext uri="{FF2B5EF4-FFF2-40B4-BE49-F238E27FC236}">
                <a16:creationId xmlns:a16="http://schemas.microsoft.com/office/drawing/2014/main" id="{715AEC3B-5D2C-7E4D-4FE9-A1F8CBCBA68C}"/>
              </a:ext>
            </a:extLst>
          </p:cNvPr>
          <p:cNvSpPr txBox="1"/>
          <p:nvPr/>
        </p:nvSpPr>
        <p:spPr>
          <a:xfrm>
            <a:off x="1592379" y="1506534"/>
            <a:ext cx="1503947" cy="14487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Arkada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amda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sahip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oldu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ğ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umuz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k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ymetli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manevi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varl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kt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l-CY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>
            <a:extLst>
              <a:ext uri="{FF2B5EF4-FFF2-40B4-BE49-F238E27FC236}">
                <a16:creationId xmlns:a16="http://schemas.microsoft.com/office/drawing/2014/main" id="{F18192EC-2ED6-E330-CE4D-35F963460921}"/>
              </a:ext>
            </a:extLst>
          </p:cNvPr>
          <p:cNvSpPr/>
          <p:nvPr/>
        </p:nvSpPr>
        <p:spPr>
          <a:xfrm>
            <a:off x="8114097" y="5467149"/>
            <a:ext cx="3657600" cy="85664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CY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2E297C-2AA8-5A22-791A-D50942FBDFF3}"/>
              </a:ext>
            </a:extLst>
          </p:cNvPr>
          <p:cNvSpPr txBox="1"/>
          <p:nvPr/>
        </p:nvSpPr>
        <p:spPr>
          <a:xfrm>
            <a:off x="5153429" y="1336167"/>
            <a:ext cx="2021306" cy="89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Günümüzde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insanlar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para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kazanabildiği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halde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dost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edinemez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l-CY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C5F057-0313-C3D8-BB19-38A108963A4B}"/>
              </a:ext>
            </a:extLst>
          </p:cNvPr>
          <p:cNvSpPr txBox="1"/>
          <p:nvPr/>
        </p:nvSpPr>
        <p:spPr>
          <a:xfrm>
            <a:off x="7481535" y="1497796"/>
            <a:ext cx="1710791" cy="8947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Ε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ksiksiz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olan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bir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arkadaş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aradığı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için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dost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edinemez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l-CY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EA357CA7-7073-6358-DF37-EA46F329FAEB}"/>
              </a:ext>
            </a:extLst>
          </p:cNvPr>
          <p:cNvSpPr txBox="1"/>
          <p:nvPr/>
        </p:nvSpPr>
        <p:spPr>
          <a:xfrm>
            <a:off x="9639003" y="1634399"/>
            <a:ext cx="1609825" cy="1028423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Dünyada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7 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milyardan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fazla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insan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4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yaşar</a:t>
            </a:r>
            <a:r>
              <a:rPr lang="en-US" sz="14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l-CY" sz="14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213C172-44BE-2A55-A8DC-AE4F8C8CEBCE}"/>
              </a:ext>
            </a:extLst>
          </p:cNvPr>
          <p:cNvSpPr txBox="1"/>
          <p:nvPr/>
        </p:nvSpPr>
        <p:spPr>
          <a:xfrm>
            <a:off x="3163303" y="1609803"/>
            <a:ext cx="1853964" cy="11717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spcAft>
                <a:spcPts val="800"/>
              </a:spcAft>
              <a:buNone/>
            </a:pP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Sevincimizi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ü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nt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ve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ü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ş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eylerimizi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arkada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lar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m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ı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zla</a:t>
            </a:r>
            <a:r>
              <a:rPr lang="en-US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payla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ş</a:t>
            </a:r>
            <a:r>
              <a:rPr lang="en-US" sz="1200" dirty="0" err="1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abiliriz</a:t>
            </a:r>
            <a:r>
              <a:rPr lang="el-GR" sz="1200" dirty="0">
                <a:solidFill>
                  <a:schemeClr val="bg1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endParaRPr lang="el-CY" sz="1200" dirty="0">
              <a:solidFill>
                <a:schemeClr val="bg1"/>
              </a:solidFill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2 - TextBox">
            <a:extLst>
              <a:ext uri="{FF2B5EF4-FFF2-40B4-BE49-F238E27FC236}">
                <a16:creationId xmlns:a16="http://schemas.microsoft.com/office/drawing/2014/main" id="{7C2505EE-81BC-7A2C-F76A-5BADB7FD1A61}"/>
              </a:ext>
            </a:extLst>
          </p:cNvPr>
          <p:cNvSpPr txBox="1"/>
          <p:nvPr/>
        </p:nvSpPr>
        <p:spPr>
          <a:xfrm>
            <a:off x="9841132" y="5710807"/>
            <a:ext cx="1407696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GB" dirty="0"/>
              <a:t>	</a:t>
            </a:r>
            <a:r>
              <a:rPr lang="el-GR" dirty="0"/>
              <a:t>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722575"/>
      </p:ext>
    </p:extLst>
  </p:cSld>
  <p:clrMapOvr>
    <a:masterClrMapping/>
  </p:clrMapOvr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789</TotalTime>
  <Words>1570</Words>
  <Application>Microsoft Office PowerPoint</Application>
  <PresentationFormat>Ευρεία οθόνη</PresentationFormat>
  <Paragraphs>224</Paragraphs>
  <Slides>32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6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32</vt:i4>
      </vt:variant>
    </vt:vector>
  </HeadingPairs>
  <TitlesOfParts>
    <vt:vector size="39" baseType="lpstr">
      <vt:lpstr>Aharoni</vt:lpstr>
      <vt:lpstr>Arial</vt:lpstr>
      <vt:lpstr>ArialMT</vt:lpstr>
      <vt:lpstr>Calibri</vt:lpstr>
      <vt:lpstr>Cambria</vt:lpstr>
      <vt:lpstr>Times New Roman</vt:lpstr>
      <vt:lpstr>Θέμα του Office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ΜΕΤΟΧΕΣ ΕΠΙΡΡΗΜΑΤΙΚΕΣ –dığı </vt:lpstr>
      <vt:lpstr>ulaç/ ΜΕΤΟΧΕΣ ΕΠΙΡΡΗΜΑΤΙΚΕΣ –dığı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Bu konu ile ilgili düşündüklerimizi yazalım </vt:lpstr>
      <vt:lpstr>Παρουσίαση του PowerPoint</vt:lpstr>
      <vt:lpstr>Bu konu ile ilgili düşündüklerimizi yazalım Bu konu ile ilgili düşündüğümüz bunları yazalım </vt:lpstr>
      <vt:lpstr>Παρουσίαση του PowerPoint</vt:lpstr>
      <vt:lpstr>Bu konu ile ilgili düşündüklerimizi yazalım </vt:lpstr>
      <vt:lpstr>Παρουσίαση του PowerPoint</vt:lpstr>
      <vt:lpstr>Bu konu ile ilgili düşündüklerimizi yazalım </vt:lpstr>
      <vt:lpstr>Παρουσίαση του PowerPoint</vt:lpstr>
      <vt:lpstr>Bu konu ile ilgili düşündüklerimizi yazalım </vt:lpstr>
      <vt:lpstr>Παρουσίαση του PowerPoint</vt:lpstr>
      <vt:lpstr>Bu konu ile ilgili düşündüklerimizi yazalım </vt:lpstr>
      <vt:lpstr>Παρουσίαση του PowerPoint</vt:lpstr>
      <vt:lpstr>Όπως  φαίνεται,  στις  μέρες  μας η ευτυχία των ανθρώπων  στηρίζεται   στη διασκέδαση.</vt:lpstr>
      <vt:lpstr>Παρουσίαση του PowerPoint</vt:lpstr>
      <vt:lpstr>Σύμφωνα με αυτό  το οποίο  λέει ο λαός,  για να  είστε ευτυχισμένοι, πρώτα, πρέπει να αποδεχθείτε  τον εαυτό σας  για να  άρετε  τα  εμπόδια  τα οποία ορθώνονται. </vt:lpstr>
      <vt:lpstr>Παρουσίαση του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Dell-pc</dc:creator>
  <cp:lastModifiedBy>ΕΛΕΝΗ ΧΑΡΑΛΑΜΠΟΥΣ</cp:lastModifiedBy>
  <cp:revision>136</cp:revision>
  <dcterms:created xsi:type="dcterms:W3CDTF">2015-10-30T19:58:29Z</dcterms:created>
  <dcterms:modified xsi:type="dcterms:W3CDTF">2025-10-16T18:28:20Z</dcterms:modified>
</cp:coreProperties>
</file>