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00" r:id="rId2"/>
    <p:sldId id="285" r:id="rId3"/>
    <p:sldId id="288" r:id="rId4"/>
    <p:sldId id="286" r:id="rId5"/>
    <p:sldId id="296" r:id="rId6"/>
    <p:sldId id="256" r:id="rId7"/>
    <p:sldId id="287" r:id="rId8"/>
    <p:sldId id="289" r:id="rId9"/>
    <p:sldId id="258" r:id="rId10"/>
    <p:sldId id="292" r:id="rId11"/>
    <p:sldId id="297" r:id="rId12"/>
    <p:sldId id="262" r:id="rId13"/>
    <p:sldId id="293" r:id="rId14"/>
    <p:sldId id="291" r:id="rId15"/>
    <p:sldId id="290" r:id="rId16"/>
    <p:sldId id="295" r:id="rId17"/>
    <p:sldId id="298" r:id="rId18"/>
    <p:sldId id="275" r:id="rId19"/>
    <p:sldId id="294" r:id="rId20"/>
    <p:sldId id="299" r:id="rId21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09" autoAdjust="0"/>
  </p:normalViewPr>
  <p:slideViewPr>
    <p:cSldViewPr snapToGrid="0">
      <p:cViewPr varScale="1">
        <p:scale>
          <a:sx n="49" d="100"/>
          <a:sy n="49" d="100"/>
        </p:scale>
        <p:origin x="131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65877-BA07-4E82-8149-82B197EF6BAA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D4EF2-3F19-4094-891B-71D036DCD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1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6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4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7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5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1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5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7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0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8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4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CD622-D72C-4C26-A38F-F7186E3E021C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D788-CDBB-4450-9079-B286D8178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6,5 bin Cartoon blackboard teacher woman Telifsiz Görseli, Stok Fotoğrafı  ve Resmi | Shutterstock">
            <a:extLst>
              <a:ext uri="{FF2B5EF4-FFF2-40B4-BE49-F238E27FC236}">
                <a16:creationId xmlns:a16="http://schemas.microsoft.com/office/drawing/2014/main" id="{3F2D385A-4693-0E32-BA91-CFCD0EA7D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37" y="257991"/>
            <a:ext cx="11000014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8F2A784F-CBE5-6BF9-A98F-FD32A960D44A}"/>
              </a:ext>
            </a:extLst>
          </p:cNvPr>
          <p:cNvSpPr/>
          <p:nvPr/>
        </p:nvSpPr>
        <p:spPr>
          <a:xfrm>
            <a:off x="1698171" y="1005840"/>
            <a:ext cx="3631475" cy="184186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/>
              <a:t>E2</a:t>
            </a:r>
            <a:r>
              <a:rPr lang="el-GR" sz="3200" dirty="0"/>
              <a:t>.Παραγωγή  προφορικού  και γραπτού λόγου_1 </a:t>
            </a:r>
            <a:endParaRPr lang="el-CY" sz="3200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94CAC3A-A9D4-7123-20CA-3BE20AFE866C}"/>
              </a:ext>
            </a:extLst>
          </p:cNvPr>
          <p:cNvSpPr/>
          <p:nvPr/>
        </p:nvSpPr>
        <p:spPr>
          <a:xfrm>
            <a:off x="482237" y="6185263"/>
            <a:ext cx="5869578" cy="53557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err="1"/>
              <a:t>Δρ</a:t>
            </a:r>
            <a:r>
              <a:rPr lang="el-GR" sz="3200" dirty="0"/>
              <a:t> Ελένη Χαραλάμπους</a:t>
            </a:r>
            <a:endParaRPr lang="el-CY" sz="3200" dirty="0"/>
          </a:p>
        </p:txBody>
      </p:sp>
    </p:spTree>
    <p:extLst>
      <p:ext uri="{BB962C8B-B14F-4D97-AF65-F5344CB8AC3E}">
        <p14:creationId xmlns:p14="http://schemas.microsoft.com/office/powerpoint/2010/main" val="3315473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96BF5-F3E8-E7A4-354C-385391C05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C199B03E-BCD9-C759-55ED-5080BA543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786" y="371884"/>
            <a:ext cx="449838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46E46DA4-D42C-CD89-B853-6D26F9DFB835}"/>
              </a:ext>
            </a:extLst>
          </p:cNvPr>
          <p:cNvSpPr/>
          <p:nvPr/>
        </p:nvSpPr>
        <p:spPr>
          <a:xfrm>
            <a:off x="1349829" y="496389"/>
            <a:ext cx="3875314" cy="2272937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800" b="1" dirty="0" err="1"/>
              <a:t>Ετερόπτωτοι</a:t>
            </a:r>
            <a:r>
              <a:rPr lang="el-GR" sz="2800" b="1" dirty="0"/>
              <a:t> ονοματικοί</a:t>
            </a:r>
          </a:p>
          <a:p>
            <a:pPr algn="ctr"/>
            <a:r>
              <a:rPr lang="el-GR" sz="2800" b="1" dirty="0"/>
              <a:t>προσδιορισμοί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111128EE-1B7B-260C-ACDB-D06488D7C820}"/>
              </a:ext>
            </a:extLst>
          </p:cNvPr>
          <p:cNvSpPr/>
          <p:nvPr/>
        </p:nvSpPr>
        <p:spPr>
          <a:xfrm>
            <a:off x="666206" y="2974862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/>
              <a:t>Belirtili</a:t>
            </a:r>
            <a:r>
              <a:rPr lang="en-US" b="1" dirty="0"/>
              <a:t> </a:t>
            </a:r>
            <a:r>
              <a:rPr lang="en-US" b="1" dirty="0" err="1"/>
              <a:t>İsim</a:t>
            </a:r>
            <a:r>
              <a:rPr lang="en-US" b="1" dirty="0"/>
              <a:t> </a:t>
            </a:r>
            <a:r>
              <a:rPr lang="en-US" b="1" dirty="0" err="1"/>
              <a:t>Tamlaması</a:t>
            </a:r>
            <a:endParaRPr lang="el-GR" b="1" dirty="0"/>
          </a:p>
          <a:p>
            <a:r>
              <a:rPr lang="tr-TR" b="1" dirty="0"/>
              <a:t>Evin kapısı</a:t>
            </a:r>
            <a:endParaRPr lang="en-US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6E071287-730E-CBF0-D87D-172A4ABCAAEB}"/>
              </a:ext>
            </a:extLst>
          </p:cNvPr>
          <p:cNvSpPr/>
          <p:nvPr/>
        </p:nvSpPr>
        <p:spPr>
          <a:xfrm>
            <a:off x="3846808" y="3118758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/>
              <a:t>Belirtisiz</a:t>
            </a:r>
            <a:r>
              <a:rPr lang="en-US" b="1" dirty="0"/>
              <a:t> </a:t>
            </a:r>
            <a:r>
              <a:rPr lang="en-US" b="1" dirty="0" err="1"/>
              <a:t>İsim</a:t>
            </a:r>
            <a:r>
              <a:rPr lang="en-US" b="1" dirty="0"/>
              <a:t> </a:t>
            </a:r>
            <a:r>
              <a:rPr lang="en-US" b="1" dirty="0" err="1"/>
              <a:t>Tamlaması</a:t>
            </a:r>
            <a:endParaRPr lang="tr-TR" b="1" dirty="0"/>
          </a:p>
          <a:p>
            <a:r>
              <a:rPr lang="tr-TR" b="1" dirty="0"/>
              <a:t>Çıkış kapısı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3221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B42FC-6825-C3A3-27BB-57AF226F4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5C3237A0-7736-0922-0F7A-4EFB9A43E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636" y="657225"/>
            <a:ext cx="7163753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259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729" y="187760"/>
            <a:ext cx="11431737" cy="6506551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l-GR" sz="2400" dirty="0"/>
              <a:t>Α</a:t>
            </a:r>
            <a:r>
              <a:rPr lang="el-GR" sz="3200" dirty="0"/>
              <a:t>: Έχασα τα γυαλιά μυωπίας μου.</a:t>
            </a:r>
            <a:r>
              <a:rPr lang="tr-TR" sz="3200" dirty="0"/>
              <a:t>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3200" dirty="0">
                <a:solidFill>
                  <a:srgbClr val="FF0000"/>
                </a:solidFill>
              </a:rPr>
              <a:t>Okuma gözlüğümü kaybettim.</a:t>
            </a:r>
            <a:endParaRPr lang="el-GR" sz="3200" dirty="0">
              <a:solidFill>
                <a:srgbClr val="FF0000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l-GR" sz="3200" dirty="0"/>
              <a:t>Β: Είδα ένα ζευγάρι γυαλιά πάνω στο τραπέζι.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3200" dirty="0">
                <a:solidFill>
                  <a:srgbClr val="FF0000"/>
                </a:solidFill>
              </a:rPr>
              <a:t>Biraz  önce  masanın  üstünde  bir  çift  gözlük  gördüm. </a:t>
            </a:r>
            <a:endParaRPr lang="el-GR" sz="3200" dirty="0"/>
          </a:p>
          <a:p>
            <a:pPr marL="0" indent="0">
              <a:lnSpc>
                <a:spcPct val="170000"/>
              </a:lnSpc>
              <a:buNone/>
            </a:pPr>
            <a:r>
              <a:rPr lang="el-GR" sz="2400" dirty="0"/>
              <a:t>Α</a:t>
            </a:r>
            <a:r>
              <a:rPr lang="el-GR" sz="3200" dirty="0"/>
              <a:t>: Αυτά μάλλον ήταν γυαλιά ηλίου.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3200" dirty="0">
                <a:solidFill>
                  <a:srgbClr val="FF0000"/>
                </a:solidFill>
              </a:rPr>
              <a:t>Onlar galiba   güneş  gözlüğüydü.</a:t>
            </a:r>
            <a:endParaRPr lang="el-GR" sz="3200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tr-TR" sz="3200" dirty="0"/>
              <a:t>Okuma gözlüğü </a:t>
            </a:r>
            <a:r>
              <a:rPr lang="el-GR" sz="3200" dirty="0"/>
              <a:t>: γυαλιά μυωπίας </a:t>
            </a:r>
          </a:p>
          <a:p>
            <a:pPr marL="0" indent="0">
              <a:lnSpc>
                <a:spcPct val="17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4710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6A95E-25D4-467C-211E-1EEA3D3C6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1B199406-9D42-CBEF-FEBE-5D70909C9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31ECBD69-F41E-7EFE-B81D-217A1674B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8588EFD0-11E9-ECED-ED53-F9371833C3B5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F55C03A0-E656-18C7-CF23-477C3652FEBF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9665A9A6-2FBF-4C15-C8D4-51D012E8C4C4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12317A2D-A070-E0E2-203B-215BB2179AD5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96FB706F-C2CF-5221-5643-5C060B230400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4173D474-0E9F-A3AD-D59F-CAA4857BA328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4F0B6FE0-2185-5B4C-AB60-FD86E337614B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493147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 Friends Cafe: Over 452 Royalty-Free Licensable Stock Illustrations &amp;  Drawings | Shutterstock">
            <a:extLst>
              <a:ext uri="{FF2B5EF4-FFF2-40B4-BE49-F238E27FC236}">
                <a16:creationId xmlns:a16="http://schemas.microsoft.com/office/drawing/2014/main" id="{52C16A49-9D1C-20B6-31F4-C83CF30F95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52"/>
          <a:stretch>
            <a:fillRect/>
          </a:stretch>
        </p:blipFill>
        <p:spPr bwMode="auto">
          <a:xfrm>
            <a:off x="737778" y="305888"/>
            <a:ext cx="10444027" cy="617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284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6CCE0-9110-AF18-828C-995FE7D15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2618E-BECE-18F2-65AE-0A9906CEA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730" y="2965268"/>
            <a:ext cx="10515600" cy="3587262"/>
          </a:xfrm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el-GR" sz="2400" dirty="0"/>
              <a:t>Α</a:t>
            </a:r>
            <a:r>
              <a:rPr lang="el-GR" sz="3600" dirty="0"/>
              <a:t>: Πρέπει να πάρω  κορδόνι γυαλιών.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l-GR" sz="3600" dirty="0"/>
              <a:t>Β: Πρέπει να έχεις μαζί σου δεύτερα γυαλιά.</a:t>
            </a:r>
          </a:p>
          <a:p>
            <a:pPr>
              <a:lnSpc>
                <a:spcPct val="250000"/>
              </a:lnSpc>
            </a:pPr>
            <a:r>
              <a:rPr lang="el-GR" sz="3600" dirty="0"/>
              <a:t>δεύτερα γυαλιά : </a:t>
            </a:r>
            <a:r>
              <a:rPr lang="tr-TR" sz="3600" dirty="0"/>
              <a:t>yedek gözlük</a:t>
            </a:r>
            <a:endParaRPr lang="en-US" sz="3600" dirty="0"/>
          </a:p>
        </p:txBody>
      </p:sp>
      <p:pic>
        <p:nvPicPr>
          <p:cNvPr id="2" name="Picture 2" descr="3 Friends Cafe: Over 452 Royalty-Free Licensable Stock Illustrations &amp;  Drawings | Shutterstock">
            <a:extLst>
              <a:ext uri="{FF2B5EF4-FFF2-40B4-BE49-F238E27FC236}">
                <a16:creationId xmlns:a16="http://schemas.microsoft.com/office/drawing/2014/main" id="{270F6C64-C9ED-45D2-4F7C-1C111907BB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52"/>
          <a:stretch>
            <a:fillRect/>
          </a:stretch>
        </p:blipFill>
        <p:spPr bwMode="auto">
          <a:xfrm>
            <a:off x="636730" y="457199"/>
            <a:ext cx="10444027" cy="2508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178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C3C6C-136E-59CD-CAAD-A0F0F466E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D0BC2D75-C9EF-EC6B-37FC-6A4767D01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786" y="371884"/>
            <a:ext cx="449838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22B08BE6-6BEB-F14B-1286-727D97027C04}"/>
              </a:ext>
            </a:extLst>
          </p:cNvPr>
          <p:cNvSpPr/>
          <p:nvPr/>
        </p:nvSpPr>
        <p:spPr>
          <a:xfrm>
            <a:off x="1349829" y="496389"/>
            <a:ext cx="3875314" cy="2272937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Gereklilik</a:t>
            </a:r>
            <a:r>
              <a:rPr lang="en-US" sz="3200" dirty="0"/>
              <a:t> </a:t>
            </a:r>
            <a:r>
              <a:rPr lang="en-US" sz="3200" dirty="0" err="1"/>
              <a:t>kipi</a:t>
            </a:r>
            <a:endParaRPr lang="el-GR" sz="32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18C668DF-D1E6-A9BB-1180-AE76BB5ECCB6}"/>
              </a:ext>
            </a:extLst>
          </p:cNvPr>
          <p:cNvSpPr/>
          <p:nvPr/>
        </p:nvSpPr>
        <p:spPr>
          <a:xfrm>
            <a:off x="666206" y="2974862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/>
              <a:t>"-</a:t>
            </a:r>
            <a:r>
              <a:rPr lang="en-US" sz="3600" dirty="0" err="1"/>
              <a:t>meli</a:t>
            </a:r>
            <a:r>
              <a:rPr lang="en-US" sz="3600" dirty="0"/>
              <a:t>/-</a:t>
            </a:r>
            <a:r>
              <a:rPr lang="en-US" sz="3600" dirty="0" err="1"/>
              <a:t>malı</a:t>
            </a:r>
            <a:r>
              <a:rPr lang="en-US" sz="3600" dirty="0"/>
              <a:t>" </a:t>
            </a:r>
            <a:r>
              <a:rPr lang="en-US" sz="3600" dirty="0" err="1"/>
              <a:t>eki</a:t>
            </a:r>
            <a:endParaRPr lang="el-GR" sz="3600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95B1186D-1F1E-1CBB-1254-9941C04CAE65}"/>
              </a:ext>
            </a:extLst>
          </p:cNvPr>
          <p:cNvSpPr/>
          <p:nvPr/>
        </p:nvSpPr>
        <p:spPr>
          <a:xfrm>
            <a:off x="3846808" y="3118758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/>
              <a:t>belirtisiz</a:t>
            </a:r>
            <a:r>
              <a:rPr lang="en-US" sz="2800" b="1" dirty="0"/>
              <a:t> </a:t>
            </a:r>
            <a:r>
              <a:rPr lang="en-US" sz="2800" b="1" dirty="0" err="1"/>
              <a:t>nesne</a:t>
            </a:r>
            <a:r>
              <a:rPr lang="en-US" sz="28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54769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BC70C-F66F-955C-2564-D1E565C75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9AB3BFCD-9B1D-E2D1-CCD4-5BDBC5795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636" y="657225"/>
            <a:ext cx="7163753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777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107" y="199049"/>
            <a:ext cx="10515600" cy="567421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l-GR" sz="2400" dirty="0"/>
              <a:t>Α</a:t>
            </a:r>
            <a:r>
              <a:rPr lang="el-GR" sz="3600" dirty="0"/>
              <a:t>: Πρέπει να πάρω  κορδόνι γυαλιών.</a:t>
            </a:r>
            <a:endParaRPr lang="tr-TR" sz="3600" dirty="0"/>
          </a:p>
          <a:p>
            <a:pPr marL="0" indent="0">
              <a:lnSpc>
                <a:spcPct val="170000"/>
              </a:lnSpc>
              <a:buNone/>
            </a:pPr>
            <a:r>
              <a:rPr lang="tr-TR" sz="3600" dirty="0">
                <a:solidFill>
                  <a:srgbClr val="FF0000"/>
                </a:solidFill>
              </a:rPr>
              <a:t>Gözlük  askısı  almalıyım.</a:t>
            </a:r>
            <a:endParaRPr lang="el-GR" sz="3600" dirty="0">
              <a:solidFill>
                <a:srgbClr val="FF0000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l-GR" sz="3600" dirty="0"/>
              <a:t>Β: Πρέπει να έχεις μαζί σου δεύτερα γυαλιά.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tr-TR" sz="3600" dirty="0">
                <a:solidFill>
                  <a:srgbClr val="FF0000"/>
                </a:solidFill>
              </a:rPr>
              <a:t>Her zaman  yanında  yedek gözlük  taşımalısın.</a:t>
            </a:r>
            <a:endParaRPr lang="el-GR" sz="3600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el-GR" sz="3600" dirty="0"/>
              <a:t>δεύτερα γυαλιά : </a:t>
            </a:r>
            <a:r>
              <a:rPr lang="tr-TR" sz="3600" dirty="0"/>
              <a:t>yedek gözlük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314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0E6CD-016A-D88A-87BD-B11FEBAD7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6E5403E3-7CE9-422D-3DAC-0DDFB93DF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2E397F6E-01B0-DD2B-3DD5-7D2B05753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73E5F1F5-1A3E-987C-331C-D25621E6865E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9F22F2FE-D16C-6E2A-CA1C-0A109E5B59B6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BA624161-8E4C-E95B-799F-CA5FD805F862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2FE5B44D-926D-3FC3-F435-BA0F7C2C1823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5E3874F1-1888-8F1F-A3D8-D02FA8C15C9C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E6CA09E7-959D-B690-7797-B3AF07A1B041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4A9DAC84-16C3-7A11-964D-021816A8EEBE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05836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p Art Tarzında Kahve Içen Sarışın Kadının Karikatürü | png görüntüleri  PNG bedava indir - Pikbest">
            <a:extLst>
              <a:ext uri="{FF2B5EF4-FFF2-40B4-BE49-F238E27FC236}">
                <a16:creationId xmlns:a16="http://schemas.microsoft.com/office/drawing/2014/main" id="{020E25CA-A79F-8DE2-BE7C-3F0AE9647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77" y="842147"/>
            <a:ext cx="6400799" cy="515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abah kahve ile komik uykulu adam. Karikatür tasarım simgesi. Düz vektör  çizim. Beyaz arka plan üzerinde izole. ©goodstocker.yandex.ru 221204794'e  ait Stok Vektör">
            <a:extLst>
              <a:ext uri="{FF2B5EF4-FFF2-40B4-BE49-F238E27FC236}">
                <a16:creationId xmlns:a16="http://schemas.microsoft.com/office/drawing/2014/main" id="{E4CAA222-E9E9-4C15-594C-B0338A046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31"/>
          <a:stretch>
            <a:fillRect/>
          </a:stretch>
        </p:blipFill>
        <p:spPr bwMode="auto">
          <a:xfrm>
            <a:off x="6936377" y="577010"/>
            <a:ext cx="5255624" cy="543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7133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hank you cartoon english alphabet, clip, clothesline, english alphabet png  | PNGWing">
            <a:extLst>
              <a:ext uri="{FF2B5EF4-FFF2-40B4-BE49-F238E27FC236}">
                <a16:creationId xmlns:a16="http://schemas.microsoft.com/office/drawing/2014/main" id="{6134B4F0-2963-A0A8-91CE-0AB44E917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23" y="509451"/>
            <a:ext cx="9940834" cy="547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70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DCE64-B470-9693-86D9-B2F85F3A7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p Art Tarzında Kahve Içen Sarışın Kadının Karikatürü | png görüntüleri  PNG bedava indir - Pikbest">
            <a:extLst>
              <a:ext uri="{FF2B5EF4-FFF2-40B4-BE49-F238E27FC236}">
                <a16:creationId xmlns:a16="http://schemas.microsoft.com/office/drawing/2014/main" id="{85404DCE-3391-577C-3A59-8960B5C95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976" y="84214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abah kahve ile komik uykulu adam. Karikatür tasarım simgesi. Düz vektör  çizim. Beyaz arka plan üzerinde izole. ©goodstocker.yandex.ru 221204794'e  ait Stok Vektör">
            <a:extLst>
              <a:ext uri="{FF2B5EF4-FFF2-40B4-BE49-F238E27FC236}">
                <a16:creationId xmlns:a16="http://schemas.microsoft.com/office/drawing/2014/main" id="{563DBCBF-B042-01DF-3E73-0714D09977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31"/>
          <a:stretch>
            <a:fillRect/>
          </a:stretch>
        </p:blipFill>
        <p:spPr bwMode="auto">
          <a:xfrm>
            <a:off x="6476251" y="217374"/>
            <a:ext cx="4602343" cy="3392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2EF34AF-69B0-3EF7-04F2-264A5755E92E}"/>
              </a:ext>
            </a:extLst>
          </p:cNvPr>
          <p:cNvSpPr txBox="1"/>
          <p:nvPr/>
        </p:nvSpPr>
        <p:spPr>
          <a:xfrm>
            <a:off x="692331" y="3751107"/>
            <a:ext cx="1086829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dirty="0"/>
              <a:t>Α:Γιατί  πίνεις  φυσώντας τον καφέ;</a:t>
            </a:r>
          </a:p>
          <a:p>
            <a:r>
              <a:rPr lang="el-GR" sz="4400" dirty="0"/>
              <a:t>Β:Ενώ  έπινα /ρουφούσα  σούπα,  έκαψα τη γλώσσα μου.</a:t>
            </a:r>
          </a:p>
          <a:p>
            <a:r>
              <a:rPr lang="tr-TR" sz="4400" dirty="0"/>
              <a:t>Üflemek</a:t>
            </a:r>
            <a:r>
              <a:rPr lang="en-US" sz="4400" dirty="0"/>
              <a:t> </a:t>
            </a:r>
            <a:r>
              <a:rPr lang="el-GR" sz="4400" dirty="0"/>
              <a:t>: φυσώ </a:t>
            </a:r>
          </a:p>
        </p:txBody>
      </p:sp>
    </p:spTree>
    <p:extLst>
      <p:ext uri="{BB962C8B-B14F-4D97-AF65-F5344CB8AC3E}">
        <p14:creationId xmlns:p14="http://schemas.microsoft.com/office/powerpoint/2010/main" val="335572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op Sign Stock Illustrations – 333,586 Stop Sign Stock Illustrations,  Vectors &amp; Clipart - Dreamstime">
            <a:extLst>
              <a:ext uri="{FF2B5EF4-FFF2-40B4-BE49-F238E27FC236}">
                <a16:creationId xmlns:a16="http://schemas.microsoft.com/office/drawing/2014/main" id="{692E5C95-13C1-073E-CD8F-CBBA0DE25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786" y="371884"/>
            <a:ext cx="4498385" cy="520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D3301596-D231-C9B0-F51B-44F8D504F14F}"/>
              </a:ext>
            </a:extLst>
          </p:cNvPr>
          <p:cNvSpPr/>
          <p:nvPr/>
        </p:nvSpPr>
        <p:spPr>
          <a:xfrm>
            <a:off x="1349829" y="496389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800" b="1" dirty="0"/>
              <a:t>Μετοχή / </a:t>
            </a:r>
          </a:p>
          <a:p>
            <a:pPr algn="ctr"/>
            <a:r>
              <a:rPr lang="tr-TR" sz="2800" b="1" dirty="0"/>
              <a:t>Ulaç</a:t>
            </a:r>
            <a:endParaRPr lang="el-GR" sz="2800" b="1" dirty="0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AA32BE47-F73A-2C99-78FA-C755F00A914C}"/>
              </a:ext>
            </a:extLst>
          </p:cNvPr>
          <p:cNvSpPr/>
          <p:nvPr/>
        </p:nvSpPr>
        <p:spPr>
          <a:xfrm>
            <a:off x="679269" y="3250475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800" b="1" dirty="0"/>
              <a:t>-(</a:t>
            </a:r>
            <a:r>
              <a:rPr lang="tr-TR" sz="2800" b="1" dirty="0"/>
              <a:t>y</a:t>
            </a:r>
            <a:r>
              <a:rPr lang="el-GR" sz="2800" b="1" dirty="0"/>
              <a:t>)</a:t>
            </a:r>
            <a:r>
              <a:rPr lang="tr-TR" sz="2800" b="1" dirty="0"/>
              <a:t>Ip</a:t>
            </a:r>
            <a:endParaRPr lang="el-GR" sz="2800" b="1" dirty="0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A334981B-8B1E-6869-C67C-72CC7455F810}"/>
              </a:ext>
            </a:extLst>
          </p:cNvPr>
          <p:cNvSpPr/>
          <p:nvPr/>
        </p:nvSpPr>
        <p:spPr>
          <a:xfrm>
            <a:off x="3846808" y="3118758"/>
            <a:ext cx="2738845" cy="1972491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800" b="1" dirty="0"/>
              <a:t>-</a:t>
            </a:r>
            <a:r>
              <a:rPr lang="tr-TR" sz="2800" b="1" dirty="0"/>
              <a:t>rken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95642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üşünce balonu çizim ile düşünme kız, illüstrasyon düşündüm, düşünen çocuk,  çocuk, insanlar png | PNGEgg">
            <a:extLst>
              <a:ext uri="{FF2B5EF4-FFF2-40B4-BE49-F238E27FC236}">
                <a16:creationId xmlns:a16="http://schemas.microsoft.com/office/drawing/2014/main" id="{0B5403D5-95D8-3DB6-E287-E637633DF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636" y="657225"/>
            <a:ext cx="7163753" cy="582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086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6669" y="131885"/>
            <a:ext cx="1077936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400" dirty="0"/>
              <a:t>Α:Γιατί  πίνεις  φυσώντας τον καφέ;</a:t>
            </a:r>
          </a:p>
          <a:p>
            <a:r>
              <a:rPr lang="el-GR" sz="5400" dirty="0"/>
              <a:t>Β:Ενώ  έπινα/ρουφούσα  σούπα,  έκαψα τη γλώσσα μου.</a:t>
            </a:r>
          </a:p>
          <a:p>
            <a:r>
              <a:rPr lang="tr-TR" sz="5400" dirty="0"/>
              <a:t>Üflemek</a:t>
            </a:r>
            <a:r>
              <a:rPr lang="en-US" sz="5400" dirty="0"/>
              <a:t> </a:t>
            </a:r>
            <a:r>
              <a:rPr lang="el-GR" sz="5400" dirty="0"/>
              <a:t>: φυσώ </a:t>
            </a:r>
          </a:p>
          <a:p>
            <a:r>
              <a:rPr lang="tr-TR" sz="5400" dirty="0"/>
              <a:t>-</a:t>
            </a:r>
            <a:r>
              <a:rPr lang="tr-TR" sz="5400" dirty="0">
                <a:solidFill>
                  <a:srgbClr val="FF0000"/>
                </a:solidFill>
              </a:rPr>
              <a:t>Neden  kahveyi  üfleyerek  içiyorsun</a:t>
            </a:r>
            <a:r>
              <a:rPr lang="en-US" sz="5400" dirty="0">
                <a:solidFill>
                  <a:srgbClr val="FF0000"/>
                </a:solidFill>
              </a:rPr>
              <a:t>?</a:t>
            </a:r>
            <a:endParaRPr lang="tr-TR" sz="5400" dirty="0">
              <a:solidFill>
                <a:srgbClr val="FF0000"/>
              </a:solidFill>
            </a:endParaRPr>
          </a:p>
          <a:p>
            <a:r>
              <a:rPr lang="tr-TR" sz="5400" dirty="0">
                <a:solidFill>
                  <a:srgbClr val="FF0000"/>
                </a:solidFill>
              </a:rPr>
              <a:t>-Çorba  içerken dilimi ya</a:t>
            </a:r>
            <a:r>
              <a:rPr lang="en-US" sz="5400" dirty="0">
                <a:solidFill>
                  <a:srgbClr val="FF0000"/>
                </a:solidFill>
              </a:rPr>
              <a:t>k</a:t>
            </a:r>
            <a:r>
              <a:rPr lang="tr-TR" sz="5400" dirty="0">
                <a:solidFill>
                  <a:srgbClr val="FF0000"/>
                </a:solidFill>
              </a:rPr>
              <a:t>tım.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1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ugün Ne Öğrendim">
            <a:extLst>
              <a:ext uri="{FF2B5EF4-FFF2-40B4-BE49-F238E27FC236}">
                <a16:creationId xmlns:a16="http://schemas.microsoft.com/office/drawing/2014/main" id="{DE85C827-6174-3AE9-7534-C842A2184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499654"/>
            <a:ext cx="4171950" cy="537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Öğrenme hakkında düşünceleri olan mutlu kadın. İnternet mesleği, yüksek  öğrenim, borsa, finansal okuryazarlık. Eğitimle ilgili çeşitli simgeler. |  Premium vektör">
            <a:extLst>
              <a:ext uri="{FF2B5EF4-FFF2-40B4-BE49-F238E27FC236}">
                <a16:creationId xmlns:a16="http://schemas.microsoft.com/office/drawing/2014/main" id="{87259246-0064-98F8-CD4E-55F5A3530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160" y="499654"/>
            <a:ext cx="7101840" cy="550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F5336DD6-2D0C-BAAD-E760-A904D066268D}"/>
              </a:ext>
            </a:extLst>
          </p:cNvPr>
          <p:cNvSpPr/>
          <p:nvPr/>
        </p:nvSpPr>
        <p:spPr>
          <a:xfrm>
            <a:off x="5723709" y="25750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C937F5DA-D2F7-E05C-9B44-E2F1E1299626}"/>
              </a:ext>
            </a:extLst>
          </p:cNvPr>
          <p:cNvSpPr/>
          <p:nvPr/>
        </p:nvSpPr>
        <p:spPr>
          <a:xfrm>
            <a:off x="6096000" y="976992"/>
            <a:ext cx="1297577" cy="94324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A2C63BFB-32A2-C280-8E9C-FBCAF3115A7D}"/>
              </a:ext>
            </a:extLst>
          </p:cNvPr>
          <p:cNvSpPr/>
          <p:nvPr/>
        </p:nvSpPr>
        <p:spPr>
          <a:xfrm>
            <a:off x="9716589" y="1108981"/>
            <a:ext cx="1297576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C6570A35-ECF4-95DF-DE29-02D5B99C26C3}"/>
              </a:ext>
            </a:extLst>
          </p:cNvPr>
          <p:cNvSpPr/>
          <p:nvPr/>
        </p:nvSpPr>
        <p:spPr>
          <a:xfrm>
            <a:off x="10641874" y="2575014"/>
            <a:ext cx="744582" cy="85398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17681350-1E56-2F1E-DB4A-5C10BF468EFE}"/>
              </a:ext>
            </a:extLst>
          </p:cNvPr>
          <p:cNvSpPr/>
          <p:nvPr/>
        </p:nvSpPr>
        <p:spPr>
          <a:xfrm>
            <a:off x="5876109" y="2727415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064EAA0D-F4C6-32D9-AEC7-1D02E6DD764E}"/>
              </a:ext>
            </a:extLst>
          </p:cNvPr>
          <p:cNvSpPr/>
          <p:nvPr/>
        </p:nvSpPr>
        <p:spPr>
          <a:xfrm>
            <a:off x="10489474" y="2727414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18503C37-5607-14FB-894A-0F24C0CA23B8}"/>
              </a:ext>
            </a:extLst>
          </p:cNvPr>
          <p:cNvSpPr/>
          <p:nvPr/>
        </p:nvSpPr>
        <p:spPr>
          <a:xfrm>
            <a:off x="10672355" y="2824703"/>
            <a:ext cx="744582" cy="67926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349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aragöz ve Hacivat – Kaybolan Gözlük 🤓🔍 | En Komik Gölge Oyunu | Çocuklar  İçin Uyku Hikayesi - YouTube">
            <a:extLst>
              <a:ext uri="{FF2B5EF4-FFF2-40B4-BE49-F238E27FC236}">
                <a16:creationId xmlns:a16="http://schemas.microsoft.com/office/drawing/2014/main" id="{586FF0DC-594A-B566-4A1A-7A7A6DA10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89" y="408213"/>
            <a:ext cx="10368099" cy="5914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7C7DB1A-B78B-ABAF-DA3A-C4FFB3AFE920}"/>
              </a:ext>
            </a:extLst>
          </p:cNvPr>
          <p:cNvSpPr/>
          <p:nvPr/>
        </p:nvSpPr>
        <p:spPr>
          <a:xfrm>
            <a:off x="4336869" y="561703"/>
            <a:ext cx="4180114" cy="24427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DF033496-0711-1ABE-968E-612918D945EB}"/>
              </a:ext>
            </a:extLst>
          </p:cNvPr>
          <p:cNvSpPr/>
          <p:nvPr/>
        </p:nvSpPr>
        <p:spPr>
          <a:xfrm>
            <a:off x="4336869" y="3004456"/>
            <a:ext cx="4180114" cy="6226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F1A09ADA-18C5-C6EC-E38B-91BAECC3B0F3}"/>
              </a:ext>
            </a:extLst>
          </p:cNvPr>
          <p:cNvSpPr/>
          <p:nvPr/>
        </p:nvSpPr>
        <p:spPr>
          <a:xfrm>
            <a:off x="4005943" y="408212"/>
            <a:ext cx="4180114" cy="9067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3152919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107" y="199049"/>
            <a:ext cx="10515600" cy="5674213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el-GR" sz="3600" dirty="0"/>
              <a:t>Α: Έχασα τα γυαλιά μυωπίας μου.</a:t>
            </a:r>
          </a:p>
          <a:p>
            <a:pPr marL="0" indent="0">
              <a:lnSpc>
                <a:spcPct val="250000"/>
              </a:lnSpc>
              <a:buNone/>
            </a:pPr>
            <a:r>
              <a:rPr lang="el-GR" sz="3600" dirty="0"/>
              <a:t>Β: Είδα ένα ζευγάρι γυαλιά πάνω στο τραπέζι.</a:t>
            </a:r>
            <a:endParaRPr lang="tr-TR" sz="3600" dirty="0"/>
          </a:p>
          <a:p>
            <a:pPr marL="0" indent="0">
              <a:lnSpc>
                <a:spcPct val="250000"/>
              </a:lnSpc>
              <a:buNone/>
            </a:pPr>
            <a:r>
              <a:rPr lang="tr-TR" sz="3600" dirty="0"/>
              <a:t>A</a:t>
            </a:r>
            <a:r>
              <a:rPr lang="el-GR" sz="3600" dirty="0"/>
              <a:t> : Αυτά μάλλον ήταν γυαλιά ηλίου.</a:t>
            </a:r>
          </a:p>
          <a:p>
            <a:pPr>
              <a:lnSpc>
                <a:spcPct val="250000"/>
              </a:lnSpc>
            </a:pPr>
            <a:r>
              <a:rPr lang="tr-TR" sz="3600" dirty="0"/>
              <a:t>Okuma gözlüğü </a:t>
            </a:r>
            <a:r>
              <a:rPr lang="el-GR" sz="3600" dirty="0"/>
              <a:t>: γυαλιά μυωπίας </a:t>
            </a:r>
          </a:p>
        </p:txBody>
      </p:sp>
      <p:pic>
        <p:nvPicPr>
          <p:cNvPr id="1026" name="Picture 2" descr="Karagöz ve Hacivat – Kaybolan Gözlük 🤓🔍 | En Komik Gölge Oyunu | Çocuklar  İçin Uyku Hikayesi - YouTube">
            <a:extLst>
              <a:ext uri="{FF2B5EF4-FFF2-40B4-BE49-F238E27FC236}">
                <a16:creationId xmlns:a16="http://schemas.microsoft.com/office/drawing/2014/main" id="{7CA90CEA-B42B-DA2C-2A25-CA4B0DF5A1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78" r="64381"/>
          <a:stretch>
            <a:fillRect/>
          </a:stretch>
        </p:blipFill>
        <p:spPr bwMode="auto">
          <a:xfrm>
            <a:off x="8046721" y="3036155"/>
            <a:ext cx="3043644" cy="26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Karagöz ve Hacivat – Kaybolan Gözlük 🤓🔍 | En Komik Gölge Oyunu | Çocuklar  İçin Uyku Hikayesi - YouTube">
            <a:extLst>
              <a:ext uri="{FF2B5EF4-FFF2-40B4-BE49-F238E27FC236}">
                <a16:creationId xmlns:a16="http://schemas.microsoft.com/office/drawing/2014/main" id="{142F5D06-B7ED-522F-FF01-962AB53B12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44"/>
          <a:stretch>
            <a:fillRect/>
          </a:stretch>
        </p:blipFill>
        <p:spPr bwMode="auto">
          <a:xfrm>
            <a:off x="8264434" y="457200"/>
            <a:ext cx="2825931" cy="1763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Karagöz ve Hacivat – Kaybolan Gözlük 🤓🔍 | En Komik Gölge Oyunu | Çocuklar  İçin Uyku Hikayesi - YouTube">
            <a:extLst>
              <a:ext uri="{FF2B5EF4-FFF2-40B4-BE49-F238E27FC236}">
                <a16:creationId xmlns:a16="http://schemas.microsoft.com/office/drawing/2014/main" id="{38AEEE92-347E-99E3-A33E-DE4AAF1C02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3" t="55191" r="25827" b="1076"/>
          <a:stretch>
            <a:fillRect/>
          </a:stretch>
        </p:blipFill>
        <p:spPr bwMode="auto">
          <a:xfrm>
            <a:off x="2886891" y="1338943"/>
            <a:ext cx="3618412" cy="99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99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243</Words>
  <Application>Microsoft Office PowerPoint</Application>
  <PresentationFormat>Ευρεία οθόνη</PresentationFormat>
  <Paragraphs>42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ΕΛΕΝΗ ΧΑΡΑΛΑΜΠΟΥΣ</cp:lastModifiedBy>
  <cp:revision>54</cp:revision>
  <cp:lastPrinted>2024-02-19T10:02:51Z</cp:lastPrinted>
  <dcterms:created xsi:type="dcterms:W3CDTF">2024-02-05T11:03:16Z</dcterms:created>
  <dcterms:modified xsi:type="dcterms:W3CDTF">2025-10-19T05:50:49Z</dcterms:modified>
</cp:coreProperties>
</file>