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32" r:id="rId2"/>
    <p:sldId id="394" r:id="rId3"/>
    <p:sldId id="391" r:id="rId4"/>
    <p:sldId id="422" r:id="rId5"/>
    <p:sldId id="419" r:id="rId6"/>
    <p:sldId id="347" r:id="rId7"/>
    <p:sldId id="420" r:id="rId8"/>
    <p:sldId id="432" r:id="rId9"/>
    <p:sldId id="395" r:id="rId10"/>
    <p:sldId id="256" r:id="rId11"/>
    <p:sldId id="433" r:id="rId12"/>
    <p:sldId id="423" r:id="rId13"/>
    <p:sldId id="401" r:id="rId14"/>
    <p:sldId id="385" r:id="rId15"/>
    <p:sldId id="403" r:id="rId16"/>
    <p:sldId id="429" r:id="rId17"/>
    <p:sldId id="417" r:id="rId18"/>
    <p:sldId id="430" r:id="rId19"/>
    <p:sldId id="272" r:id="rId20"/>
    <p:sldId id="381" r:id="rId21"/>
    <p:sldId id="426" r:id="rId22"/>
    <p:sldId id="431" r:id="rId23"/>
    <p:sldId id="418" r:id="rId24"/>
    <p:sldId id="425" r:id="rId25"/>
    <p:sldId id="424" r:id="rId26"/>
    <p:sldId id="428" r:id="rId27"/>
    <p:sldId id="439" r:id="rId28"/>
    <p:sldId id="376" r:id="rId29"/>
    <p:sldId id="378" r:id="rId30"/>
    <p:sldId id="427" r:id="rId31"/>
    <p:sldId id="393" r:id="rId32"/>
    <p:sldId id="379" r:id="rId33"/>
    <p:sldId id="390" r:id="rId34"/>
    <p:sldId id="380" r:id="rId35"/>
    <p:sldId id="392" r:id="rId36"/>
    <p:sldId id="387" r:id="rId37"/>
    <p:sldId id="382" r:id="rId38"/>
    <p:sldId id="435" r:id="rId39"/>
    <p:sldId id="436" r:id="rId40"/>
    <p:sldId id="437" r:id="rId41"/>
    <p:sldId id="438" r:id="rId42"/>
    <p:sldId id="440" r:id="rId43"/>
    <p:sldId id="442" r:id="rId44"/>
    <p:sldId id="441" r:id="rId45"/>
    <p:sldId id="434" r:id="rId46"/>
    <p:sldId id="404" r:id="rId47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76211" autoAdjust="0"/>
  </p:normalViewPr>
  <p:slideViewPr>
    <p:cSldViewPr snapToGrid="0">
      <p:cViewPr varScale="1">
        <p:scale>
          <a:sx n="48" d="100"/>
          <a:sy n="48" d="100"/>
        </p:scale>
        <p:origin x="14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…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35714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37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7921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21/10/2025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image" Target="../media/image4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image" Target="../media/image4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42819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13505" y="3421855"/>
            <a:ext cx="2739797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31945" y="-19951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24218">
            <a:off x="1214826" y="1705863"/>
            <a:ext cx="9501100" cy="38797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b="1" baseline="30000" dirty="0"/>
              <a:t>  </a:t>
            </a:r>
            <a:r>
              <a:rPr lang="el-GR" b="1" dirty="0"/>
              <a:t> </a:t>
            </a:r>
            <a:r>
              <a:rPr lang="el-GR" sz="2800" b="1" dirty="0"/>
              <a:t>8</a:t>
            </a:r>
            <a:r>
              <a:rPr lang="el-GR" sz="2800" b="1" baseline="30000" dirty="0"/>
              <a:t>ο</a:t>
            </a:r>
            <a:r>
              <a:rPr lang="el-GR" sz="2800" b="1" dirty="0"/>
              <a:t> ΜΑΘΗΜΑ :</a:t>
            </a:r>
            <a:r>
              <a:rPr lang="el-GR" sz="2800" b="1" dirty="0">
                <a:solidFill>
                  <a:schemeClr val="tx1"/>
                </a:solidFill>
              </a:rPr>
              <a:t>ΕΠΟΧΗ ΤΟΥ ΧΑΛΚΟΥ (3000-1100 Π.Χ.)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l-GR" sz="2800" dirty="0"/>
              <a:t>Κυκλαδικός Πολιτισμό</a:t>
            </a:r>
            <a:r>
              <a:rPr lang="el-GR" sz="2800" dirty="0">
                <a:solidFill>
                  <a:schemeClr val="tx1"/>
                </a:solidFill>
              </a:rPr>
              <a:t>ς</a:t>
            </a:r>
            <a:endParaRPr lang="el-GR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r>
              <a:rPr lang="el-GR" sz="2800" dirty="0"/>
              <a:t>Κυκλάδες  </a:t>
            </a:r>
            <a:r>
              <a:rPr lang="el-GR" sz="2800" dirty="0">
                <a:solidFill>
                  <a:schemeClr val="tx1"/>
                </a:solidFill>
                <a:sym typeface="Wingdings" panose="05000000000000000000" pitchFamily="2" charset="2"/>
              </a:rPr>
              <a:t> </a:t>
            </a:r>
            <a:r>
              <a:rPr lang="el-GR" sz="2800" dirty="0"/>
              <a:t>κυκλαδικός πολιτισμός</a:t>
            </a:r>
          </a:p>
          <a:p>
            <a:pPr algn="ctr"/>
            <a:r>
              <a:rPr lang="el-GR" sz="2800" dirty="0"/>
              <a:t> Λόγοι ανάπτυξης  : ήπιο κλίμα, γεωγραφική θέση και εμπόριο</a:t>
            </a:r>
          </a:p>
          <a:p>
            <a:pPr algn="ctr"/>
            <a:r>
              <a:rPr lang="el-GR" sz="2800" dirty="0"/>
              <a:t>Μαρμάρινα ειδώλια : γ</a:t>
            </a:r>
            <a:r>
              <a:rPr lang="el-GR" sz="28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υμνές γυναίκες &amp; άνδρες μουσικούς </a:t>
            </a:r>
            <a:endParaRPr lang="el-GR" sz="2800" dirty="0">
              <a:solidFill>
                <a:schemeClr val="tx1"/>
              </a:solidFill>
            </a:endParaRPr>
          </a:p>
          <a:p>
            <a:pPr algn="ctr"/>
            <a:endParaRPr lang="el-GR" b="1" dirty="0"/>
          </a:p>
        </p:txBody>
      </p:sp>
      <p:pic>
        <p:nvPicPr>
          <p:cNvPr id="30" name="Picture 2" descr="Γ'-Δ' Τάξεις – Page 4 – Reoulita">
            <a:extLst>
              <a:ext uri="{FF2B5EF4-FFF2-40B4-BE49-F238E27FC236}">
                <a16:creationId xmlns:a16="http://schemas.microsoft.com/office/drawing/2014/main" id="{63192705-CF1D-41C3-8115-32DDF990D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39761" r="59073" b="29682"/>
          <a:stretch/>
        </p:blipFill>
        <p:spPr bwMode="auto">
          <a:xfrm rot="19527545">
            <a:off x="31067" y="4456318"/>
            <a:ext cx="1556896" cy="120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22FC28AE-F884-46B0-ADB0-C51A8E6CB9D0}"/>
              </a:ext>
            </a:extLst>
          </p:cNvPr>
          <p:cNvSpPr/>
          <p:nvPr/>
        </p:nvSpPr>
        <p:spPr>
          <a:xfrm>
            <a:off x="8280293" y="5542064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elenecharalampous72@gmail.com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Φτερωτός ταύρος με ανθρώπινο κεφάλι ασσυριακής τέχνης. Χαρακτηριστικός φρουρός της πύλης των ανακτόρων της Μεσοποταμίας. (Παρίσι, Μουσείο Λούβρου.)">
            <a:extLst>
              <a:ext uri="{FF2B5EF4-FFF2-40B4-BE49-F238E27FC236}">
                <a16:creationId xmlns:a16="http://schemas.microsoft.com/office/drawing/2014/main" id="{2D69999D-DA8B-174B-63E6-02B3521D1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 b="29830"/>
          <a:stretch/>
        </p:blipFill>
        <p:spPr bwMode="auto">
          <a:xfrm>
            <a:off x="501651" y="1502228"/>
            <a:ext cx="10917464" cy="50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B575F60-0CAF-747A-4D60-98FEDCCBF671}"/>
              </a:ext>
            </a:extLst>
          </p:cNvPr>
          <p:cNvSpPr/>
          <p:nvPr/>
        </p:nvSpPr>
        <p:spPr>
          <a:xfrm>
            <a:off x="2645229" y="217715"/>
            <a:ext cx="6705600" cy="112122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ΕΠΟΧΗ ΤΟΥ ΧΑΛΚΟΥ (3000-1100 Π.Χ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r>
              <a:rPr lang="el-GR" sz="2800" b="1" dirty="0">
                <a:solidFill>
                  <a:srgbClr val="FF0000"/>
                </a:solidFill>
              </a:rPr>
              <a:t>.</a:t>
            </a:r>
            <a:endParaRPr lang="el-CY" sz="2800" b="1" dirty="0">
              <a:solidFill>
                <a:srgbClr val="FF0000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F75FB2C-8679-02AD-7E51-0F7D6AD384EC}"/>
              </a:ext>
            </a:extLst>
          </p:cNvPr>
          <p:cNvSpPr/>
          <p:nvPr/>
        </p:nvSpPr>
        <p:spPr>
          <a:xfrm>
            <a:off x="6781801" y="5355772"/>
            <a:ext cx="4637314" cy="1219199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                πρώτοι μεγάλοι πολιτισμοί</a:t>
            </a:r>
            <a:endParaRPr lang="el-CY" sz="2800" dirty="0"/>
          </a:p>
        </p:txBody>
      </p:sp>
      <p:sp>
        <p:nvSpPr>
          <p:cNvPr id="5" name="Ισοσκελές τρίγωνο 4">
            <a:extLst>
              <a:ext uri="{FF2B5EF4-FFF2-40B4-BE49-F238E27FC236}">
                <a16:creationId xmlns:a16="http://schemas.microsoft.com/office/drawing/2014/main" id="{5854872C-E892-FCC5-E207-7FD80F6E9830}"/>
              </a:ext>
            </a:extLst>
          </p:cNvPr>
          <p:cNvSpPr/>
          <p:nvPr/>
        </p:nvSpPr>
        <p:spPr>
          <a:xfrm>
            <a:off x="7086601" y="572588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Ισοσκελές τρίγωνο 5">
            <a:extLst>
              <a:ext uri="{FF2B5EF4-FFF2-40B4-BE49-F238E27FC236}">
                <a16:creationId xmlns:a16="http://schemas.microsoft.com/office/drawing/2014/main" id="{B3087B1B-6F64-116E-1090-DE98F4EDF474}"/>
              </a:ext>
            </a:extLst>
          </p:cNvPr>
          <p:cNvSpPr/>
          <p:nvPr/>
        </p:nvSpPr>
        <p:spPr>
          <a:xfrm>
            <a:off x="7815944" y="3505199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endParaRPr lang="el-CY" dirty="0"/>
          </a:p>
        </p:txBody>
      </p:sp>
      <p:sp>
        <p:nvSpPr>
          <p:cNvPr id="7" name="Ισοσκελές τρίγωνο 6">
            <a:extLst>
              <a:ext uri="{FF2B5EF4-FFF2-40B4-BE49-F238E27FC236}">
                <a16:creationId xmlns:a16="http://schemas.microsoft.com/office/drawing/2014/main" id="{458502DF-69F3-487E-81CE-B6D709ED20F2}"/>
              </a:ext>
            </a:extLst>
          </p:cNvPr>
          <p:cNvSpPr/>
          <p:nvPr/>
        </p:nvSpPr>
        <p:spPr>
          <a:xfrm>
            <a:off x="7892144" y="2928256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  <a:endParaRPr lang="el-CY" dirty="0"/>
          </a:p>
        </p:txBody>
      </p:sp>
      <p:sp>
        <p:nvSpPr>
          <p:cNvPr id="8" name="Ισοσκελές τρίγωνο 7">
            <a:extLst>
              <a:ext uri="{FF2B5EF4-FFF2-40B4-BE49-F238E27FC236}">
                <a16:creationId xmlns:a16="http://schemas.microsoft.com/office/drawing/2014/main" id="{24E37051-B421-F407-D2F5-4E6841B105BF}"/>
              </a:ext>
            </a:extLst>
          </p:cNvPr>
          <p:cNvSpPr/>
          <p:nvPr/>
        </p:nvSpPr>
        <p:spPr>
          <a:xfrm>
            <a:off x="3984171" y="3352797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  <a:endParaRPr lang="el-CY" dirty="0"/>
          </a:p>
        </p:txBody>
      </p:sp>
      <p:sp>
        <p:nvSpPr>
          <p:cNvPr id="9" name="Ισοσκελές τρίγωνο 8">
            <a:extLst>
              <a:ext uri="{FF2B5EF4-FFF2-40B4-BE49-F238E27FC236}">
                <a16:creationId xmlns:a16="http://schemas.microsoft.com/office/drawing/2014/main" id="{6A083126-FA99-362C-E322-57C173839FEC}"/>
              </a:ext>
            </a:extLst>
          </p:cNvPr>
          <p:cNvSpPr/>
          <p:nvPr/>
        </p:nvSpPr>
        <p:spPr>
          <a:xfrm>
            <a:off x="4887689" y="358139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  <a:endParaRPr lang="el-CY" dirty="0"/>
          </a:p>
        </p:txBody>
      </p:sp>
      <p:sp>
        <p:nvSpPr>
          <p:cNvPr id="10" name="Ισοσκελές τρίγωνο 9">
            <a:extLst>
              <a:ext uri="{FF2B5EF4-FFF2-40B4-BE49-F238E27FC236}">
                <a16:creationId xmlns:a16="http://schemas.microsoft.com/office/drawing/2014/main" id="{1DEE73C1-C171-A282-5892-AFB1A5393711}"/>
              </a:ext>
            </a:extLst>
          </p:cNvPr>
          <p:cNvSpPr/>
          <p:nvPr/>
        </p:nvSpPr>
        <p:spPr>
          <a:xfrm>
            <a:off x="4299857" y="1594757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6</a:t>
            </a:r>
            <a:endParaRPr lang="el-CY" dirty="0"/>
          </a:p>
        </p:txBody>
      </p:sp>
      <p:sp>
        <p:nvSpPr>
          <p:cNvPr id="11" name="Ισοσκελές τρίγωνο 10">
            <a:extLst>
              <a:ext uri="{FF2B5EF4-FFF2-40B4-BE49-F238E27FC236}">
                <a16:creationId xmlns:a16="http://schemas.microsoft.com/office/drawing/2014/main" id="{87D66D9A-4C61-5350-AB53-704EDA5430BC}"/>
              </a:ext>
            </a:extLst>
          </p:cNvPr>
          <p:cNvSpPr/>
          <p:nvPr/>
        </p:nvSpPr>
        <p:spPr>
          <a:xfrm>
            <a:off x="4615543" y="2797634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  <a:endParaRPr lang="el-CY" dirty="0"/>
          </a:p>
        </p:txBody>
      </p:sp>
      <p:sp>
        <p:nvSpPr>
          <p:cNvPr id="12" name="Ισοσκελές τρίγωνο 11">
            <a:extLst>
              <a:ext uri="{FF2B5EF4-FFF2-40B4-BE49-F238E27FC236}">
                <a16:creationId xmlns:a16="http://schemas.microsoft.com/office/drawing/2014/main" id="{496998F7-DF8B-DD1B-9B63-A3CF8214D586}"/>
              </a:ext>
            </a:extLst>
          </p:cNvPr>
          <p:cNvSpPr/>
          <p:nvPr/>
        </p:nvSpPr>
        <p:spPr>
          <a:xfrm>
            <a:off x="2329543" y="2193471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7</a:t>
            </a:r>
            <a:endParaRPr lang="el-CY" dirty="0"/>
          </a:p>
        </p:txBody>
      </p:sp>
      <p:pic>
        <p:nvPicPr>
          <p:cNvPr id="1028" name="Picture 4" descr="Με οδηγό μία… πυξίδα! – Ρομποτεχνία">
            <a:extLst>
              <a:ext uri="{FF2B5EF4-FFF2-40B4-BE49-F238E27FC236}">
                <a16:creationId xmlns:a16="http://schemas.microsoft.com/office/drawing/2014/main" id="{9B9AEC8E-3695-2748-B9DE-87C1A483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543" y="108857"/>
            <a:ext cx="1581150" cy="14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3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Κυκλάδες &amp; Κύπρος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6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7C32C0F7-3B63-4801-8A6A-2B7027C598FF}"/>
              </a:ext>
            </a:extLst>
          </p:cNvPr>
          <p:cNvSpPr/>
          <p:nvPr/>
        </p:nvSpPr>
        <p:spPr>
          <a:xfrm>
            <a:off x="4494553" y="2330450"/>
            <a:ext cx="2082800" cy="2311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νησιά</a:t>
            </a:r>
            <a:endParaRPr lang="el-CY" sz="3600" dirty="0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7B61E868-F2D8-4341-A36B-64225E7832C5}"/>
              </a:ext>
            </a:extLst>
          </p:cNvPr>
          <p:cNvSpPr/>
          <p:nvPr/>
        </p:nvSpPr>
        <p:spPr>
          <a:xfrm>
            <a:off x="9004507" y="3978356"/>
            <a:ext cx="2705456" cy="252111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Κυκλάδες</a:t>
            </a:r>
            <a:endParaRPr lang="el-CY" sz="3200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8663908E-1309-4A2A-99F7-704B2E9512F7}"/>
              </a:ext>
            </a:extLst>
          </p:cNvPr>
          <p:cNvSpPr/>
          <p:nvPr/>
        </p:nvSpPr>
        <p:spPr>
          <a:xfrm>
            <a:off x="482037" y="4083213"/>
            <a:ext cx="2082800" cy="2311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Κύπρος</a:t>
            </a:r>
            <a:endParaRPr lang="el-CY" sz="3200" dirty="0"/>
          </a:p>
        </p:txBody>
      </p:sp>
      <p:sp>
        <p:nvSpPr>
          <p:cNvPr id="5" name="Βέλος: Επάνω 4">
            <a:extLst>
              <a:ext uri="{FF2B5EF4-FFF2-40B4-BE49-F238E27FC236}">
                <a16:creationId xmlns:a16="http://schemas.microsoft.com/office/drawing/2014/main" id="{D854137D-11CD-425C-99E3-30FEA10CE587}"/>
              </a:ext>
            </a:extLst>
          </p:cNvPr>
          <p:cNvSpPr/>
          <p:nvPr/>
        </p:nvSpPr>
        <p:spPr>
          <a:xfrm rot="3355490">
            <a:off x="3014767" y="3395230"/>
            <a:ext cx="1320800" cy="264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Επάνω 5">
            <a:extLst>
              <a:ext uri="{FF2B5EF4-FFF2-40B4-BE49-F238E27FC236}">
                <a16:creationId xmlns:a16="http://schemas.microsoft.com/office/drawing/2014/main" id="{56887025-6A7B-44E4-94AF-A866E9D9A60A}"/>
              </a:ext>
            </a:extLst>
          </p:cNvPr>
          <p:cNvSpPr/>
          <p:nvPr/>
        </p:nvSpPr>
        <p:spPr>
          <a:xfrm rot="18208866">
            <a:off x="6734416" y="3146189"/>
            <a:ext cx="1320800" cy="264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Βέλος: Επάνω 6">
            <a:extLst>
              <a:ext uri="{FF2B5EF4-FFF2-40B4-BE49-F238E27FC236}">
                <a16:creationId xmlns:a16="http://schemas.microsoft.com/office/drawing/2014/main" id="{E46E35A7-3142-4527-86F9-A3E2E73B2B1D}"/>
              </a:ext>
            </a:extLst>
          </p:cNvPr>
          <p:cNvSpPr/>
          <p:nvPr/>
        </p:nvSpPr>
        <p:spPr>
          <a:xfrm rot="2502974">
            <a:off x="6287559" y="1704248"/>
            <a:ext cx="812800" cy="14097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6B361574-5DF4-4379-BEC5-5FAB5D4F0214}"/>
              </a:ext>
            </a:extLst>
          </p:cNvPr>
          <p:cNvSpPr/>
          <p:nvPr/>
        </p:nvSpPr>
        <p:spPr>
          <a:xfrm>
            <a:off x="3047693" y="-53195"/>
            <a:ext cx="2110495" cy="21971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ήπιο κλίμα</a:t>
            </a:r>
            <a:endParaRPr lang="el-CY" sz="2800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646A9762-C7D2-4C46-A1BB-DCD84137AC23}"/>
              </a:ext>
            </a:extLst>
          </p:cNvPr>
          <p:cNvSpPr/>
          <p:nvPr/>
        </p:nvSpPr>
        <p:spPr>
          <a:xfrm>
            <a:off x="6577353" y="-110345"/>
            <a:ext cx="3582468" cy="2311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γεωγραφική  θέση </a:t>
            </a:r>
            <a:endParaRPr lang="el-CY" sz="28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DCB2F22D-EAF1-495B-B487-A01069E2AFDC}"/>
              </a:ext>
            </a:extLst>
          </p:cNvPr>
          <p:cNvSpPr/>
          <p:nvPr/>
        </p:nvSpPr>
        <p:spPr>
          <a:xfrm>
            <a:off x="390232" y="91381"/>
            <a:ext cx="2285286" cy="21794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εμπόριο</a:t>
            </a:r>
            <a:endParaRPr lang="el-CY" sz="3200" dirty="0"/>
          </a:p>
          <a:p>
            <a:pPr algn="ctr"/>
            <a:endParaRPr lang="el-CY" dirty="0"/>
          </a:p>
        </p:txBody>
      </p:sp>
      <p:sp>
        <p:nvSpPr>
          <p:cNvPr id="11" name="Βέλος: Επάνω 10">
            <a:extLst>
              <a:ext uri="{FF2B5EF4-FFF2-40B4-BE49-F238E27FC236}">
                <a16:creationId xmlns:a16="http://schemas.microsoft.com/office/drawing/2014/main" id="{DF7838DD-46A6-4823-8681-A7231C265621}"/>
              </a:ext>
            </a:extLst>
          </p:cNvPr>
          <p:cNvSpPr/>
          <p:nvPr/>
        </p:nvSpPr>
        <p:spPr>
          <a:xfrm rot="19140472">
            <a:off x="4542124" y="1319607"/>
            <a:ext cx="812800" cy="14097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Βέλος: Επάνω 11">
            <a:extLst>
              <a:ext uri="{FF2B5EF4-FFF2-40B4-BE49-F238E27FC236}">
                <a16:creationId xmlns:a16="http://schemas.microsoft.com/office/drawing/2014/main" id="{1177A958-6A4A-445A-8CBF-67809A4C3FDF}"/>
              </a:ext>
            </a:extLst>
          </p:cNvPr>
          <p:cNvSpPr/>
          <p:nvPr/>
        </p:nvSpPr>
        <p:spPr>
          <a:xfrm rot="17578901">
            <a:off x="3268768" y="1719536"/>
            <a:ext cx="812800" cy="21032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7B69DC55-9495-4F57-A6CA-666FD780A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387" y="2010043"/>
            <a:ext cx="2082801" cy="1739201"/>
          </a:xfrm>
          <a:prstGeom prst="rect">
            <a:avLst/>
          </a:prstGeom>
        </p:spPr>
      </p:pic>
      <p:pic>
        <p:nvPicPr>
          <p:cNvPr id="1030" name="Picture 6" descr="Cyprus Map Flat Hand Drawn Vector Stock Vector (Royalty Free) 1729918513 |  Shutterstock">
            <a:extLst>
              <a:ext uri="{FF2B5EF4-FFF2-40B4-BE49-F238E27FC236}">
                <a16:creationId xmlns:a16="http://schemas.microsoft.com/office/drawing/2014/main" id="{D5030A91-64BE-4037-AA7E-CD4A713C0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7"/>
          <a:stretch/>
        </p:blipFill>
        <p:spPr bwMode="auto">
          <a:xfrm>
            <a:off x="332812" y="2526507"/>
            <a:ext cx="2381250" cy="132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88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374" y="-185530"/>
            <a:ext cx="3856435" cy="327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8380050" y="3001618"/>
            <a:ext cx="3130911" cy="2122004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μάρμαρο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2246494" y="631372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Κυκλάδες 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4633292" y="3429000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Εμπόριο </a:t>
            </a:r>
            <a:endParaRPr lang="el-CY" sz="3600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178222" y="3429000"/>
            <a:ext cx="3358239" cy="279762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Εποχή  του Χαλκού </a:t>
            </a:r>
          </a:p>
        </p:txBody>
      </p:sp>
    </p:spTree>
    <p:extLst>
      <p:ext uri="{BB962C8B-B14F-4D97-AF65-F5344CB8AC3E}">
        <p14:creationId xmlns:p14="http://schemas.microsoft.com/office/powerpoint/2010/main" val="3248854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5" b="13492"/>
          <a:stretch/>
        </p:blipFill>
        <p:spPr bwMode="auto">
          <a:xfrm>
            <a:off x="830943" y="546100"/>
            <a:ext cx="3664857" cy="562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4660900" y="546100"/>
            <a:ext cx="6845299" cy="56260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r>
              <a:rPr lang="el-GR" sz="1200" b="1" dirty="0">
                <a:solidFill>
                  <a:schemeClr val="tx1"/>
                </a:solidFill>
              </a:rPr>
              <a:t>Εργασία  για  το σπίτι  :</a:t>
            </a:r>
          </a:p>
          <a:p>
            <a:pPr algn="ctr"/>
            <a:endParaRPr lang="el-GR" sz="1200" b="1" dirty="0">
              <a:solidFill>
                <a:schemeClr val="tx1"/>
              </a:solidFill>
            </a:endParaRPr>
          </a:p>
          <a:p>
            <a:pPr algn="ctr"/>
            <a:endParaRPr lang="el-GR" sz="2400" b="1" dirty="0">
              <a:solidFill>
                <a:srgbClr val="FF0000"/>
              </a:solidFill>
            </a:endParaRPr>
          </a:p>
          <a:p>
            <a:pPr algn="ctr"/>
            <a:endParaRPr lang="el-GR" sz="2400" b="1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1100" dirty="0">
              <a:solidFill>
                <a:srgbClr val="FF0000"/>
              </a:solidFill>
            </a:endParaRPr>
          </a:p>
          <a:p>
            <a:pPr algn="ctr"/>
            <a:endParaRPr lang="el-GR" sz="1100" dirty="0">
              <a:solidFill>
                <a:srgbClr val="FF0000"/>
              </a:solidFill>
            </a:endParaRPr>
          </a:p>
          <a:p>
            <a:pPr algn="ctr"/>
            <a:endParaRPr lang="el-CY" sz="11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4CCE3-6757-476B-8A9E-AD93D8F559C1}"/>
              </a:ext>
            </a:extLst>
          </p:cNvPr>
          <p:cNvSpPr txBox="1"/>
          <p:nvPr/>
        </p:nvSpPr>
        <p:spPr>
          <a:xfrm>
            <a:off x="5035549" y="270698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>
                <a:solidFill>
                  <a:srgbClr val="FF0000"/>
                </a:solidFill>
              </a:rPr>
              <a:t>Κατασκευή χάρτη με τα νησιά των Κυκλάδων και τους αντίστοιχους οικισμούς που άκμασαν κατά την Εποχή του Χαλκού. </a:t>
            </a:r>
            <a:endParaRPr lang="el-G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29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5" b="13492"/>
          <a:stretch/>
        </p:blipFill>
        <p:spPr bwMode="auto">
          <a:xfrm>
            <a:off x="830943" y="546100"/>
            <a:ext cx="3664857" cy="562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4660900" y="520700"/>
            <a:ext cx="6845299" cy="59753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r>
              <a:rPr lang="el-GR" sz="1200" b="1" dirty="0">
                <a:solidFill>
                  <a:schemeClr val="tx1"/>
                </a:solidFill>
              </a:rPr>
              <a:t>Εργασία  για  το σπίτι  :</a:t>
            </a:r>
          </a:p>
          <a:p>
            <a:pPr algn="ctr"/>
            <a:endParaRPr lang="el-GR" sz="1200" b="1" dirty="0">
              <a:solidFill>
                <a:schemeClr val="tx1"/>
              </a:solidFill>
            </a:endParaRPr>
          </a:p>
          <a:p>
            <a:pPr algn="ctr"/>
            <a:endParaRPr lang="el-GR" sz="2400" b="1" dirty="0">
              <a:solidFill>
                <a:srgbClr val="FF0000"/>
              </a:solidFill>
            </a:endParaRPr>
          </a:p>
          <a:p>
            <a:pPr algn="ctr"/>
            <a:endParaRPr lang="el-GR" sz="2400" b="1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1100" dirty="0">
              <a:solidFill>
                <a:srgbClr val="FF0000"/>
              </a:solidFill>
            </a:endParaRPr>
          </a:p>
          <a:p>
            <a:pPr algn="ctr"/>
            <a:endParaRPr lang="el-GR" sz="1100" dirty="0">
              <a:solidFill>
                <a:srgbClr val="FF0000"/>
              </a:solidFill>
            </a:endParaRPr>
          </a:p>
          <a:p>
            <a:pPr algn="ctr"/>
            <a:endParaRPr lang="el-CY" sz="1100" dirty="0">
              <a:solidFill>
                <a:schemeClr val="tx1"/>
              </a:solidFill>
            </a:endParaRPr>
          </a:p>
        </p:txBody>
      </p:sp>
      <p:pic>
        <p:nvPicPr>
          <p:cNvPr id="5" name="Picture 2" descr="Νομός Κυκλάδων - Βικιπαίδεια">
            <a:extLst>
              <a:ext uri="{FF2B5EF4-FFF2-40B4-BE49-F238E27FC236}">
                <a16:creationId xmlns:a16="http://schemas.microsoft.com/office/drawing/2014/main" id="{DA4D0524-916D-4330-B9EE-03D67A9B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546100"/>
            <a:ext cx="4432300" cy="59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F4CCE3-6757-476B-8A9E-AD93D8F559C1}"/>
              </a:ext>
            </a:extLst>
          </p:cNvPr>
          <p:cNvSpPr txBox="1"/>
          <p:nvPr/>
        </p:nvSpPr>
        <p:spPr>
          <a:xfrm>
            <a:off x="5265057" y="268158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>
                <a:solidFill>
                  <a:srgbClr val="FF0000"/>
                </a:solidFill>
              </a:rPr>
              <a:t>Κατασκευή χάρτη με τα νησιά των Κυκλάδων και τους αντίστοιχους οικισμούς που άκμασαν κατά την Εποχή του Χαλκού. </a:t>
            </a:r>
            <a:endParaRPr lang="el-GR" sz="1800" b="1" dirty="0">
              <a:solidFill>
                <a:srgbClr val="FF0000"/>
              </a:solidFill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3FB827B-0A73-4351-845F-D335A2BCC16C}"/>
              </a:ext>
            </a:extLst>
          </p:cNvPr>
          <p:cNvSpPr/>
          <p:nvPr/>
        </p:nvSpPr>
        <p:spPr>
          <a:xfrm>
            <a:off x="4660899" y="5123407"/>
            <a:ext cx="6845299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Θεόδωρος Κα</a:t>
            </a:r>
            <a:r>
              <a:rPr lang="el-CY" sz="18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τσουλάκος</a:t>
            </a:r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Γεωργί</a:t>
            </a:r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 Κοκκορού - Αλευρά, Βασίλειος Σκουλάτος, </a:t>
            </a:r>
            <a:r>
              <a:rPr lang="el-CY" sz="1800" i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Αρχαία Ιστορία, Α΄ Γυμνασίου</a:t>
            </a:r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Εκδόσεις ΙΤΥΕ «Διόφαντος», Αθήνα</a:t>
            </a:r>
            <a:r>
              <a:rPr lang="el-GR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σελ. </a:t>
            </a:r>
            <a:r>
              <a:rPr lang="el-GR" dirty="0">
                <a:solidFill>
                  <a:schemeClr val="tx1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21</a:t>
            </a:r>
            <a:r>
              <a:rPr lang="el-GR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19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5" b="13492"/>
          <a:stretch/>
        </p:blipFill>
        <p:spPr bwMode="auto">
          <a:xfrm>
            <a:off x="830943" y="2451100"/>
            <a:ext cx="3664857" cy="3721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340779B8-5C0B-401B-B7AD-52C53F8A221C}"/>
              </a:ext>
            </a:extLst>
          </p:cNvPr>
          <p:cNvSpPr/>
          <p:nvPr/>
        </p:nvSpPr>
        <p:spPr>
          <a:xfrm>
            <a:off x="457200" y="368300"/>
            <a:ext cx="3492500" cy="1574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rgbClr val="FF0000"/>
                </a:solidFill>
              </a:rPr>
              <a:t>Βοήθεια </a:t>
            </a:r>
            <a:endParaRPr lang="el-CY" sz="4800" dirty="0">
              <a:solidFill>
                <a:srgbClr val="FF0000"/>
              </a:solidFill>
            </a:endParaRPr>
          </a:p>
        </p:txBody>
      </p:sp>
      <p:pic>
        <p:nvPicPr>
          <p:cNvPr id="3076" name="Picture 4" descr="Κυκλάδες Ξενοδοχεία, Τουρισμός, Διακοπές, Διαμονή στις Κυκλάδες, Χάρτης  Κυκλάδων">
            <a:extLst>
              <a:ext uri="{FF2B5EF4-FFF2-40B4-BE49-F238E27FC236}">
                <a16:creationId xmlns:a16="http://schemas.microsoft.com/office/drawing/2014/main" id="{CE2CC0AD-A43A-494F-8979-B1567CC80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68300"/>
            <a:ext cx="72517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21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Κυκλάδες – Ένωση Κυκλαδικού Τύπου">
            <a:extLst>
              <a:ext uri="{FF2B5EF4-FFF2-40B4-BE49-F238E27FC236}">
                <a16:creationId xmlns:a16="http://schemas.microsoft.com/office/drawing/2014/main" id="{91362835-E687-41D1-84E9-F23B218E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90500"/>
            <a:ext cx="108077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E071CB3-299F-4295-84D7-759BD7F4F889}"/>
              </a:ext>
            </a:extLst>
          </p:cNvPr>
          <p:cNvSpPr/>
          <p:nvPr/>
        </p:nvSpPr>
        <p:spPr>
          <a:xfrm>
            <a:off x="7327900" y="330200"/>
            <a:ext cx="3695700" cy="88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solidFill>
                  <a:srgbClr val="FF0000"/>
                </a:solidFill>
              </a:rPr>
              <a:t>Κυκλάδες</a:t>
            </a:r>
            <a:endParaRPr lang="el-CY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4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03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tr-TR" b="1" dirty="0">
              <a:solidFill>
                <a:schemeClr val="tx1"/>
              </a:solidFill>
            </a:endParaRPr>
          </a:p>
          <a:p>
            <a:pPr algn="ctr"/>
            <a:r>
              <a:rPr lang="el-G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Πώς βρίσκουμε σε ποιον αιώνα ανήκουν οι χρονολογίες</a:t>
            </a:r>
            <a:endParaRPr lang="el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0BD791-634B-441C-CEFE-F0A9DE5AB48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D2AE8D37-07A1-4AA7-6F70-8E3B25B2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4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9E8360C-6446-48E6-AD20-8D0E9A0C69DC}"/>
              </a:ext>
            </a:extLst>
          </p:cNvPr>
          <p:cNvSpPr/>
          <p:nvPr/>
        </p:nvSpPr>
        <p:spPr>
          <a:xfrm rot="21424218">
            <a:off x="1214826" y="1705863"/>
            <a:ext cx="9501100" cy="38797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sz="2800" b="1" dirty="0">
                <a:solidFill>
                  <a:schemeClr val="tx1"/>
                </a:solidFill>
              </a:rPr>
              <a:t>ΕΠΟΧΗ ΤΟΥ ΧΑΛΚΟΥ (3000-1100 Π.Χ.)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l-GR" sz="2800" dirty="0"/>
              <a:t>Κυκλάδες  </a:t>
            </a:r>
            <a:r>
              <a:rPr lang="el-GR" sz="2800" dirty="0">
                <a:solidFill>
                  <a:schemeClr val="tx1"/>
                </a:solidFill>
                <a:sym typeface="Wingdings" panose="05000000000000000000" pitchFamily="2" charset="2"/>
              </a:rPr>
              <a:t> ___________________</a:t>
            </a:r>
            <a:r>
              <a:rPr lang="el-GR" sz="2800" dirty="0"/>
              <a:t>πολιτισμός</a:t>
            </a:r>
          </a:p>
          <a:p>
            <a:pPr algn="ctr"/>
            <a:r>
              <a:rPr lang="el-GR" sz="2800" dirty="0"/>
              <a:t>Ν________  Α______ Π____ Τ_____Μ______Κ____Α______Σ_____________</a:t>
            </a:r>
          </a:p>
          <a:p>
            <a:pPr algn="ctr"/>
            <a:r>
              <a:rPr lang="el-GR" sz="2800" dirty="0"/>
              <a:t> Λόγοι ανάπτυξης  : ______ κλίμα, ________________θέση και___________</a:t>
            </a:r>
          </a:p>
          <a:p>
            <a:pPr algn="ctr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435933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D30019D-7853-4348-A2A3-1E73989183C8}"/>
              </a:ext>
            </a:extLst>
          </p:cNvPr>
          <p:cNvSpPr/>
          <p:nvPr/>
        </p:nvSpPr>
        <p:spPr>
          <a:xfrm rot="21424218">
            <a:off x="673800" y="695297"/>
            <a:ext cx="4092520" cy="49339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sz="2800" b="1" dirty="0">
                <a:solidFill>
                  <a:schemeClr val="tx1"/>
                </a:solidFill>
              </a:rPr>
              <a:t>ΕΠΟΧΗ ΤΟΥ ΧΑΛΚΟΥ (3000-1100 Π.Χ.)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l-GR" sz="2800" dirty="0"/>
              <a:t>Κυκλαδικός Πολιτισμό</a:t>
            </a:r>
            <a:r>
              <a:rPr lang="el-GR" sz="2800" dirty="0">
                <a:solidFill>
                  <a:schemeClr val="tx1"/>
                </a:solidFill>
              </a:rPr>
              <a:t>ς</a:t>
            </a:r>
            <a:endParaRPr lang="el-GR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r>
              <a:rPr lang="el-GR" sz="2800" dirty="0"/>
              <a:t>Κυκλάδες  </a:t>
            </a:r>
            <a:r>
              <a:rPr lang="el-GR" sz="2800" dirty="0">
                <a:solidFill>
                  <a:schemeClr val="tx1"/>
                </a:solidFill>
                <a:sym typeface="Wingdings" panose="05000000000000000000" pitchFamily="2" charset="2"/>
              </a:rPr>
              <a:t> </a:t>
            </a:r>
            <a:r>
              <a:rPr lang="el-GR" sz="2800" dirty="0"/>
              <a:t>κυκλαδικός πολιτισμός</a:t>
            </a:r>
          </a:p>
          <a:p>
            <a:pPr algn="ctr"/>
            <a:r>
              <a:rPr lang="el-GR" sz="2800" dirty="0"/>
              <a:t> Λόγοι ανάπτυξης  : ήπιο κλίμα, γεωγραφική θέση και εμπόριο</a:t>
            </a:r>
          </a:p>
          <a:p>
            <a:pPr algn="ctr"/>
            <a:endParaRPr lang="el-GR" b="1" dirty="0"/>
          </a:p>
        </p:txBody>
      </p:sp>
      <p:pic>
        <p:nvPicPr>
          <p:cNvPr id="3" name="Picture 2" descr="Κυκλάδες – Ένωση Κυκλαδικού Τύπου">
            <a:extLst>
              <a:ext uri="{FF2B5EF4-FFF2-40B4-BE49-F238E27FC236}">
                <a16:creationId xmlns:a16="http://schemas.microsoft.com/office/drawing/2014/main" id="{3775D414-90DF-408F-B6D8-8B13395F0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279400"/>
            <a:ext cx="6184900" cy="594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5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 3 | Assiduousness Images - Free Download on Freepik">
            <a:extLst>
              <a:ext uri="{FF2B5EF4-FFF2-40B4-BE49-F238E27FC236}">
                <a16:creationId xmlns:a16="http://schemas.microsoft.com/office/drawing/2014/main" id="{ECCB1279-2B65-453A-8527-7AC2A5DB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68338"/>
            <a:ext cx="6723062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FD9F977-CAB3-4C53-9636-539865590C42}"/>
              </a:ext>
            </a:extLst>
          </p:cNvPr>
          <p:cNvSpPr/>
          <p:nvPr/>
        </p:nvSpPr>
        <p:spPr>
          <a:xfrm>
            <a:off x="6100762" y="1219200"/>
            <a:ext cx="5575300" cy="4051300"/>
          </a:xfrm>
          <a:prstGeom prst="wedgeEllipse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chemeClr val="tx1"/>
                </a:solidFill>
              </a:rPr>
              <a:t>Στα προηγούμενα μαθήματα  έμαθα  ….</a:t>
            </a:r>
            <a:endParaRPr lang="el-CY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73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2AF62E-7D13-44A6-8766-0B1BAC5B8CD5}"/>
              </a:ext>
            </a:extLst>
          </p:cNvPr>
          <p:cNvSpPr txBox="1"/>
          <p:nvPr/>
        </p:nvSpPr>
        <p:spPr>
          <a:xfrm>
            <a:off x="2222500" y="512107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400" b="1" dirty="0"/>
              <a:t>ΠΟΛΙΤΙΣΜΟΣ</a:t>
            </a:r>
            <a:endParaRPr lang="el-CY" sz="4400" dirty="0"/>
          </a:p>
        </p:txBody>
      </p:sp>
      <p:pic>
        <p:nvPicPr>
          <p:cNvPr id="4" name="Picture 2" descr="Κοινοτικό Συμβούλιο Πωμού">
            <a:extLst>
              <a:ext uri="{FF2B5EF4-FFF2-40B4-BE49-F238E27FC236}">
                <a16:creationId xmlns:a16="http://schemas.microsoft.com/office/drawing/2014/main" id="{98F347CC-4D49-482F-AA58-F0A34F71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4750" y="2879205"/>
            <a:ext cx="3198149" cy="363051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484751CE-E4D7-4EBD-BA85-E689FF507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3" t="77031" r="47989" b="635"/>
          <a:stretch/>
        </p:blipFill>
        <p:spPr>
          <a:xfrm>
            <a:off x="1448675" y="3276600"/>
            <a:ext cx="1739025" cy="3403600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73F0D427-326D-4A5B-909C-1A1EB6B7E1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9" t="22350" r="-85" b="63162"/>
          <a:stretch/>
        </p:blipFill>
        <p:spPr>
          <a:xfrm>
            <a:off x="4961962" y="2804809"/>
            <a:ext cx="3096188" cy="3704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Οβάλ 8">
            <a:extLst>
              <a:ext uri="{FF2B5EF4-FFF2-40B4-BE49-F238E27FC236}">
                <a16:creationId xmlns:a16="http://schemas.microsoft.com/office/drawing/2014/main" id="{798F54D7-A6DF-428B-818A-845DADEF51B2}"/>
              </a:ext>
            </a:extLst>
          </p:cNvPr>
          <p:cNvSpPr/>
          <p:nvPr/>
        </p:nvSpPr>
        <p:spPr>
          <a:xfrm>
            <a:off x="1060450" y="1577444"/>
            <a:ext cx="2324100" cy="1168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ΚΥΠΡΟΣ</a:t>
            </a:r>
            <a:endParaRPr lang="el-CY" sz="28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22E8C670-6AE1-4B82-99CB-D410B58D2AF4}"/>
              </a:ext>
            </a:extLst>
          </p:cNvPr>
          <p:cNvSpPr/>
          <p:nvPr/>
        </p:nvSpPr>
        <p:spPr>
          <a:xfrm>
            <a:off x="9004302" y="1577444"/>
            <a:ext cx="2324100" cy="1168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ΚΥΠΡΟΣ</a:t>
            </a:r>
            <a:endParaRPr lang="el-CY" sz="2800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6F87BA47-53CC-41C7-8F47-64A3B3C7C136}"/>
              </a:ext>
            </a:extLst>
          </p:cNvPr>
          <p:cNvSpPr/>
          <p:nvPr/>
        </p:nvSpPr>
        <p:spPr>
          <a:xfrm>
            <a:off x="5032376" y="1458978"/>
            <a:ext cx="2324100" cy="1168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ΚΥΠΡΟΣ</a:t>
            </a:r>
            <a:endParaRPr lang="el-CY" sz="2800" dirty="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41C4E33F-9C56-4206-8526-7579937F4C35}"/>
              </a:ext>
            </a:extLst>
          </p:cNvPr>
          <p:cNvSpPr/>
          <p:nvPr/>
        </p:nvSpPr>
        <p:spPr>
          <a:xfrm>
            <a:off x="8394700" y="4216400"/>
            <a:ext cx="63500" cy="494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43375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2AF62E-7D13-44A6-8766-0B1BAC5B8CD5}"/>
              </a:ext>
            </a:extLst>
          </p:cNvPr>
          <p:cNvSpPr txBox="1"/>
          <p:nvPr/>
        </p:nvSpPr>
        <p:spPr>
          <a:xfrm>
            <a:off x="2222500" y="512107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400" b="1" dirty="0"/>
              <a:t>ΠΟΛΙΤΙΣΜΟΣ</a:t>
            </a:r>
            <a:endParaRPr lang="el-CY" sz="4400" dirty="0"/>
          </a:p>
        </p:txBody>
      </p:sp>
      <p:pic>
        <p:nvPicPr>
          <p:cNvPr id="4" name="Picture 2" descr="Κοινοτικό Συμβούλιο Πωμού">
            <a:extLst>
              <a:ext uri="{FF2B5EF4-FFF2-40B4-BE49-F238E27FC236}">
                <a16:creationId xmlns:a16="http://schemas.microsoft.com/office/drawing/2014/main" id="{98F347CC-4D49-482F-AA58-F0A34F71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8500" y="948805"/>
            <a:ext cx="3198149" cy="220428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484751CE-E4D7-4EBD-BA85-E689FF507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3" t="77031" r="27825" b="635"/>
          <a:stretch/>
        </p:blipFill>
        <p:spPr>
          <a:xfrm>
            <a:off x="483475" y="2006600"/>
            <a:ext cx="4038599" cy="4518556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4A1A746E-EF72-4D6C-9958-C8B2B660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t="46182" r="33644" b="37778"/>
          <a:stretch/>
        </p:blipFill>
        <p:spPr>
          <a:xfrm>
            <a:off x="8192815" y="3951642"/>
            <a:ext cx="3681685" cy="1739899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73F0D427-326D-4A5B-909C-1A1EB6B7E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9" t="22350" r="-85" b="59319"/>
          <a:stretch/>
        </p:blipFill>
        <p:spPr>
          <a:xfrm>
            <a:off x="4993712" y="1658458"/>
            <a:ext cx="3096188" cy="4687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Οβάλ 8">
            <a:extLst>
              <a:ext uri="{FF2B5EF4-FFF2-40B4-BE49-F238E27FC236}">
                <a16:creationId xmlns:a16="http://schemas.microsoft.com/office/drawing/2014/main" id="{798F54D7-A6DF-428B-818A-845DADEF51B2}"/>
              </a:ext>
            </a:extLst>
          </p:cNvPr>
          <p:cNvSpPr/>
          <p:nvPr/>
        </p:nvSpPr>
        <p:spPr>
          <a:xfrm>
            <a:off x="863600" y="749300"/>
            <a:ext cx="2324100" cy="1168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ΚΥΠΡΟΣ</a:t>
            </a:r>
            <a:endParaRPr lang="el-CY" sz="28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22E8C670-6AE1-4B82-99CB-D410B58D2AF4}"/>
              </a:ext>
            </a:extLst>
          </p:cNvPr>
          <p:cNvSpPr/>
          <p:nvPr/>
        </p:nvSpPr>
        <p:spPr>
          <a:xfrm>
            <a:off x="9004300" y="5511800"/>
            <a:ext cx="2324100" cy="1168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ΚΥΠΡΟΣ</a:t>
            </a:r>
            <a:endParaRPr lang="el-CY" sz="2800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6F87BA47-53CC-41C7-8F47-64A3B3C7C136}"/>
              </a:ext>
            </a:extLst>
          </p:cNvPr>
          <p:cNvSpPr/>
          <p:nvPr/>
        </p:nvSpPr>
        <p:spPr>
          <a:xfrm>
            <a:off x="5473700" y="1074258"/>
            <a:ext cx="2324100" cy="1168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ΚΥΠΡΟΣ</a:t>
            </a:r>
            <a:endParaRPr lang="el-CY" sz="2800" dirty="0"/>
          </a:p>
        </p:txBody>
      </p:sp>
    </p:spTree>
    <p:extLst>
      <p:ext uri="{BB962C8B-B14F-4D97-AF65-F5344CB8AC3E}">
        <p14:creationId xmlns:p14="http://schemas.microsoft.com/office/powerpoint/2010/main" val="2828231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SSALIA – MICE">
            <a:extLst>
              <a:ext uri="{FF2B5EF4-FFF2-40B4-BE49-F238E27FC236}">
                <a16:creationId xmlns:a16="http://schemas.microsoft.com/office/drawing/2014/main" id="{D4F756A9-626C-435E-92A2-37F80C1B5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49250"/>
            <a:ext cx="6764337" cy="6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Θεσσαλία, Μαγνησία, Λάρισα, Καρδίτσα, Τρίκαλα, Ξενοδοχεία, Διαμερίσματα,  Δωμάτια, Ξενώνες, Κάμπινγκ, Διακοπές">
            <a:extLst>
              <a:ext uri="{FF2B5EF4-FFF2-40B4-BE49-F238E27FC236}">
                <a16:creationId xmlns:a16="http://schemas.microsoft.com/office/drawing/2014/main" id="{31101838-79CF-4389-BDB3-C6B1A6C38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1354138"/>
            <a:ext cx="33337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21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06F5A984-2175-CC6A-235C-447EB850B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6" r="16328" b="42013"/>
          <a:stretch/>
        </p:blipFill>
        <p:spPr>
          <a:xfrm rot="5400000">
            <a:off x="388619" y="627379"/>
            <a:ext cx="5906269" cy="5870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A3716964-36C9-2B44-6415-08EEB374621C}"/>
              </a:ext>
            </a:extLst>
          </p:cNvPr>
          <p:cNvSpPr/>
          <p:nvPr/>
        </p:nvSpPr>
        <p:spPr>
          <a:xfrm>
            <a:off x="6255024" y="3035961"/>
            <a:ext cx="5936976" cy="10535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ΤΙ : λίθινο  ειδώλιο  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ΠΟΥ :  Σπάρτη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ΠΟΤΕ : πρώιμη φάση  νεολιθικής  περιόδου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E54560-ABCB-E5EA-0D5C-EDB6DDC1590C}"/>
              </a:ext>
            </a:extLst>
          </p:cNvPr>
          <p:cNvSpPr txBox="1"/>
          <p:nvPr/>
        </p:nvSpPr>
        <p:spPr>
          <a:xfrm>
            <a:off x="92757" y="-3818"/>
            <a:ext cx="1187395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l-GR" sz="1200" dirty="0"/>
              <a:t>Μανόλης  Ανδρονίκου,  «Εθνικό  Αρχαιολογικό Μουσείο»,  Μανόλης  Ανδρονίκου  (κ.ά.)(</a:t>
            </a:r>
            <a:r>
              <a:rPr lang="el-GR" sz="1200" dirty="0" err="1"/>
              <a:t>επιμ</a:t>
            </a:r>
            <a:r>
              <a:rPr lang="el-GR" sz="1200" dirty="0"/>
              <a:t>.), </a:t>
            </a:r>
            <a:r>
              <a:rPr lang="el-GR" sz="1200" i="1" dirty="0"/>
              <a:t>Τα Ελληνικά Μουσεία,</a:t>
            </a:r>
            <a:r>
              <a:rPr lang="el-GR" sz="1200" dirty="0"/>
              <a:t> Εκδοτική Αθηνών, 1974, σ. 42-47.</a:t>
            </a:r>
          </a:p>
        </p:txBody>
      </p:sp>
    </p:spTree>
    <p:extLst>
      <p:ext uri="{BB962C8B-B14F-4D97-AF65-F5344CB8AC3E}">
        <p14:creationId xmlns:p14="http://schemas.microsoft.com/office/powerpoint/2010/main" val="2872861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βιβλίο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2DFAC5BD-B456-3406-6AAD-B44A5D2FF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2" t="58760" r="24830" b="3881"/>
          <a:stretch/>
        </p:blipFill>
        <p:spPr>
          <a:xfrm rot="5400000">
            <a:off x="-406428" y="700135"/>
            <a:ext cx="6279371" cy="5148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3C7CA272-9BAD-216C-C2E6-10D3AD853953}"/>
              </a:ext>
            </a:extLst>
          </p:cNvPr>
          <p:cNvSpPr/>
          <p:nvPr/>
        </p:nvSpPr>
        <p:spPr>
          <a:xfrm>
            <a:off x="5632173" y="1749298"/>
            <a:ext cx="5857460" cy="15869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 err="1"/>
              <a:t>κουροτρόφος</a:t>
            </a:r>
            <a:endParaRPr lang="el-GR" sz="4400" dirty="0"/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A164A315-8E4B-FCC6-8246-FBE5042FDCC7}"/>
              </a:ext>
            </a:extLst>
          </p:cNvPr>
          <p:cNvSpPr/>
          <p:nvPr/>
        </p:nvSpPr>
        <p:spPr>
          <a:xfrm>
            <a:off x="5632173" y="3521761"/>
            <a:ext cx="5857460" cy="15869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κούρος (παιδί, νέος έφηβος)+ τρέφω</a:t>
            </a:r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A675E44C-435E-FF5C-E8DB-644160DA2F08}"/>
              </a:ext>
            </a:extLst>
          </p:cNvPr>
          <p:cNvSpPr/>
          <p:nvPr/>
        </p:nvSpPr>
        <p:spPr>
          <a:xfrm>
            <a:off x="6341163" y="5333983"/>
            <a:ext cx="5148470" cy="10866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ΤΙ : Πήλινο γυναικείο  ειδώλιο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ΠΟΥ : Σέσκλο 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ΠΟΤΕ : Τέλος  της νεολιθικής  περιόδου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82181-9ED5-CA4C-38AA-7DC8DC5E460F}"/>
              </a:ext>
            </a:extLst>
          </p:cNvPr>
          <p:cNvSpPr txBox="1"/>
          <p:nvPr/>
        </p:nvSpPr>
        <p:spPr>
          <a:xfrm>
            <a:off x="159022" y="6446317"/>
            <a:ext cx="1187395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l-GR" sz="1200" dirty="0"/>
              <a:t>Μανόλης  Ανδρονίκου,  «Εθνικό  Αρχαιολογικό Μουσείο»,  Μανόλης  Ανδρονίκου  (κ.ά.)(</a:t>
            </a:r>
            <a:r>
              <a:rPr lang="el-GR" sz="1200" dirty="0" err="1"/>
              <a:t>επιμ</a:t>
            </a:r>
            <a:r>
              <a:rPr lang="el-GR" sz="1200" dirty="0"/>
              <a:t>.), </a:t>
            </a:r>
            <a:r>
              <a:rPr lang="el-GR" sz="1200" i="1" dirty="0"/>
              <a:t>Τα Ελληνικά Μουσεία,</a:t>
            </a:r>
            <a:r>
              <a:rPr lang="el-GR" sz="1200" dirty="0"/>
              <a:t> Εκδοτική Αθηνών, 1974, σ. 42-47.</a:t>
            </a:r>
          </a:p>
        </p:txBody>
      </p:sp>
    </p:spTree>
    <p:extLst>
      <p:ext uri="{BB962C8B-B14F-4D97-AF65-F5344CB8AC3E}">
        <p14:creationId xmlns:p14="http://schemas.microsoft.com/office/powerpoint/2010/main" val="3619014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βιβλίο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2DFAC5BD-B456-3406-6AAD-B44A5D2FF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18051" r="58046" b="42528"/>
          <a:stretch/>
        </p:blipFill>
        <p:spPr>
          <a:xfrm rot="5400000">
            <a:off x="-87042" y="627066"/>
            <a:ext cx="6203820" cy="5711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8825CE90-626E-6585-F99C-C7D150C99595}"/>
              </a:ext>
            </a:extLst>
          </p:cNvPr>
          <p:cNvSpPr/>
          <p:nvPr/>
        </p:nvSpPr>
        <p:spPr>
          <a:xfrm>
            <a:off x="6162264" y="2781852"/>
            <a:ext cx="5870713" cy="10535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ΤΙ : Αγγείο 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ΠΟΥ :  Διμήνι  (Θεσσαλία)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ΠΟΤΕ : Τέλος  της νεολιθικής  περιόδου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E54560-ABCB-E5EA-0D5C-EDB6DDC1590C}"/>
              </a:ext>
            </a:extLst>
          </p:cNvPr>
          <p:cNvSpPr txBox="1"/>
          <p:nvPr/>
        </p:nvSpPr>
        <p:spPr>
          <a:xfrm>
            <a:off x="92757" y="-3818"/>
            <a:ext cx="1187395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l-GR" sz="1200" dirty="0"/>
              <a:t>Μανόλης  Ανδρονίκου,  «Εθνικό  Αρχαιολογικό Μουσείο»,  Μανόλης  Ανδρονίκου  (κ.ά.)(</a:t>
            </a:r>
            <a:r>
              <a:rPr lang="el-GR" sz="1200" dirty="0" err="1"/>
              <a:t>επιμ</a:t>
            </a:r>
            <a:r>
              <a:rPr lang="el-GR" sz="1200" dirty="0"/>
              <a:t>.), </a:t>
            </a:r>
            <a:r>
              <a:rPr lang="el-GR" sz="1200" i="1" dirty="0"/>
              <a:t>Τα Ελληνικά Μουσεία,</a:t>
            </a:r>
            <a:r>
              <a:rPr lang="el-GR" sz="1200" dirty="0"/>
              <a:t> Εκδοτική Αθηνών, 1974, σ. 42-47.</a:t>
            </a:r>
          </a:p>
        </p:txBody>
      </p:sp>
    </p:spTree>
    <p:extLst>
      <p:ext uri="{BB962C8B-B14F-4D97-AF65-F5344CB8AC3E}">
        <p14:creationId xmlns:p14="http://schemas.microsoft.com/office/powerpoint/2010/main" val="176766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 3 | Assiduousness Images - Free Download on Freepik">
            <a:extLst>
              <a:ext uri="{FF2B5EF4-FFF2-40B4-BE49-F238E27FC236}">
                <a16:creationId xmlns:a16="http://schemas.microsoft.com/office/drawing/2014/main" id="{ECCB1279-2B65-453A-8527-7AC2A5DB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68338"/>
            <a:ext cx="6723062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FD9F977-CAB3-4C53-9636-539865590C42}"/>
              </a:ext>
            </a:extLst>
          </p:cNvPr>
          <p:cNvSpPr/>
          <p:nvPr/>
        </p:nvSpPr>
        <p:spPr>
          <a:xfrm>
            <a:off x="6100762" y="1219200"/>
            <a:ext cx="5575300" cy="4051300"/>
          </a:xfrm>
          <a:prstGeom prst="wedgeEllipse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chemeClr val="tx1"/>
                </a:solidFill>
              </a:rPr>
              <a:t>Στα προηγούμενα μαθήματα  έμαθα  ….</a:t>
            </a:r>
            <a:endParaRPr lang="el-CY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51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B670BE-3132-4035-BD87-69606B3E848D}"/>
              </a:ext>
            </a:extLst>
          </p:cNvPr>
          <p:cNvSpPr txBox="1"/>
          <p:nvPr/>
        </p:nvSpPr>
        <p:spPr>
          <a:xfrm>
            <a:off x="159023" y="1797183"/>
            <a:ext cx="11873954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Μελέτη των αντιπροσωπευτικότερων εικαστικών έργων του κυκλαδικού πολιτισμού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4012217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5D47D-A048-4771-07BF-934B3868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CBA7783B-CA3D-24CB-95EF-7A8C90B72CF5}"/>
              </a:ext>
            </a:extLst>
          </p:cNvPr>
          <p:cNvSpPr/>
          <p:nvPr/>
        </p:nvSpPr>
        <p:spPr>
          <a:xfrm>
            <a:off x="110573" y="2040835"/>
            <a:ext cx="2884418" cy="2082662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Κέρος</a:t>
            </a:r>
            <a:endParaRPr lang="el-CY" sz="4800" dirty="0"/>
          </a:p>
        </p:txBody>
      </p:sp>
      <p:pic>
        <p:nvPicPr>
          <p:cNvPr id="3" name="Picture 2" descr="C:\Users\nap003\Documents\IΣΤΟΡΙΚΟΙ ΧΑΡΤΕΣ ΚΑΡΟΛΙΔΟΥ\Η Ελλάδα κατά την Επανάσταση του 1821.jpg">
            <a:extLst>
              <a:ext uri="{FF2B5EF4-FFF2-40B4-BE49-F238E27FC236}">
                <a16:creationId xmlns:a16="http://schemas.microsoft.com/office/drawing/2014/main" id="{F01B422F-33E5-9C66-7B85-A2291CAED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32464" r="31128" b="30690"/>
          <a:stretch/>
        </p:blipFill>
        <p:spPr bwMode="auto">
          <a:xfrm>
            <a:off x="3114260" y="162640"/>
            <a:ext cx="8874402" cy="65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0964C20A-C652-9B20-50A9-FCA8BE746A00}"/>
              </a:ext>
            </a:extLst>
          </p:cNvPr>
          <p:cNvCxnSpPr/>
          <p:nvPr/>
        </p:nvCxnSpPr>
        <p:spPr>
          <a:xfrm flipV="1">
            <a:off x="9939130" y="4611757"/>
            <a:ext cx="543340" cy="17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6FD06E8A-1877-6529-54AD-7B5374E9121D}"/>
              </a:ext>
            </a:extLst>
          </p:cNvPr>
          <p:cNvSpPr/>
          <p:nvPr/>
        </p:nvSpPr>
        <p:spPr>
          <a:xfrm>
            <a:off x="10482470" y="4253948"/>
            <a:ext cx="1258956" cy="3578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Κέρος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75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βιβλίο, τέχν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E5B1C2AD-A7DB-8604-F8A3-42A45D7C6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3" t="18567" r="21932" b="11095"/>
          <a:stretch/>
        </p:blipFill>
        <p:spPr>
          <a:xfrm rot="5400000">
            <a:off x="371432" y="-373"/>
            <a:ext cx="6466317" cy="6811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48495FFB-6B7A-D8FB-6C6C-A0C2624DEE4C}"/>
              </a:ext>
            </a:extLst>
          </p:cNvPr>
          <p:cNvSpPr/>
          <p:nvPr/>
        </p:nvSpPr>
        <p:spPr>
          <a:xfrm rot="4343520">
            <a:off x="6814931" y="1613455"/>
            <a:ext cx="6089371" cy="32600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Μαρμάρινο ειδώλιο αρπιστή  από την Κέρο.</a:t>
            </a:r>
          </a:p>
          <a:p>
            <a:pPr algn="ctr"/>
            <a:endParaRPr lang="el-GR" sz="3200" dirty="0"/>
          </a:p>
          <a:p>
            <a:pPr algn="ctr"/>
            <a:r>
              <a:rPr lang="el-GR" sz="3200" dirty="0"/>
              <a:t>Μαρμάρινο ειδώλιο αυλητή   από την Κέρο.</a:t>
            </a:r>
          </a:p>
          <a:p>
            <a:pPr algn="ctr"/>
            <a:endParaRPr lang="el-CY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5FA8-ADB0-EB68-D387-DF060CE6B124}"/>
              </a:ext>
            </a:extLst>
          </p:cNvPr>
          <p:cNvSpPr txBox="1"/>
          <p:nvPr/>
        </p:nvSpPr>
        <p:spPr>
          <a:xfrm>
            <a:off x="159022" y="6446317"/>
            <a:ext cx="1187395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l-GR" sz="1200" dirty="0"/>
              <a:t>Μανόλης  Ανδρονίκου,  «Εθνικό  Αρχαιολογικό Μουσείο»,  Μανόλης  Ανδρονίκου  (κ.ά.)(</a:t>
            </a:r>
            <a:r>
              <a:rPr lang="el-GR" sz="1200" dirty="0" err="1"/>
              <a:t>επιμ</a:t>
            </a:r>
            <a:r>
              <a:rPr lang="el-GR" sz="1200" dirty="0"/>
              <a:t>.), </a:t>
            </a:r>
            <a:r>
              <a:rPr lang="el-GR" sz="1200" i="1" dirty="0"/>
              <a:t>Τα Ελληνικά Μουσεία,</a:t>
            </a:r>
            <a:r>
              <a:rPr lang="el-GR" sz="1200" dirty="0"/>
              <a:t> Εκδοτική Αθηνών, 1974, σ. 42-47.</a:t>
            </a:r>
          </a:p>
        </p:txBody>
      </p:sp>
    </p:spTree>
    <p:extLst>
      <p:ext uri="{BB962C8B-B14F-4D97-AF65-F5344CB8AC3E}">
        <p14:creationId xmlns:p14="http://schemas.microsoft.com/office/powerpoint/2010/main" val="684576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80F6C-233A-2206-06C2-DA9E00A47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CD951A8-CF6A-4F09-3315-E4DBD170EB0B}"/>
              </a:ext>
            </a:extLst>
          </p:cNvPr>
          <p:cNvSpPr/>
          <p:nvPr/>
        </p:nvSpPr>
        <p:spPr>
          <a:xfrm>
            <a:off x="110573" y="2040835"/>
            <a:ext cx="3295236" cy="2082662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Αμοργός</a:t>
            </a:r>
            <a:endParaRPr lang="el-CY" sz="4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C207752-97E0-BBE7-FB3D-6E3B8EA3A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893" y="164309"/>
            <a:ext cx="8468534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8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τέχνη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40A3F252-E0AE-4036-7CEF-E5C388A5B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7" r="15749"/>
          <a:stretch/>
        </p:blipFill>
        <p:spPr>
          <a:xfrm rot="5400000">
            <a:off x="-464240" y="3127099"/>
            <a:ext cx="4240696" cy="1935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751E925-6C31-038E-5F85-75A4465AF951}"/>
              </a:ext>
            </a:extLst>
          </p:cNvPr>
          <p:cNvSpPr/>
          <p:nvPr/>
        </p:nvSpPr>
        <p:spPr>
          <a:xfrm>
            <a:off x="3313044" y="3631097"/>
            <a:ext cx="8335617" cy="22263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Μεγάλο  μαρμάρινο  άγαλμα  από την Αμοργό.</a:t>
            </a:r>
          </a:p>
          <a:p>
            <a:pPr algn="ctr"/>
            <a:endParaRPr lang="el-GR" dirty="0"/>
          </a:p>
          <a:p>
            <a:pPr algn="ctr"/>
            <a:endParaRPr lang="el-CY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9F15F-01C0-BE1A-A13C-F1B96F2AB4D3}"/>
              </a:ext>
            </a:extLst>
          </p:cNvPr>
          <p:cNvSpPr txBox="1"/>
          <p:nvPr/>
        </p:nvSpPr>
        <p:spPr>
          <a:xfrm>
            <a:off x="159024" y="273183"/>
            <a:ext cx="11330609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Μελέτη των αντιπροσωπευτικότερων εικαστικών έργων του κυκλαδικού πολιτισμού</a:t>
            </a:r>
            <a:endParaRPr lang="el-CY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664B0-5EA4-D667-8C89-3DDEB8BF4CA4}"/>
              </a:ext>
            </a:extLst>
          </p:cNvPr>
          <p:cNvSpPr txBox="1"/>
          <p:nvPr/>
        </p:nvSpPr>
        <p:spPr>
          <a:xfrm>
            <a:off x="159022" y="6446317"/>
            <a:ext cx="1187395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l-GR" sz="1200" dirty="0"/>
              <a:t>Μανόλης  Ανδρονίκου,  «Εθνικό  Αρχαιολογικό Μουσείο»,  Μανόλης  Ανδρονίκου  (κ.ά.)(</a:t>
            </a:r>
            <a:r>
              <a:rPr lang="el-GR" sz="1200" dirty="0" err="1"/>
              <a:t>επιμ</a:t>
            </a:r>
            <a:r>
              <a:rPr lang="el-GR" sz="1200" dirty="0"/>
              <a:t>.), </a:t>
            </a:r>
            <a:r>
              <a:rPr lang="el-GR" sz="1200" i="1" dirty="0"/>
              <a:t>Τα Ελληνικά Μουσεία,</a:t>
            </a:r>
            <a:r>
              <a:rPr lang="el-GR" sz="1200" dirty="0"/>
              <a:t> Εκδοτική Αθηνών, 1974, σ. 42-47.</a:t>
            </a:r>
          </a:p>
        </p:txBody>
      </p:sp>
    </p:spTree>
    <p:extLst>
      <p:ext uri="{BB962C8B-B14F-4D97-AF65-F5344CB8AC3E}">
        <p14:creationId xmlns:p14="http://schemas.microsoft.com/office/powerpoint/2010/main" val="1926565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3B0A3-4C0C-718F-3A94-FD5397F1E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28BA68D7-AC29-B9F9-4F0E-D5F1019EF098}"/>
              </a:ext>
            </a:extLst>
          </p:cNvPr>
          <p:cNvSpPr/>
          <p:nvPr/>
        </p:nvSpPr>
        <p:spPr>
          <a:xfrm>
            <a:off x="110573" y="2040835"/>
            <a:ext cx="3003687" cy="2082662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ΘΗΡΑ</a:t>
            </a:r>
            <a:endParaRPr lang="el-CY" sz="4800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B423F3F-B82B-08D6-F975-BE132BD45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668" y="0"/>
            <a:ext cx="5402331" cy="6858000"/>
          </a:xfrm>
          <a:prstGeom prst="rect">
            <a:avLst/>
          </a:prstGeom>
        </p:spPr>
      </p:pic>
      <p:pic>
        <p:nvPicPr>
          <p:cNvPr id="4" name="Picture 2" descr="C:\Users\nap003\Documents\IΣΤΟΡΙΚΟΙ ΧΑΡΤΕΣ ΚΑΡΟΛΙΔΟΥ\Η Ελλάδα κατά την Επανάσταση του 1821.jpg">
            <a:extLst>
              <a:ext uri="{FF2B5EF4-FFF2-40B4-BE49-F238E27FC236}">
                <a16:creationId xmlns:a16="http://schemas.microsoft.com/office/drawing/2014/main" id="{EDA72CFE-4E4B-FBBB-1517-40E2D6FFA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32464" r="31128" b="30690"/>
          <a:stretch/>
        </p:blipFill>
        <p:spPr bwMode="auto">
          <a:xfrm>
            <a:off x="3114260" y="162640"/>
            <a:ext cx="8874402" cy="65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669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E6BB3B2-0D67-E261-DD0E-CECD6B933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t="13774" r="26184" b="14100"/>
          <a:stretch/>
        </p:blipFill>
        <p:spPr>
          <a:xfrm rot="5400000">
            <a:off x="2941984" y="-2491410"/>
            <a:ext cx="6480311" cy="11807691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9460527-4AD1-6F19-8B3B-7FAD4B1A0248}"/>
              </a:ext>
            </a:extLst>
          </p:cNvPr>
          <p:cNvSpPr/>
          <p:nvPr/>
        </p:nvSpPr>
        <p:spPr>
          <a:xfrm>
            <a:off x="278294" y="0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 </a:t>
            </a:r>
            <a:r>
              <a:rPr lang="en-US" dirty="0">
                <a:solidFill>
                  <a:schemeClr val="tx1"/>
                </a:solidFill>
              </a:rPr>
              <a:t>18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80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ζωγραφιά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56974E52-8236-B736-E251-EE20DCCB2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38663" r="24638" b="12383"/>
          <a:stretch/>
        </p:blipFill>
        <p:spPr>
          <a:xfrm rot="5400000">
            <a:off x="1278834" y="576468"/>
            <a:ext cx="4572000" cy="6811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4D7AE6-1613-4CCB-F8F0-9F2D6A91C946}"/>
              </a:ext>
            </a:extLst>
          </p:cNvPr>
          <p:cNvSpPr txBox="1"/>
          <p:nvPr/>
        </p:nvSpPr>
        <p:spPr>
          <a:xfrm>
            <a:off x="159024" y="273183"/>
            <a:ext cx="11330609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000" dirty="0"/>
              <a:t>Μελέτη των αντιπροσωπευτικότερων εικαστικών έργων του κυκλαδικού πολιτισμού</a:t>
            </a:r>
            <a:endParaRPr lang="el-CY" sz="40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73F1354-8897-07C8-2C8A-3B5C9D70C5F7}"/>
              </a:ext>
            </a:extLst>
          </p:cNvPr>
          <p:cNvSpPr/>
          <p:nvPr/>
        </p:nvSpPr>
        <p:spPr>
          <a:xfrm>
            <a:off x="159023" y="5314387"/>
            <a:ext cx="6811622" cy="10535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ΤΙ : τοιχογραφία  της  πυγμαχίας   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ΠΟΥ :  Θήρα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ΠΟΤΕ :    Εποχή  του  Χαλκού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6" name="Εικόνα 5" descr="Εικόνα που περιέχει κείμενο, ζωγραφιά, παιδική τέχνη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9D2CD08-7A68-5C57-171D-C7B5ACB1C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4" b="32094"/>
          <a:stretch/>
        </p:blipFill>
        <p:spPr>
          <a:xfrm rot="5400000">
            <a:off x="7142918" y="1524003"/>
            <a:ext cx="4174438" cy="45189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73DD0662-464B-7354-8BE8-F421C9B3960B}"/>
              </a:ext>
            </a:extLst>
          </p:cNvPr>
          <p:cNvSpPr/>
          <p:nvPr/>
        </p:nvSpPr>
        <p:spPr>
          <a:xfrm>
            <a:off x="6970642" y="5314387"/>
            <a:ext cx="4956314" cy="10535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ΤΙ : τοιχογραφία   «Ο ψαράς»   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ΠΟΥ :  Θήρα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2CCD1-62A7-2F0D-CD13-B1728650DF9E}"/>
              </a:ext>
            </a:extLst>
          </p:cNvPr>
          <p:cNvSpPr txBox="1"/>
          <p:nvPr/>
        </p:nvSpPr>
        <p:spPr>
          <a:xfrm>
            <a:off x="159022" y="6446317"/>
            <a:ext cx="1187395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l-GR" sz="1200" dirty="0"/>
              <a:t>Μανόλης  Ανδρονίκου,  «Εθνικό  Αρχαιολογικό Μουσείο»,  Μανόλης  Ανδρονίκου  (κ.ά.)(</a:t>
            </a:r>
            <a:r>
              <a:rPr lang="el-GR" sz="1200" dirty="0" err="1"/>
              <a:t>επιμ</a:t>
            </a:r>
            <a:r>
              <a:rPr lang="el-GR" sz="1200" dirty="0"/>
              <a:t>.), </a:t>
            </a:r>
            <a:r>
              <a:rPr lang="el-GR" sz="1200" i="1" dirty="0"/>
              <a:t>Τα Ελληνικά Μουσεία,</a:t>
            </a:r>
            <a:r>
              <a:rPr lang="el-GR" sz="1200" dirty="0"/>
              <a:t> Εκδοτική Αθηνών, 1974, σ. 42-47.</a:t>
            </a:r>
          </a:p>
        </p:txBody>
      </p:sp>
    </p:spTree>
    <p:extLst>
      <p:ext uri="{BB962C8B-B14F-4D97-AF65-F5344CB8AC3E}">
        <p14:creationId xmlns:p14="http://schemas.microsoft.com/office/powerpoint/2010/main" val="3507316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766184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374" y="-185530"/>
            <a:ext cx="3856435" cy="327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5108193" y="3429000"/>
            <a:ext cx="3392850" cy="2586777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μαρμάρινα ειδώλια </a:t>
            </a:r>
            <a:r>
              <a:rPr lang="el-GR" sz="3600" dirty="0">
                <a:solidFill>
                  <a:srgbClr val="333333"/>
                </a:solidFill>
                <a:latin typeface="Tahoma" panose="020B0604030504040204" pitchFamily="34" charset="0"/>
              </a:rPr>
              <a:t>με άνδρες μουσικούς </a:t>
            </a:r>
            <a:endParaRPr lang="el-GR" sz="3600" dirty="0">
              <a:solidFill>
                <a:schemeClr val="tx1"/>
              </a:solidFill>
            </a:endParaRP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9266584" y="2952798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Τα περισσότερα παριστάνουν γυμνές γυναίκες.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2011840" y="242058"/>
            <a:ext cx="3358239" cy="279762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μαρμάρινα ειδώλια με γ</a:t>
            </a:r>
            <a:r>
              <a:rPr lang="el-GR" sz="2800" dirty="0">
                <a:solidFill>
                  <a:schemeClr val="tx1"/>
                </a:solidFill>
                <a:latin typeface="Tahoma" panose="020B0604030504040204" pitchFamily="34" charset="0"/>
              </a:rPr>
              <a:t>υμνές γυναίκες  </a:t>
            </a:r>
            <a:endParaRPr lang="el-CY" sz="2800" dirty="0">
              <a:solidFill>
                <a:schemeClr val="tx1"/>
              </a:solidFill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Φυσαλίδα ομιλίας: Έλλειψη 8">
            <a:extLst>
              <a:ext uri="{FF2B5EF4-FFF2-40B4-BE49-F238E27FC236}">
                <a16:creationId xmlns:a16="http://schemas.microsoft.com/office/drawing/2014/main" id="{56D8D6E3-DF64-4534-B739-39C4C690A84E}"/>
              </a:ext>
            </a:extLst>
          </p:cNvPr>
          <p:cNvSpPr/>
          <p:nvPr/>
        </p:nvSpPr>
        <p:spPr>
          <a:xfrm>
            <a:off x="765543" y="3323574"/>
            <a:ext cx="2925416" cy="2797628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</a:rPr>
              <a:t>τοιχογραφία  </a:t>
            </a:r>
          </a:p>
          <a:p>
            <a:pPr algn="ctr"/>
            <a:r>
              <a:rPr lang="el-GR" sz="2000" dirty="0">
                <a:solidFill>
                  <a:schemeClr val="tx1"/>
                </a:solidFill>
              </a:rPr>
              <a:t> «Ο ψαράς»   </a:t>
            </a:r>
          </a:p>
          <a:p>
            <a:pPr algn="ctr"/>
            <a:endParaRPr lang="el-CY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99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1DEB2B4A-8851-45F9-8208-AF04DA7FB0EF}"/>
              </a:ext>
            </a:extLst>
          </p:cNvPr>
          <p:cNvSpPr/>
          <p:nvPr/>
        </p:nvSpPr>
        <p:spPr>
          <a:xfrm>
            <a:off x="0" y="2527300"/>
            <a:ext cx="12192000" cy="2082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Βέλος: Επάνω 2">
            <a:extLst>
              <a:ext uri="{FF2B5EF4-FFF2-40B4-BE49-F238E27FC236}">
                <a16:creationId xmlns:a16="http://schemas.microsoft.com/office/drawing/2014/main" id="{34D249F1-4781-4750-BAAF-9B94BBBFB0BB}"/>
              </a:ext>
            </a:extLst>
          </p:cNvPr>
          <p:cNvSpPr/>
          <p:nvPr/>
        </p:nvSpPr>
        <p:spPr>
          <a:xfrm>
            <a:off x="4965700" y="2184400"/>
            <a:ext cx="901700" cy="1905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39C6E27F-C030-4082-9497-4A500B6DD66F}"/>
              </a:ext>
            </a:extLst>
          </p:cNvPr>
          <p:cNvSpPr/>
          <p:nvPr/>
        </p:nvSpPr>
        <p:spPr>
          <a:xfrm>
            <a:off x="4457700" y="431800"/>
            <a:ext cx="1854200" cy="1206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0</a:t>
            </a:r>
            <a:endParaRPr lang="el-CY" sz="44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626F6EF-D1A8-4129-B461-9F3CD588AE61}"/>
              </a:ext>
            </a:extLst>
          </p:cNvPr>
          <p:cNvSpPr/>
          <p:nvPr/>
        </p:nvSpPr>
        <p:spPr>
          <a:xfrm>
            <a:off x="4254500" y="4210050"/>
            <a:ext cx="876300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100 π.Χ.</a:t>
            </a:r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9D9877E-AC7B-475E-9191-C8F61F34814F}"/>
              </a:ext>
            </a:extLst>
          </p:cNvPr>
          <p:cNvSpPr/>
          <p:nvPr/>
        </p:nvSpPr>
        <p:spPr>
          <a:xfrm>
            <a:off x="127000" y="4210050"/>
            <a:ext cx="1100135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3000 </a:t>
            </a:r>
          </a:p>
          <a:p>
            <a:pPr algn="ctr"/>
            <a:r>
              <a:rPr lang="el-GR" dirty="0"/>
              <a:t>π.Χ.</a:t>
            </a:r>
            <a:endParaRPr lang="el-CY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2059F18C-3D40-408A-B899-573504E71A18}"/>
              </a:ext>
            </a:extLst>
          </p:cNvPr>
          <p:cNvSpPr/>
          <p:nvPr/>
        </p:nvSpPr>
        <p:spPr>
          <a:xfrm>
            <a:off x="1654175" y="4184650"/>
            <a:ext cx="942975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1100 π.Χ.</a:t>
            </a:r>
            <a:endParaRPr lang="el-CY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98D0477B-6302-489D-B6AC-48C597D800C9}"/>
              </a:ext>
            </a:extLst>
          </p:cNvPr>
          <p:cNvSpPr/>
          <p:nvPr/>
        </p:nvSpPr>
        <p:spPr>
          <a:xfrm>
            <a:off x="2597150" y="4184650"/>
            <a:ext cx="638175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…….</a:t>
            </a:r>
            <a:endParaRPr lang="el-CY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32C4EA26-B6B6-464B-BE27-B3F3724C4BC8}"/>
              </a:ext>
            </a:extLst>
          </p:cNvPr>
          <p:cNvSpPr/>
          <p:nvPr/>
        </p:nvSpPr>
        <p:spPr>
          <a:xfrm>
            <a:off x="3282950" y="4203700"/>
            <a:ext cx="876300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200 π.Χ.</a:t>
            </a:r>
            <a:endParaRPr lang="el-CY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8BE095D8-DEBB-4789-8E53-B0B51B535B09}"/>
              </a:ext>
            </a:extLst>
          </p:cNvPr>
          <p:cNvSpPr/>
          <p:nvPr/>
        </p:nvSpPr>
        <p:spPr>
          <a:xfrm>
            <a:off x="5522911" y="4222750"/>
            <a:ext cx="876300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100 μ.Χ.</a:t>
            </a:r>
            <a:endParaRPr lang="el-CY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BA3694A7-ACE6-4B11-9F6A-A17DCEE339FD}"/>
              </a:ext>
            </a:extLst>
          </p:cNvPr>
          <p:cNvSpPr/>
          <p:nvPr/>
        </p:nvSpPr>
        <p:spPr>
          <a:xfrm>
            <a:off x="6588125" y="4222750"/>
            <a:ext cx="3902071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……………………………………………………</a:t>
            </a:r>
            <a:endParaRPr lang="el-CY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9F2AA388-8887-4FC8-A141-6B40CF4A91E6}"/>
              </a:ext>
            </a:extLst>
          </p:cNvPr>
          <p:cNvSpPr/>
          <p:nvPr/>
        </p:nvSpPr>
        <p:spPr>
          <a:xfrm>
            <a:off x="10679110" y="4210050"/>
            <a:ext cx="942975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2025</a:t>
            </a:r>
            <a:endParaRPr lang="el-CY" dirty="0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4FBD39F5-099B-4BA1-8FC9-84D8F56A8EAF}"/>
              </a:ext>
            </a:extLst>
          </p:cNvPr>
          <p:cNvSpPr/>
          <p:nvPr/>
        </p:nvSpPr>
        <p:spPr>
          <a:xfrm>
            <a:off x="1063629" y="4191000"/>
            <a:ext cx="638175" cy="844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…….</a:t>
            </a:r>
            <a:endParaRPr lang="el-CY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4B87EB-699A-44FC-BFAE-58797173ACD1}"/>
              </a:ext>
            </a:extLst>
          </p:cNvPr>
          <p:cNvSpPr txBox="1"/>
          <p:nvPr/>
        </p:nvSpPr>
        <p:spPr>
          <a:xfrm>
            <a:off x="127000" y="5499100"/>
            <a:ext cx="2349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tx1"/>
                </a:solidFill>
              </a:rPr>
              <a:t>ΕΠΟΧΗ ΤΟΥ ΧΑΛΚΟΥ </a:t>
            </a:r>
            <a:endParaRPr lang="el-CY" dirty="0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83BEE9EE-6098-4DC7-BFD7-5418CA2430E7}"/>
              </a:ext>
            </a:extLst>
          </p:cNvPr>
          <p:cNvSpPr/>
          <p:nvPr/>
        </p:nvSpPr>
        <p:spPr>
          <a:xfrm>
            <a:off x="7289800" y="723900"/>
            <a:ext cx="4332285" cy="558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solidFill>
                  <a:srgbClr val="FF0000"/>
                </a:solidFill>
              </a:rPr>
              <a:t>ΙΣΤΟΡΙΚΗ  ΓΡΑΜΜΗ</a:t>
            </a:r>
            <a:endParaRPr lang="el-CY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5" b="13492"/>
          <a:stretch/>
        </p:blipFill>
        <p:spPr bwMode="auto">
          <a:xfrm>
            <a:off x="830943" y="546100"/>
            <a:ext cx="1277257" cy="1892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469900" y="2743200"/>
            <a:ext cx="11036299" cy="3428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200" b="1" dirty="0">
              <a:solidFill>
                <a:schemeClr val="tx1"/>
              </a:solidFill>
            </a:endParaRPr>
          </a:p>
          <a:p>
            <a:pPr algn="ctr"/>
            <a:endParaRPr lang="el-GR" sz="2400" b="1" dirty="0">
              <a:solidFill>
                <a:srgbClr val="FF0000"/>
              </a:solidFill>
            </a:endParaRPr>
          </a:p>
          <a:p>
            <a:pPr algn="ctr"/>
            <a:endParaRPr lang="el-GR" sz="2400" b="1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1100" dirty="0">
              <a:solidFill>
                <a:srgbClr val="FF0000"/>
              </a:solidFill>
            </a:endParaRPr>
          </a:p>
          <a:p>
            <a:pPr algn="ctr"/>
            <a:endParaRPr lang="el-GR" sz="1100" dirty="0">
              <a:solidFill>
                <a:srgbClr val="FF0000"/>
              </a:solidFill>
            </a:endParaRPr>
          </a:p>
          <a:p>
            <a:pPr algn="ctr"/>
            <a:endParaRPr lang="el-CY" sz="11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A142F-1EAD-4516-9127-D968F39A2254}"/>
              </a:ext>
            </a:extLst>
          </p:cNvPr>
          <p:cNvSpPr txBox="1"/>
          <p:nvPr/>
        </p:nvSpPr>
        <p:spPr>
          <a:xfrm>
            <a:off x="3048000" y="894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chemeClr val="tx1"/>
                </a:solidFill>
              </a:rPr>
              <a:t>Εργασία  για  το σπίτι  </a:t>
            </a:r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5E335C42-CC58-4862-998C-A31D7C60D704}"/>
              </a:ext>
            </a:extLst>
          </p:cNvPr>
          <p:cNvSpPr/>
          <p:nvPr/>
        </p:nvSpPr>
        <p:spPr>
          <a:xfrm>
            <a:off x="469900" y="4102100"/>
            <a:ext cx="11036299" cy="101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6E01B4E4-C5E2-4501-8BF0-3B1C703A6BEC}"/>
              </a:ext>
            </a:extLst>
          </p:cNvPr>
          <p:cNvSpPr/>
          <p:nvPr/>
        </p:nvSpPr>
        <p:spPr>
          <a:xfrm rot="16200000">
            <a:off x="1837247" y="3611570"/>
            <a:ext cx="1305564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907DAE87-D027-41BE-8FBC-A8D8936DBFB4}"/>
              </a:ext>
            </a:extLst>
          </p:cNvPr>
          <p:cNvSpPr/>
          <p:nvPr/>
        </p:nvSpPr>
        <p:spPr>
          <a:xfrm rot="16200000">
            <a:off x="4033518" y="3642364"/>
            <a:ext cx="1305564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DC515E99-3B73-432D-8229-113BAE58378B}"/>
              </a:ext>
            </a:extLst>
          </p:cNvPr>
          <p:cNvSpPr/>
          <p:nvPr/>
        </p:nvSpPr>
        <p:spPr>
          <a:xfrm rot="16200000">
            <a:off x="6953689" y="3611570"/>
            <a:ext cx="1305564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D30CC2-F53E-40B4-BCDA-4897D4FA6D38}"/>
              </a:ext>
            </a:extLst>
          </p:cNvPr>
          <p:cNvSpPr txBox="1"/>
          <p:nvPr/>
        </p:nvSpPr>
        <p:spPr>
          <a:xfrm>
            <a:off x="3416300" y="17664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solidFill>
                  <a:srgbClr val="FF0000"/>
                </a:solidFill>
              </a:rPr>
              <a:t>Μελέτη των αντιπροσωπευτικότερων εικαστικών έργων</a:t>
            </a:r>
            <a:endParaRPr lang="el-CY" sz="1800" dirty="0">
              <a:solidFill>
                <a:srgbClr val="FF0000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C1BB59D-9500-4D03-9C23-76E1832D4230}"/>
              </a:ext>
            </a:extLst>
          </p:cNvPr>
          <p:cNvSpPr/>
          <p:nvPr/>
        </p:nvSpPr>
        <p:spPr>
          <a:xfrm>
            <a:off x="965199" y="2866765"/>
            <a:ext cx="3060700" cy="627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Νεολιθική Εποχή </a:t>
            </a:r>
            <a:endParaRPr lang="el-CY" dirty="0"/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D97963CD-50CA-44E1-B763-0452204E7ED0}"/>
              </a:ext>
            </a:extLst>
          </p:cNvPr>
          <p:cNvSpPr/>
          <p:nvPr/>
        </p:nvSpPr>
        <p:spPr>
          <a:xfrm>
            <a:off x="7289801" y="2877765"/>
            <a:ext cx="3060700" cy="627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Εποχή του Χαλκού  </a:t>
            </a:r>
            <a:endParaRPr lang="el-CY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F2D700CC-345E-4E77-BDBF-1C1DD1F873C3}"/>
              </a:ext>
            </a:extLst>
          </p:cNvPr>
          <p:cNvSpPr/>
          <p:nvPr/>
        </p:nvSpPr>
        <p:spPr>
          <a:xfrm>
            <a:off x="4114800" y="2866765"/>
            <a:ext cx="3060700" cy="627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Χαλκολιθική Εποχή  </a:t>
            </a:r>
            <a:endParaRPr lang="el-CY" dirty="0"/>
          </a:p>
        </p:txBody>
      </p:sp>
      <p:pic>
        <p:nvPicPr>
          <p:cNvPr id="16" name="Εικόνα 15" descr="Εικόνα που περιέχει βιβλίο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E7FAD1D0-4BB9-4CAE-A1D9-C2A10B9F1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2" t="58760" r="24830" b="3881"/>
          <a:stretch/>
        </p:blipFill>
        <p:spPr>
          <a:xfrm rot="5400000">
            <a:off x="2537601" y="5007535"/>
            <a:ext cx="1295954" cy="1062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Εικόνα 16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C9BF5D00-16A7-471E-8B35-2D30BE786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9" t="22350" r="-85" b="59319"/>
          <a:stretch/>
        </p:blipFill>
        <p:spPr>
          <a:xfrm>
            <a:off x="706156" y="4973765"/>
            <a:ext cx="657788" cy="11984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Εικόνα 17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C6BBE8E4-01FF-44E9-9090-060674220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3" t="77031" r="47989" b="635"/>
          <a:stretch/>
        </p:blipFill>
        <p:spPr>
          <a:xfrm>
            <a:off x="1577759" y="4973765"/>
            <a:ext cx="862725" cy="1198434"/>
          </a:xfrm>
          <a:prstGeom prst="rect">
            <a:avLst/>
          </a:prstGeom>
        </p:spPr>
      </p:pic>
      <p:pic>
        <p:nvPicPr>
          <p:cNvPr id="19" name="Picture 2" descr="Κοινοτικό Συμβούλιο Πωμού">
            <a:extLst>
              <a:ext uri="{FF2B5EF4-FFF2-40B4-BE49-F238E27FC236}">
                <a16:creationId xmlns:a16="http://schemas.microsoft.com/office/drawing/2014/main" id="{33D2452B-C5EF-4623-890A-BEB0CA80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212" y="4973765"/>
            <a:ext cx="1492251" cy="111925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Εικόνα 19" descr="Εικόνα που περιέχει κείμενο, ζωγραφιά, παιδική τέχνη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ADEFBE22-61CC-4344-8CDE-1B4A6D419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4" b="32094"/>
          <a:stretch/>
        </p:blipFill>
        <p:spPr>
          <a:xfrm rot="5400000">
            <a:off x="7831923" y="4607036"/>
            <a:ext cx="896952" cy="1727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Εικόνα 20" descr="Εικόνα που περιέχει κείμενο, βιβλίο, τέχνη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54DBCA9C-2638-40C1-82D4-404B61055B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7" r="15749"/>
          <a:stretch/>
        </p:blipFill>
        <p:spPr>
          <a:xfrm rot="5400000">
            <a:off x="9422265" y="4667310"/>
            <a:ext cx="1295952" cy="13927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7143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5" b="13492"/>
          <a:stretch/>
        </p:blipFill>
        <p:spPr bwMode="auto">
          <a:xfrm>
            <a:off x="830943" y="546100"/>
            <a:ext cx="1277257" cy="1892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469900" y="2743200"/>
            <a:ext cx="11036299" cy="3428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100" dirty="0">
              <a:solidFill>
                <a:schemeClr val="tx1"/>
              </a:solidFill>
            </a:endParaRPr>
          </a:p>
          <a:p>
            <a:pPr algn="ctr"/>
            <a:endParaRPr lang="el-GR" sz="1200" b="1" dirty="0">
              <a:solidFill>
                <a:schemeClr val="tx1"/>
              </a:solidFill>
            </a:endParaRPr>
          </a:p>
          <a:p>
            <a:pPr algn="ctr"/>
            <a:endParaRPr lang="el-GR" sz="2400" b="1" dirty="0">
              <a:solidFill>
                <a:srgbClr val="FF0000"/>
              </a:solidFill>
            </a:endParaRPr>
          </a:p>
          <a:p>
            <a:pPr algn="ctr"/>
            <a:endParaRPr lang="el-GR" sz="2400" b="1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2400" dirty="0">
              <a:solidFill>
                <a:srgbClr val="FF0000"/>
              </a:solidFill>
            </a:endParaRPr>
          </a:p>
          <a:p>
            <a:pPr algn="ctr"/>
            <a:endParaRPr lang="el-GR" sz="1100" dirty="0">
              <a:solidFill>
                <a:srgbClr val="FF0000"/>
              </a:solidFill>
            </a:endParaRPr>
          </a:p>
          <a:p>
            <a:pPr algn="ctr"/>
            <a:endParaRPr lang="el-GR" sz="1100" dirty="0">
              <a:solidFill>
                <a:srgbClr val="FF0000"/>
              </a:solidFill>
            </a:endParaRPr>
          </a:p>
          <a:p>
            <a:pPr algn="ctr"/>
            <a:endParaRPr lang="el-CY" sz="11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A142F-1EAD-4516-9127-D968F39A2254}"/>
              </a:ext>
            </a:extLst>
          </p:cNvPr>
          <p:cNvSpPr txBox="1"/>
          <p:nvPr/>
        </p:nvSpPr>
        <p:spPr>
          <a:xfrm>
            <a:off x="3048000" y="894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solidFill>
                  <a:schemeClr val="tx1"/>
                </a:solidFill>
              </a:rPr>
              <a:t>Εργασία  για  το σπίτι  </a:t>
            </a:r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5E335C42-CC58-4862-998C-A31D7C60D704}"/>
              </a:ext>
            </a:extLst>
          </p:cNvPr>
          <p:cNvSpPr/>
          <p:nvPr/>
        </p:nvSpPr>
        <p:spPr>
          <a:xfrm>
            <a:off x="469900" y="4102100"/>
            <a:ext cx="11036299" cy="1016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6E01B4E4-C5E2-4501-8BF0-3B1C703A6BEC}"/>
              </a:ext>
            </a:extLst>
          </p:cNvPr>
          <p:cNvSpPr/>
          <p:nvPr/>
        </p:nvSpPr>
        <p:spPr>
          <a:xfrm rot="16200000">
            <a:off x="1837247" y="3636970"/>
            <a:ext cx="1305564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907DAE87-D027-41BE-8FBC-A8D8936DBFB4}"/>
              </a:ext>
            </a:extLst>
          </p:cNvPr>
          <p:cNvSpPr/>
          <p:nvPr/>
        </p:nvSpPr>
        <p:spPr>
          <a:xfrm rot="16200000">
            <a:off x="4033518" y="3642364"/>
            <a:ext cx="1305564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DC515E99-3B73-432D-8229-113BAE58378B}"/>
              </a:ext>
            </a:extLst>
          </p:cNvPr>
          <p:cNvSpPr/>
          <p:nvPr/>
        </p:nvSpPr>
        <p:spPr>
          <a:xfrm rot="16200000">
            <a:off x="6953689" y="3611570"/>
            <a:ext cx="1305564" cy="1143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D30CC2-F53E-40B4-BCDA-4897D4FA6D38}"/>
              </a:ext>
            </a:extLst>
          </p:cNvPr>
          <p:cNvSpPr txBox="1"/>
          <p:nvPr/>
        </p:nvSpPr>
        <p:spPr>
          <a:xfrm>
            <a:off x="3047999" y="21219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FF0000"/>
                </a:solidFill>
              </a:rPr>
              <a:t>Μελέτη των αντιπροσωπευτικότερων εικαστικών έργων</a:t>
            </a:r>
            <a:endParaRPr lang="el-CY" sz="1800" b="1" dirty="0">
              <a:solidFill>
                <a:srgbClr val="FF0000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C1BB59D-9500-4D03-9C23-76E1832D4230}"/>
              </a:ext>
            </a:extLst>
          </p:cNvPr>
          <p:cNvSpPr/>
          <p:nvPr/>
        </p:nvSpPr>
        <p:spPr>
          <a:xfrm>
            <a:off x="965199" y="2866765"/>
            <a:ext cx="3060700" cy="627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Νεολιθική Εποχή </a:t>
            </a:r>
            <a:endParaRPr lang="el-CY" b="1" dirty="0"/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D97963CD-50CA-44E1-B763-0452204E7ED0}"/>
              </a:ext>
            </a:extLst>
          </p:cNvPr>
          <p:cNvSpPr/>
          <p:nvPr/>
        </p:nvSpPr>
        <p:spPr>
          <a:xfrm>
            <a:off x="7289801" y="2877765"/>
            <a:ext cx="3060700" cy="627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 Εποχή του Χαλκού  </a:t>
            </a:r>
            <a:endParaRPr lang="el-CY" b="1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F2D700CC-345E-4E77-BDBF-1C1DD1F873C3}"/>
              </a:ext>
            </a:extLst>
          </p:cNvPr>
          <p:cNvSpPr/>
          <p:nvPr/>
        </p:nvSpPr>
        <p:spPr>
          <a:xfrm>
            <a:off x="4114800" y="2866765"/>
            <a:ext cx="3060700" cy="627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Χαλκολιθική Εποχή  </a:t>
            </a:r>
            <a:endParaRPr lang="el-CY" b="1" dirty="0"/>
          </a:p>
        </p:txBody>
      </p:sp>
      <p:pic>
        <p:nvPicPr>
          <p:cNvPr id="16" name="Εικόνα 15" descr="Εικόνα που περιέχει βιβλίο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E7FAD1D0-4BB9-4CAE-A1D9-C2A10B9F1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2" t="58760" r="24830" b="3881"/>
          <a:stretch/>
        </p:blipFill>
        <p:spPr>
          <a:xfrm rot="5400000">
            <a:off x="2537601" y="5007535"/>
            <a:ext cx="1295954" cy="1062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Εικόνα 16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C9BF5D00-16A7-471E-8B35-2D30BE786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9" t="22350" r="-85" b="59319"/>
          <a:stretch/>
        </p:blipFill>
        <p:spPr>
          <a:xfrm>
            <a:off x="706156" y="4973765"/>
            <a:ext cx="657788" cy="11984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Εικόνα 17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C6BBE8E4-01FF-44E9-9090-060674220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3" t="77031" r="47989" b="635"/>
          <a:stretch/>
        </p:blipFill>
        <p:spPr>
          <a:xfrm>
            <a:off x="1577759" y="4973765"/>
            <a:ext cx="862725" cy="1198434"/>
          </a:xfrm>
          <a:prstGeom prst="rect">
            <a:avLst/>
          </a:prstGeom>
        </p:spPr>
      </p:pic>
      <p:pic>
        <p:nvPicPr>
          <p:cNvPr id="19" name="Picture 2" descr="Κοινοτικό Συμβούλιο Πωμού">
            <a:extLst>
              <a:ext uri="{FF2B5EF4-FFF2-40B4-BE49-F238E27FC236}">
                <a16:creationId xmlns:a16="http://schemas.microsoft.com/office/drawing/2014/main" id="{33D2452B-C5EF-4623-890A-BEB0CA80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212" y="4973765"/>
            <a:ext cx="1492251" cy="111925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Εικόνα 19" descr="Εικόνα που περιέχει κείμενο, ζωγραφιά, παιδική τέχνη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ADEFBE22-61CC-4344-8CDE-1B4A6D419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4" b="32094"/>
          <a:stretch/>
        </p:blipFill>
        <p:spPr>
          <a:xfrm rot="5400000">
            <a:off x="7831923" y="4607036"/>
            <a:ext cx="896952" cy="1727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Εικόνα 20" descr="Εικόνα που περιέχει κείμενο, βιβλίο, τέχνη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54DBCA9C-2638-40C1-82D4-404B61055B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7" r="15749"/>
          <a:stretch/>
        </p:blipFill>
        <p:spPr>
          <a:xfrm rot="5400000">
            <a:off x="9422265" y="4667310"/>
            <a:ext cx="1295952" cy="1392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2BA7C7F-5806-4CDC-984F-505350D2AAD6}"/>
              </a:ext>
            </a:extLst>
          </p:cNvPr>
          <p:cNvSpPr/>
          <p:nvPr/>
        </p:nvSpPr>
        <p:spPr>
          <a:xfrm>
            <a:off x="8064500" y="223352"/>
            <a:ext cx="3797300" cy="1589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1200" dirty="0"/>
              <a:t>1. Τοιχογραφία / Τέντα/ Κύπρος </a:t>
            </a:r>
          </a:p>
          <a:p>
            <a:r>
              <a:rPr lang="el-GR" sz="1200" dirty="0"/>
              <a:t>2. Λίθινο ειδώλιο / </a:t>
            </a:r>
            <a:r>
              <a:rPr lang="el-GR" sz="1200" dirty="0" err="1"/>
              <a:t>Χοιροκοιτία</a:t>
            </a:r>
            <a:r>
              <a:rPr lang="el-GR" sz="1200" dirty="0"/>
              <a:t> / Κύπρος </a:t>
            </a:r>
          </a:p>
          <a:p>
            <a:r>
              <a:rPr lang="el-GR" sz="1200" dirty="0"/>
              <a:t>3. Πήλινο ειδώλιο / </a:t>
            </a:r>
            <a:r>
              <a:rPr lang="el-GR" sz="1200" dirty="0" err="1"/>
              <a:t>Κουροτρόφος</a:t>
            </a:r>
            <a:r>
              <a:rPr lang="el-GR" sz="1200" dirty="0"/>
              <a:t> / Θεσσαλία/ Ελλάδα </a:t>
            </a:r>
          </a:p>
          <a:p>
            <a:r>
              <a:rPr lang="el-GR" sz="1200" dirty="0"/>
              <a:t>4. </a:t>
            </a:r>
            <a:r>
              <a:rPr lang="el-GR" sz="1200" dirty="0" err="1"/>
              <a:t>Σταυρόσχημο</a:t>
            </a:r>
            <a:r>
              <a:rPr lang="el-GR" sz="1200" dirty="0"/>
              <a:t> ειδώλιο /Πάφος/ Κύπρος </a:t>
            </a:r>
          </a:p>
          <a:p>
            <a:r>
              <a:rPr lang="el-GR" sz="1200" dirty="0"/>
              <a:t>5. Τοιχογραφία /Θήρα / Κυκλάδες / Ελλάδα </a:t>
            </a:r>
          </a:p>
          <a:p>
            <a:r>
              <a:rPr lang="el-GR" sz="1200" dirty="0"/>
              <a:t>6. Μαρμάρινο ειδώλιο / Αμοργός / Κυκλάδες / Ελλάδα  </a:t>
            </a:r>
            <a:endParaRPr lang="el-CY" sz="1200" dirty="0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C754FAA0-02BE-4271-8776-CB98ACE06219}"/>
              </a:ext>
            </a:extLst>
          </p:cNvPr>
          <p:cNvSpPr/>
          <p:nvPr/>
        </p:nvSpPr>
        <p:spPr>
          <a:xfrm>
            <a:off x="706156" y="6038160"/>
            <a:ext cx="411444" cy="6750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endParaRPr lang="el-CY" dirty="0"/>
          </a:p>
        </p:txBody>
      </p:sp>
      <p:sp>
        <p:nvSpPr>
          <p:cNvPr id="22" name="Οβάλ 21">
            <a:extLst>
              <a:ext uri="{FF2B5EF4-FFF2-40B4-BE49-F238E27FC236}">
                <a16:creationId xmlns:a16="http://schemas.microsoft.com/office/drawing/2014/main" id="{F3FF0DBE-379E-4FCF-9CBE-A44BDCBAE942}"/>
              </a:ext>
            </a:extLst>
          </p:cNvPr>
          <p:cNvSpPr/>
          <p:nvPr/>
        </p:nvSpPr>
        <p:spPr>
          <a:xfrm>
            <a:off x="2952857" y="5919112"/>
            <a:ext cx="411444" cy="6750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  <a:endParaRPr lang="el-CY" dirty="0"/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802F7F3D-489B-4BEC-9CCD-A5CBF095737D}"/>
              </a:ext>
            </a:extLst>
          </p:cNvPr>
          <p:cNvSpPr/>
          <p:nvPr/>
        </p:nvSpPr>
        <p:spPr>
          <a:xfrm>
            <a:off x="5503305" y="5874258"/>
            <a:ext cx="411444" cy="6750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  <a:endParaRPr lang="el-CY" dirty="0"/>
          </a:p>
        </p:txBody>
      </p:sp>
      <p:sp>
        <p:nvSpPr>
          <p:cNvPr id="24" name="Οβάλ 23">
            <a:extLst>
              <a:ext uri="{FF2B5EF4-FFF2-40B4-BE49-F238E27FC236}">
                <a16:creationId xmlns:a16="http://schemas.microsoft.com/office/drawing/2014/main" id="{7038C452-6CCC-4B1C-B9C9-05F12A50DCDC}"/>
              </a:ext>
            </a:extLst>
          </p:cNvPr>
          <p:cNvSpPr/>
          <p:nvPr/>
        </p:nvSpPr>
        <p:spPr>
          <a:xfrm>
            <a:off x="7950161" y="5749089"/>
            <a:ext cx="411444" cy="6750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  <a:endParaRPr lang="el-CY" dirty="0"/>
          </a:p>
        </p:txBody>
      </p:sp>
      <p:sp>
        <p:nvSpPr>
          <p:cNvPr id="25" name="Οβάλ 24">
            <a:extLst>
              <a:ext uri="{FF2B5EF4-FFF2-40B4-BE49-F238E27FC236}">
                <a16:creationId xmlns:a16="http://schemas.microsoft.com/office/drawing/2014/main" id="{4E1F9C68-4888-4C22-A336-674CCB38EEB8}"/>
              </a:ext>
            </a:extLst>
          </p:cNvPr>
          <p:cNvSpPr/>
          <p:nvPr/>
        </p:nvSpPr>
        <p:spPr>
          <a:xfrm>
            <a:off x="9876797" y="5789820"/>
            <a:ext cx="411444" cy="6750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6</a:t>
            </a:r>
            <a:endParaRPr lang="el-CY" dirty="0"/>
          </a:p>
        </p:txBody>
      </p:sp>
      <p:sp>
        <p:nvSpPr>
          <p:cNvPr id="26" name="Οβάλ 25">
            <a:extLst>
              <a:ext uri="{FF2B5EF4-FFF2-40B4-BE49-F238E27FC236}">
                <a16:creationId xmlns:a16="http://schemas.microsoft.com/office/drawing/2014/main" id="{4AEB5D21-BC35-4189-819E-793B9DD6C767}"/>
              </a:ext>
            </a:extLst>
          </p:cNvPr>
          <p:cNvSpPr/>
          <p:nvPr/>
        </p:nvSpPr>
        <p:spPr>
          <a:xfrm>
            <a:off x="1772312" y="5983991"/>
            <a:ext cx="411444" cy="6750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  <a:endParaRPr lang="el-CY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25338B5C-A22B-406C-8B3E-8B92E4D94D94}"/>
              </a:ext>
            </a:extLst>
          </p:cNvPr>
          <p:cNvSpPr/>
          <p:nvPr/>
        </p:nvSpPr>
        <p:spPr>
          <a:xfrm>
            <a:off x="2349500" y="431800"/>
            <a:ext cx="2260600" cy="14455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rgbClr val="FF0000"/>
                </a:solidFill>
              </a:rPr>
              <a:t>ΒΟΗΘΕΙΑ</a:t>
            </a:r>
            <a:endParaRPr lang="el-CY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30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D572A03-D867-A5A8-42FF-05CE78411F72}"/>
              </a:ext>
            </a:extLst>
          </p:cNvPr>
          <p:cNvSpPr/>
          <p:nvPr/>
        </p:nvSpPr>
        <p:spPr>
          <a:xfrm>
            <a:off x="1033669" y="291548"/>
            <a:ext cx="8931965" cy="1179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Επικαιροποίηση </a:t>
            </a:r>
            <a:endParaRPr lang="el-CY" sz="4800" dirty="0"/>
          </a:p>
        </p:txBody>
      </p:sp>
      <p:pic>
        <p:nvPicPr>
          <p:cNvPr id="4" name="Εικόνα 3" descr="Εικόνα που περιέχει κείμενο, στιγμιότυπο οθόν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7B32AD6-0D68-0541-0C0A-9869F1B09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0" y="1616764"/>
            <a:ext cx="6267853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9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B405F-D451-2471-F7E9-D4A25C6A1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FE7CF306-AFC4-C7AE-95A0-2C898E1F8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t="13774" r="26184" b="14100"/>
          <a:stretch/>
        </p:blipFill>
        <p:spPr>
          <a:xfrm rot="5400000">
            <a:off x="3318013" y="-110989"/>
            <a:ext cx="5555972" cy="800431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451E17F-A950-BAFE-12B2-2DEA13A5D5AB}"/>
              </a:ext>
            </a:extLst>
          </p:cNvPr>
          <p:cNvSpPr/>
          <p:nvPr/>
        </p:nvSpPr>
        <p:spPr>
          <a:xfrm>
            <a:off x="278294" y="0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 </a:t>
            </a:r>
            <a:r>
              <a:rPr lang="en-US" dirty="0">
                <a:solidFill>
                  <a:schemeClr val="tx1"/>
                </a:solidFill>
              </a:rPr>
              <a:t>18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90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C7CF7-8152-8392-7B37-5A374ECE1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στιγμιότυπο οθόν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E4CDAB19-40DB-4C14-4E8F-A619AA08A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t="3600" r="6970" b="22692"/>
          <a:stretch>
            <a:fillRect/>
          </a:stretch>
        </p:blipFill>
        <p:spPr>
          <a:xfrm>
            <a:off x="3372678" y="308113"/>
            <a:ext cx="5446644" cy="62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68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Θεόδωρος Κα</a:t>
            </a:r>
            <a:r>
              <a:rPr lang="el-CY" sz="18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τσουλάκος</a:t>
            </a:r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Γεωργί</a:t>
            </a:r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 Κοκκορού - Αλευρά, Βασίλειος Σκουλάτος, </a:t>
            </a:r>
            <a:r>
              <a:rPr lang="el-CY" sz="1800" i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Αρχαία Ιστορία, Α΄ Γυμνασίου</a:t>
            </a:r>
            <a:r>
              <a:rPr lang="el-CY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Εκδόσεις ΙΤΥΕ «Διόφαντος», Αθήνα</a:t>
            </a:r>
            <a:r>
              <a:rPr lang="el-GR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σσ</a:t>
            </a:r>
            <a:r>
              <a:rPr lang="el-GR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l-GR" dirty="0">
                <a:solidFill>
                  <a:schemeClr val="tx1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21</a:t>
            </a:r>
            <a:r>
              <a:rPr lang="el-GR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-22.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1DEB2B4A-8851-45F9-8208-AF04DA7FB0EF}"/>
              </a:ext>
            </a:extLst>
          </p:cNvPr>
          <p:cNvSpPr/>
          <p:nvPr/>
        </p:nvSpPr>
        <p:spPr>
          <a:xfrm>
            <a:off x="0" y="2527300"/>
            <a:ext cx="12192000" cy="2082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Βέλος: Επάνω 2">
            <a:extLst>
              <a:ext uri="{FF2B5EF4-FFF2-40B4-BE49-F238E27FC236}">
                <a16:creationId xmlns:a16="http://schemas.microsoft.com/office/drawing/2014/main" id="{34D249F1-4781-4750-BAAF-9B94BBBFB0BB}"/>
              </a:ext>
            </a:extLst>
          </p:cNvPr>
          <p:cNvSpPr/>
          <p:nvPr/>
        </p:nvSpPr>
        <p:spPr>
          <a:xfrm>
            <a:off x="4965700" y="2184400"/>
            <a:ext cx="901700" cy="1905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39C6E27F-C030-4082-9497-4A500B6DD66F}"/>
              </a:ext>
            </a:extLst>
          </p:cNvPr>
          <p:cNvSpPr/>
          <p:nvPr/>
        </p:nvSpPr>
        <p:spPr>
          <a:xfrm>
            <a:off x="4457700" y="431800"/>
            <a:ext cx="1854200" cy="1206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0</a:t>
            </a:r>
            <a:endParaRPr lang="el-CY" sz="44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98D0477B-6302-489D-B6AC-48C597D800C9}"/>
              </a:ext>
            </a:extLst>
          </p:cNvPr>
          <p:cNvSpPr/>
          <p:nvPr/>
        </p:nvSpPr>
        <p:spPr>
          <a:xfrm>
            <a:off x="2597150" y="4184650"/>
            <a:ext cx="638175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…….</a:t>
            </a:r>
            <a:endParaRPr lang="el-CY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8BE095D8-DEBB-4789-8E53-B0B51B535B09}"/>
              </a:ext>
            </a:extLst>
          </p:cNvPr>
          <p:cNvSpPr/>
          <p:nvPr/>
        </p:nvSpPr>
        <p:spPr>
          <a:xfrm>
            <a:off x="5522911" y="4222750"/>
            <a:ext cx="1065214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r>
              <a:rPr lang="el-GR" baseline="30000" dirty="0"/>
              <a:t>ος</a:t>
            </a:r>
            <a:r>
              <a:rPr lang="el-GR" dirty="0"/>
              <a:t> αιώνας</a:t>
            </a:r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BA3694A7-ACE6-4B11-9F6A-A17DCEE339FD}"/>
              </a:ext>
            </a:extLst>
          </p:cNvPr>
          <p:cNvSpPr/>
          <p:nvPr/>
        </p:nvSpPr>
        <p:spPr>
          <a:xfrm>
            <a:off x="6588125" y="4222750"/>
            <a:ext cx="3902071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……………………………………………………</a:t>
            </a:r>
            <a:endParaRPr lang="el-CY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9F2AA388-8887-4FC8-A141-6B40CF4A91E6}"/>
              </a:ext>
            </a:extLst>
          </p:cNvPr>
          <p:cNvSpPr/>
          <p:nvPr/>
        </p:nvSpPr>
        <p:spPr>
          <a:xfrm>
            <a:off x="10718800" y="4210050"/>
            <a:ext cx="1346200" cy="971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21ος αιώνας</a:t>
            </a:r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4FBD39F5-099B-4BA1-8FC9-84D8F56A8EAF}"/>
              </a:ext>
            </a:extLst>
          </p:cNvPr>
          <p:cNvSpPr/>
          <p:nvPr/>
        </p:nvSpPr>
        <p:spPr>
          <a:xfrm>
            <a:off x="893763" y="4191000"/>
            <a:ext cx="638174" cy="844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……</a:t>
            </a:r>
            <a:endParaRPr lang="el-CY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4B87EB-699A-44FC-BFAE-58797173ACD1}"/>
              </a:ext>
            </a:extLst>
          </p:cNvPr>
          <p:cNvSpPr txBox="1"/>
          <p:nvPr/>
        </p:nvSpPr>
        <p:spPr>
          <a:xfrm>
            <a:off x="127000" y="5156200"/>
            <a:ext cx="23495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chemeClr val="tx1"/>
                </a:solidFill>
              </a:rPr>
              <a:t>ΕΠΟΧΗ ΤΟΥ ΧΑΛΚΟΥ </a:t>
            </a:r>
            <a:endParaRPr lang="el-CY" dirty="0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83BEE9EE-6098-4DC7-BFD7-5418CA2430E7}"/>
              </a:ext>
            </a:extLst>
          </p:cNvPr>
          <p:cNvSpPr/>
          <p:nvPr/>
        </p:nvSpPr>
        <p:spPr>
          <a:xfrm>
            <a:off x="7289800" y="723900"/>
            <a:ext cx="4332285" cy="558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solidFill>
                  <a:srgbClr val="FF0000"/>
                </a:solidFill>
              </a:rPr>
              <a:t>ΙΣΤΟΡΙΚΗ  ΓΡΑΜΜΗ</a:t>
            </a:r>
            <a:endParaRPr lang="el-CY" sz="4000" b="1" dirty="0">
              <a:solidFill>
                <a:srgbClr val="FF0000"/>
              </a:solidFill>
            </a:endParaRPr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F25D0432-2ED5-48FB-81F0-2D0A861F262D}"/>
              </a:ext>
            </a:extLst>
          </p:cNvPr>
          <p:cNvSpPr/>
          <p:nvPr/>
        </p:nvSpPr>
        <p:spPr>
          <a:xfrm>
            <a:off x="127001" y="5644039"/>
            <a:ext cx="4991100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π.Χ.</a:t>
            </a:r>
            <a:endParaRPr lang="el-CY" dirty="0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D60E8DF5-65C0-4122-B9F8-CB99B34B9002}"/>
              </a:ext>
            </a:extLst>
          </p:cNvPr>
          <p:cNvSpPr/>
          <p:nvPr/>
        </p:nvSpPr>
        <p:spPr>
          <a:xfrm>
            <a:off x="3235325" y="4222750"/>
            <a:ext cx="1065214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aseline="30000" dirty="0"/>
              <a:t>2ος</a:t>
            </a:r>
            <a:r>
              <a:rPr lang="el-GR" dirty="0"/>
              <a:t> αιώνας</a:t>
            </a:r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538FFBBB-DB53-4CC9-A626-26E8E23E2FF6}"/>
              </a:ext>
            </a:extLst>
          </p:cNvPr>
          <p:cNvSpPr/>
          <p:nvPr/>
        </p:nvSpPr>
        <p:spPr>
          <a:xfrm>
            <a:off x="4201318" y="4222750"/>
            <a:ext cx="1065214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r>
              <a:rPr lang="el-GR" baseline="30000" dirty="0"/>
              <a:t>ος</a:t>
            </a:r>
            <a:r>
              <a:rPr lang="el-GR" dirty="0"/>
              <a:t> αιώνας</a:t>
            </a:r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B5E13EBC-DF0D-4108-96C9-D5DDD4C27FB2}"/>
              </a:ext>
            </a:extLst>
          </p:cNvPr>
          <p:cNvSpPr/>
          <p:nvPr/>
        </p:nvSpPr>
        <p:spPr>
          <a:xfrm>
            <a:off x="1509315" y="4152900"/>
            <a:ext cx="1065214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11</a:t>
            </a:r>
            <a:r>
              <a:rPr lang="el-GR" baseline="30000" dirty="0"/>
              <a:t>ος</a:t>
            </a:r>
            <a:r>
              <a:rPr lang="el-GR" dirty="0"/>
              <a:t> αιώνας</a:t>
            </a:r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F2F8D521-AA0E-4E8D-AD41-ADF45DF45737}"/>
              </a:ext>
            </a:extLst>
          </p:cNvPr>
          <p:cNvSpPr/>
          <p:nvPr/>
        </p:nvSpPr>
        <p:spPr>
          <a:xfrm>
            <a:off x="-23416" y="4168775"/>
            <a:ext cx="1065214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aseline="30000" dirty="0"/>
              <a:t>30ος</a:t>
            </a:r>
            <a:r>
              <a:rPr lang="el-GR" dirty="0"/>
              <a:t> αιώνας</a:t>
            </a:r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F0D443B9-20B3-4B35-9D5F-428188493D09}"/>
              </a:ext>
            </a:extLst>
          </p:cNvPr>
          <p:cNvSpPr/>
          <p:nvPr/>
        </p:nvSpPr>
        <p:spPr>
          <a:xfrm>
            <a:off x="5638801" y="5581650"/>
            <a:ext cx="6337300" cy="850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μ.Χ.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84344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μαντεύω — LexiLaLa">
            <a:extLst>
              <a:ext uri="{FF2B5EF4-FFF2-40B4-BE49-F238E27FC236}">
                <a16:creationId xmlns:a16="http://schemas.microsoft.com/office/drawing/2014/main" id="{E4AA1BC4-6F7F-47B8-A8A0-3D8442423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5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27EE18-0AF6-4361-BA65-B7DA766845AA}"/>
              </a:ext>
            </a:extLst>
          </p:cNvPr>
          <p:cNvSpPr txBox="1"/>
          <p:nvPr/>
        </p:nvSpPr>
        <p:spPr>
          <a:xfrm>
            <a:off x="736600" y="2349500"/>
            <a:ext cx="10490200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buSzPts val="1200"/>
            </a:pPr>
            <a:r>
              <a:rPr lang="el-G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Στις </a:t>
            </a:r>
            <a:r>
              <a:rPr lang="el-GR" sz="4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τετραψήφιες</a:t>
            </a:r>
            <a:r>
              <a:rPr lang="el-G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χρονολογίες προστίθεται μια μονάδα (+1) στους δύο </a:t>
            </a:r>
            <a:r>
              <a:rPr lang="el-GR" sz="4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πρώτους αριθμούς</a:t>
            </a:r>
            <a:r>
              <a:rPr lang="el-G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l-CY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l-G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1890 π.Χ. = 19</a:t>
            </a:r>
            <a:r>
              <a:rPr lang="el-GR" sz="4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ος</a:t>
            </a:r>
            <a:r>
              <a:rPr lang="el-G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αι. π.Χ. (18 +1) </a:t>
            </a:r>
            <a:endParaRPr lang="el-CY" sz="4000" dirty="0"/>
          </a:p>
        </p:txBody>
      </p:sp>
      <p:sp>
        <p:nvSpPr>
          <p:cNvPr id="4" name="Βέλος: Κάτω 3">
            <a:extLst>
              <a:ext uri="{FF2B5EF4-FFF2-40B4-BE49-F238E27FC236}">
                <a16:creationId xmlns:a16="http://schemas.microsoft.com/office/drawing/2014/main" id="{76CFDB8B-070B-4AA1-B70E-669178F52B75}"/>
              </a:ext>
            </a:extLst>
          </p:cNvPr>
          <p:cNvSpPr/>
          <p:nvPr/>
        </p:nvSpPr>
        <p:spPr>
          <a:xfrm>
            <a:off x="4940300" y="330200"/>
            <a:ext cx="2197100" cy="191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91232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Κυκλάδες : </a:t>
            </a:r>
            <a:endParaRPr lang="tr-TR" b="1" dirty="0">
              <a:solidFill>
                <a:schemeClr val="tx1"/>
              </a:solidFill>
            </a:endParaRPr>
          </a:p>
          <a:p>
            <a:r>
              <a:rPr lang="el-GR" b="0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ε</a:t>
            </a:r>
            <a:r>
              <a:rPr lang="el-GR" sz="1800" b="0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ίδος φυσικής γέφυρας ανάμεσα στην Ευρώπη και στην Ασία, την Ηπειρωτική Ελλάδα και την Κρήτη </a:t>
            </a:r>
            <a:endParaRPr lang="el-CY" sz="1800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6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p003\Documents\IΣΤΟΡΙΚΟΙ ΧΑΡΤΕΣ ΚΑΡΟΛΙΔΟΥ\Η Ελλάδα κατά την Επανάσταση του 1821.jpg">
            <a:extLst>
              <a:ext uri="{FF2B5EF4-FFF2-40B4-BE49-F238E27FC236}">
                <a16:creationId xmlns:a16="http://schemas.microsoft.com/office/drawing/2014/main" id="{C52F632E-56D1-F57D-2C48-56CC45D33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32464" r="31128" b="30690"/>
          <a:stretch/>
        </p:blipFill>
        <p:spPr bwMode="auto">
          <a:xfrm>
            <a:off x="371060" y="346167"/>
            <a:ext cx="11754678" cy="65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ap003\Documents\IΣΤΟΡΙΚΟΙ ΧΑΡΤΕΣ ΚΑΡΟΛΙΔΟΥ\Η Ελλάδα κατά την Επανάσταση του 1821.jpg">
            <a:extLst>
              <a:ext uri="{FF2B5EF4-FFF2-40B4-BE49-F238E27FC236}">
                <a16:creationId xmlns:a16="http://schemas.microsoft.com/office/drawing/2014/main" id="{4D81A062-FB47-618A-C8FA-C1AECA1CD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01" r="73569"/>
          <a:stretch/>
        </p:blipFill>
        <p:spPr bwMode="auto">
          <a:xfrm>
            <a:off x="0" y="3922643"/>
            <a:ext cx="4041913" cy="293535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9CF77D-646C-13A9-43DF-96EBAA11C3D8}"/>
              </a:ext>
            </a:extLst>
          </p:cNvPr>
          <p:cNvSpPr txBox="1"/>
          <p:nvPr/>
        </p:nvSpPr>
        <p:spPr>
          <a:xfrm>
            <a:off x="5055704" y="437322"/>
            <a:ext cx="423407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Ηπειρωτική Ελλάδα  </a:t>
            </a:r>
            <a:endParaRPr lang="el-CY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49DBB-0198-FB7D-DA17-6522DD5980F3}"/>
              </a:ext>
            </a:extLst>
          </p:cNvPr>
          <p:cNvSpPr txBox="1"/>
          <p:nvPr/>
        </p:nvSpPr>
        <p:spPr>
          <a:xfrm>
            <a:off x="4837044" y="6002803"/>
            <a:ext cx="2014331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Κρήτη</a:t>
            </a:r>
            <a:endParaRPr lang="el-CY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3B449-7F32-38F8-B51B-BAF972131D25}"/>
              </a:ext>
            </a:extLst>
          </p:cNvPr>
          <p:cNvSpPr txBox="1"/>
          <p:nvPr/>
        </p:nvSpPr>
        <p:spPr>
          <a:xfrm>
            <a:off x="9627705" y="3699086"/>
            <a:ext cx="2431774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Ασία</a:t>
            </a:r>
            <a:endParaRPr lang="el-CY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9FDE8-91FD-726F-01FF-152C19F29295}"/>
              </a:ext>
            </a:extLst>
          </p:cNvPr>
          <p:cNvSpPr txBox="1"/>
          <p:nvPr/>
        </p:nvSpPr>
        <p:spPr>
          <a:xfrm>
            <a:off x="1146312" y="2642969"/>
            <a:ext cx="1749287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32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Ευρώπη</a:t>
            </a:r>
            <a:endParaRPr lang="el-CY" sz="3200" dirty="0"/>
          </a:p>
        </p:txBody>
      </p:sp>
      <p:sp>
        <p:nvSpPr>
          <p:cNvPr id="14" name="Βέλος: Δεξιό 13">
            <a:extLst>
              <a:ext uri="{FF2B5EF4-FFF2-40B4-BE49-F238E27FC236}">
                <a16:creationId xmlns:a16="http://schemas.microsoft.com/office/drawing/2014/main" id="{0939F3C7-171D-1168-CDE1-435FD8EF29AB}"/>
              </a:ext>
            </a:extLst>
          </p:cNvPr>
          <p:cNvSpPr/>
          <p:nvPr/>
        </p:nvSpPr>
        <p:spPr>
          <a:xfrm rot="16555463">
            <a:off x="2806437" y="1084275"/>
            <a:ext cx="2133600" cy="10881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630812F8-C4C3-4CBE-A715-BEA1D1BE2A68}"/>
              </a:ext>
            </a:extLst>
          </p:cNvPr>
          <p:cNvSpPr/>
          <p:nvPr/>
        </p:nvSpPr>
        <p:spPr>
          <a:xfrm>
            <a:off x="8865705" y="2455614"/>
            <a:ext cx="2133600" cy="10881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A47CD70E-AFB9-0966-A196-4D50050E0DFE}"/>
              </a:ext>
            </a:extLst>
          </p:cNvPr>
          <p:cNvSpPr/>
          <p:nvPr/>
        </p:nvSpPr>
        <p:spPr>
          <a:xfrm rot="11017630">
            <a:off x="729717" y="1472569"/>
            <a:ext cx="2133600" cy="10881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ACE6A3AA-05C2-7CEE-19B5-A94F5E5E1F44}"/>
              </a:ext>
            </a:extLst>
          </p:cNvPr>
          <p:cNvSpPr/>
          <p:nvPr/>
        </p:nvSpPr>
        <p:spPr>
          <a:xfrm rot="5600387">
            <a:off x="3329599" y="5300718"/>
            <a:ext cx="1424629" cy="10881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8BCE8-2D07-4552-5F35-10C42BBBCFB0}"/>
              </a:ext>
            </a:extLst>
          </p:cNvPr>
          <p:cNvSpPr txBox="1"/>
          <p:nvPr/>
        </p:nvSpPr>
        <p:spPr>
          <a:xfrm>
            <a:off x="371060" y="55780"/>
            <a:ext cx="11926957" cy="276999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rgbClr val="FF0000"/>
                </a:solidFill>
                <a:latin typeface="Tahoma" panose="020B0604030504040204" pitchFamily="34" charset="0"/>
              </a:rPr>
              <a:t>Ε</a:t>
            </a:r>
            <a:r>
              <a:rPr lang="el-GR" sz="12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ίδος φυσικής γέφυρας ανάμεσα στην Ευρώπη και στην Ασία, την Ηπειρωτική Ελλάδα και την Κρήτη </a:t>
            </a:r>
            <a:endParaRPr lang="el-CY" sz="1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13224-D4F5-BC32-F639-7E47BC0F26D5}"/>
              </a:ext>
            </a:extLst>
          </p:cNvPr>
          <p:cNvSpPr txBox="1"/>
          <p:nvPr/>
        </p:nvSpPr>
        <p:spPr>
          <a:xfrm>
            <a:off x="9693964" y="5953389"/>
            <a:ext cx="243177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200" dirty="0">
                <a:ea typeface="DejaVu Sans Condensed" pitchFamily="34" charset="0"/>
                <a:cs typeface="DejaVu Sans Condensed" pitchFamily="34" charset="0"/>
              </a:rPr>
              <a:t>Παύλος Καρολίδης  – Δημήτριος Δημητράκου,  </a:t>
            </a:r>
            <a:r>
              <a:rPr lang="el-GR" sz="1200" i="1" dirty="0">
                <a:ea typeface="DejaVu Sans Condensed" pitchFamily="34" charset="0"/>
                <a:cs typeface="DejaVu Sans Condensed" pitchFamily="34" charset="0"/>
              </a:rPr>
              <a:t>Ιστορικοί χάρτες</a:t>
            </a:r>
            <a:r>
              <a:rPr lang="el-GR" sz="1200" dirty="0">
                <a:ea typeface="DejaVu Sans Condensed" pitchFamily="34" charset="0"/>
                <a:cs typeface="DejaVu Sans Condensed" pitchFamily="34" charset="0"/>
              </a:rPr>
              <a:t>, </a:t>
            </a:r>
            <a:r>
              <a:rPr lang="el-GR" sz="1200" dirty="0" err="1">
                <a:ea typeface="DejaVu Sans Condensed" pitchFamily="34" charset="0"/>
                <a:cs typeface="DejaVu Sans Condensed" pitchFamily="34" charset="0"/>
              </a:rPr>
              <a:t>Εκδ</a:t>
            </a:r>
            <a:r>
              <a:rPr lang="el-GR" sz="1200" dirty="0"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200" dirty="0" err="1">
                <a:ea typeface="DejaVu Sans Condensed" pitchFamily="34" charset="0"/>
                <a:cs typeface="DejaVu Sans Condensed" pitchFamily="34" charset="0"/>
              </a:rPr>
              <a:t>Διον</a:t>
            </a:r>
            <a:r>
              <a:rPr lang="el-GR" sz="1200" dirty="0">
                <a:ea typeface="DejaVu Sans Condensed" pitchFamily="34" charset="0"/>
                <a:cs typeface="DejaVu Sans Condensed" pitchFamily="34" charset="0"/>
              </a:rPr>
              <a:t>. &amp; </a:t>
            </a:r>
            <a:r>
              <a:rPr lang="el-GR" sz="1200" dirty="0" err="1">
                <a:ea typeface="DejaVu Sans Condensed" pitchFamily="34" charset="0"/>
                <a:cs typeface="DejaVu Sans Condensed" pitchFamily="34" charset="0"/>
              </a:rPr>
              <a:t>Βασ</a:t>
            </a:r>
            <a:r>
              <a:rPr lang="el-GR" sz="1200" dirty="0"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200" dirty="0" err="1">
                <a:ea typeface="DejaVu Sans Condensed" pitchFamily="34" charset="0"/>
                <a:cs typeface="DejaVu Sans Condensed" pitchFamily="34" charset="0"/>
              </a:rPr>
              <a:t>Λουκοπούλου</a:t>
            </a:r>
            <a:r>
              <a:rPr lang="el-GR" sz="1200" dirty="0">
                <a:ea typeface="DejaVu Sans Condensed" pitchFamily="34" charset="0"/>
                <a:cs typeface="DejaVu Sans Condensed" pitchFamily="34" charset="0"/>
              </a:rPr>
              <a:t>, Αθήνα</a:t>
            </a:r>
            <a:r>
              <a:rPr lang="el-GR" sz="1800" dirty="0">
                <a:ea typeface="DejaVu Sans Condensed" pitchFamily="34" charset="0"/>
                <a:cs typeface="DejaVu Sans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319018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944</Words>
  <Application>Microsoft Office PowerPoint</Application>
  <PresentationFormat>Ευρεία οθόνη</PresentationFormat>
  <Paragraphs>221</Paragraphs>
  <Slides>46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46</vt:i4>
      </vt:variant>
    </vt:vector>
  </HeadingPairs>
  <TitlesOfParts>
    <vt:vector size="56" baseType="lpstr">
      <vt:lpstr>Aptos</vt:lpstr>
      <vt:lpstr>Aptos Display</vt:lpstr>
      <vt:lpstr>Arial</vt:lpstr>
      <vt:lpstr>Calibri</vt:lpstr>
      <vt:lpstr>DejaVu Sans Condensed</vt:lpstr>
      <vt:lpstr>Garamond</vt:lpstr>
      <vt:lpstr>Tahoma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ΕΛΕΝΗ ΧΑΡΑΛΑΜΠΟΥΣ</dc:creator>
  <cp:lastModifiedBy>ΕΛΕΝΗ ΧΑΡΑΛΑΜΠΟΥΣ</cp:lastModifiedBy>
  <cp:revision>309</cp:revision>
  <dcterms:created xsi:type="dcterms:W3CDTF">2024-09-11T17:26:53Z</dcterms:created>
  <dcterms:modified xsi:type="dcterms:W3CDTF">2025-10-21T13:05:58Z</dcterms:modified>
</cp:coreProperties>
</file>