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2" r:id="rId2"/>
    <p:sldId id="349" r:id="rId3"/>
    <p:sldId id="258" r:id="rId4"/>
    <p:sldId id="394" r:id="rId5"/>
    <p:sldId id="256" r:id="rId6"/>
    <p:sldId id="435" r:id="rId7"/>
    <p:sldId id="260" r:id="rId8"/>
    <p:sldId id="261" r:id="rId9"/>
    <p:sldId id="436" r:id="rId10"/>
    <p:sldId id="360" r:id="rId11"/>
    <p:sldId id="437" r:id="rId12"/>
    <p:sldId id="262" r:id="rId13"/>
    <p:sldId id="263" r:id="rId14"/>
    <p:sldId id="264" r:id="rId15"/>
    <p:sldId id="265" r:id="rId16"/>
    <p:sldId id="266" r:id="rId17"/>
    <p:sldId id="438" r:id="rId18"/>
    <p:sldId id="259" r:id="rId19"/>
    <p:sldId id="257" r:id="rId20"/>
    <p:sldId id="268" r:id="rId21"/>
    <p:sldId id="270" r:id="rId22"/>
    <p:sldId id="269" r:id="rId23"/>
    <p:sldId id="271" r:id="rId24"/>
    <p:sldId id="343" r:id="rId25"/>
    <p:sldId id="346" r:id="rId26"/>
    <p:sldId id="344" r:id="rId27"/>
    <p:sldId id="345" r:id="rId28"/>
    <p:sldId id="348" r:id="rId29"/>
    <p:sldId id="351" r:id="rId30"/>
    <p:sldId id="350" r:id="rId31"/>
    <p:sldId id="439" r:id="rId32"/>
    <p:sldId id="355" r:id="rId33"/>
    <p:sldId id="356" r:id="rId34"/>
    <p:sldId id="273" r:id="rId35"/>
    <p:sldId id="352" r:id="rId36"/>
    <p:sldId id="353" r:id="rId37"/>
    <p:sldId id="358" r:id="rId38"/>
    <p:sldId id="440" r:id="rId39"/>
    <p:sldId id="401" r:id="rId40"/>
    <p:sldId id="340" r:id="rId41"/>
    <p:sldId id="342" r:id="rId42"/>
    <p:sldId id="341" r:id="rId43"/>
    <p:sldId id="381" r:id="rId44"/>
    <p:sldId id="354" r:id="rId45"/>
    <p:sldId id="434" r:id="rId46"/>
    <p:sldId id="404" r:id="rId47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7CF86-7C2D-4195-919B-E52B91A6B63B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5E7A4-E02A-4BC1-878A-A6D9B7A33702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971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DEF2FB-6CF4-A12D-E6E6-23FD0F4A0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1A465A7-4CB8-032A-D32A-37D74108C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00882C2-CB6A-B544-B483-F841ACDA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E0253A-7AC3-0F65-F3F2-00D7B5A72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B06AAA1-823E-9C37-DAE7-FE09818C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243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A16046-9121-8950-4532-7065706E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B4B35F6-AD6A-D2DF-ECC3-6ED9561FE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800AC4E-5988-AB87-B1CB-03E8655F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FA72DED-DF76-89D0-A16A-860D3221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E58976-715F-1BD3-0DF6-A2DB1F1F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5309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574ACD3-A170-D478-869F-8B267903B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2FEEB8A-14B8-6A2C-6499-88B1CAEBD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4D16A9F-82AC-1321-12EE-5E01B906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59D0573-A7B6-01C3-72FC-8F8AD99F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33557EB-F325-EA36-5AF5-73ABF550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2607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A0C238-069E-8C4D-7D52-F092011B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8FE2AA-A92A-3757-1C1A-02C017244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4C12DD-D838-52C4-B42C-34EB19BF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4B5678A-8DC7-B467-822E-2455F44CD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571C4EF-1D57-59DC-BE82-16CDF6A9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3371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9D4543-CAE3-8B06-0DEB-F3582313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74FBAC-6BCA-D4D4-F3B5-0B44B777E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902A029-A7FC-CFC5-07FF-0D1DF403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F3F48CC-688E-8C54-3D54-75A77B73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69B9A1-4BFB-0BCA-0257-E7E0F50E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69018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D18C53-1C9D-B2F9-B6B3-384489BE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FFD30D-4208-52B9-8B7A-1732359B3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625B5C8-E394-B510-A1A6-E6C8C7E21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4403472-C5DA-8431-655F-C4EF810A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2F6139D-4C3D-37A4-5104-68408E55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F550721-55E3-6403-F919-E4A02D24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60746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6835F4A-C131-462D-09BA-BFFB06A1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113DF8A-8A9D-A8BF-8EBE-F7DE0529D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62F4E94-A336-E8CF-C1EE-F191ED61C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C47B0A8-90F5-D780-8E2C-29018D9C01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BB8FC6B-4453-867D-A786-13E8EA438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2961444-698F-1021-24C5-FF4414A1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E056743-7C9C-ED09-60A5-2A728093D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C0E1F3-4F9B-BE91-E611-5F2E38AF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3344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8BCEB4-A570-4268-FB4C-DAF1DDCC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98F0CD81-7FF4-FFBA-A832-308F3978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3347B1B-3932-DBE3-002A-BD064300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5604104-3150-E146-DD62-6215A0CA4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5978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A69FB01-39D5-25D8-4A7D-830AB6FA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BE247EA-972F-DFB8-66B8-0F42ED68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06CC74-7D70-2D80-0F5D-22AF8549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1032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16628F-1FDD-4436-6517-64DE2E8B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B93D35-F278-72E6-789F-F771583B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8D8ACB-7D1C-DD5A-1474-4B2F477E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C779B32-DF09-1858-CCC5-4BB453806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47302F7-B1B9-76F4-FFB7-313C3F62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CA2CA06-947A-A375-36B4-2F386E88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4541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D91758-364F-8BA4-385B-014BBB43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F03BF96-A43C-293B-F5A2-B703FEF03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3B4E4A5-2EFD-E779-4C1E-E7A0ACAFB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2A76B2D-D407-435C-8BD5-BE186573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1678D09-70FA-03B5-37B7-D6FE0001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7709EF7-647F-0076-DEF2-06C4121C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8932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4F8EB30-405F-546E-9AE9-1A3660CE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544CF64-0E6D-6511-0B0C-D7DF16DA1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CC66F29-AAA9-0670-FFD0-E93ACB640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FA653-295D-4A39-A750-81F629C693BC}" type="datetimeFigureOut">
              <a:rPr lang="el-CY" smtClean="0"/>
              <a:t>23/10/2025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080EF2F-5211-B465-1773-E4BC6F095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FC705B-A81F-2FD0-8920-4F8E0D5DF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6A3340-BFE7-4995-9213-1F9F0B96367A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9515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mailto:elenecharalampous72@gmail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eraklionmuseum.gr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40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628774" y="3706585"/>
            <a:ext cx="330925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42347">
            <a:off x="2333225" y="1507750"/>
            <a:ext cx="8138030" cy="4166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</a:t>
            </a:r>
            <a:r>
              <a:rPr lang="el-GR" sz="1600" b="1" dirty="0"/>
              <a:t>9</a:t>
            </a:r>
            <a:r>
              <a:rPr lang="el-GR" sz="1600" b="1" baseline="30000" dirty="0"/>
              <a:t>ο</a:t>
            </a:r>
            <a:r>
              <a:rPr lang="el-GR" sz="1600" b="1" dirty="0"/>
              <a:t> ΜΑΘΗΜΑ :</a:t>
            </a:r>
            <a:r>
              <a:rPr lang="el-GR" sz="1600" b="1" dirty="0">
                <a:solidFill>
                  <a:schemeClr val="tx1"/>
                </a:solidFill>
              </a:rPr>
              <a:t>ΕΠΟΧΗ ΤΟΥ ΧΑΛΚΟΥ (3000-1100 Π.Χ.</a:t>
            </a:r>
            <a:r>
              <a:rPr lang="en-US" sz="1600" b="1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l-GR" sz="1600" dirty="0"/>
              <a:t>Μινωικός Πολιτισμός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(α.)  Σ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ημ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αντικότερα κέντρα του Μινωικού πολιτισμού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&amp;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εντο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πισμός στον χάρτη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Κνωσός, Φαιστός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(β.)  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Ονομ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ασία: (Μινωικός πολιτισμός, Μίνωας)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(γ.)  Ανασκαφέας :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Αρθούρος Έβα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νς</a:t>
            </a:r>
            <a:endParaRPr lang="el-CY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(δ.) Οικονομία :</a:t>
            </a:r>
            <a:r>
              <a:rPr lang="en-US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εμπόριο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μινωική θαλα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σσοκρ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ατία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(ε.) Μ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ινωικά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α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νάκτορ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επιβ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λητικά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κα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τοικί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 βασιλιά, διοικητικό και οικονομικό κέντρο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l-GR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στ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.) Γ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ρα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φή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δίσκος της Φαιστού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(ιερογλυφική γραφή)  &amp; </a:t>
            </a:r>
            <a:r>
              <a:rPr lang="el-CY" sz="16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Γρ</a:t>
            </a:r>
            <a:r>
              <a:rPr lang="el-CY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αμμική Α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(συλλαβική γραφή)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l-G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δεν έχουν  αποκρυπτογραφηθεί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l-CY" sz="16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89B4B79-E60E-F67C-A4F9-4A07395427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7337784" y="5997193"/>
            <a:ext cx="4879022" cy="765040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E4F951A-B888-504A-84C2-321D5CD2AC7D}"/>
              </a:ext>
            </a:extLst>
          </p:cNvPr>
          <p:cNvSpPr/>
          <p:nvPr/>
        </p:nvSpPr>
        <p:spPr>
          <a:xfrm rot="20919887">
            <a:off x="8131584" y="4923296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3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5F07-6C0B-3180-B837-B933290D5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AE7195-3790-69EB-4315-4BFD1C7AEA95}"/>
              </a:ext>
            </a:extLst>
          </p:cNvPr>
          <p:cNvSpPr txBox="1"/>
          <p:nvPr/>
        </p:nvSpPr>
        <p:spPr>
          <a:xfrm>
            <a:off x="2068286" y="163677"/>
            <a:ext cx="7075714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σημ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αντικότερα κέντρα του Μινωικού πολιτισμού</a:t>
            </a:r>
            <a:endParaRPr lang="el-CY" sz="2400" b="1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C2F5734-8B56-796D-1969-F6E6D179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78" y="844323"/>
            <a:ext cx="11134044" cy="4799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3746E-274E-5F3B-63CD-F9AE47668CFF}"/>
              </a:ext>
            </a:extLst>
          </p:cNvPr>
          <p:cNvSpPr txBox="1"/>
          <p:nvPr/>
        </p:nvSpPr>
        <p:spPr>
          <a:xfrm>
            <a:off x="528978" y="6013677"/>
            <a:ext cx="11134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Θεόδωρος Κα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τσουλάκος</a:t>
            </a:r>
            <a:r>
              <a:rPr lang="el-CY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Γεωργί</a:t>
            </a:r>
            <a:r>
              <a:rPr lang="el-CY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Αρχαία Ιστορία, Α΄ Γυμνασίου</a:t>
            </a:r>
            <a:r>
              <a:rPr lang="el-CY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σελ. 23.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86272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06DF4-D801-824E-6E6C-875BEDD9B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9F93455C-50C3-6D7B-5B07-E41F78C86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683646C4-8359-C2A1-2D00-5890656D7688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r>
              <a:rPr lang="el-GR" sz="3200" dirty="0" err="1">
                <a:solidFill>
                  <a:schemeClr val="tx1"/>
                </a:solidFill>
              </a:rPr>
              <a:t>Μινωίτες</a:t>
            </a:r>
            <a:r>
              <a:rPr lang="el-GR" sz="3200" dirty="0">
                <a:solidFill>
                  <a:schemeClr val="tx1"/>
                </a:solidFill>
                <a:latin typeface="Times New Roman" panose="02020603050405020304" pitchFamily="18" charset="0"/>
              </a:rPr>
              <a:t>  &amp; εμπόριο </a:t>
            </a:r>
            <a:endParaRPr lang="el-G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9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32E2D15-AA2D-C1C2-3B5A-5C56566BE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252A7B-90B1-2295-7010-78395278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7" t="6177" r="20106" b="6176"/>
          <a:stretch/>
        </p:blipFill>
        <p:spPr>
          <a:xfrm rot="16200000">
            <a:off x="3682092" y="-1374323"/>
            <a:ext cx="4523016" cy="1138646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8C62F64-7385-B85A-98DA-C0739C52969C}"/>
              </a:ext>
            </a:extLst>
          </p:cNvPr>
          <p:cNvSpPr/>
          <p:nvPr/>
        </p:nvSpPr>
        <p:spPr>
          <a:xfrm>
            <a:off x="250368" y="277584"/>
            <a:ext cx="11332031" cy="1485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Οι Μινωίτες εμπορεύονται διάφορα  προϊόντα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153239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32E2D15-AA2D-C1C2-3B5A-5C56566BE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252A7B-90B1-2295-7010-78395278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7" t="6177" r="20106" b="6176"/>
          <a:stretch/>
        </p:blipFill>
        <p:spPr>
          <a:xfrm rot="16200000">
            <a:off x="3682092" y="-1374323"/>
            <a:ext cx="4523016" cy="1138646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8C62F64-7385-B85A-98DA-C0739C52969C}"/>
              </a:ext>
            </a:extLst>
          </p:cNvPr>
          <p:cNvSpPr/>
          <p:nvPr/>
        </p:nvSpPr>
        <p:spPr>
          <a:xfrm>
            <a:off x="250368" y="277584"/>
            <a:ext cx="11332031" cy="1485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Οι Μινωίτες εμπορεύονται διάφορα  προϊόντα</a:t>
            </a:r>
            <a:endParaRPr lang="el-CY" sz="4400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0DB2E43-27D0-64C5-8CF7-C4763E5372BB}"/>
              </a:ext>
            </a:extLst>
          </p:cNvPr>
          <p:cNvSpPr/>
          <p:nvPr/>
        </p:nvSpPr>
        <p:spPr>
          <a:xfrm>
            <a:off x="1436914" y="2623458"/>
            <a:ext cx="3472543" cy="1695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Έχουν  εμπορική επαφή  με τις Κυκλάδες.</a:t>
            </a:r>
            <a:endParaRPr lang="el-CY" sz="2800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64E796E-88EE-6187-D8CD-8D8AC3166959}"/>
              </a:ext>
            </a:extLst>
          </p:cNvPr>
          <p:cNvSpPr/>
          <p:nvPr/>
        </p:nvSpPr>
        <p:spPr>
          <a:xfrm>
            <a:off x="8164288" y="4659086"/>
            <a:ext cx="3472543" cy="1695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Έχουν  εμπορική επαφή  με την Ανατολική Μεσόγειο.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3868430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32E2D15-AA2D-C1C2-3B5A-5C56566BE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8C62F64-7385-B85A-98DA-C0739C52969C}"/>
              </a:ext>
            </a:extLst>
          </p:cNvPr>
          <p:cNvSpPr/>
          <p:nvPr/>
        </p:nvSpPr>
        <p:spPr>
          <a:xfrm>
            <a:off x="250368" y="277584"/>
            <a:ext cx="11332031" cy="14859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Οι Μινωίτες εμπορεύονται διάφορα  προϊόντα</a:t>
            </a:r>
            <a:endParaRPr lang="el-CY" sz="4400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B2C10AB-5B27-EF17-1590-B3C1ED19745A}"/>
              </a:ext>
            </a:extLst>
          </p:cNvPr>
          <p:cNvSpPr/>
          <p:nvPr/>
        </p:nvSpPr>
        <p:spPr>
          <a:xfrm>
            <a:off x="252202" y="6074229"/>
            <a:ext cx="11330197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9.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4B3CEF91-3652-93F3-8FD3-B044CB69E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004B4610-7BEE-6534-A5EC-B677B178DE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407" t="25714" r="14233" b="23651"/>
          <a:stretch/>
        </p:blipFill>
        <p:spPr>
          <a:xfrm>
            <a:off x="250368" y="1845128"/>
            <a:ext cx="11332031" cy="4076701"/>
          </a:xfrm>
          <a:prstGeom prst="rect">
            <a:avLst/>
          </a:prstGeom>
        </p:spPr>
      </p:pic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B588F40A-C72F-F9AD-5769-B7EDB121CD14}"/>
              </a:ext>
            </a:extLst>
          </p:cNvPr>
          <p:cNvSpPr/>
          <p:nvPr/>
        </p:nvSpPr>
        <p:spPr>
          <a:xfrm rot="16200000">
            <a:off x="4515484" y="2884717"/>
            <a:ext cx="2072460" cy="10885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ΛΑΔΙ, ΚΡΑΣΙ  &amp; ΞΥΛΕΙΑ </a:t>
            </a:r>
            <a:endParaRPr lang="el-CY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04E463D1-084F-0B6A-D94D-1E2176FBECE9}"/>
              </a:ext>
            </a:extLst>
          </p:cNvPr>
          <p:cNvSpPr/>
          <p:nvPr/>
        </p:nvSpPr>
        <p:spPr>
          <a:xfrm rot="9349446">
            <a:off x="8825408" y="3535092"/>
            <a:ext cx="2326439" cy="10885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ΧΑΛΚΟΣ </a:t>
            </a:r>
            <a:endParaRPr lang="el-CY" dirty="0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3E72820B-AFD0-EAC2-2984-E372EA644647}"/>
              </a:ext>
            </a:extLst>
          </p:cNvPr>
          <p:cNvSpPr/>
          <p:nvPr/>
        </p:nvSpPr>
        <p:spPr>
          <a:xfrm rot="5400000">
            <a:off x="5525501" y="2732313"/>
            <a:ext cx="2326439" cy="10885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ΑΡΓΥΡΟ </a:t>
            </a:r>
            <a:endParaRPr lang="el-CY" dirty="0"/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F36A9A38-7179-EAFF-792F-7D401E330020}"/>
              </a:ext>
            </a:extLst>
          </p:cNvPr>
          <p:cNvSpPr/>
          <p:nvPr/>
        </p:nvSpPr>
        <p:spPr>
          <a:xfrm>
            <a:off x="842544" y="2103033"/>
            <a:ext cx="2792735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Εξαγωγή &amp; εξαγώγιμα  προϊόντα </a:t>
            </a:r>
            <a:endParaRPr lang="el-CY" sz="2800" b="1" dirty="0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60DEC090-73D7-AEA6-C2E5-3BEA8F4DDC42}"/>
              </a:ext>
            </a:extLst>
          </p:cNvPr>
          <p:cNvSpPr/>
          <p:nvPr/>
        </p:nvSpPr>
        <p:spPr>
          <a:xfrm>
            <a:off x="7292329" y="1763486"/>
            <a:ext cx="3266814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Εισαγωγή &amp; εισαγόμενα   προϊόντα 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592016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32E2D15-AA2D-C1C2-3B5A-5C56566BE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7252A7B-90B1-2295-7010-78395278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7" t="6177" r="20106" b="6176"/>
          <a:stretch/>
        </p:blipFill>
        <p:spPr>
          <a:xfrm rot="16200000">
            <a:off x="1615610" y="-1071328"/>
            <a:ext cx="6008915" cy="8739397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B2C10AB-5B27-EF17-1590-B3C1ED19745A}"/>
              </a:ext>
            </a:extLst>
          </p:cNvPr>
          <p:cNvSpPr/>
          <p:nvPr/>
        </p:nvSpPr>
        <p:spPr>
          <a:xfrm>
            <a:off x="252202" y="6302830"/>
            <a:ext cx="8739397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9.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670F8-D2A3-023F-2881-8440B790088D}"/>
              </a:ext>
            </a:extLst>
          </p:cNvPr>
          <p:cNvSpPr txBox="1"/>
          <p:nvPr/>
        </p:nvSpPr>
        <p:spPr>
          <a:xfrm>
            <a:off x="9209314" y="293914"/>
            <a:ext cx="290648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b="1" i="0" dirty="0">
                <a:effectLst/>
                <a:latin typeface="Arial" panose="020B0604020202020204" pitchFamily="34" charset="0"/>
              </a:rPr>
              <a:t>Με βάση τις ιστορικές σας γνώσεις και το</a:t>
            </a:r>
            <a:r>
              <a:rPr lang="el-GR" sz="2400" b="1" dirty="0">
                <a:latin typeface="Arial" panose="020B0604020202020204" pitchFamily="34" charset="0"/>
              </a:rPr>
              <a:t>ν χάρτη</a:t>
            </a:r>
            <a:r>
              <a:rPr lang="el-GR" sz="2400" b="1" i="0" dirty="0">
                <a:effectLst/>
                <a:latin typeface="Arial" panose="020B0604020202020204" pitchFamily="34" charset="0"/>
              </a:rPr>
              <a:t> να εξηγήσετε τη μινωική  </a:t>
            </a:r>
            <a:r>
              <a:rPr lang="el-GR" sz="2400" b="1" i="0" dirty="0" err="1"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sz="2400" b="1" i="0" dirty="0">
                <a:effectLst/>
                <a:latin typeface="Arial" panose="020B0604020202020204" pitchFamily="34" charset="0"/>
              </a:rPr>
              <a:t>. </a:t>
            </a:r>
            <a:endParaRPr lang="el-CY" sz="2400" b="1" dirty="0"/>
          </a:p>
        </p:txBody>
      </p:sp>
    </p:spTree>
    <p:extLst>
      <p:ext uri="{BB962C8B-B14F-4D97-AF65-F5344CB8AC3E}">
        <p14:creationId xmlns:p14="http://schemas.microsoft.com/office/powerpoint/2010/main" val="220576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345E1EB-E97B-C6F4-01B1-23DD0D73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17" t="6177" r="20106" b="6176"/>
          <a:stretch/>
        </p:blipFill>
        <p:spPr>
          <a:xfrm rot="16200000">
            <a:off x="2653392" y="-2403023"/>
            <a:ext cx="6580416" cy="11386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BA7FE3-4E4C-927F-8EAE-3B1957A75CCB}"/>
              </a:ext>
            </a:extLst>
          </p:cNvPr>
          <p:cNvSpPr txBox="1"/>
          <p:nvPr/>
        </p:nvSpPr>
        <p:spPr>
          <a:xfrm>
            <a:off x="239486" y="261648"/>
            <a:ext cx="108857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b="1" i="0" dirty="0">
                <a:effectLst/>
                <a:latin typeface="Arial" panose="020B0604020202020204" pitchFamily="34" charset="0"/>
              </a:rPr>
              <a:t>μινωική  </a:t>
            </a:r>
            <a:r>
              <a:rPr lang="el-GR" sz="4800" b="1" i="0" dirty="0" err="1"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sz="4800" b="1" i="0" dirty="0">
                <a:effectLst/>
                <a:latin typeface="Arial" panose="020B0604020202020204" pitchFamily="34" charset="0"/>
              </a:rPr>
              <a:t> </a:t>
            </a:r>
            <a:endParaRPr lang="el-CY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D913B-7B7B-79C1-5FF8-F025F2844BD3}"/>
              </a:ext>
            </a:extLst>
          </p:cNvPr>
          <p:cNvSpPr txBox="1"/>
          <p:nvPr/>
        </p:nvSpPr>
        <p:spPr>
          <a:xfrm>
            <a:off x="429435" y="3624943"/>
            <a:ext cx="321128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b="1" dirty="0">
                <a:latin typeface="Arial" panose="020B0604020202020204" pitchFamily="34" charset="0"/>
              </a:rPr>
              <a:t>Μινωίτες-Κρήτη</a:t>
            </a:r>
            <a:endParaRPr lang="el-CY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9EA93-4A97-450A-622F-94108EE58C00}"/>
              </a:ext>
            </a:extLst>
          </p:cNvPr>
          <p:cNvSpPr txBox="1"/>
          <p:nvPr/>
        </p:nvSpPr>
        <p:spPr>
          <a:xfrm>
            <a:off x="4103914" y="1393762"/>
            <a:ext cx="603068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b="1" i="0" dirty="0">
                <a:effectLst/>
                <a:latin typeface="Arial" panose="020B0604020202020204" pitchFamily="34" charset="0"/>
              </a:rPr>
              <a:t>  </a:t>
            </a:r>
            <a:r>
              <a:rPr lang="el-GR" sz="4800" b="1" i="0" dirty="0" err="1"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sz="4800" b="1" i="0" dirty="0">
                <a:effectLst/>
                <a:latin typeface="Arial" panose="020B0604020202020204" pitchFamily="34" charset="0"/>
              </a:rPr>
              <a:t> </a:t>
            </a:r>
            <a:endParaRPr lang="el-CY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75A1CA-F97E-BD5C-6427-DF64CF5F3D5F}"/>
              </a:ext>
            </a:extLst>
          </p:cNvPr>
          <p:cNvSpPr txBox="1"/>
          <p:nvPr/>
        </p:nvSpPr>
        <p:spPr>
          <a:xfrm>
            <a:off x="7848600" y="3581400"/>
            <a:ext cx="3276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b="1" i="0" dirty="0">
                <a:effectLst/>
                <a:latin typeface="Arial" panose="020B0604020202020204" pitchFamily="34" charset="0"/>
              </a:rPr>
              <a:t>εξουσιάζω </a:t>
            </a:r>
            <a:endParaRPr lang="el-CY"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6F630-AC94-AFBE-02DD-7C5F036655F0}"/>
              </a:ext>
            </a:extLst>
          </p:cNvPr>
          <p:cNvSpPr txBox="1"/>
          <p:nvPr/>
        </p:nvSpPr>
        <p:spPr>
          <a:xfrm>
            <a:off x="4256314" y="3581400"/>
            <a:ext cx="32766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b="1" dirty="0">
                <a:latin typeface="Arial" panose="020B0604020202020204" pitchFamily="34" charset="0"/>
              </a:rPr>
              <a:t>θάλασσα</a:t>
            </a:r>
            <a:r>
              <a:rPr lang="el-GR" sz="4800" b="1" i="0" dirty="0">
                <a:effectLst/>
                <a:latin typeface="Arial" panose="020B0604020202020204" pitchFamily="34" charset="0"/>
              </a:rPr>
              <a:t> </a:t>
            </a:r>
            <a:endParaRPr lang="el-CY" sz="4800" dirty="0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E7DE8BAF-7173-0918-00EC-1B9B947BBE7F}"/>
              </a:ext>
            </a:extLst>
          </p:cNvPr>
          <p:cNvSpPr/>
          <p:nvPr/>
        </p:nvSpPr>
        <p:spPr>
          <a:xfrm rot="5400000">
            <a:off x="572501" y="1814508"/>
            <a:ext cx="2326439" cy="1088572"/>
          </a:xfrm>
          <a:prstGeom prst="right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B4ABDE05-1125-E06C-143E-FF45DA103EF6}"/>
              </a:ext>
            </a:extLst>
          </p:cNvPr>
          <p:cNvSpPr/>
          <p:nvPr/>
        </p:nvSpPr>
        <p:spPr>
          <a:xfrm rot="7815292">
            <a:off x="5526092" y="2674718"/>
            <a:ext cx="1470362" cy="628102"/>
          </a:xfrm>
          <a:prstGeom prst="right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B5E5177C-60B8-D802-3E03-70ECBD14F093}"/>
              </a:ext>
            </a:extLst>
          </p:cNvPr>
          <p:cNvSpPr/>
          <p:nvPr/>
        </p:nvSpPr>
        <p:spPr>
          <a:xfrm rot="1800031">
            <a:off x="7531051" y="2475378"/>
            <a:ext cx="1470362" cy="628102"/>
          </a:xfrm>
          <a:prstGeom prst="right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479857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03BD1-D6FF-7832-5409-8DB53959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C2768DD-1D26-4F7A-8B21-B2C7C6E29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E7E7747B-87DD-90E2-78C7-60D91A46E3DB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r>
              <a:rPr lang="el-GR" sz="3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Μ</a:t>
            </a:r>
            <a:r>
              <a:rPr lang="el-CY" sz="3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ινωικά</a:t>
            </a:r>
            <a:r>
              <a:rPr lang="el-CY" sz="3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α</a:t>
            </a:r>
            <a:r>
              <a:rPr lang="el-CY" sz="3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νάκτορ</a:t>
            </a:r>
            <a:r>
              <a:rPr lang="el-CY" sz="3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017649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1C1BF8-9845-CA33-11A6-7F10DF19B312}"/>
              </a:ext>
            </a:extLst>
          </p:cNvPr>
          <p:cNvSpPr txBox="1"/>
          <p:nvPr/>
        </p:nvSpPr>
        <p:spPr>
          <a:xfrm>
            <a:off x="2068286" y="163677"/>
            <a:ext cx="7075714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σημ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αντικότερα κέντρα του Μινωικού πολιτισμού</a:t>
            </a:r>
            <a:endParaRPr lang="el-CY" sz="2400" b="1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AC1D20F-60C9-EC72-336F-0185A762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4" y="811666"/>
            <a:ext cx="11134044" cy="4799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291BE369-499F-7899-FDC7-636159E77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259280" y="5031155"/>
            <a:ext cx="2344376" cy="1532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BFB17D2-C0DF-91CA-0D3C-947747B33F03}"/>
              </a:ext>
            </a:extLst>
          </p:cNvPr>
          <p:cNvSpPr/>
          <p:nvPr/>
        </p:nvSpPr>
        <p:spPr>
          <a:xfrm>
            <a:off x="5061856" y="2939143"/>
            <a:ext cx="1328058" cy="544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F7BF516-31B4-A31F-6292-6E57A8499086}"/>
              </a:ext>
            </a:extLst>
          </p:cNvPr>
          <p:cNvSpPr/>
          <p:nvPr/>
        </p:nvSpPr>
        <p:spPr>
          <a:xfrm>
            <a:off x="5834742" y="4339966"/>
            <a:ext cx="1328058" cy="544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6434A00-F6FE-8C63-ACA3-40423AB720C3}"/>
              </a:ext>
            </a:extLst>
          </p:cNvPr>
          <p:cNvSpPr/>
          <p:nvPr/>
        </p:nvSpPr>
        <p:spPr>
          <a:xfrm>
            <a:off x="7939627" y="2939143"/>
            <a:ext cx="1328058" cy="544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980F4FF-6E92-2909-524E-00A0C16CFE67}"/>
              </a:ext>
            </a:extLst>
          </p:cNvPr>
          <p:cNvSpPr/>
          <p:nvPr/>
        </p:nvSpPr>
        <p:spPr>
          <a:xfrm>
            <a:off x="10546214" y="3697021"/>
            <a:ext cx="1328058" cy="544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8485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1C1BF8-9845-CA33-11A6-7F10DF19B312}"/>
              </a:ext>
            </a:extLst>
          </p:cNvPr>
          <p:cNvSpPr txBox="1"/>
          <p:nvPr/>
        </p:nvSpPr>
        <p:spPr>
          <a:xfrm>
            <a:off x="2068286" y="163677"/>
            <a:ext cx="7075714" cy="4616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σημ</a:t>
            </a:r>
            <a:r>
              <a:rPr lang="el-CY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αντικότερα κέντρα του Μινωικού πολιτισμού</a:t>
            </a:r>
            <a:endParaRPr lang="el-CY" sz="2400" b="1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AC1D20F-60C9-EC72-336F-0185A762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4" y="811666"/>
            <a:ext cx="11134044" cy="4799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76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εικόνα">
            <a:extLst>
              <a:ext uri="{FF2B5EF4-FFF2-40B4-BE49-F238E27FC236}">
                <a16:creationId xmlns:a16="http://schemas.microsoft.com/office/drawing/2014/main" id="{B60472D7-7247-4ADD-ED51-FAB3DDC2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70770"/>
            <a:ext cx="8441191" cy="62300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1124CE-5D1A-C4CB-CDF5-684B8066A8E8}"/>
              </a:ext>
            </a:extLst>
          </p:cNvPr>
          <p:cNvSpPr txBox="1"/>
          <p:nvPr/>
        </p:nvSpPr>
        <p:spPr>
          <a:xfrm>
            <a:off x="9046028" y="170770"/>
            <a:ext cx="2769734" cy="42473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Εικόνα 35.1: Πολιτικός χάρτης της Ελλάδας</a:t>
            </a:r>
          </a:p>
          <a:p>
            <a:endParaRPr lang="el-GR" b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l-GR" i="0" dirty="0">
                <a:effectLst/>
                <a:latin typeface="Roboto" panose="02000000000000000000" pitchFamily="2" charset="0"/>
              </a:rPr>
              <a:t>Κωστής </a:t>
            </a:r>
            <a:r>
              <a:rPr lang="el-GR" i="0" dirty="0" err="1">
                <a:effectLst/>
                <a:latin typeface="Roboto" panose="02000000000000000000" pitchFamily="2" charset="0"/>
              </a:rPr>
              <a:t>Κουτσόπουλος</a:t>
            </a:r>
            <a:r>
              <a:rPr lang="el-GR" i="0" dirty="0">
                <a:effectLst/>
                <a:latin typeface="Roboto" panose="02000000000000000000" pitchFamily="2" charset="0"/>
              </a:rPr>
              <a:t>, Μαρία </a:t>
            </a:r>
            <a:r>
              <a:rPr lang="el-GR" i="0" dirty="0" err="1">
                <a:effectLst/>
                <a:latin typeface="Roboto" panose="02000000000000000000" pitchFamily="2" charset="0"/>
              </a:rPr>
              <a:t>Σωτηράκου</a:t>
            </a:r>
            <a:r>
              <a:rPr lang="el-GR" i="0" dirty="0">
                <a:effectLst/>
                <a:latin typeface="Roboto" panose="02000000000000000000" pitchFamily="2" charset="0"/>
              </a:rPr>
              <a:t>, Μαρία </a:t>
            </a:r>
            <a:r>
              <a:rPr lang="el-GR" i="0" dirty="0" err="1">
                <a:effectLst/>
                <a:latin typeface="Roboto" panose="02000000000000000000" pitchFamily="2" charset="0"/>
              </a:rPr>
              <a:t>Ταστσόγλου</a:t>
            </a:r>
            <a:r>
              <a:rPr lang="el-GR" i="0" dirty="0">
                <a:effectLst/>
                <a:latin typeface="Roboto" panose="02000000000000000000" pitchFamily="2" charset="0"/>
              </a:rPr>
              <a:t>,  Δημήτριος </a:t>
            </a:r>
            <a:r>
              <a:rPr lang="el-GR" i="0" dirty="0" err="1">
                <a:effectLst/>
                <a:latin typeface="Roboto" panose="02000000000000000000" pitchFamily="2" charset="0"/>
              </a:rPr>
              <a:t>Ζωγόγιαννης</a:t>
            </a:r>
            <a:r>
              <a:rPr lang="el-GR" i="0" dirty="0">
                <a:effectLst/>
                <a:latin typeface="Roboto" panose="02000000000000000000" pitchFamily="2" charset="0"/>
              </a:rPr>
              <a:t>, </a:t>
            </a:r>
            <a:r>
              <a:rPr lang="el-GR" i="1" dirty="0">
                <a:effectLst/>
                <a:latin typeface="Arial" panose="020B0604020202020204" pitchFamily="34" charset="0"/>
              </a:rPr>
              <a:t>Γεωγραφία Ε ΄Δημοτικού</a:t>
            </a:r>
            <a:r>
              <a:rPr lang="el-GR" i="1" dirty="0">
                <a:latin typeface="Arial" panose="020B0604020202020204" pitchFamily="34" charset="0"/>
              </a:rPr>
              <a:t> </a:t>
            </a:r>
            <a:r>
              <a:rPr lang="el-GR" i="1" dirty="0">
                <a:effectLst/>
                <a:latin typeface="Arial" panose="020B0604020202020204" pitchFamily="34" charset="0"/>
              </a:rPr>
              <a:t>Μαθαίνω για την Ελλάδα, </a:t>
            </a:r>
            <a:r>
              <a:rPr lang="el-GR" i="0" dirty="0">
                <a:effectLst/>
                <a:latin typeface="Roboto" panose="02000000000000000000" pitchFamily="2" charset="0"/>
              </a:rPr>
              <a:t>Ινστιτούτο Τεχνολογίας Υπολογιστών &amp; Εκδόσεων «Διόφαντος»</a:t>
            </a:r>
            <a:r>
              <a:rPr lang="el-GR" dirty="0">
                <a:latin typeface="Arial" panose="020B0604020202020204" pitchFamily="34" charset="0"/>
              </a:rPr>
              <a:t>, Αθήνα, 2015.</a:t>
            </a:r>
            <a:endParaRPr lang="el-GR" i="0" dirty="0">
              <a:effectLst/>
              <a:latin typeface="Arial" panose="020B0604020202020204" pitchFamily="34" charset="0"/>
            </a:endParaRPr>
          </a:p>
          <a:p>
            <a:endParaRPr lang="el-CY" dirty="0"/>
          </a:p>
        </p:txBody>
      </p:sp>
      <p:pic>
        <p:nvPicPr>
          <p:cNvPr id="2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B8A9800E-8875-D05D-D470-1A93EC008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643573" y="4868650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75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DB6AE48-2244-6F17-28F0-03310A61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6" t="-1" r="12976" b="31906"/>
          <a:stretch/>
        </p:blipFill>
        <p:spPr>
          <a:xfrm>
            <a:off x="97971" y="108856"/>
            <a:ext cx="11930743" cy="551905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BFD2A3-767E-3992-F96B-1292332D7974}"/>
              </a:ext>
            </a:extLst>
          </p:cNvPr>
          <p:cNvSpPr/>
          <p:nvPr/>
        </p:nvSpPr>
        <p:spPr>
          <a:xfrm>
            <a:off x="97971" y="5889172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944B022-9BAE-11B7-DD9C-506C8188B70A}"/>
              </a:ext>
            </a:extLst>
          </p:cNvPr>
          <p:cNvSpPr/>
          <p:nvPr/>
        </p:nvSpPr>
        <p:spPr>
          <a:xfrm>
            <a:off x="9535886" y="4659085"/>
            <a:ext cx="2558143" cy="968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Αναπαράσταση  του  ανακτόρου  της Κνωσού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108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DB6AE48-2244-6F17-28F0-03310A61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6" t="-1" r="12976" b="31906"/>
          <a:stretch/>
        </p:blipFill>
        <p:spPr>
          <a:xfrm>
            <a:off x="97971" y="108856"/>
            <a:ext cx="11930743" cy="551905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BFD2A3-767E-3992-F96B-1292332D7974}"/>
              </a:ext>
            </a:extLst>
          </p:cNvPr>
          <p:cNvSpPr/>
          <p:nvPr/>
        </p:nvSpPr>
        <p:spPr>
          <a:xfrm>
            <a:off x="97971" y="5889172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944B022-9BAE-11B7-DD9C-506C8188B70A}"/>
              </a:ext>
            </a:extLst>
          </p:cNvPr>
          <p:cNvSpPr/>
          <p:nvPr/>
        </p:nvSpPr>
        <p:spPr>
          <a:xfrm>
            <a:off x="9535886" y="4659085"/>
            <a:ext cx="2558143" cy="968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Αναπαράσταση  του  ανακτόρου  της Κνωσού</a:t>
            </a:r>
            <a:endParaRPr lang="el-CY" dirty="0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01F61E11-C89F-87B7-7A3C-E0D7BC7E2D52}"/>
              </a:ext>
            </a:extLst>
          </p:cNvPr>
          <p:cNvSpPr/>
          <p:nvPr/>
        </p:nvSpPr>
        <p:spPr>
          <a:xfrm>
            <a:off x="5791200" y="3265715"/>
            <a:ext cx="6302829" cy="34834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Μ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ινωικά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α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νάκτορ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</a:t>
            </a:r>
            <a:r>
              <a:rPr lang="el-GR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επιβ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λητικά</a:t>
            </a:r>
            <a:endParaRPr lang="el-CY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7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23C436E-F3A1-57AE-85C9-896137E45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5713" r="29048" b="4445"/>
          <a:stretch/>
        </p:blipFill>
        <p:spPr>
          <a:xfrm rot="5400000">
            <a:off x="3037115" y="-2645228"/>
            <a:ext cx="5845629" cy="1133203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59869A1-6C44-9C5E-F827-0FAECAD9E722}"/>
              </a:ext>
            </a:extLst>
          </p:cNvPr>
          <p:cNvSpPr/>
          <p:nvPr/>
        </p:nvSpPr>
        <p:spPr>
          <a:xfrm>
            <a:off x="293913" y="6204857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08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723C436E-F3A1-57AE-85C9-896137E45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5713" r="29048" b="4445"/>
          <a:stretch/>
        </p:blipFill>
        <p:spPr>
          <a:xfrm rot="5400000">
            <a:off x="3037115" y="-2645228"/>
            <a:ext cx="5845629" cy="1133203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859869A1-6C44-9C5E-F827-0FAECAD9E722}"/>
              </a:ext>
            </a:extLst>
          </p:cNvPr>
          <p:cNvSpPr/>
          <p:nvPr/>
        </p:nvSpPr>
        <p:spPr>
          <a:xfrm>
            <a:off x="293913" y="6204857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8F4EC42-1DE5-847A-23B0-CEE46EA3FE1A}"/>
              </a:ext>
            </a:extLst>
          </p:cNvPr>
          <p:cNvSpPr/>
          <p:nvPr/>
        </p:nvSpPr>
        <p:spPr>
          <a:xfrm>
            <a:off x="7587342" y="3276598"/>
            <a:ext cx="4604658" cy="34834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Μ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ινωικά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α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νάκτορ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</a:t>
            </a:r>
            <a:r>
              <a:rPr lang="el-GR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κα</a:t>
            </a:r>
            <a:r>
              <a:rPr lang="el-CY" sz="32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τοικί</a:t>
            </a:r>
            <a:r>
              <a:rPr lang="el-CY" sz="32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 βασιλιά, διοικητικό και οικονομικό κέντρο</a:t>
            </a:r>
            <a:endParaRPr lang="el-CY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82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βιβλίο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5FE5DF33-D7D8-FA24-BCC4-46C32586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21111" b="8730"/>
          <a:stretch/>
        </p:blipFill>
        <p:spPr>
          <a:xfrm rot="5400000">
            <a:off x="2786744" y="-2514598"/>
            <a:ext cx="6596741" cy="1184366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EF8BC2B-0A65-A8AF-8129-6B573A3BDBC9}"/>
              </a:ext>
            </a:extLst>
          </p:cNvPr>
          <p:cNvSpPr/>
          <p:nvPr/>
        </p:nvSpPr>
        <p:spPr>
          <a:xfrm>
            <a:off x="7717973" y="130629"/>
            <a:ext cx="4288973" cy="9129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Μινωική </a:t>
            </a:r>
            <a:r>
              <a:rPr lang="el-GR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2014, σελ. </a:t>
            </a:r>
            <a:r>
              <a:rPr lang="el-GR" dirty="0">
                <a:solidFill>
                  <a:schemeClr val="tx1"/>
                </a:solidFill>
                <a:latin typeface="Arial" panose="020B0604020202020204" pitchFamily="34" charset="0"/>
              </a:rPr>
              <a:t>140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5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ζωγραφιά, βιβλίο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5FE5DF33-D7D8-FA24-BCC4-46C325869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21111" b="8730"/>
          <a:stretch/>
        </p:blipFill>
        <p:spPr>
          <a:xfrm rot="5400000">
            <a:off x="2917369" y="-2427512"/>
            <a:ext cx="6357259" cy="11625946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EF8BC2B-0A65-A8AF-8129-6B573A3BDBC9}"/>
              </a:ext>
            </a:extLst>
          </p:cNvPr>
          <p:cNvSpPr/>
          <p:nvPr/>
        </p:nvSpPr>
        <p:spPr>
          <a:xfrm>
            <a:off x="5932715" y="5942146"/>
            <a:ext cx="5976258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Μινωική </a:t>
            </a:r>
            <a:r>
              <a:rPr lang="el-GR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2014, σελ. </a:t>
            </a:r>
            <a:r>
              <a:rPr lang="el-GR" dirty="0">
                <a:solidFill>
                  <a:schemeClr val="tx1"/>
                </a:solidFill>
                <a:latin typeface="Arial" panose="020B0604020202020204" pitchFamily="34" charset="0"/>
              </a:rPr>
              <a:t>140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37470D-6753-6325-DFA1-B9954C70F03D}"/>
              </a:ext>
            </a:extLst>
          </p:cNvPr>
          <p:cNvSpPr txBox="1"/>
          <p:nvPr/>
        </p:nvSpPr>
        <p:spPr>
          <a:xfrm rot="10800000" flipV="1">
            <a:off x="7369631" y="0"/>
            <a:ext cx="482236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CY" dirty="0"/>
              <a:t> </a:t>
            </a:r>
            <a:r>
              <a:rPr lang="el-CY" sz="2400" dirty="0" err="1"/>
              <a:t>Είν</a:t>
            </a:r>
            <a:r>
              <a:rPr lang="el-CY" sz="2400" dirty="0"/>
              <a:t>αι πολυώροφα. Έχουν μεγάλες </a:t>
            </a:r>
            <a:r>
              <a:rPr lang="el-CY" sz="2400" dirty="0" err="1"/>
              <a:t>κλίμ</a:t>
            </a:r>
            <a:r>
              <a:rPr lang="el-CY" sz="2400" dirty="0"/>
              <a:t>ακες, βεράντες,</a:t>
            </a:r>
            <a:r>
              <a:rPr lang="el-GR" sz="2400" dirty="0"/>
              <a:t> </a:t>
            </a:r>
            <a:r>
              <a:rPr lang="el-CY" sz="2400" dirty="0" err="1"/>
              <a:t>φωτ</a:t>
            </a:r>
            <a:r>
              <a:rPr lang="el-CY" sz="2400" dirty="0"/>
              <a:t>αγωγούς, σύστημα ύδρευσης και αποχέτευσης και</a:t>
            </a:r>
            <a:r>
              <a:rPr lang="el-GR" sz="2400" dirty="0"/>
              <a:t> </a:t>
            </a:r>
            <a:r>
              <a:rPr lang="el-CY" sz="2400" dirty="0" err="1"/>
              <a:t>τοιχογρ</a:t>
            </a:r>
            <a:r>
              <a:rPr lang="el-CY" sz="2400" dirty="0"/>
              <a:t>αφίες.</a:t>
            </a:r>
          </a:p>
        </p:txBody>
      </p:sp>
    </p:spTree>
    <p:extLst>
      <p:ext uri="{BB962C8B-B14F-4D97-AF65-F5344CB8AC3E}">
        <p14:creationId xmlns:p14="http://schemas.microsoft.com/office/powerpoint/2010/main" val="1980310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23C79B39-E71D-5E46-A49C-12D4B64C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2619" b="18572"/>
          <a:stretch/>
        </p:blipFill>
        <p:spPr>
          <a:xfrm>
            <a:off x="239485" y="195943"/>
            <a:ext cx="11136085" cy="642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31BCD-A586-73BD-8333-89429CAD1C1A}"/>
              </a:ext>
            </a:extLst>
          </p:cNvPr>
          <p:cNvSpPr txBox="1"/>
          <p:nvPr/>
        </p:nvSpPr>
        <p:spPr>
          <a:xfrm>
            <a:off x="5279570" y="239486"/>
            <a:ext cx="6096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Νικόλαος Πλάτωνος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Ζάκρος : το νέον </a:t>
            </a:r>
            <a:r>
              <a:rPr lang="el-GR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μινωϊκόν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ανάκτορον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εν Αθήναις Αρχαιολογική Εταιρεία, Αθήνα, 1974, σελ. 138.</a:t>
            </a:r>
            <a:endParaRPr lang="el-CY" i="1" dirty="0"/>
          </a:p>
        </p:txBody>
      </p:sp>
    </p:spTree>
    <p:extLst>
      <p:ext uri="{BB962C8B-B14F-4D97-AF65-F5344CB8AC3E}">
        <p14:creationId xmlns:p14="http://schemas.microsoft.com/office/powerpoint/2010/main" val="2110995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σκίτσο/σχέδιο&#10;&#10;Περιγραφή που δημιουργήθηκε αυτόματα">
            <a:extLst>
              <a:ext uri="{FF2B5EF4-FFF2-40B4-BE49-F238E27FC236}">
                <a16:creationId xmlns:a16="http://schemas.microsoft.com/office/drawing/2014/main" id="{23C79B39-E71D-5E46-A49C-12D4B64C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2619" b="18572"/>
          <a:stretch/>
        </p:blipFill>
        <p:spPr>
          <a:xfrm>
            <a:off x="239485" y="195943"/>
            <a:ext cx="11136085" cy="642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031BCD-A586-73BD-8333-89429CAD1C1A}"/>
              </a:ext>
            </a:extLst>
          </p:cNvPr>
          <p:cNvSpPr txBox="1"/>
          <p:nvPr/>
        </p:nvSpPr>
        <p:spPr>
          <a:xfrm>
            <a:off x="5279570" y="239486"/>
            <a:ext cx="6096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Νικόλαος Πλάτωνος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Ζάκρος : το νέον </a:t>
            </a:r>
            <a:r>
              <a:rPr lang="el-GR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μινωϊκόν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ανάκτορον</a:t>
            </a:r>
            <a:r>
              <a:rPr lang="el-GR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 εν Αθήναις Αρχαιολογική Εταιρεία, Αθήνα, 1974, σελ. 138.</a:t>
            </a:r>
            <a:endParaRPr lang="el-CY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B1F24-6BB8-218F-1F84-09E3C0A9AB5A}"/>
              </a:ext>
            </a:extLst>
          </p:cNvPr>
          <p:cNvSpPr txBox="1"/>
          <p:nvPr/>
        </p:nvSpPr>
        <p:spPr>
          <a:xfrm>
            <a:off x="239485" y="6387681"/>
            <a:ext cx="1113608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CY" sz="2400" dirty="0"/>
              <a:t>Έχουν μια </a:t>
            </a:r>
            <a:r>
              <a:rPr lang="el-CY" sz="2400" dirty="0" err="1"/>
              <a:t>ορθογώνι</a:t>
            </a:r>
            <a:r>
              <a:rPr lang="el-CY" sz="2400" dirty="0"/>
              <a:t>α κεντρική αυλή. Γύρω από την α</a:t>
            </a:r>
            <a:r>
              <a:rPr lang="el-CY" sz="2400" dirty="0" err="1"/>
              <a:t>υλή</a:t>
            </a:r>
            <a:r>
              <a:rPr lang="en-US" sz="2400" dirty="0"/>
              <a:t> </a:t>
            </a:r>
            <a:r>
              <a:rPr lang="el-CY" sz="2400" dirty="0"/>
              <a:t>υπάρχουν πολλά δωμάτια.</a:t>
            </a:r>
          </a:p>
        </p:txBody>
      </p:sp>
    </p:spTree>
    <p:extLst>
      <p:ext uri="{BB962C8B-B14F-4D97-AF65-F5344CB8AC3E}">
        <p14:creationId xmlns:p14="http://schemas.microsoft.com/office/powerpoint/2010/main" val="1695324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DB6AE48-2244-6F17-28F0-03310A61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6" t="-1" r="12976" b="31906"/>
          <a:stretch/>
        </p:blipFill>
        <p:spPr>
          <a:xfrm>
            <a:off x="4354286" y="838200"/>
            <a:ext cx="7674428" cy="591094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944B022-9BAE-11B7-DD9C-506C8188B70A}"/>
              </a:ext>
            </a:extLst>
          </p:cNvPr>
          <p:cNvSpPr/>
          <p:nvPr/>
        </p:nvSpPr>
        <p:spPr>
          <a:xfrm>
            <a:off x="9535886" y="4659085"/>
            <a:ext cx="2558143" cy="968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Αναπαράσταση  του  ανακτόρου  της Κνωσού</a:t>
            </a:r>
            <a:endParaRPr lang="el-CY" dirty="0"/>
          </a:p>
        </p:txBody>
      </p:sp>
      <p:pic>
        <p:nvPicPr>
          <p:cNvPr id="5" name="Εικόνα 4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65B4376-2A33-9626-AD4D-78D94A8D8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4920" r="16310" b="4285"/>
          <a:stretch/>
        </p:blipFill>
        <p:spPr>
          <a:xfrm>
            <a:off x="130629" y="838200"/>
            <a:ext cx="4223657" cy="59109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6BFD2A3-767E-3992-F96B-1292332D7974}"/>
              </a:ext>
            </a:extLst>
          </p:cNvPr>
          <p:cNvSpPr/>
          <p:nvPr/>
        </p:nvSpPr>
        <p:spPr>
          <a:xfrm>
            <a:off x="2830286" y="5878286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76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3DF68-6EA5-750E-FD25-6B6C14F21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E845868-AC43-E88B-C996-9EA2589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76" t="-1" r="12976" b="31906"/>
          <a:stretch/>
        </p:blipFill>
        <p:spPr>
          <a:xfrm>
            <a:off x="4354286" y="838200"/>
            <a:ext cx="7674428" cy="5910944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561F5A1-0886-FF64-1D41-12FA43C8A10A}"/>
              </a:ext>
            </a:extLst>
          </p:cNvPr>
          <p:cNvSpPr/>
          <p:nvPr/>
        </p:nvSpPr>
        <p:spPr>
          <a:xfrm>
            <a:off x="9535886" y="4659085"/>
            <a:ext cx="2558143" cy="9688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Αναπαράσταση  του  ανακτόρου  της Κνωσού</a:t>
            </a:r>
            <a:endParaRPr lang="el-CY" dirty="0"/>
          </a:p>
        </p:txBody>
      </p:sp>
      <p:pic>
        <p:nvPicPr>
          <p:cNvPr id="5" name="Εικόνα 4" descr="Εικόνα που περιέχει κείμενο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9B5E046-0290-46B9-3D2D-1457148F6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4920" r="16310" b="4285"/>
          <a:stretch/>
        </p:blipFill>
        <p:spPr>
          <a:xfrm>
            <a:off x="130629" y="838200"/>
            <a:ext cx="4223657" cy="59109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2FF15E5-A0E3-990B-47E5-93C8C072FD67}"/>
              </a:ext>
            </a:extLst>
          </p:cNvPr>
          <p:cNvSpPr/>
          <p:nvPr/>
        </p:nvSpPr>
        <p:spPr>
          <a:xfrm>
            <a:off x="2830286" y="5878286"/>
            <a:ext cx="9318172" cy="555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</a:t>
            </a:r>
            <a:r>
              <a:rPr lang="en-US" dirty="0">
                <a:solidFill>
                  <a:schemeClr val="tx1"/>
                </a:solidFill>
              </a:rPr>
              <a:t> 13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D1DDE-D71C-B0D3-1E73-8F16A8200690}"/>
              </a:ext>
            </a:extLst>
          </p:cNvPr>
          <p:cNvSpPr txBox="1"/>
          <p:nvPr/>
        </p:nvSpPr>
        <p:spPr>
          <a:xfrm rot="10800000" flipV="1">
            <a:off x="130628" y="247355"/>
            <a:ext cx="81860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CY" dirty="0"/>
              <a:t>Δεν </a:t>
            </a:r>
            <a:r>
              <a:rPr lang="el-CY" dirty="0" err="1"/>
              <a:t>είν</a:t>
            </a:r>
            <a:r>
              <a:rPr lang="el-CY" dirty="0"/>
              <a:t>αι οχυρωμένα (δεν έχουν τείχη) δεν έχουν εχθρούς 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 </a:t>
            </a:r>
            <a:r>
              <a:rPr lang="el-CY" dirty="0"/>
              <a:t>μινωική ειρήνη</a:t>
            </a:r>
          </a:p>
        </p:txBody>
      </p:sp>
    </p:spTree>
    <p:extLst>
      <p:ext uri="{BB962C8B-B14F-4D97-AF65-F5344CB8AC3E}">
        <p14:creationId xmlns:p14="http://schemas.microsoft.com/office/powerpoint/2010/main" val="1653837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3B443EF4-6DB6-999D-06B6-7D2330FA7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3" y="185056"/>
            <a:ext cx="5027157" cy="3243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5EBC1-1ED4-713B-EB60-6B0D69B3CC87}"/>
              </a:ext>
            </a:extLst>
          </p:cNvPr>
          <p:cNvSpPr txBox="1"/>
          <p:nvPr/>
        </p:nvSpPr>
        <p:spPr>
          <a:xfrm>
            <a:off x="423182" y="3517253"/>
            <a:ext cx="502715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2400" b="1" dirty="0"/>
              <a:t>Χώρος  :Αρχαιολογικό Μουσείο Ηρακλείου</a:t>
            </a:r>
          </a:p>
          <a:p>
            <a:r>
              <a:rPr lang="el-GR" sz="2400" b="1" dirty="0"/>
              <a:t>Αρχαιολογικό εύρημα :   Ο δίσκος της Φαιστού - Εποχή  του Χαλκού </a:t>
            </a:r>
          </a:p>
          <a:p>
            <a:r>
              <a:rPr lang="el-GR" sz="2400" b="1" dirty="0"/>
              <a:t>Πηγή  : Ιστοσελίδα - Αρχαιολογικό Μουσείο Ηρακλείου</a:t>
            </a:r>
            <a:endParaRPr lang="el-GR" sz="2400" b="1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02BE0FD-823C-68E8-54D6-10AECD3B8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005" y="185056"/>
            <a:ext cx="5308823" cy="4889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F3116-8B49-BB3A-D741-B578C53AD692}"/>
              </a:ext>
            </a:extLst>
          </p:cNvPr>
          <p:cNvSpPr txBox="1"/>
          <p:nvPr/>
        </p:nvSpPr>
        <p:spPr>
          <a:xfrm>
            <a:off x="5947004" y="5074385"/>
            <a:ext cx="530882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Έξω </a:t>
            </a:r>
            <a:r>
              <a:rPr lang="el-GR" sz="3200" b="1" dirty="0">
                <a:solidFill>
                  <a:srgbClr val="151515"/>
                </a:solidFill>
                <a:latin typeface="Roboto" panose="020F0502020204030204" pitchFamily="2" charset="0"/>
              </a:rPr>
              <a:t>από </a:t>
            </a:r>
            <a:r>
              <a:rPr lang="el-GR" sz="3200" b="1" i="0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 το γήπεδο ποδοσφαίρου</a:t>
            </a:r>
            <a:r>
              <a:rPr lang="el-GR" sz="3200" b="1" dirty="0">
                <a:solidFill>
                  <a:srgbClr val="151515"/>
                </a:solidFill>
                <a:latin typeface="Roboto" panose="020F0502020204030204" pitchFamily="2" charset="0"/>
              </a:rPr>
              <a:t> </a:t>
            </a:r>
            <a:r>
              <a:rPr lang="el-GR" sz="3200" b="1" i="0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των </a:t>
            </a:r>
            <a:r>
              <a:rPr lang="el-GR" sz="3200" b="1" i="0" dirty="0" err="1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Βώρων</a:t>
            </a:r>
            <a:r>
              <a:rPr lang="el-GR" sz="3200" b="1" dirty="0">
                <a:solidFill>
                  <a:srgbClr val="151515"/>
                </a:solidFill>
                <a:latin typeface="Roboto" panose="020F0502020204030204" pitchFamily="2" charset="0"/>
              </a:rPr>
              <a:t> </a:t>
            </a:r>
            <a:r>
              <a:rPr lang="el-GR" sz="3200" b="1">
                <a:solidFill>
                  <a:srgbClr val="151515"/>
                </a:solidFill>
                <a:latin typeface="Roboto" panose="020F0502020204030204" pitchFamily="2" charset="0"/>
              </a:rPr>
              <a:t>στο Ηράκλειο</a:t>
            </a:r>
            <a:r>
              <a:rPr lang="el-GR" sz="3200" b="1" dirty="0">
                <a:solidFill>
                  <a:srgbClr val="151515"/>
                </a:solidFill>
                <a:latin typeface="Roboto" panose="020F0502020204030204" pitchFamily="2" charset="0"/>
              </a:rPr>
              <a:t>.</a:t>
            </a:r>
            <a:r>
              <a:rPr lang="el-GR" sz="3200" b="1" i="0" dirty="0">
                <a:solidFill>
                  <a:srgbClr val="151515"/>
                </a:solidFill>
                <a:effectLst/>
                <a:latin typeface="Roboto" panose="020F0502020204030204" pitchFamily="2" charset="0"/>
              </a:rPr>
              <a:t> </a:t>
            </a:r>
            <a:r>
              <a:rPr lang="el-GR" sz="3200" b="1" dirty="0">
                <a:solidFill>
                  <a:srgbClr val="151515"/>
                </a:solidFill>
                <a:latin typeface="Roboto" panose="020F0502020204030204" pitchFamily="2" charset="0"/>
              </a:rPr>
              <a:t> </a:t>
            </a:r>
            <a:endParaRPr lang="el-CY" sz="3200" b="1" dirty="0"/>
          </a:p>
        </p:txBody>
      </p:sp>
      <p:pic>
        <p:nvPicPr>
          <p:cNvPr id="15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C905D4AE-A25C-D2EF-151D-BDF3ED2F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163603" y="96803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28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χάρτινο προϊόν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833FFC2-5883-33D0-2DD8-AB6347A18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r="64915" b="47844"/>
          <a:stretch/>
        </p:blipFill>
        <p:spPr>
          <a:xfrm rot="5400000">
            <a:off x="2985406" y="-2220683"/>
            <a:ext cx="6183086" cy="11386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05FA098-0019-803B-2E81-C78C58721E1E}"/>
              </a:ext>
            </a:extLst>
          </p:cNvPr>
          <p:cNvSpPr/>
          <p:nvPr/>
        </p:nvSpPr>
        <p:spPr>
          <a:xfrm>
            <a:off x="4344760" y="5954488"/>
            <a:ext cx="7418613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Μινωική </a:t>
            </a:r>
            <a:r>
              <a:rPr lang="el-GR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2014, σελ. 38.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36AD0FD-4278-7E2C-CBD7-2F50F13AB714}"/>
              </a:ext>
            </a:extLst>
          </p:cNvPr>
          <p:cNvSpPr/>
          <p:nvPr/>
        </p:nvSpPr>
        <p:spPr>
          <a:xfrm>
            <a:off x="7195457" y="337457"/>
            <a:ext cx="4593771" cy="947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Αναπαράσταση  του ανακτόρου  των  Μαλίων </a:t>
            </a:r>
            <a:endParaRPr lang="el-CY" sz="2800" dirty="0"/>
          </a:p>
        </p:txBody>
      </p:sp>
    </p:spTree>
    <p:extLst>
      <p:ext uri="{BB962C8B-B14F-4D97-AF65-F5344CB8AC3E}">
        <p14:creationId xmlns:p14="http://schemas.microsoft.com/office/powerpoint/2010/main" val="3093070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1BD74-DDFB-D2E4-EA71-B587A71B5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7ABE9861-6330-DB45-FD94-385CBCD11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7839AFF2-411D-519E-95E9-81F91D0193D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r>
              <a:rPr lang="el-GR" sz="4000" dirty="0"/>
              <a:t>Γραφή</a:t>
            </a:r>
          </a:p>
        </p:txBody>
      </p:sp>
    </p:spTree>
    <p:extLst>
      <p:ext uri="{BB962C8B-B14F-4D97-AF65-F5344CB8AC3E}">
        <p14:creationId xmlns:p14="http://schemas.microsoft.com/office/powerpoint/2010/main" val="1885683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Σύνθεση των εργαζομένων Barrow Παράδοση — Διανυσματικό Αρχείο">
            <a:extLst>
              <a:ext uri="{FF2B5EF4-FFF2-40B4-BE49-F238E27FC236}">
                <a16:creationId xmlns:a16="http://schemas.microsoft.com/office/drawing/2014/main" id="{21E54153-E11A-7D5A-553F-8E96DA94C8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7C552C3-DD5F-2EE6-F6AA-2B22FB53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15" y="269421"/>
            <a:ext cx="9103398" cy="6381749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0AA696D5-00D2-EA15-685D-962FF7AB0985}"/>
              </a:ext>
            </a:extLst>
          </p:cNvPr>
          <p:cNvSpPr/>
          <p:nvPr/>
        </p:nvSpPr>
        <p:spPr>
          <a:xfrm>
            <a:off x="9808029" y="3875313"/>
            <a:ext cx="2220686" cy="25581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Σύστημα γραφής </a:t>
            </a:r>
            <a:endParaRPr lang="el-CY" sz="2400" dirty="0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0ECC834F-0C3B-AC8A-F1B8-78312ED55BEF}"/>
              </a:ext>
            </a:extLst>
          </p:cNvPr>
          <p:cNvSpPr/>
          <p:nvPr/>
        </p:nvSpPr>
        <p:spPr>
          <a:xfrm>
            <a:off x="11149366" y="297109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6C6A053A-AC70-0A7B-A7B9-06FE4076FC4C}"/>
              </a:ext>
            </a:extLst>
          </p:cNvPr>
          <p:cNvSpPr/>
          <p:nvPr/>
        </p:nvSpPr>
        <p:spPr>
          <a:xfrm>
            <a:off x="9378043" y="206830"/>
            <a:ext cx="2677886" cy="25581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Καταγραφή</a:t>
            </a:r>
          </a:p>
          <a:p>
            <a:pPr algn="ctr"/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122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D7B464B0-DE7C-5DDF-C61B-91C1117A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6" y="83961"/>
            <a:ext cx="3971866" cy="3135086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F63C990-62F4-E956-8CBA-CD48EFD571F6}"/>
              </a:ext>
            </a:extLst>
          </p:cNvPr>
          <p:cNvSpPr/>
          <p:nvPr/>
        </p:nvSpPr>
        <p:spPr>
          <a:xfrm>
            <a:off x="267410" y="3429000"/>
            <a:ext cx="3763618" cy="7818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σφηνοειδής  γραφή 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κείμενο, Δημοσίευση, χαρτί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58472FB6-771C-146F-FDEF-EC1599A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21826" b="64869"/>
          <a:stretch/>
        </p:blipFill>
        <p:spPr>
          <a:xfrm rot="5400000">
            <a:off x="5637238" y="-1079247"/>
            <a:ext cx="1821041" cy="41474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4075A805-15D3-DBAB-DD83-F10BE23D1AEE}"/>
              </a:ext>
            </a:extLst>
          </p:cNvPr>
          <p:cNvSpPr/>
          <p:nvPr/>
        </p:nvSpPr>
        <p:spPr>
          <a:xfrm>
            <a:off x="4343399" y="2043971"/>
            <a:ext cx="4278089" cy="14909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κώδικας του </a:t>
            </a:r>
            <a:r>
              <a:rPr lang="el-GR" sz="3200" dirty="0" err="1">
                <a:solidFill>
                  <a:schemeClr val="tx1"/>
                </a:solidFill>
              </a:rPr>
              <a:t>Χαμμουραμπί</a:t>
            </a:r>
            <a:r>
              <a:rPr lang="el-GR" sz="3200" dirty="0">
                <a:solidFill>
                  <a:schemeClr val="tx1"/>
                </a:solidFill>
              </a:rPr>
              <a:t> - νομοθεσία 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6" name="Εικόνα 5" descr="Εικόνα που περιέχει κείμενο, χαρτί, χάρτινο προϊόν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9E8D5FF-8E11-AEBB-B120-CE20A5C8C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0982" r="20131" b="22862"/>
          <a:stretch/>
        </p:blipFill>
        <p:spPr>
          <a:xfrm rot="5400000">
            <a:off x="8943652" y="-104453"/>
            <a:ext cx="3051127" cy="326003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07BE8DA-0A5B-08CA-BA7F-1D91B1A585BA}"/>
              </a:ext>
            </a:extLst>
          </p:cNvPr>
          <p:cNvSpPr/>
          <p:nvPr/>
        </p:nvSpPr>
        <p:spPr>
          <a:xfrm>
            <a:off x="8839199" y="3310203"/>
            <a:ext cx="3260033" cy="19693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  <a:ea typeface="Calibri" panose="020F0502020204030204" pitchFamily="34" charset="0"/>
              </a:rPr>
              <a:t>έ</a:t>
            </a:r>
            <a:r>
              <a:rPr lang="el-GR" sz="32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πος Γιλγαμές- (αρχαιότερο λογοτεχνικό έπος)</a:t>
            </a:r>
            <a:r>
              <a:rPr lang="el-GR" sz="3200" dirty="0">
                <a:solidFill>
                  <a:schemeClr val="tx1"/>
                </a:solidFill>
              </a:rPr>
              <a:t>)</a:t>
            </a:r>
            <a:endParaRPr lang="el-CY" sz="3200" dirty="0">
              <a:solidFill>
                <a:schemeClr val="tx1"/>
              </a:solidFill>
            </a:endParaRPr>
          </a:p>
        </p:txBody>
      </p:sp>
      <p:pic>
        <p:nvPicPr>
          <p:cNvPr id="8" name="Picture 2" descr="Αιγυπτιακά ιερογλυφικά - Βικιπαίδεια">
            <a:extLst>
              <a:ext uri="{FF2B5EF4-FFF2-40B4-BE49-F238E27FC236}">
                <a16:creationId xmlns:a16="http://schemas.microsoft.com/office/drawing/2014/main" id="{C5E7272E-D269-9548-186B-45404307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5" y="4550214"/>
            <a:ext cx="3907976" cy="128522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CB2918A8-20D1-6AF6-5242-0DDCDE9C5236}"/>
              </a:ext>
            </a:extLst>
          </p:cNvPr>
          <p:cNvSpPr/>
          <p:nvPr/>
        </p:nvSpPr>
        <p:spPr>
          <a:xfrm>
            <a:off x="163287" y="5921829"/>
            <a:ext cx="3907976" cy="8522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ιερογλυφική γραφή</a:t>
            </a:r>
          </a:p>
        </p:txBody>
      </p:sp>
      <p:pic>
        <p:nvPicPr>
          <p:cNvPr id="10" name="Εικόνα 9" descr="Εικόνα που περιέχει κείμενο, βιβλίο, γραφικός χαρακτήρας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12AD67C8-B371-1560-4F5E-B3703B79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31877" r="14249" b="18004"/>
          <a:stretch/>
        </p:blipFill>
        <p:spPr>
          <a:xfrm rot="5400000">
            <a:off x="4852522" y="3213506"/>
            <a:ext cx="3051128" cy="39718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4E0CBA14-CD55-70C9-7C97-656ABAF7333F}"/>
              </a:ext>
            </a:extLst>
          </p:cNvPr>
          <p:cNvSpPr/>
          <p:nvPr/>
        </p:nvSpPr>
        <p:spPr>
          <a:xfrm>
            <a:off x="8574158" y="5835443"/>
            <a:ext cx="3617842" cy="889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φοινικικό αλφάβητο </a:t>
            </a:r>
          </a:p>
        </p:txBody>
      </p:sp>
    </p:spTree>
    <p:extLst>
      <p:ext uri="{BB962C8B-B14F-4D97-AF65-F5344CB8AC3E}">
        <p14:creationId xmlns:p14="http://schemas.microsoft.com/office/powerpoint/2010/main" val="42209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1D57A64-C809-F50E-F249-6952DF560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18942" r="6389" b="7507"/>
          <a:stretch/>
        </p:blipFill>
        <p:spPr>
          <a:xfrm rot="5400000">
            <a:off x="7000783" y="716209"/>
            <a:ext cx="5270654" cy="46373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422F372-44F8-33C5-358E-3054F8D51AA4}"/>
              </a:ext>
            </a:extLst>
          </p:cNvPr>
          <p:cNvSpPr/>
          <p:nvPr/>
        </p:nvSpPr>
        <p:spPr>
          <a:xfrm>
            <a:off x="339288" y="5856515"/>
            <a:ext cx="11615479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17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3" name="Εικόνα 2" descr="Εικόνα που περιέχει κείμενο, βιβλί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A948FE7-FD77-3FD6-0A73-3D8D2F745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9512" b="36283"/>
          <a:stretch/>
        </p:blipFill>
        <p:spPr>
          <a:xfrm rot="5400000">
            <a:off x="152025" y="777794"/>
            <a:ext cx="4454274" cy="3697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2FD11B23-84AA-36D1-E307-5EB4DCA48BA2}"/>
              </a:ext>
            </a:extLst>
          </p:cNvPr>
          <p:cNvSpPr/>
          <p:nvPr/>
        </p:nvSpPr>
        <p:spPr>
          <a:xfrm>
            <a:off x="339288" y="5158370"/>
            <a:ext cx="5976258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</a:rPr>
              <a:t>Μινωική </a:t>
            </a:r>
            <a:r>
              <a:rPr lang="el-GR" i="1" dirty="0" err="1">
                <a:solidFill>
                  <a:schemeClr val="tx1"/>
                </a:solidFill>
                <a:effectLst/>
              </a:rPr>
              <a:t>θαλασσοκρατία</a:t>
            </a:r>
            <a:r>
              <a:rPr lang="el-GR" i="1" dirty="0">
                <a:solidFill>
                  <a:schemeClr val="tx1"/>
                </a:solidFill>
                <a:effectLst/>
              </a:rPr>
              <a:t>, </a:t>
            </a:r>
            <a:r>
              <a:rPr lang="el-GR" i="0" dirty="0">
                <a:solidFill>
                  <a:schemeClr val="tx1"/>
                </a:solidFill>
                <a:effectLst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</a:rPr>
              <a:t>, 2014, σελ. </a:t>
            </a:r>
            <a:r>
              <a:rPr lang="el-GR" dirty="0">
                <a:solidFill>
                  <a:schemeClr val="tx1"/>
                </a:solidFill>
              </a:rPr>
              <a:t>120</a:t>
            </a:r>
            <a:r>
              <a:rPr lang="el-GR" i="0" dirty="0">
                <a:solidFill>
                  <a:schemeClr val="tx1"/>
                </a:solidFill>
                <a:effectLst/>
              </a:rPr>
              <a:t>.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441EDD1-80CC-E373-9FDA-6FC69488E865}"/>
              </a:ext>
            </a:extLst>
          </p:cNvPr>
          <p:cNvSpPr/>
          <p:nvPr/>
        </p:nvSpPr>
        <p:spPr>
          <a:xfrm>
            <a:off x="4317380" y="399536"/>
            <a:ext cx="2910734" cy="33963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περίφημος  πήλινος δίσκος  της  Φαιστού. Βρέθηκε  στο ομώνυμο  ανάκτορο. Ανάμεσα  στα  241 ιερογλυφικά  σύμβολα  του δίσκου, που  εντυπώθηκαν  στον </a:t>
            </a:r>
            <a:r>
              <a:rPr lang="tr-TR" dirty="0"/>
              <a:t>  </a:t>
            </a:r>
            <a:r>
              <a:rPr lang="el-GR" dirty="0"/>
              <a:t>άψητο  πηλό με σφραγίδες, υπάρχει και η φιγούρα  ενός πλοίου, που επαναλαμβάνεται επτά φορές.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427184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DD91-36BB-98FE-8168-9F923687E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2282C2E9-BABC-EB86-1CCC-9D76C602B230}"/>
              </a:ext>
            </a:extLst>
          </p:cNvPr>
          <p:cNvSpPr/>
          <p:nvPr/>
        </p:nvSpPr>
        <p:spPr>
          <a:xfrm>
            <a:off x="4324348" y="1371600"/>
            <a:ext cx="3135085" cy="2971800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ΓΡΑΦΗ</a:t>
            </a:r>
            <a:r>
              <a:rPr lang="el-GR" dirty="0"/>
              <a:t> </a:t>
            </a:r>
            <a:endParaRPr lang="el-CY" dirty="0"/>
          </a:p>
        </p:txBody>
      </p:sp>
      <p:pic>
        <p:nvPicPr>
          <p:cNvPr id="8" name="Εικόνα 7" descr="Εικόνα που περιέχει κείμενο, γραφικός χαρακτήρας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31DB3C50-CF02-8505-8E0B-47DE941A1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32645" r="20318" b="6826"/>
          <a:stretch/>
        </p:blipFill>
        <p:spPr>
          <a:xfrm rot="5400000">
            <a:off x="-640249" y="992608"/>
            <a:ext cx="5668121" cy="3972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 descr="Εικόνα που περιέχει κείμενο, γραφικός χαρακτήρας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28E63121-A7CE-292E-A7D5-F5A533D47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1093" r="73668" b="65486"/>
          <a:stretch/>
        </p:blipFill>
        <p:spPr>
          <a:xfrm rot="5400000">
            <a:off x="1693941" y="3239827"/>
            <a:ext cx="1064941" cy="4081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983E0479-8608-81A2-32E6-C085B2B406DE}"/>
              </a:ext>
            </a:extLst>
          </p:cNvPr>
          <p:cNvSpPr/>
          <p:nvPr/>
        </p:nvSpPr>
        <p:spPr>
          <a:xfrm>
            <a:off x="3107871" y="6017080"/>
            <a:ext cx="5976258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</a:rPr>
              <a:t>Μινωική θαλασσοκρατία, </a:t>
            </a:r>
            <a:r>
              <a:rPr lang="el-GR" i="0" dirty="0">
                <a:solidFill>
                  <a:schemeClr val="tx1"/>
                </a:solidFill>
                <a:effectLst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</a:rPr>
              <a:t>, 2014,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σσ</a:t>
            </a:r>
            <a:r>
              <a:rPr lang="el-GR" i="0" dirty="0">
                <a:solidFill>
                  <a:schemeClr val="tx1"/>
                </a:solidFill>
                <a:effectLst/>
              </a:rPr>
              <a:t>. </a:t>
            </a:r>
            <a:r>
              <a:rPr lang="el-GR" dirty="0">
                <a:solidFill>
                  <a:schemeClr val="tx1"/>
                </a:solidFill>
              </a:rPr>
              <a:t>159-160.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2384025-B455-990D-9CF5-B5B0D14D4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65964" r="43441" b="17494"/>
          <a:stretch/>
        </p:blipFill>
        <p:spPr>
          <a:xfrm rot="5400000">
            <a:off x="6929850" y="816845"/>
            <a:ext cx="5669943" cy="4322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0FEEF2C-1E2B-254A-0824-68563365E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t="67790" r="39533" b="12743"/>
          <a:stretch/>
        </p:blipFill>
        <p:spPr>
          <a:xfrm rot="5400000">
            <a:off x="9498485" y="3738116"/>
            <a:ext cx="780586" cy="3369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771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3D792-6311-D508-9A49-812C6B1F8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4D8EBF80-BF40-0D31-0D0A-6216C6E3C6D4}"/>
              </a:ext>
            </a:extLst>
          </p:cNvPr>
          <p:cNvSpPr/>
          <p:nvPr/>
        </p:nvSpPr>
        <p:spPr>
          <a:xfrm>
            <a:off x="4324348" y="1371600"/>
            <a:ext cx="3135085" cy="2971800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ΓΡΑΦΗ</a:t>
            </a:r>
            <a:r>
              <a:rPr lang="el-GR" dirty="0"/>
              <a:t> </a:t>
            </a:r>
            <a:endParaRPr lang="el-CY" dirty="0"/>
          </a:p>
        </p:txBody>
      </p:sp>
      <p:pic>
        <p:nvPicPr>
          <p:cNvPr id="8" name="Εικόνα 7" descr="Εικόνα που περιέχει κείμενο, γραφικός χαρακτήρας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C227275F-79F7-6DE9-F133-15F2BCC3B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32645" r="20318" b="6826"/>
          <a:stretch/>
        </p:blipFill>
        <p:spPr>
          <a:xfrm rot="5400000">
            <a:off x="-640249" y="992608"/>
            <a:ext cx="5668121" cy="3972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 descr="Εικόνα που περιέχει κείμενο, γραφικός χαρακτήρας, χαρτί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00228CDD-7D9A-FE45-AC97-9D117735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1093" r="73668" b="65486"/>
          <a:stretch/>
        </p:blipFill>
        <p:spPr>
          <a:xfrm rot="5400000">
            <a:off x="1693941" y="3239827"/>
            <a:ext cx="1064941" cy="4081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5A5D8214-A9D1-CE67-79A6-C9F6273BBAF4}"/>
              </a:ext>
            </a:extLst>
          </p:cNvPr>
          <p:cNvSpPr/>
          <p:nvPr/>
        </p:nvSpPr>
        <p:spPr>
          <a:xfrm>
            <a:off x="3107871" y="6017080"/>
            <a:ext cx="5976258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</a:rPr>
              <a:t>Μινωική θαλασσοκρατία, </a:t>
            </a:r>
            <a:r>
              <a:rPr lang="el-GR" i="0" dirty="0">
                <a:solidFill>
                  <a:schemeClr val="tx1"/>
                </a:solidFill>
                <a:effectLst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</a:rPr>
              <a:t>, 2014, </a:t>
            </a:r>
            <a:r>
              <a:rPr lang="el-GR" i="0" dirty="0" err="1">
                <a:solidFill>
                  <a:schemeClr val="tx1"/>
                </a:solidFill>
                <a:effectLst/>
              </a:rPr>
              <a:t>σσ</a:t>
            </a:r>
            <a:r>
              <a:rPr lang="el-GR" i="0" dirty="0">
                <a:solidFill>
                  <a:schemeClr val="tx1"/>
                </a:solidFill>
                <a:effectLst/>
              </a:rPr>
              <a:t>. </a:t>
            </a:r>
            <a:r>
              <a:rPr lang="el-GR" dirty="0">
                <a:solidFill>
                  <a:schemeClr val="tx1"/>
                </a:solidFill>
              </a:rPr>
              <a:t>159-160.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D169699-38C1-66AA-87F4-DD9613DED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65964" r="43441" b="17494"/>
          <a:stretch/>
        </p:blipFill>
        <p:spPr>
          <a:xfrm rot="5400000">
            <a:off x="6929850" y="816845"/>
            <a:ext cx="5669943" cy="4322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CC60D4-B669-D643-7905-C21CBB87D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2" t="67790" r="39533" b="12743"/>
          <a:stretch/>
        </p:blipFill>
        <p:spPr>
          <a:xfrm rot="5400000">
            <a:off x="9498485" y="3738116"/>
            <a:ext cx="780586" cy="3369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0DA3FC1-09A3-4D14-C48F-30A38CD4D83D}"/>
              </a:ext>
            </a:extLst>
          </p:cNvPr>
          <p:cNvSpPr/>
          <p:nvPr/>
        </p:nvSpPr>
        <p:spPr>
          <a:xfrm>
            <a:off x="21772" y="0"/>
            <a:ext cx="5181600" cy="1496788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ΙΕΡΟΓΛΥΦΙΚΗ ΓΡΑΦΗ:</a:t>
            </a:r>
          </a:p>
          <a:p>
            <a:pPr algn="ctr"/>
            <a:r>
              <a:rPr lang="el-GR" sz="2000" dirty="0"/>
              <a:t>ΤΑ ΣΥΜΒΟΛΑ ΕΙΚΟΝΙΖΟΥΝ  ΜΟΡΦΕΣ &amp; ΑΝΤΙΚΕΙΜΕΝΑ</a:t>
            </a:r>
            <a:endParaRPr lang="el-CY" sz="2000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6B026B1-EDFA-6BAD-E81B-1F77634EFF8B}"/>
              </a:ext>
            </a:extLst>
          </p:cNvPr>
          <p:cNvSpPr/>
          <p:nvPr/>
        </p:nvSpPr>
        <p:spPr>
          <a:xfrm>
            <a:off x="6988630" y="3185"/>
            <a:ext cx="5181600" cy="1496788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000" dirty="0"/>
              <a:t>ΓΡΑΜΜΙΚΗ Α :ΣΥΛΛΑΒΙΚΗ ΓΡΑΦΗ ΚΑΘΕ  ΣΗΜΕΙΟ ΑΝΤΙΣΤΟΙΧΟΥΣΕ ΣΕ ΜΙΑ ΣΥΛΛΑΒΗ  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2655656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C9E8E-E8E9-9D0F-2FFC-8F33C4DA3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κτίρι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64AD648C-E9FF-AF06-1E23-A7C3E4A6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24116" r="20476" b="19453"/>
          <a:stretch/>
        </p:blipFill>
        <p:spPr>
          <a:xfrm>
            <a:off x="0" y="0"/>
            <a:ext cx="6248400" cy="3907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0CAAC-68D3-5E5D-120A-9C5C2D37C8A1}"/>
              </a:ext>
            </a:extLst>
          </p:cNvPr>
          <p:cNvSpPr txBox="1"/>
          <p:nvPr/>
        </p:nvSpPr>
        <p:spPr>
          <a:xfrm>
            <a:off x="0" y="4099841"/>
            <a:ext cx="609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177.</a:t>
            </a:r>
            <a:endParaRPr lang="el-CY" dirty="0"/>
          </a:p>
        </p:txBody>
      </p:sp>
      <p:pic>
        <p:nvPicPr>
          <p:cNvPr id="7" name="Εικόνα 6" descr="Εικόνα που περιέχει κείμενο, χαρτί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6B00E77-C180-29E7-2E6C-2B0DFF727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11144" r="19683" b="25230"/>
          <a:stretch/>
        </p:blipFill>
        <p:spPr>
          <a:xfrm>
            <a:off x="6248399" y="0"/>
            <a:ext cx="5943601" cy="3907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18FB68-9BF9-F734-0106-6A9A82930DD0}"/>
              </a:ext>
            </a:extLst>
          </p:cNvPr>
          <p:cNvSpPr txBox="1"/>
          <p:nvPr/>
        </p:nvSpPr>
        <p:spPr>
          <a:xfrm>
            <a:off x="0" y="3685651"/>
            <a:ext cx="12192000" cy="1446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CY" sz="4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Μπ</a:t>
            </a:r>
            <a:r>
              <a:rPr lang="el-CY" sz="4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ορείτε</a:t>
            </a:r>
            <a:r>
              <a:rPr lang="el-CY" sz="4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να μου δώσετε </a:t>
            </a:r>
            <a:r>
              <a:rPr lang="el-CY" sz="44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έν</a:t>
            </a:r>
            <a:r>
              <a:rPr lang="el-CY" sz="4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α</a:t>
            </a:r>
            <a:r>
              <a:rPr lang="el-GR" sz="4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ν</a:t>
            </a:r>
            <a:r>
              <a:rPr lang="el-CY" sz="44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 σύντομο ορισμό για τον όρο  Μινωικός πολιτισμός; </a:t>
            </a:r>
            <a:endParaRPr lang="el-CY" sz="4400" dirty="0"/>
          </a:p>
        </p:txBody>
      </p:sp>
      <p:pic>
        <p:nvPicPr>
          <p:cNvPr id="4" name="Εικόνα 3" descr="Εικόνα που περιέχει κείμενο, βιβλί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A022E06-41AA-8337-B6E6-2DA60EAD8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9512" b="36283"/>
          <a:stretch/>
        </p:blipFill>
        <p:spPr>
          <a:xfrm rot="5400000">
            <a:off x="1049974" y="4179948"/>
            <a:ext cx="1597809" cy="3697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8C6DC34-E1DC-30E3-E032-59928FF5E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65964" r="43441" b="17494"/>
          <a:stretch/>
        </p:blipFill>
        <p:spPr>
          <a:xfrm rot="5400000">
            <a:off x="4569676" y="4584009"/>
            <a:ext cx="1597808" cy="2889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71368D4-1C9E-1A35-0331-CC7D56E87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14760" r="58133" b="49049"/>
          <a:stretch/>
        </p:blipFill>
        <p:spPr>
          <a:xfrm>
            <a:off x="7039402" y="5229922"/>
            <a:ext cx="2405681" cy="1597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Εικόνα 10" descr="Εικόνα που περιέχει κείμενο, Δημοσίευση, χαρτί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86F51A25-4E20-671E-E0C2-FC1CD9AD3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t="20476" r="19524" b="23968"/>
          <a:stretch/>
        </p:blipFill>
        <p:spPr>
          <a:xfrm>
            <a:off x="9534618" y="5229920"/>
            <a:ext cx="2657382" cy="1628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8609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D572A03-D867-A5A8-42FF-05CE78411F72}"/>
              </a:ext>
            </a:extLst>
          </p:cNvPr>
          <p:cNvSpPr/>
          <p:nvPr/>
        </p:nvSpPr>
        <p:spPr>
          <a:xfrm>
            <a:off x="1434073" y="261258"/>
            <a:ext cx="8931965" cy="1179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4800" dirty="0"/>
              <a:t>Επικαιροποίηση </a:t>
            </a:r>
            <a:endParaRPr lang="el-CY" sz="4800" dirty="0"/>
          </a:p>
        </p:txBody>
      </p:sp>
      <p:pic>
        <p:nvPicPr>
          <p:cNvPr id="1026" name="Picture 2" descr="ΠΡΟΥΠΟΛΟΓΙΣΜΟΣ 2020 | Brief">
            <a:extLst>
              <a:ext uri="{FF2B5EF4-FFF2-40B4-BE49-F238E27FC236}">
                <a16:creationId xmlns:a16="http://schemas.microsoft.com/office/drawing/2014/main" id="{D601FFD8-9A53-86D5-43CD-E5D33AB0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6" y="1656670"/>
            <a:ext cx="3679374" cy="49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dget2 | Ourwallet">
            <a:extLst>
              <a:ext uri="{FF2B5EF4-FFF2-40B4-BE49-F238E27FC236}">
                <a16:creationId xmlns:a16="http://schemas.microsoft.com/office/drawing/2014/main" id="{94A2307E-A340-2A25-E746-93ED48B2D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0" y="1656670"/>
            <a:ext cx="3410069" cy="49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βιβλιο εσοδων εξοδων - Λογιστικά Έντυπα | Skroutz.gr">
            <a:extLst>
              <a:ext uri="{FF2B5EF4-FFF2-40B4-BE49-F238E27FC236}">
                <a16:creationId xmlns:a16="http://schemas.microsoft.com/office/drawing/2014/main" id="{37FA3890-F9EE-4969-67C7-75D3F18F6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870" y="1656670"/>
            <a:ext cx="3984970" cy="49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7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r>
              <a:rPr lang="el-GR" dirty="0"/>
              <a:t>Πρώτοι μεγάλοι πολιτισμοί στην Εποχή του Χαλκού </a:t>
            </a:r>
            <a:endParaRPr lang="tr-T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901" y="-48986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Άκου τι έμαθα">
            <a:extLst>
              <a:ext uri="{FF2B5EF4-FFF2-40B4-BE49-F238E27FC236}">
                <a16:creationId xmlns:a16="http://schemas.microsoft.com/office/drawing/2014/main" id="{50E69DA1-9121-FEF3-16CC-65CD0985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92" y="-8164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Άκου τι έμαθα">
            <a:extLst>
              <a:ext uri="{FF2B5EF4-FFF2-40B4-BE49-F238E27FC236}">
                <a16:creationId xmlns:a16="http://schemas.microsoft.com/office/drawing/2014/main" id="{9F1F1BBD-715D-B8A2-9369-2AC9DAD4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20" y="448491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Άκου τι έμαθα">
            <a:extLst>
              <a:ext uri="{FF2B5EF4-FFF2-40B4-BE49-F238E27FC236}">
                <a16:creationId xmlns:a16="http://schemas.microsoft.com/office/drawing/2014/main" id="{4AFFD4BB-0DDD-6610-5908-1D08983A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34" y="2775857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Άκου τι έμαθα">
            <a:extLst>
              <a:ext uri="{FF2B5EF4-FFF2-40B4-BE49-F238E27FC236}">
                <a16:creationId xmlns:a16="http://schemas.microsoft.com/office/drawing/2014/main" id="{2BCA3E13-6A4D-AFD5-EA30-8C4A9AE7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2" y="265611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Άκου τι έμαθα">
            <a:extLst>
              <a:ext uri="{FF2B5EF4-FFF2-40B4-BE49-F238E27FC236}">
                <a16:creationId xmlns:a16="http://schemas.microsoft.com/office/drawing/2014/main" id="{1B7B38DB-FBB5-C868-4F1C-809A35310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57" y="-141515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Άκου τι έμαθα">
            <a:extLst>
              <a:ext uri="{FF2B5EF4-FFF2-40B4-BE49-F238E27FC236}">
                <a16:creationId xmlns:a16="http://schemas.microsoft.com/office/drawing/2014/main" id="{EEE34595-FDA9-60EC-9DDA-07BEAD2A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4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-42798" y="-194582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Ισχυρή κεντρική διοίκηση</a:t>
            </a:r>
            <a:endParaRPr lang="el-CY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l-CY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Άκου τι έμαθα">
            <a:extLst>
              <a:ext uri="{FF2B5EF4-FFF2-40B4-BE49-F238E27FC236}">
                <a16:creationId xmlns:a16="http://schemas.microsoft.com/office/drawing/2014/main" id="{BE7B4410-0BBC-B995-032D-E80CE2FB1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112" y="4550226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Άκου τι έμαθα">
            <a:extLst>
              <a:ext uri="{FF2B5EF4-FFF2-40B4-BE49-F238E27FC236}">
                <a16:creationId xmlns:a16="http://schemas.microsoft.com/office/drawing/2014/main" id="{890163AE-A3ED-884E-2EE8-22E5C992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01" y="987880"/>
            <a:ext cx="3543956" cy="267788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Άκου τι έμαθα">
            <a:extLst>
              <a:ext uri="{FF2B5EF4-FFF2-40B4-BE49-F238E27FC236}">
                <a16:creationId xmlns:a16="http://schemas.microsoft.com/office/drawing/2014/main" id="{CDAACF88-7EA1-D96A-21DE-B746989D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964" y="458288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Άκου τι έμαθα">
            <a:extLst>
              <a:ext uri="{FF2B5EF4-FFF2-40B4-BE49-F238E27FC236}">
                <a16:creationId xmlns:a16="http://schemas.microsoft.com/office/drawing/2014/main" id="{F43ADAA8-0D41-57EB-7612-AE45EB62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15" y="2514602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Άκου τι έμαθα">
            <a:extLst>
              <a:ext uri="{FF2B5EF4-FFF2-40B4-BE49-F238E27FC236}">
                <a16:creationId xmlns:a16="http://schemas.microsoft.com/office/drawing/2014/main" id="{59BBC6BA-9A38-3F75-46D9-11F5A25A3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82" y="2302330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9323446" y="-48986"/>
            <a:ext cx="3432991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tx1"/>
                </a:solidFill>
              </a:rPr>
              <a:t>Ανάκτορο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9351097" y="3265708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Δύο μορφές  γραφής </a:t>
            </a:r>
            <a:endParaRPr lang="el-CY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800" dirty="0">
              <a:solidFill>
                <a:schemeClr val="tx1"/>
              </a:solidFill>
            </a:endParaRPr>
          </a:p>
        </p:txBody>
      </p:sp>
      <p:pic>
        <p:nvPicPr>
          <p:cNvPr id="17" name="Picture 2" descr="Άκου τι έμαθα">
            <a:extLst>
              <a:ext uri="{FF2B5EF4-FFF2-40B4-BE49-F238E27FC236}">
                <a16:creationId xmlns:a16="http://schemas.microsoft.com/office/drawing/2014/main" id="{D8F33207-AAC4-7AFA-81CC-8D944022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50" y="4634583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Άκου τι έμαθα">
            <a:extLst>
              <a:ext uri="{FF2B5EF4-FFF2-40B4-BE49-F238E27FC236}">
                <a16:creationId xmlns:a16="http://schemas.microsoft.com/office/drawing/2014/main" id="{055AF25D-DD7A-04A7-9D36-356B38094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051" y="4465854"/>
            <a:ext cx="3543956" cy="2677884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5441512" y="4015462"/>
            <a:ext cx="3742256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Θαλασσοκρατία</a:t>
            </a:r>
            <a:endParaRPr lang="el-CY" sz="2400" b="1" dirty="0">
              <a:solidFill>
                <a:schemeClr val="tx1"/>
              </a:solidFill>
            </a:endParaRPr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97C8F678-4E3E-053D-F843-7AC1F39206EF}"/>
              </a:ext>
            </a:extLst>
          </p:cNvPr>
          <p:cNvSpPr/>
          <p:nvPr/>
        </p:nvSpPr>
        <p:spPr>
          <a:xfrm>
            <a:off x="6056004" y="-26538"/>
            <a:ext cx="3229874" cy="2797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Κνωσός &amp; Φαιστός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F43EB535-A775-CF0F-AA7B-881CF06FB595}"/>
              </a:ext>
            </a:extLst>
          </p:cNvPr>
          <p:cNvSpPr/>
          <p:nvPr/>
        </p:nvSpPr>
        <p:spPr>
          <a:xfrm>
            <a:off x="21486" y="3680729"/>
            <a:ext cx="3630740" cy="2797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dirty="0">
                <a:solidFill>
                  <a:schemeClr val="tx1"/>
                </a:solidFill>
              </a:rPr>
              <a:t>Δίσκος της Φαιστού</a:t>
            </a:r>
            <a:endParaRPr lang="el-CY" sz="4000" dirty="0">
              <a:solidFill>
                <a:schemeClr val="tx1"/>
              </a:solidFill>
            </a:endParaRPr>
          </a:p>
        </p:txBody>
      </p:sp>
      <p:sp>
        <p:nvSpPr>
          <p:cNvPr id="21" name="Φυσαλίδα ομιλίας: Έλλειψη 20">
            <a:extLst>
              <a:ext uri="{FF2B5EF4-FFF2-40B4-BE49-F238E27FC236}">
                <a16:creationId xmlns:a16="http://schemas.microsoft.com/office/drawing/2014/main" id="{39F86478-C5D6-5029-E8AE-AE83DDC07A81}"/>
              </a:ext>
            </a:extLst>
          </p:cNvPr>
          <p:cNvSpPr/>
          <p:nvPr/>
        </p:nvSpPr>
        <p:spPr>
          <a:xfrm>
            <a:off x="2740563" y="1687285"/>
            <a:ext cx="3815665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CY" sz="36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Αρθούρος Έβα</a:t>
            </a:r>
            <a:r>
              <a:rPr lang="el-CY" sz="3600" b="1" kern="1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νς</a:t>
            </a:r>
            <a:endParaRPr lang="el-GR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FA36E9-42A1-ADDA-A871-CDC59BAC9972}"/>
              </a:ext>
            </a:extLst>
          </p:cNvPr>
          <p:cNvSpPr txBox="1"/>
          <p:nvPr/>
        </p:nvSpPr>
        <p:spPr>
          <a:xfrm>
            <a:off x="206828" y="90493"/>
            <a:ext cx="11342916" cy="4610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ΚΑΤ’ ΟΙΚΟΝ ΕΡΓΑΣΙΑ: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l-GR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l-CY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Να επ</a:t>
            </a:r>
            <a:r>
              <a:rPr lang="el-CY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ιλέξετε</a:t>
            </a:r>
            <a:r>
              <a:rPr lang="el-CY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CY" sz="1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μί</a:t>
            </a:r>
            <a:r>
              <a:rPr lang="el-CY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 (1) από τις πιο κάτω εργασίες: 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1.Δημιουργώ  ένα διάγραμμα ή έναν χάρτη  και   κατανέμω   τα  συστήματα  γραφής   (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σουμεριακή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σφηνοειδής γραφή, αιγυπτιακή   ιερογλυφική γραφή,  κρητική ιερογλυφική γραφή και Γραμμική Α’ ) που έχουμε  μελετήσει.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2.Κατασκευή χάρτη που πα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ρουσιάζει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τους χώρους θα</a:t>
            </a:r>
            <a:r>
              <a:rPr lang="el-CY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λάσσι</a:t>
            </a:r>
            <a:r>
              <a:rPr lang="el-CY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ας διακίνησης και εξάπλωσης των Μινωιτών.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3.Πώς φαντάζεστε τη ζωή ενός  ναυτικού  την  περίοδο  των μινωικών ανακτόρων  ( είδος / συνθήκες εργασίας του ναυτικού στο πλοίο, λιμάνια, εμπορεύματα, δυσκολίες); Η Διεθνής Ναυτιλία γιορτάζει κάθε χρόνο στις 25 Ιουνίου, τη “Μέρα Ναυτικού” όπως την έχει καθορίσει ο Διεθνής Ναυτιλιακός Οργανισμός (ΔΝΟ). Ποια  προβλήματα αντιμετωπίζει ένας ναυτικός  στις μέρες  μας;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l-GR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Υποχρεωτική  εργασία  για  όλους : </a:t>
            </a:r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Αξιο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ποιώντας τις ιστορικές σας γνώσεις και αντλώντας στοιχεία από τις πιο κάτω δευτερογενείς πηγές να συντάξετε ένα κείμενο εκατό περίπου λέξεων σχετικά με τον μινωικό πολιτισμό.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l-CY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Εικόνα 2">
            <a:extLst>
              <a:ext uri="{FF2B5EF4-FFF2-40B4-BE49-F238E27FC236}">
                <a16:creationId xmlns:a16="http://schemas.microsoft.com/office/drawing/2014/main" id="{5CDF88E3-068F-6916-1302-D41E645E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4902427"/>
            <a:ext cx="1035051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67A399AC-8040-D367-4629-F519BCC0A105}"/>
              </a:ext>
            </a:extLst>
          </p:cNvPr>
          <p:cNvCxnSpPr/>
          <p:nvPr/>
        </p:nvCxnSpPr>
        <p:spPr>
          <a:xfrm flipV="1">
            <a:off x="7658100" y="11565164"/>
            <a:ext cx="31750" cy="349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CB275D9C-A50A-FFCD-3CE6-CD45E2640F66}"/>
              </a:ext>
            </a:extLst>
          </p:cNvPr>
          <p:cNvCxnSpPr/>
          <p:nvPr/>
        </p:nvCxnSpPr>
        <p:spPr>
          <a:xfrm flipH="1" flipV="1">
            <a:off x="6927850" y="11793764"/>
            <a:ext cx="273050" cy="247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B5F8CF52-333C-80E0-E06A-EBB39AB14212}"/>
              </a:ext>
            </a:extLst>
          </p:cNvPr>
          <p:cNvCxnSpPr/>
          <p:nvPr/>
        </p:nvCxnSpPr>
        <p:spPr>
          <a:xfrm flipV="1">
            <a:off x="8102600" y="11958864"/>
            <a:ext cx="501650" cy="133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4553BDD5-934C-01EC-AD9F-0F427591176B}"/>
              </a:ext>
            </a:extLst>
          </p:cNvPr>
          <p:cNvCxnSpPr/>
          <p:nvPr/>
        </p:nvCxnSpPr>
        <p:spPr>
          <a:xfrm flipH="1" flipV="1">
            <a:off x="6648450" y="12282714"/>
            <a:ext cx="419100" cy="13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F9ED73A-5278-AD22-0707-ED6142464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2563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CY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BDA109D-E85F-6058-69A6-DB3519B3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7135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CY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E2667C42-7300-B63B-A9FC-B615EEB10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707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CY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Αποδεκτή  και η διαγραμματική αναπαράσταση   :</a:t>
            </a:r>
            <a:r>
              <a:rPr kumimoji="0" lang="el-GR" altLang="el-CY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l-GR" altLang="el-C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E683BFDF-ED78-5FF0-1E5A-8D4A091E3737}"/>
              </a:ext>
            </a:extLst>
          </p:cNvPr>
          <p:cNvSpPr/>
          <p:nvPr/>
        </p:nvSpPr>
        <p:spPr>
          <a:xfrm rot="17091754">
            <a:off x="7674270" y="5068728"/>
            <a:ext cx="772523" cy="16549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E296C6EC-D6B9-16D3-9292-FD5CD407FEB5}"/>
              </a:ext>
            </a:extLst>
          </p:cNvPr>
          <p:cNvSpPr/>
          <p:nvPr/>
        </p:nvSpPr>
        <p:spPr>
          <a:xfrm rot="12711827">
            <a:off x="6977820" y="3983321"/>
            <a:ext cx="772523" cy="12888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D43142DE-C8F9-333E-E4A3-DE09CACB99C7}"/>
              </a:ext>
            </a:extLst>
          </p:cNvPr>
          <p:cNvSpPr/>
          <p:nvPr/>
        </p:nvSpPr>
        <p:spPr>
          <a:xfrm rot="7118783">
            <a:off x="5040877" y="4173787"/>
            <a:ext cx="772523" cy="16549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4" name="Βέλος: Κάτω 13">
            <a:extLst>
              <a:ext uri="{FF2B5EF4-FFF2-40B4-BE49-F238E27FC236}">
                <a16:creationId xmlns:a16="http://schemas.microsoft.com/office/drawing/2014/main" id="{20DDDC94-2495-2A15-A9C7-BD5FAE54D0DC}"/>
              </a:ext>
            </a:extLst>
          </p:cNvPr>
          <p:cNvSpPr/>
          <p:nvPr/>
        </p:nvSpPr>
        <p:spPr>
          <a:xfrm rot="3822810">
            <a:off x="5494211" y="5492843"/>
            <a:ext cx="772523" cy="16549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" name="Οβάλ 3">
            <a:extLst>
              <a:ext uri="{FF2B5EF4-FFF2-40B4-BE49-F238E27FC236}">
                <a16:creationId xmlns:a16="http://schemas.microsoft.com/office/drawing/2014/main" id="{F4135FAB-03C6-3F9A-49D0-0AC09DB63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713" y="4602778"/>
            <a:ext cx="1822722" cy="1780931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CY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Μινωικός  πολιτισμός</a:t>
            </a:r>
            <a:endParaRPr kumimoji="0" lang="el-GR" altLang="el-CY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130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κτίρι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34283F63-2AB6-E25A-8EBD-6133771A3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24116" r="20476" b="19453"/>
          <a:stretch/>
        </p:blipFill>
        <p:spPr>
          <a:xfrm>
            <a:off x="0" y="87087"/>
            <a:ext cx="6248400" cy="3820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6A443B-1346-5A67-BE40-59CABD55DB4B}"/>
              </a:ext>
            </a:extLst>
          </p:cNvPr>
          <p:cNvSpPr txBox="1"/>
          <p:nvPr/>
        </p:nvSpPr>
        <p:spPr>
          <a:xfrm>
            <a:off x="0" y="4099841"/>
            <a:ext cx="609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177.</a:t>
            </a:r>
            <a:endParaRPr lang="el-CY" dirty="0"/>
          </a:p>
        </p:txBody>
      </p:sp>
      <p:pic>
        <p:nvPicPr>
          <p:cNvPr id="7" name="Εικόνα 6" descr="Εικόνα που περιέχει κείμενο, χαρτί, βιβλί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27D08062-01A3-B66F-31AB-56F168F32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t="11144" r="19683" b="25230"/>
          <a:stretch/>
        </p:blipFill>
        <p:spPr>
          <a:xfrm>
            <a:off x="6248399" y="87087"/>
            <a:ext cx="5769429" cy="3820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94935-DF31-FA52-96E2-5A9F041D0750}"/>
              </a:ext>
            </a:extLst>
          </p:cNvPr>
          <p:cNvSpPr txBox="1"/>
          <p:nvPr/>
        </p:nvSpPr>
        <p:spPr>
          <a:xfrm>
            <a:off x="6248398" y="4099842"/>
            <a:ext cx="58674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Αθήνα, 1970, σελ. 193.</a:t>
            </a:r>
            <a:endParaRPr lang="el-CY" dirty="0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5A1522-82BB-DA47-5C08-85D2C4BEE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43779" r="25218" b="45988"/>
          <a:stretch/>
        </p:blipFill>
        <p:spPr>
          <a:xfrm>
            <a:off x="0" y="4850580"/>
            <a:ext cx="11874182" cy="1659078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AA85387-0D74-8B9D-15C4-535F8BAD106D}"/>
              </a:ext>
            </a:extLst>
          </p:cNvPr>
          <p:cNvSpPr/>
          <p:nvPr/>
        </p:nvSpPr>
        <p:spPr>
          <a:xfrm>
            <a:off x="0" y="6268278"/>
            <a:ext cx="10137913" cy="5897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51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0BD791-634B-441C-CEFE-F0A9DE5AB485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D2AE8D37-07A1-4AA7-6F70-8E3B25B2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41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βάλ 1">
            <a:extLst>
              <a:ext uri="{FF2B5EF4-FFF2-40B4-BE49-F238E27FC236}">
                <a16:creationId xmlns:a16="http://schemas.microsoft.com/office/drawing/2014/main" id="{78B587EE-9A1B-0400-B91D-E20940638C6A}"/>
              </a:ext>
            </a:extLst>
          </p:cNvPr>
          <p:cNvSpPr/>
          <p:nvPr/>
        </p:nvSpPr>
        <p:spPr>
          <a:xfrm>
            <a:off x="400049" y="2405743"/>
            <a:ext cx="2710543" cy="2264228"/>
          </a:xfrm>
          <a:prstGeom prst="ellips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Μινωικός  πολιτισμός </a:t>
            </a:r>
            <a:endParaRPr lang="el-CY" sz="2800" dirty="0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49CF3E87-51E7-27EE-14A6-248FDB533ACC}"/>
              </a:ext>
            </a:extLst>
          </p:cNvPr>
          <p:cNvSpPr/>
          <p:nvPr/>
        </p:nvSpPr>
        <p:spPr>
          <a:xfrm>
            <a:off x="3091541" y="1360714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ΠΟΤΕ </a:t>
            </a:r>
            <a:endParaRPr lang="el-CY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6C54599F-6A9F-8B16-ADBB-C6C6500EAA0E}"/>
              </a:ext>
            </a:extLst>
          </p:cNvPr>
          <p:cNvSpPr/>
          <p:nvPr/>
        </p:nvSpPr>
        <p:spPr>
          <a:xfrm>
            <a:off x="3080658" y="402771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ΠΟΥ </a:t>
            </a:r>
            <a:endParaRPr lang="el-CY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A26058B-3A89-831F-6673-CAA7B7B5EEDA}"/>
              </a:ext>
            </a:extLst>
          </p:cNvPr>
          <p:cNvSpPr/>
          <p:nvPr/>
        </p:nvSpPr>
        <p:spPr>
          <a:xfrm>
            <a:off x="3091541" y="2481942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ΑΝΑΣΚΑΦΕΑΣ </a:t>
            </a:r>
            <a:endParaRPr lang="el-CY" dirty="0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9F89ABDF-7E87-DBFC-74B1-7F61B2BF5FC8}"/>
              </a:ext>
            </a:extLst>
          </p:cNvPr>
          <p:cNvSpPr/>
          <p:nvPr/>
        </p:nvSpPr>
        <p:spPr>
          <a:xfrm>
            <a:off x="3178628" y="3603170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ΑΣΧΟΛΙΑ </a:t>
            </a:r>
            <a:endParaRPr lang="el-CY" dirty="0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F21B80A1-47FC-350C-DFEC-5E4602094977}"/>
              </a:ext>
            </a:extLst>
          </p:cNvPr>
          <p:cNvSpPr/>
          <p:nvPr/>
        </p:nvSpPr>
        <p:spPr>
          <a:xfrm>
            <a:off x="3178627" y="4669971"/>
            <a:ext cx="2786743" cy="115388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Κέντρο μινωικής  εξουσίας  :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F3D16C16-2D72-7CA9-7F41-E9A2329EBCD8}"/>
              </a:ext>
            </a:extLst>
          </p:cNvPr>
          <p:cNvSpPr/>
          <p:nvPr/>
        </p:nvSpPr>
        <p:spPr>
          <a:xfrm>
            <a:off x="3178627" y="6150429"/>
            <a:ext cx="2786743" cy="609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ΜΟΡΦΕΣ ΓΡΑΦΗΣ </a:t>
            </a:r>
            <a:endParaRPr lang="el-CY" dirty="0"/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FF0EBE7E-9B54-B274-1E9B-7391DCC100E5}"/>
              </a:ext>
            </a:extLst>
          </p:cNvPr>
          <p:cNvCxnSpPr/>
          <p:nvPr/>
        </p:nvCxnSpPr>
        <p:spPr>
          <a:xfrm>
            <a:off x="3042557" y="566057"/>
            <a:ext cx="136070" cy="6019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77B24297-8273-D705-5D43-8720FAB16F7E}"/>
              </a:ext>
            </a:extLst>
          </p:cNvPr>
          <p:cNvSpPr/>
          <p:nvPr/>
        </p:nvSpPr>
        <p:spPr>
          <a:xfrm>
            <a:off x="7075714" y="326571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Κρήτη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C7DC0D60-1D93-A1F3-E0C5-AEA24C0FD367}"/>
              </a:ext>
            </a:extLst>
          </p:cNvPr>
          <p:cNvSpPr/>
          <p:nvPr/>
        </p:nvSpPr>
        <p:spPr>
          <a:xfrm>
            <a:off x="7293428" y="2264227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/>
              <a:t> Άρθουρ Έβανς</a:t>
            </a:r>
            <a:endParaRPr lang="el-CY" sz="1800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F4E622BD-A8BE-A356-8E26-3B6A07FF3C67}"/>
              </a:ext>
            </a:extLst>
          </p:cNvPr>
          <p:cNvSpPr/>
          <p:nvPr/>
        </p:nvSpPr>
        <p:spPr>
          <a:xfrm>
            <a:off x="7413171" y="3505199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εμπόριο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85FEE36E-DA39-8700-5205-A9501E1D2EC1}"/>
              </a:ext>
            </a:extLst>
          </p:cNvPr>
          <p:cNvSpPr/>
          <p:nvPr/>
        </p:nvSpPr>
        <p:spPr>
          <a:xfrm>
            <a:off x="7532912" y="4669971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ανάκτορο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F67243E6-B81C-4CCE-5E0C-E2E0188BDAD5}"/>
              </a:ext>
            </a:extLst>
          </p:cNvPr>
          <p:cNvSpPr/>
          <p:nvPr/>
        </p:nvSpPr>
        <p:spPr>
          <a:xfrm>
            <a:off x="7532913" y="5965371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/>
              <a:t>Ιερογλυφική γραφή</a:t>
            </a:r>
          </a:p>
          <a:p>
            <a:pPr algn="ctr"/>
            <a:r>
              <a:rPr lang="el-GR" dirty="0"/>
              <a:t>&amp; Γραμμική Α</a:t>
            </a:r>
            <a:endParaRPr lang="el-CY" dirty="0"/>
          </a:p>
        </p:txBody>
      </p:sp>
      <p:sp>
        <p:nvSpPr>
          <p:cNvPr id="18" name="Ορθογώνιο: Στρογγύλεμα γωνιών 17">
            <a:extLst>
              <a:ext uri="{FF2B5EF4-FFF2-40B4-BE49-F238E27FC236}">
                <a16:creationId xmlns:a16="http://schemas.microsoft.com/office/drawing/2014/main" id="{8CBD5913-B9CE-7AC7-09AC-AF2CB4E14FE4}"/>
              </a:ext>
            </a:extLst>
          </p:cNvPr>
          <p:cNvSpPr/>
          <p:nvPr/>
        </p:nvSpPr>
        <p:spPr>
          <a:xfrm>
            <a:off x="7157360" y="1284512"/>
            <a:ext cx="3712029" cy="8273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του Χαλκού</a:t>
            </a:r>
            <a:endParaRPr lang="el-CY" dirty="0"/>
          </a:p>
        </p:txBody>
      </p:sp>
      <p:pic>
        <p:nvPicPr>
          <p:cNvPr id="19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BDFF3C4E-FBD0-137E-DA00-7895FE480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135209" y="5053707"/>
            <a:ext cx="1172189" cy="153215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502FC-B12E-DD53-9E70-63B16EE2761A}"/>
              </a:ext>
            </a:extLst>
          </p:cNvPr>
          <p:cNvSpPr txBox="1"/>
          <p:nvPr/>
        </p:nvSpPr>
        <p:spPr>
          <a:xfrm>
            <a:off x="1009369" y="5403730"/>
            <a:ext cx="9485211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dirty="0">
                <a:effectLst/>
                <a:ea typeface="Aptos" panose="020B0004020202020204" pitchFamily="34" charset="0"/>
              </a:rPr>
              <a:t>Διδακτικό  Εγχειρίδιο </a:t>
            </a:r>
            <a:r>
              <a:rPr lang="el-GR" sz="1800" dirty="0">
                <a:effectLst/>
                <a:ea typeface="Aptos" panose="020B0004020202020204" pitchFamily="34" charset="0"/>
              </a:rPr>
              <a:t>: </a:t>
            </a:r>
            <a:r>
              <a:rPr lang="el-CY" sz="1800" dirty="0">
                <a:effectLst/>
                <a:ea typeface="Aptos" panose="020B0004020202020204" pitchFamily="34" charset="0"/>
              </a:rPr>
              <a:t>Θεόδωρος Κα</a:t>
            </a:r>
            <a:r>
              <a:rPr lang="el-CY" sz="1800" dirty="0" err="1">
                <a:effectLst/>
                <a:ea typeface="Aptos" panose="020B0004020202020204" pitchFamily="34" charset="0"/>
              </a:rPr>
              <a:t>τσουλάκος</a:t>
            </a:r>
            <a:r>
              <a:rPr lang="el-CY" sz="1800" dirty="0">
                <a:effectLst/>
                <a:ea typeface="Aptos" panose="020B0004020202020204" pitchFamily="34" charset="0"/>
              </a:rPr>
              <a:t>, </a:t>
            </a:r>
            <a:r>
              <a:rPr lang="el-CY" sz="1800" dirty="0" err="1">
                <a:effectLst/>
                <a:ea typeface="Aptos" panose="020B0004020202020204" pitchFamily="34" charset="0"/>
              </a:rPr>
              <a:t>Γεωργί</a:t>
            </a:r>
            <a:r>
              <a:rPr lang="el-CY" sz="1800" dirty="0">
                <a:effectLst/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sz="1800" i="1" dirty="0">
                <a:effectLst/>
                <a:ea typeface="Aptos" panose="020B0004020202020204" pitchFamily="34" charset="0"/>
              </a:rPr>
              <a:t>Αρχαία Ιστορία, Α΄ Γυμνασίου</a:t>
            </a:r>
            <a:r>
              <a:rPr lang="el-CY" sz="1800" dirty="0">
                <a:effectLst/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sz="1800" dirty="0">
                <a:effectLst/>
                <a:ea typeface="Aptos" panose="020B0004020202020204" pitchFamily="34" charset="0"/>
              </a:rPr>
              <a:t> </a:t>
            </a:r>
            <a:r>
              <a:rPr lang="el-GR" sz="1800" dirty="0" err="1">
                <a:effectLst/>
                <a:ea typeface="Aptos" panose="020B0004020202020204" pitchFamily="34" charset="0"/>
              </a:rPr>
              <a:t>σσ</a:t>
            </a:r>
            <a:r>
              <a:rPr lang="el-GR" sz="1800" dirty="0">
                <a:effectLst/>
                <a:ea typeface="Aptos" panose="020B0004020202020204" pitchFamily="34" charset="0"/>
              </a:rPr>
              <a:t>. 23-25. </a:t>
            </a:r>
            <a:endParaRPr lang="el-CY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Φτερωτός ταύρος με ανθρώπινο κεφάλι ασσυριακής τέχνης. Χαρακτηριστικός φρουρός της πύλης των ανακτόρων της Μεσοποταμίας. (Παρίσι, Μουσείο Λούβρου.)">
            <a:extLst>
              <a:ext uri="{FF2B5EF4-FFF2-40B4-BE49-F238E27FC236}">
                <a16:creationId xmlns:a16="http://schemas.microsoft.com/office/drawing/2014/main" id="{2D69999D-DA8B-174B-63E6-02B3521D1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8" b="29830"/>
          <a:stretch/>
        </p:blipFill>
        <p:spPr bwMode="auto">
          <a:xfrm>
            <a:off x="501651" y="1502228"/>
            <a:ext cx="10917464" cy="507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B575F60-0CAF-747A-4D60-98FEDCCBF671}"/>
              </a:ext>
            </a:extLst>
          </p:cNvPr>
          <p:cNvSpPr/>
          <p:nvPr/>
        </p:nvSpPr>
        <p:spPr>
          <a:xfrm>
            <a:off x="2645229" y="217715"/>
            <a:ext cx="6705600" cy="112122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ΕΠΟΧΗ ΤΟΥ ΧΑΛΚΟΥ (3000-1100 Π.Χ</a:t>
            </a:r>
            <a:r>
              <a:rPr lang="en-US" sz="2800" b="1" dirty="0">
                <a:solidFill>
                  <a:srgbClr val="FF0000"/>
                </a:solidFill>
              </a:rPr>
              <a:t>)</a:t>
            </a:r>
            <a:r>
              <a:rPr lang="el-GR" sz="2800" b="1" dirty="0">
                <a:solidFill>
                  <a:srgbClr val="FF0000"/>
                </a:solidFill>
              </a:rPr>
              <a:t>.</a:t>
            </a:r>
            <a:endParaRPr lang="el-CY" sz="2800" b="1" dirty="0">
              <a:solidFill>
                <a:srgbClr val="FF0000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F75FB2C-8679-02AD-7E51-0F7D6AD384EC}"/>
              </a:ext>
            </a:extLst>
          </p:cNvPr>
          <p:cNvSpPr/>
          <p:nvPr/>
        </p:nvSpPr>
        <p:spPr>
          <a:xfrm>
            <a:off x="6781801" y="5355772"/>
            <a:ext cx="4637314" cy="1219199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                πρώτοι μεγάλοι πολιτισμοί</a:t>
            </a:r>
            <a:endParaRPr lang="el-CY" sz="2800" dirty="0"/>
          </a:p>
        </p:txBody>
      </p:sp>
      <p:sp>
        <p:nvSpPr>
          <p:cNvPr id="5" name="Ισοσκελές τρίγωνο 4">
            <a:extLst>
              <a:ext uri="{FF2B5EF4-FFF2-40B4-BE49-F238E27FC236}">
                <a16:creationId xmlns:a16="http://schemas.microsoft.com/office/drawing/2014/main" id="{5854872C-E892-FCC5-E207-7FD80F6E9830}"/>
              </a:ext>
            </a:extLst>
          </p:cNvPr>
          <p:cNvSpPr/>
          <p:nvPr/>
        </p:nvSpPr>
        <p:spPr>
          <a:xfrm>
            <a:off x="7086601" y="572588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Ισοσκελές τρίγωνο 5">
            <a:extLst>
              <a:ext uri="{FF2B5EF4-FFF2-40B4-BE49-F238E27FC236}">
                <a16:creationId xmlns:a16="http://schemas.microsoft.com/office/drawing/2014/main" id="{B3087B1B-6F64-116E-1090-DE98F4EDF474}"/>
              </a:ext>
            </a:extLst>
          </p:cNvPr>
          <p:cNvSpPr/>
          <p:nvPr/>
        </p:nvSpPr>
        <p:spPr>
          <a:xfrm>
            <a:off x="7815944" y="35051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  <a:endParaRPr lang="el-CY" dirty="0"/>
          </a:p>
        </p:txBody>
      </p:sp>
      <p:sp>
        <p:nvSpPr>
          <p:cNvPr id="7" name="Ισοσκελές τρίγωνο 6">
            <a:extLst>
              <a:ext uri="{FF2B5EF4-FFF2-40B4-BE49-F238E27FC236}">
                <a16:creationId xmlns:a16="http://schemas.microsoft.com/office/drawing/2014/main" id="{458502DF-69F3-487E-81CE-B6D709ED20F2}"/>
              </a:ext>
            </a:extLst>
          </p:cNvPr>
          <p:cNvSpPr/>
          <p:nvPr/>
        </p:nvSpPr>
        <p:spPr>
          <a:xfrm>
            <a:off x="7892144" y="2928256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  <a:endParaRPr lang="el-CY" dirty="0"/>
          </a:p>
        </p:txBody>
      </p:sp>
      <p:sp>
        <p:nvSpPr>
          <p:cNvPr id="8" name="Ισοσκελές τρίγωνο 7">
            <a:extLst>
              <a:ext uri="{FF2B5EF4-FFF2-40B4-BE49-F238E27FC236}">
                <a16:creationId xmlns:a16="http://schemas.microsoft.com/office/drawing/2014/main" id="{24E37051-B421-F407-D2F5-4E6841B105BF}"/>
              </a:ext>
            </a:extLst>
          </p:cNvPr>
          <p:cNvSpPr/>
          <p:nvPr/>
        </p:nvSpPr>
        <p:spPr>
          <a:xfrm>
            <a:off x="3984171" y="3352797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  <a:endParaRPr lang="el-CY" dirty="0"/>
          </a:p>
        </p:txBody>
      </p:sp>
      <p:sp>
        <p:nvSpPr>
          <p:cNvPr id="9" name="Ισοσκελές τρίγωνο 8">
            <a:extLst>
              <a:ext uri="{FF2B5EF4-FFF2-40B4-BE49-F238E27FC236}">
                <a16:creationId xmlns:a16="http://schemas.microsoft.com/office/drawing/2014/main" id="{6A083126-FA99-362C-E322-57C173839FEC}"/>
              </a:ext>
            </a:extLst>
          </p:cNvPr>
          <p:cNvSpPr/>
          <p:nvPr/>
        </p:nvSpPr>
        <p:spPr>
          <a:xfrm>
            <a:off x="4887689" y="3581395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  <a:endParaRPr lang="el-CY" dirty="0"/>
          </a:p>
        </p:txBody>
      </p:sp>
      <p:sp>
        <p:nvSpPr>
          <p:cNvPr id="11" name="Ισοσκελές τρίγωνο 10">
            <a:extLst>
              <a:ext uri="{FF2B5EF4-FFF2-40B4-BE49-F238E27FC236}">
                <a16:creationId xmlns:a16="http://schemas.microsoft.com/office/drawing/2014/main" id="{87D66D9A-4C61-5350-AB53-704EDA5430BC}"/>
              </a:ext>
            </a:extLst>
          </p:cNvPr>
          <p:cNvSpPr/>
          <p:nvPr/>
        </p:nvSpPr>
        <p:spPr>
          <a:xfrm>
            <a:off x="4615543" y="2797634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  <a:endParaRPr lang="el-CY" dirty="0"/>
          </a:p>
        </p:txBody>
      </p:sp>
      <p:sp>
        <p:nvSpPr>
          <p:cNvPr id="12" name="Ισοσκελές τρίγωνο 11">
            <a:extLst>
              <a:ext uri="{FF2B5EF4-FFF2-40B4-BE49-F238E27FC236}">
                <a16:creationId xmlns:a16="http://schemas.microsoft.com/office/drawing/2014/main" id="{496998F7-DF8B-DD1B-9B63-A3CF8214D586}"/>
              </a:ext>
            </a:extLst>
          </p:cNvPr>
          <p:cNvSpPr/>
          <p:nvPr/>
        </p:nvSpPr>
        <p:spPr>
          <a:xfrm>
            <a:off x="2329543" y="2193471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6</a:t>
            </a:r>
            <a:endParaRPr lang="el-CY" dirty="0"/>
          </a:p>
        </p:txBody>
      </p:sp>
      <p:sp>
        <p:nvSpPr>
          <p:cNvPr id="13" name="Ισοσκελές τρίγωνο 12">
            <a:extLst>
              <a:ext uri="{FF2B5EF4-FFF2-40B4-BE49-F238E27FC236}">
                <a16:creationId xmlns:a16="http://schemas.microsoft.com/office/drawing/2014/main" id="{8E02DA53-F955-BCF0-5BA0-CCA6CDC79B1E}"/>
              </a:ext>
            </a:extLst>
          </p:cNvPr>
          <p:cNvSpPr/>
          <p:nvPr/>
        </p:nvSpPr>
        <p:spPr>
          <a:xfrm>
            <a:off x="1927225" y="2895599"/>
            <a:ext cx="631372" cy="47897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7</a:t>
            </a:r>
            <a:endParaRPr lang="el-CY" dirty="0"/>
          </a:p>
        </p:txBody>
      </p:sp>
      <p:pic>
        <p:nvPicPr>
          <p:cNvPr id="1028" name="Picture 4" descr="Με οδηγό μία… πυξίδα! – Ρομποτεχνία">
            <a:extLst>
              <a:ext uri="{FF2B5EF4-FFF2-40B4-BE49-F238E27FC236}">
                <a16:creationId xmlns:a16="http://schemas.microsoft.com/office/drawing/2014/main" id="{9B9AEC8E-3695-2748-B9DE-87C1A48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543" y="108857"/>
            <a:ext cx="1581150" cy="14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3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7A2D0-0389-F467-B56F-3C8A9498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862AF4CC-4799-D420-7BCE-176287F88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30BC9C5A-94F1-4A29-7351-0313EBA0D2D7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ΕΠΟΧΗ ΤΟΥ ΧΑΛΚΟΥ</a:t>
            </a:r>
            <a:endParaRPr lang="el-GR" b="1" dirty="0"/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 (3000-1100 Π.Χ.</a:t>
            </a:r>
            <a:r>
              <a:rPr lang="en-US" b="1" dirty="0">
                <a:solidFill>
                  <a:schemeClr val="tx1"/>
                </a:solidFill>
              </a:rPr>
              <a:t>)</a:t>
            </a:r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l-GR" b="1" dirty="0"/>
              <a:t>Μινωικός Πολιτισμός</a:t>
            </a:r>
            <a:endParaRPr lang="el-G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6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2B7766-57DA-B42A-47D0-F1704C1B76F2}"/>
              </a:ext>
            </a:extLst>
          </p:cNvPr>
          <p:cNvSpPr txBox="1"/>
          <p:nvPr/>
        </p:nvSpPr>
        <p:spPr>
          <a:xfrm>
            <a:off x="239487" y="48711"/>
            <a:ext cx="60960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b="1" dirty="0">
                <a:latin typeface="Times New Roman" panose="02020603050405020304" pitchFamily="18" charset="0"/>
                <a:ea typeface="Aptos" panose="020B0004020202020204" pitchFamily="34" charset="0"/>
              </a:rPr>
              <a:t>Μ</a:t>
            </a:r>
            <a:r>
              <a:rPr lang="el-CY" sz="4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ινωι</a:t>
            </a:r>
            <a:r>
              <a:rPr lang="el-GR" sz="4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κός</a:t>
            </a:r>
            <a:r>
              <a:rPr lang="el-CY" sz="4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π</a:t>
            </a:r>
            <a:r>
              <a:rPr lang="el-CY" sz="4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ολιτισμ</a:t>
            </a:r>
            <a:r>
              <a:rPr lang="el-GR" sz="44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ός</a:t>
            </a:r>
            <a:endParaRPr lang="el-CY" sz="4400" b="1" dirty="0"/>
          </a:p>
        </p:txBody>
      </p:sp>
      <p:sp>
        <p:nvSpPr>
          <p:cNvPr id="4" name="Βέλος: Κάτω 3">
            <a:extLst>
              <a:ext uri="{FF2B5EF4-FFF2-40B4-BE49-F238E27FC236}">
                <a16:creationId xmlns:a16="http://schemas.microsoft.com/office/drawing/2014/main" id="{4E609F0C-9387-5E0E-47D9-8B0BDC5CD4EB}"/>
              </a:ext>
            </a:extLst>
          </p:cNvPr>
          <p:cNvSpPr/>
          <p:nvPr/>
        </p:nvSpPr>
        <p:spPr>
          <a:xfrm>
            <a:off x="239487" y="881744"/>
            <a:ext cx="947057" cy="1360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DCF0A101-2266-C49C-74EF-DDDF61093EE9}"/>
              </a:ext>
            </a:extLst>
          </p:cNvPr>
          <p:cNvSpPr/>
          <p:nvPr/>
        </p:nvSpPr>
        <p:spPr>
          <a:xfrm>
            <a:off x="6487881" y="881744"/>
            <a:ext cx="947057" cy="13607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9984829-F0FD-05B7-ADDA-43E37838F0E3}"/>
              </a:ext>
            </a:extLst>
          </p:cNvPr>
          <p:cNvSpPr/>
          <p:nvPr/>
        </p:nvSpPr>
        <p:spPr>
          <a:xfrm>
            <a:off x="6199414" y="2721429"/>
            <a:ext cx="3733800" cy="25622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Πολιτισμός  ο οποίος  αναπτύχθηκε </a:t>
            </a:r>
            <a:endParaRPr lang="el-CY" sz="3200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F2EEB49F-71E5-C7C4-22B4-594C6B6C61C8}"/>
              </a:ext>
            </a:extLst>
          </p:cNvPr>
          <p:cNvSpPr/>
          <p:nvPr/>
        </p:nvSpPr>
        <p:spPr>
          <a:xfrm>
            <a:off x="125186" y="2569831"/>
            <a:ext cx="2454729" cy="39882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dirty="0"/>
              <a:t>Μυθικός  βασιλιάς της Κνωσού Μίνωας </a:t>
            </a:r>
            <a:endParaRPr lang="el-CY" sz="3200" dirty="0"/>
          </a:p>
        </p:txBody>
      </p:sp>
      <p:pic>
        <p:nvPicPr>
          <p:cNvPr id="7" name="Εικόνα 6" descr="Εικόνα που περιέχει κείμενο, Δημοσίευση, χαρτί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C41FC019-9607-90DC-5629-693BA8B9B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60000" r="53333" b="23968"/>
          <a:stretch/>
        </p:blipFill>
        <p:spPr>
          <a:xfrm>
            <a:off x="2688772" y="4996014"/>
            <a:ext cx="3287486" cy="109945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Εικόνα 8" descr="Εικόνα που περιέχει κείμενο, Δημοσίευση, χαρτί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F88B1A64-E09A-714A-21CF-9E7C6715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8" t="20476" r="19524" b="23968"/>
          <a:stretch/>
        </p:blipFill>
        <p:spPr>
          <a:xfrm>
            <a:off x="2634343" y="922370"/>
            <a:ext cx="3396344" cy="39882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31C87943-290F-EE11-CCDA-757E2458728C}"/>
              </a:ext>
            </a:extLst>
          </p:cNvPr>
          <p:cNvSpPr/>
          <p:nvPr/>
        </p:nvSpPr>
        <p:spPr>
          <a:xfrm>
            <a:off x="2579915" y="6199689"/>
            <a:ext cx="5976258" cy="6096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Ειρήνη Σαρόγλου-Τσάκου, 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Μινωική </a:t>
            </a:r>
            <a:r>
              <a:rPr lang="el-GR" i="1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θαλασσοκρατία</a:t>
            </a:r>
            <a:r>
              <a:rPr lang="el-GR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'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Ιδρυμα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"Μαρία </a:t>
            </a:r>
            <a:r>
              <a:rPr lang="el-GR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Τσάκος",Αθήνα</a:t>
            </a:r>
            <a:r>
              <a:rPr lang="el-GR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2014, σελ. 56.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2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D85B64E3-BDED-52E0-8BFE-5016CCDD1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43782" y="169330"/>
            <a:ext cx="1371606" cy="2389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A91F49-4DC5-5BE1-A713-CFBDE3D088E0}"/>
              </a:ext>
            </a:extLst>
          </p:cNvPr>
          <p:cNvSpPr txBox="1"/>
          <p:nvPr/>
        </p:nvSpPr>
        <p:spPr>
          <a:xfrm>
            <a:off x="8926282" y="248765"/>
            <a:ext cx="3292929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Πολιτισμός  (Τι περιλαμβάνει;)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8D70E-197D-F8CB-34E4-C6B6EF1CD156}"/>
              </a:ext>
            </a:extLst>
          </p:cNvPr>
          <p:cNvSpPr txBox="1"/>
          <p:nvPr/>
        </p:nvSpPr>
        <p:spPr>
          <a:xfrm>
            <a:off x="10123683" y="818152"/>
            <a:ext cx="1856016" cy="23083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Παιδεία</a:t>
            </a:r>
          </a:p>
          <a:p>
            <a:r>
              <a:rPr lang="el-GR" dirty="0"/>
              <a:t>Οικονομία</a:t>
            </a:r>
          </a:p>
          <a:p>
            <a:r>
              <a:rPr lang="el-GR" dirty="0"/>
              <a:t>Τέχνες</a:t>
            </a:r>
          </a:p>
          <a:p>
            <a:r>
              <a:rPr lang="el-GR" dirty="0"/>
              <a:t>Κοινωνία</a:t>
            </a:r>
          </a:p>
          <a:p>
            <a:r>
              <a:rPr lang="el-GR" dirty="0"/>
              <a:t>Τρόπος ζωής</a:t>
            </a:r>
          </a:p>
          <a:p>
            <a:r>
              <a:rPr lang="el-GR" dirty="0"/>
              <a:t>Αξίες</a:t>
            </a:r>
          </a:p>
          <a:p>
            <a:r>
              <a:rPr lang="el-GR" dirty="0"/>
              <a:t>Παραδόσεις</a:t>
            </a:r>
          </a:p>
          <a:p>
            <a:r>
              <a:rPr lang="el-GR" dirty="0"/>
              <a:t>Δικαιώματα</a:t>
            </a:r>
          </a:p>
        </p:txBody>
      </p:sp>
    </p:spTree>
    <p:extLst>
      <p:ext uri="{BB962C8B-B14F-4D97-AF65-F5344CB8AC3E}">
        <p14:creationId xmlns:p14="http://schemas.microsoft.com/office/powerpoint/2010/main" val="863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F244A2-CE5C-5AA4-01A4-9051CC7B03B7}"/>
              </a:ext>
            </a:extLst>
          </p:cNvPr>
          <p:cNvSpPr txBox="1"/>
          <p:nvPr/>
        </p:nvSpPr>
        <p:spPr>
          <a:xfrm>
            <a:off x="609600" y="1502620"/>
            <a:ext cx="4474029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 Βρετανός</a:t>
            </a:r>
          </a:p>
          <a:p>
            <a:r>
              <a:rPr lang="el-GR" sz="4400" dirty="0"/>
              <a:t> αρχαιολόγος</a:t>
            </a:r>
          </a:p>
          <a:p>
            <a:r>
              <a:rPr lang="el-GR" sz="4400" dirty="0"/>
              <a:t>Ανασκαφέας  Κνωσού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9F41D-FC2D-D0CF-7A51-A00428401748}"/>
              </a:ext>
            </a:extLst>
          </p:cNvPr>
          <p:cNvSpPr txBox="1"/>
          <p:nvPr/>
        </p:nvSpPr>
        <p:spPr>
          <a:xfrm>
            <a:off x="609601" y="348735"/>
            <a:ext cx="460465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800" dirty="0"/>
              <a:t> Άρθουρ Έβανς</a:t>
            </a:r>
            <a:endParaRPr lang="el-CY" sz="4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E639A52-E7D0-BBE4-6E58-2D2CB38C7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14760" r="58133" b="49049"/>
          <a:stretch/>
        </p:blipFill>
        <p:spPr>
          <a:xfrm>
            <a:off x="5301343" y="261647"/>
            <a:ext cx="6607627" cy="58778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2F0C47E-40F2-02D9-BB3C-A2F3CF5FDBBF}"/>
              </a:ext>
            </a:extLst>
          </p:cNvPr>
          <p:cNvSpPr/>
          <p:nvPr/>
        </p:nvSpPr>
        <p:spPr>
          <a:xfrm>
            <a:off x="252202" y="6379029"/>
            <a:ext cx="11656768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Αθήνα,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2005, σελ. </a:t>
            </a:r>
            <a:r>
              <a:rPr lang="en-US" dirty="0">
                <a:solidFill>
                  <a:schemeClr val="tx1"/>
                </a:solidFill>
              </a:rPr>
              <a:t>10</a:t>
            </a:r>
            <a:r>
              <a:rPr lang="el-GR" dirty="0">
                <a:solidFill>
                  <a:schemeClr val="tx1"/>
                </a:solidFill>
              </a:rPr>
              <a:t>. 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7FC3136-4FC7-0C66-D583-4C9A1FAFD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3" t="49474" r="21910" b="26290"/>
          <a:stretch/>
        </p:blipFill>
        <p:spPr>
          <a:xfrm rot="5400000">
            <a:off x="1932214" y="3129642"/>
            <a:ext cx="1828800" cy="44740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399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D56FE-41BE-4DA4-DDE5-9CB635F6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6E05559F-076D-75F5-DC22-91725A563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C6E568EC-5CB3-DB95-5525-0A68AAF2E84B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</a:p>
          <a:p>
            <a:pPr algn="ctr"/>
            <a:endParaRPr lang="el-GR" dirty="0"/>
          </a:p>
          <a:p>
            <a:pPr algn="ctr"/>
            <a:endParaRPr lang="el-GR" dirty="0"/>
          </a:p>
          <a:p>
            <a:r>
              <a:rPr lang="el-GR" sz="2000" b="1" dirty="0">
                <a:latin typeface="Times New Roman" panose="02020603050405020304" pitchFamily="18" charset="0"/>
                <a:ea typeface="Aptos" panose="020B0004020202020204" pitchFamily="34" charset="0"/>
              </a:rPr>
              <a:t>Τ</a:t>
            </a:r>
            <a:r>
              <a:rPr lang="el-CY" sz="2000" b="1" dirty="0">
                <a:latin typeface="Times New Roman" panose="02020603050405020304" pitchFamily="18" charset="0"/>
                <a:ea typeface="Aptos" panose="020B0004020202020204" pitchFamily="34" charset="0"/>
              </a:rPr>
              <a:t>α </a:t>
            </a:r>
            <a:r>
              <a:rPr lang="el-CY" sz="2000" b="1" dirty="0" err="1">
                <a:latin typeface="Times New Roman" panose="02020603050405020304" pitchFamily="18" charset="0"/>
                <a:ea typeface="Aptos" panose="020B0004020202020204" pitchFamily="34" charset="0"/>
              </a:rPr>
              <a:t>σημ</a:t>
            </a:r>
            <a:r>
              <a:rPr lang="el-CY" sz="2000" b="1" dirty="0">
                <a:latin typeface="Times New Roman" panose="02020603050405020304" pitchFamily="18" charset="0"/>
                <a:ea typeface="Aptos" panose="020B0004020202020204" pitchFamily="34" charset="0"/>
              </a:rPr>
              <a:t>αντικότερα κέντρα του Μινωικού πολιτισμού</a:t>
            </a:r>
            <a:endParaRPr lang="el-CY" sz="2000" b="1" dirty="0"/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4240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1327</Words>
  <Application>Microsoft Office PowerPoint</Application>
  <PresentationFormat>Ευρεία οθόνη</PresentationFormat>
  <Paragraphs>186</Paragraphs>
  <Slides>46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Garamond</vt:lpstr>
      <vt:lpstr>Roboto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Charalambous</dc:creator>
  <cp:lastModifiedBy>ΕΛΕΝΗ ΧΑΡΑΛΑΜΠΟΥΣ</cp:lastModifiedBy>
  <cp:revision>170</cp:revision>
  <dcterms:created xsi:type="dcterms:W3CDTF">2024-10-13T07:02:39Z</dcterms:created>
  <dcterms:modified xsi:type="dcterms:W3CDTF">2025-10-23T10:51:41Z</dcterms:modified>
</cp:coreProperties>
</file>