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73" r:id="rId3"/>
    <p:sldId id="267" r:id="rId4"/>
    <p:sldId id="412" r:id="rId5"/>
    <p:sldId id="413" r:id="rId6"/>
    <p:sldId id="399" r:id="rId7"/>
    <p:sldId id="414" r:id="rId8"/>
    <p:sldId id="256" r:id="rId9"/>
    <p:sldId id="269" r:id="rId10"/>
    <p:sldId id="418" r:id="rId11"/>
    <p:sldId id="401" r:id="rId12"/>
    <p:sldId id="400" r:id="rId13"/>
    <p:sldId id="402" r:id="rId14"/>
    <p:sldId id="404" r:id="rId15"/>
    <p:sldId id="403" r:id="rId16"/>
    <p:sldId id="405" r:id="rId17"/>
    <p:sldId id="406" r:id="rId18"/>
    <p:sldId id="416" r:id="rId19"/>
    <p:sldId id="262" r:id="rId20"/>
    <p:sldId id="419" r:id="rId21"/>
    <p:sldId id="417" r:id="rId22"/>
    <p:sldId id="407" r:id="rId23"/>
    <p:sldId id="415" r:id="rId24"/>
    <p:sldId id="265" r:id="rId25"/>
    <p:sldId id="421" r:id="rId26"/>
    <p:sldId id="420" r:id="rId27"/>
    <p:sldId id="260" r:id="rId28"/>
    <p:sldId id="387" r:id="rId29"/>
    <p:sldId id="285" r:id="rId30"/>
    <p:sldId id="409" r:id="rId31"/>
    <p:sldId id="410" r:id="rId32"/>
    <p:sldId id="411" r:id="rId33"/>
    <p:sldId id="408" r:id="rId34"/>
    <p:sldId id="259" r:id="rId35"/>
    <p:sldId id="270" r:id="rId36"/>
    <p:sldId id="424" r:id="rId37"/>
    <p:sldId id="425" r:id="rId38"/>
    <p:sldId id="426" r:id="rId39"/>
    <p:sldId id="427" r:id="rId40"/>
    <p:sldId id="429" r:id="rId41"/>
    <p:sldId id="430" r:id="rId42"/>
    <p:sldId id="422" r:id="rId43"/>
    <p:sldId id="423" r:id="rId44"/>
    <p:sldId id="396" r:id="rId45"/>
    <p:sldId id="31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3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7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8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FEAD5-F5AD-429B-B5CF-A421EB475335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7FC2-FD2E-4A8B-BACC-37DA0F68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7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16. Ακούω Πάω Λέω  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06080-6A25-0004-91C7-718CED43A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3F85-B199-0461-D8D2-D8A2A51D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1" y="377000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      ΑΚΟΥΩ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980A-1AED-7AE9-3E14-960F980C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Εγώ                                                   ακού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Εσύ                                                    ακού</a:t>
            </a:r>
            <a:r>
              <a:rPr lang="el-GR" sz="2400" dirty="0">
                <a:solidFill>
                  <a:srgbClr val="FF0000"/>
                </a:solidFill>
              </a:rPr>
              <a:t>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Αυτός  / Αυτή  / Αυτό                     ακού</a:t>
            </a:r>
            <a:r>
              <a:rPr lang="el-GR" sz="2400" dirty="0">
                <a:solidFill>
                  <a:srgbClr val="FF0000"/>
                </a:solidFill>
              </a:rPr>
              <a:t>ει</a:t>
            </a:r>
            <a:r>
              <a:rPr lang="el-GR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Εμείς                                                 ακού</a:t>
            </a:r>
            <a:r>
              <a:rPr lang="el-GR" sz="2400" dirty="0">
                <a:solidFill>
                  <a:srgbClr val="FF0000"/>
                </a:solidFill>
              </a:rPr>
              <a:t>με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Εσείς                                                  ακού</a:t>
            </a:r>
            <a:r>
              <a:rPr lang="el-GR" sz="2400" dirty="0">
                <a:solidFill>
                  <a:srgbClr val="FF0000"/>
                </a:solidFill>
              </a:rPr>
              <a:t>τε</a:t>
            </a:r>
            <a:r>
              <a:rPr lang="el-GR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Αυτοί  /  Αυτές  / Αυτά                    ακού</a:t>
            </a:r>
            <a:r>
              <a:rPr lang="el-GR" sz="2400" dirty="0">
                <a:solidFill>
                  <a:srgbClr val="FF0000"/>
                </a:solidFill>
              </a:rPr>
              <a:t>νε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Parga Bookstore - Ακούω">
            <a:extLst>
              <a:ext uri="{FF2B5EF4-FFF2-40B4-BE49-F238E27FC236}">
                <a16:creationId xmlns:a16="http://schemas.microsoft.com/office/drawing/2014/main" id="{67FDE8DC-52F9-FB22-580E-3454B2B0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3" y="2006930"/>
            <a:ext cx="2618510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BBF1-1959-C6B3-AF5D-8D67E5A1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E3A2-FDE6-6FD3-DC1E-585C7B50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Εγώ            ακούει                         μουσική.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9F2753BA-4DA0-510D-A35F-CD579B871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879771" y="3248368"/>
            <a:ext cx="3766457" cy="23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AF9668C0-A2A8-3B5D-253A-750296795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D745D60-1D66-69BC-6B72-C51ED671CE5C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1E90F2F5-50D3-1EF7-818F-D53E6935D7C9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067D-D567-0896-262F-62BD03B03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9098-5E57-2606-DCB5-D58513896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4000" dirty="0"/>
              <a:t>Εσύ     ακούω      μουσική.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656A492C-06DE-74BC-1BE1-6FB7DB14B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3102429"/>
            <a:ext cx="3766457" cy="263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EF78CE37-0C20-840E-6FA5-ED073E771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6A3B582-0DA1-3C23-1D90-3160CFF20002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6B2B625-1FB2-3C93-1C2B-25A9908608FA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17A33-6A16-2ECF-8638-149190089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C58D-97EF-1003-FA0D-47A943C4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Η Ελένη      ακούμε        μουσική.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812B68D9-2CC9-DFC6-C806-A01EECDD1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136230"/>
            <a:ext cx="3766457" cy="36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93E624AC-15B6-EAAB-042E-E3C28349A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283730A2-48EF-9758-E5A0-CEEC0096CE76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1EEE7B6-D414-D836-2400-321ABE9227F5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EB258-9C47-8E18-8D0C-10CD04E83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A0AD0-4DF4-3A81-ED80-51817FF89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3200" dirty="0"/>
              <a:t>Η Μαρία και  η Ελένη    ακούει     μουσική.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B954A5EC-1421-E148-4AF5-63D6571DD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93571"/>
            <a:ext cx="3766457" cy="27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5B037995-4E6A-83AC-4EC8-A6EC7B49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3E01819-ADCD-0A03-1145-2D9DBBB16BED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7A9AF68B-DC99-A318-F373-3C19495E654E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5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67DD1-DD6D-72FF-8F7B-C418F731D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0E72-76D3-4363-F08F-8BBC48EC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400" dirty="0"/>
              <a:t>Εσείς        ακούμε                μουσική;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A9BDAE4B-2FDA-6274-51E3-729E0E42F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3243943"/>
            <a:ext cx="3766457" cy="24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F905509A-90D0-34B5-9E45-C527F4F0E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6085833-E13F-4F0C-F213-75EC43C575A0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B283EC4-E599-A5F4-BF1A-8D407FA3FCB0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4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62AE3-3793-72A3-E84F-FDD451800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80548-AB4A-69F7-04DB-7660EE941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/>
              <a:t>Εμείς     ακούτε    μουσική.</a:t>
            </a:r>
            <a:endParaRPr lang="en-US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F18D0B56-617A-81E3-D2CE-4E52BFC5F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136230"/>
            <a:ext cx="3766457" cy="36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9A43B1A6-B08E-C9BA-AF29-5B322A4EF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3E72EAB-8798-7C4F-655E-735756627152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A2C825B-67FF-E20E-3632-CA867BB07C2D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4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08D-5490-ECD1-469D-A2A0677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66739B8-2159-EB31-7085-4579F1E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D9D46A-2437-2FFD-589D-1C8EBB9CC15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ΠΑΩ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46690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C227E-92E1-18B3-9FE3-9421E422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+ δωρεάν εικόνες για Καυγάς και Διαφωνία - Pixabay">
            <a:extLst>
              <a:ext uri="{FF2B5EF4-FFF2-40B4-BE49-F238E27FC236}">
                <a16:creationId xmlns:a16="http://schemas.microsoft.com/office/drawing/2014/main" id="{7038EE97-FA4D-BD26-F9DB-9B854801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834799"/>
            <a:ext cx="8897030" cy="53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75332C7D-DE95-B944-2749-9F0AA1D27041}"/>
              </a:ext>
            </a:extLst>
          </p:cNvPr>
          <p:cNvSpPr/>
          <p:nvPr/>
        </p:nvSpPr>
        <p:spPr>
          <a:xfrm>
            <a:off x="3831772" y="0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Εσύ πού πας; 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24D93440-B862-4C20-C1D9-ED3E87F66A1D}"/>
              </a:ext>
            </a:extLst>
          </p:cNvPr>
          <p:cNvSpPr/>
          <p:nvPr/>
        </p:nvSpPr>
        <p:spPr>
          <a:xfrm>
            <a:off x="7217228" y="2917372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Εγώ πάω σπίτι. Έχω διάβασμα.</a:t>
            </a:r>
            <a:endParaRPr lang="el-C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1" y="170171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      Πού    πας;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2" y="1528496"/>
            <a:ext cx="10515600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3600" dirty="0"/>
              <a:t>Εγώ                                                   πα</a:t>
            </a:r>
            <a:r>
              <a:rPr lang="el-GR" sz="3600" dirty="0">
                <a:solidFill>
                  <a:srgbClr val="FF0000"/>
                </a:solidFill>
              </a:rPr>
              <a:t>ς</a:t>
            </a:r>
          </a:p>
          <a:p>
            <a:r>
              <a:rPr lang="el-GR" sz="3600" dirty="0"/>
              <a:t>Εσύ                                                    πά</a:t>
            </a:r>
            <a:r>
              <a:rPr lang="el-GR" sz="3600" dirty="0">
                <a:solidFill>
                  <a:srgbClr val="FF0000"/>
                </a:solidFill>
              </a:rPr>
              <a:t>ω</a:t>
            </a:r>
          </a:p>
          <a:p>
            <a:r>
              <a:rPr lang="el-GR" sz="3600" dirty="0"/>
              <a:t>Αυτός  / Αυτή  / Αυτό                     πά</a:t>
            </a:r>
            <a:r>
              <a:rPr lang="el-GR" sz="36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3600" dirty="0"/>
              <a:t>Εμείς                                                  πά</a:t>
            </a:r>
            <a:r>
              <a:rPr lang="el-GR" sz="3600" dirty="0">
                <a:solidFill>
                  <a:srgbClr val="FF0000"/>
                </a:solidFill>
              </a:rPr>
              <a:t>νε</a:t>
            </a:r>
          </a:p>
          <a:p>
            <a:r>
              <a:rPr lang="el-GR" sz="3600" dirty="0"/>
              <a:t>Εσείς                                                   πά</a:t>
            </a:r>
            <a:r>
              <a:rPr lang="el-GR" sz="3600" dirty="0">
                <a:solidFill>
                  <a:srgbClr val="FF0000"/>
                </a:solidFill>
              </a:rPr>
              <a:t>με</a:t>
            </a:r>
          </a:p>
          <a:p>
            <a:r>
              <a:rPr lang="el-GR" sz="3600" dirty="0"/>
              <a:t>Αυτοί  /  Αυτές  / Αυτά                    πά</a:t>
            </a:r>
            <a:r>
              <a:rPr lang="el-GR" sz="3600" dirty="0">
                <a:solidFill>
                  <a:srgbClr val="FF0000"/>
                </a:solidFill>
              </a:rPr>
              <a:t>τε</a:t>
            </a:r>
          </a:p>
        </p:txBody>
      </p:sp>
      <p:pic>
        <p:nvPicPr>
          <p:cNvPr id="5" name="Picture 2" descr="Dibujo de un coche deportivo en la co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88" y="2495077"/>
            <a:ext cx="2795441" cy="26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06436C8-0FC2-6F6B-E0DD-EFC9FF257A11}"/>
              </a:ext>
            </a:extLst>
          </p:cNvPr>
          <p:cNvCxnSpPr/>
          <p:nvPr/>
        </p:nvCxnSpPr>
        <p:spPr>
          <a:xfrm flipV="1">
            <a:off x="1730829" y="1807029"/>
            <a:ext cx="5399314" cy="6096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F26792-BB95-9AD2-D76F-F16A143DE8CE}"/>
              </a:ext>
            </a:extLst>
          </p:cNvPr>
          <p:cNvSpPr txBox="1"/>
          <p:nvPr/>
        </p:nvSpPr>
        <p:spPr>
          <a:xfrm>
            <a:off x="276804" y="2758666"/>
            <a:ext cx="584562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Εγώ                                      πά</a:t>
            </a:r>
            <a:r>
              <a:rPr lang="el-GR" sz="3600" b="1" dirty="0"/>
              <a:t>ω</a:t>
            </a:r>
          </a:p>
          <a:p>
            <a:r>
              <a:rPr lang="el-GR" sz="3600" dirty="0"/>
              <a:t>Εσύ                                      πα</a:t>
            </a:r>
            <a:r>
              <a:rPr lang="el-GR" sz="3600" b="1" dirty="0"/>
              <a:t>ς</a:t>
            </a:r>
          </a:p>
          <a:p>
            <a:r>
              <a:rPr lang="el-GR" sz="3600" dirty="0"/>
              <a:t>Αυτός  / Αυτή  / Αυτό       πά</a:t>
            </a:r>
            <a:r>
              <a:rPr lang="el-GR" sz="3600" b="1" dirty="0"/>
              <a:t>ει</a:t>
            </a:r>
          </a:p>
          <a:p>
            <a:r>
              <a:rPr lang="el-GR" sz="3600" dirty="0"/>
              <a:t>Εμείς                                   πά</a:t>
            </a:r>
            <a:r>
              <a:rPr lang="el-GR" sz="3600" b="1" dirty="0"/>
              <a:t>με</a:t>
            </a:r>
          </a:p>
          <a:p>
            <a:r>
              <a:rPr lang="el-GR" sz="3600" dirty="0"/>
              <a:t>Εσείς                                   πά</a:t>
            </a:r>
            <a:r>
              <a:rPr lang="el-GR" sz="3600" b="1" dirty="0"/>
              <a:t>τε</a:t>
            </a:r>
          </a:p>
          <a:p>
            <a:r>
              <a:rPr lang="el-GR" sz="3600" dirty="0"/>
              <a:t>Αυτοί  /  Αυτές  / Αυτά    πά</a:t>
            </a:r>
            <a:r>
              <a:rPr lang="el-GR" sz="3600" b="1" dirty="0"/>
              <a:t>νε</a:t>
            </a: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0D467119-90E3-FD11-66CE-2990AE2F6721}"/>
              </a:ext>
            </a:extLst>
          </p:cNvPr>
          <p:cNvSpPr/>
          <p:nvPr/>
        </p:nvSpPr>
        <p:spPr>
          <a:xfrm rot="13958082">
            <a:off x="4093039" y="1343200"/>
            <a:ext cx="1143000" cy="1251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2EBD6A04-07D6-9364-9A99-A4EFB7709CC0}"/>
              </a:ext>
            </a:extLst>
          </p:cNvPr>
          <p:cNvSpPr/>
          <p:nvPr/>
        </p:nvSpPr>
        <p:spPr>
          <a:xfrm rot="17725987">
            <a:off x="5464263" y="1320924"/>
            <a:ext cx="1143000" cy="1251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276B160-0903-2078-8778-CB283C4481E0}"/>
              </a:ext>
            </a:extLst>
          </p:cNvPr>
          <p:cNvSpPr/>
          <p:nvPr/>
        </p:nvSpPr>
        <p:spPr>
          <a:xfrm>
            <a:off x="5814852" y="267935"/>
            <a:ext cx="2133600" cy="11923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λέω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7F46D796-A654-E918-A70A-1A0E97CE8036}"/>
              </a:ext>
            </a:extLst>
          </p:cNvPr>
          <p:cNvSpPr/>
          <p:nvPr/>
        </p:nvSpPr>
        <p:spPr>
          <a:xfrm>
            <a:off x="2922376" y="267935"/>
            <a:ext cx="2713229" cy="11923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ακούω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ABBE85-219D-64C5-96B8-AE040BCB20E8}"/>
              </a:ext>
            </a:extLst>
          </p:cNvPr>
          <p:cNvSpPr txBox="1">
            <a:spLocks/>
          </p:cNvSpPr>
          <p:nvPr/>
        </p:nvSpPr>
        <p:spPr>
          <a:xfrm>
            <a:off x="8342968" y="2758666"/>
            <a:ext cx="1688704" cy="34163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600" dirty="0"/>
              <a:t>είμαι</a:t>
            </a:r>
          </a:p>
          <a:p>
            <a:pPr marL="0" indent="0">
              <a:buNone/>
            </a:pPr>
            <a:r>
              <a:rPr lang="el-GR" sz="3600" dirty="0"/>
              <a:t>είσαι</a:t>
            </a:r>
          </a:p>
          <a:p>
            <a:pPr marL="0" indent="0">
              <a:buNone/>
            </a:pPr>
            <a:r>
              <a:rPr lang="el-GR" sz="3600" dirty="0"/>
              <a:t>είναι</a:t>
            </a:r>
          </a:p>
          <a:p>
            <a:pPr marL="0" indent="0">
              <a:buNone/>
            </a:pPr>
            <a:r>
              <a:rPr lang="el-GR" sz="3600" dirty="0"/>
              <a:t>είμαστε</a:t>
            </a:r>
          </a:p>
          <a:p>
            <a:pPr marL="0" indent="0">
              <a:buNone/>
            </a:pPr>
            <a:r>
              <a:rPr lang="el-GR" dirty="0"/>
              <a:t>είστε</a:t>
            </a:r>
          </a:p>
          <a:p>
            <a:pPr marL="0" indent="0">
              <a:buNone/>
            </a:pPr>
            <a:r>
              <a:rPr lang="el-GR" dirty="0"/>
              <a:t>είναι 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237414-95EF-BC66-B985-924403F29171}"/>
              </a:ext>
            </a:extLst>
          </p:cNvPr>
          <p:cNvSpPr txBox="1">
            <a:spLocks/>
          </p:cNvSpPr>
          <p:nvPr/>
        </p:nvSpPr>
        <p:spPr>
          <a:xfrm>
            <a:off x="6275053" y="2758666"/>
            <a:ext cx="1937288" cy="34163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dirty="0"/>
              <a:t>μένω</a:t>
            </a:r>
          </a:p>
          <a:p>
            <a:pPr marL="0" indent="0">
              <a:buNone/>
            </a:pPr>
            <a:r>
              <a:rPr lang="el-GR" sz="3200" dirty="0"/>
              <a:t>μένεις</a:t>
            </a:r>
          </a:p>
          <a:p>
            <a:pPr marL="0" indent="0">
              <a:buNone/>
            </a:pPr>
            <a:r>
              <a:rPr lang="el-GR" sz="3200" dirty="0"/>
              <a:t>μένει</a:t>
            </a:r>
          </a:p>
          <a:p>
            <a:pPr marL="0" indent="0">
              <a:buNone/>
            </a:pPr>
            <a:r>
              <a:rPr lang="el-GR" sz="3200" dirty="0"/>
              <a:t>μένουμε</a:t>
            </a:r>
          </a:p>
          <a:p>
            <a:pPr marL="0" indent="0">
              <a:buNone/>
            </a:pPr>
            <a:r>
              <a:rPr lang="el-GR" sz="3200" dirty="0"/>
              <a:t>μένετε</a:t>
            </a:r>
          </a:p>
          <a:p>
            <a:pPr marL="0" indent="0">
              <a:buNone/>
            </a:pPr>
            <a:r>
              <a:rPr lang="el-GR" sz="3200" dirty="0"/>
              <a:t>μένουν</a:t>
            </a:r>
            <a:endParaRPr lang="en-US" sz="3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0AB5AE-D61C-F961-119A-895FF7B997E1}"/>
              </a:ext>
            </a:extLst>
          </p:cNvPr>
          <p:cNvSpPr txBox="1">
            <a:spLocks/>
          </p:cNvSpPr>
          <p:nvPr/>
        </p:nvSpPr>
        <p:spPr>
          <a:xfrm>
            <a:off x="10162299" y="2766031"/>
            <a:ext cx="1903512" cy="34163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600" dirty="0"/>
              <a:t>αγαπά</a:t>
            </a:r>
            <a:r>
              <a:rPr lang="el-GR" sz="3600" b="1" dirty="0"/>
              <a:t>ω</a:t>
            </a:r>
          </a:p>
          <a:p>
            <a:pPr marL="0" indent="0">
              <a:buNone/>
            </a:pPr>
            <a:r>
              <a:rPr lang="el-GR" sz="3600" dirty="0"/>
              <a:t>αγαπά</a:t>
            </a:r>
            <a:r>
              <a:rPr lang="el-GR" sz="3600" b="1" dirty="0"/>
              <a:t>ς</a:t>
            </a:r>
            <a:r>
              <a:rPr lang="el-GR" sz="3600" dirty="0"/>
              <a:t> αγαπά</a:t>
            </a:r>
            <a:r>
              <a:rPr lang="el-GR" sz="3600" b="1" dirty="0"/>
              <a:t>ει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/>
              <a:t>αγαπά</a:t>
            </a:r>
            <a:r>
              <a:rPr lang="el-GR" sz="3600" b="1" dirty="0"/>
              <a:t>με</a:t>
            </a:r>
            <a:r>
              <a:rPr lang="el-GR" sz="3600" dirty="0"/>
              <a:t> αγαπά</a:t>
            </a:r>
            <a:r>
              <a:rPr lang="el-GR" sz="3600" b="1" dirty="0"/>
              <a:t>τε</a:t>
            </a:r>
            <a:r>
              <a:rPr lang="el-GR" sz="3600" dirty="0"/>
              <a:t> αγαπά</a:t>
            </a:r>
            <a:r>
              <a:rPr lang="el-GR" sz="3600" b="1" dirty="0"/>
              <a:t>νε</a:t>
            </a:r>
            <a:r>
              <a:rPr lang="el-GR" sz="3600" dirty="0"/>
              <a:t>  </a:t>
            </a:r>
            <a:endParaRPr lang="en-US" sz="3600" dirty="0"/>
          </a:p>
        </p:txBody>
      </p:sp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4" y="0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887413" y="728376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028803" y="462130"/>
            <a:ext cx="2005738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8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D3622-14F7-99A7-08B1-D5EAC0060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A87E-C24D-ED2E-8CBF-E8F2B657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1" y="170171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      Πού    πας;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4B7B-AE6F-AE96-028C-4DC2B19F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2" y="1528496"/>
            <a:ext cx="10515600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3600" dirty="0"/>
              <a:t>Εγώ                                                   πά</a:t>
            </a:r>
            <a:r>
              <a:rPr lang="el-GR" sz="3600" dirty="0">
                <a:solidFill>
                  <a:srgbClr val="FF0000"/>
                </a:solidFill>
              </a:rPr>
              <a:t>ω</a:t>
            </a:r>
          </a:p>
          <a:p>
            <a:r>
              <a:rPr lang="el-GR" sz="3600" dirty="0"/>
              <a:t>Εσύ                                                    πα</a:t>
            </a:r>
            <a:r>
              <a:rPr lang="el-GR" sz="3600" dirty="0">
                <a:solidFill>
                  <a:srgbClr val="FF0000"/>
                </a:solidFill>
              </a:rPr>
              <a:t>ς</a:t>
            </a:r>
          </a:p>
          <a:p>
            <a:r>
              <a:rPr lang="el-GR" sz="3600" dirty="0"/>
              <a:t>Αυτός  / Αυτή  / Αυτό                     πά</a:t>
            </a:r>
            <a:r>
              <a:rPr lang="el-GR" sz="36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3600" dirty="0"/>
              <a:t>Εμείς                                                  πά</a:t>
            </a:r>
            <a:r>
              <a:rPr lang="el-GR" sz="3600" dirty="0">
                <a:solidFill>
                  <a:srgbClr val="FF0000"/>
                </a:solidFill>
              </a:rPr>
              <a:t>με</a:t>
            </a:r>
          </a:p>
          <a:p>
            <a:r>
              <a:rPr lang="el-GR" sz="3600" dirty="0"/>
              <a:t>Εσείς                                                   πά</a:t>
            </a:r>
            <a:r>
              <a:rPr lang="el-GR" sz="3600" dirty="0">
                <a:solidFill>
                  <a:srgbClr val="FF0000"/>
                </a:solidFill>
              </a:rPr>
              <a:t>τε</a:t>
            </a:r>
          </a:p>
          <a:p>
            <a:r>
              <a:rPr lang="el-GR" sz="3600" dirty="0"/>
              <a:t>Αυτοί  /  Αυτές  / Αυτά                    πά</a:t>
            </a:r>
            <a:r>
              <a:rPr lang="el-GR" sz="3600" dirty="0">
                <a:solidFill>
                  <a:srgbClr val="FF0000"/>
                </a:solidFill>
              </a:rPr>
              <a:t>νε</a:t>
            </a:r>
          </a:p>
        </p:txBody>
      </p:sp>
      <p:pic>
        <p:nvPicPr>
          <p:cNvPr id="5" name="Picture 2" descr="Dibujo de un coche deportivo en la colina">
            <a:extLst>
              <a:ext uri="{FF2B5EF4-FFF2-40B4-BE49-F238E27FC236}">
                <a16:creationId xmlns:a16="http://schemas.microsoft.com/office/drawing/2014/main" id="{05E3607B-5EF2-9891-0B21-DDE8FF7D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88" y="2495077"/>
            <a:ext cx="2795441" cy="26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46D3-3FBE-E6B6-9690-5A157A2CF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1FAF-304B-4657-09F1-4F168ACE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1" y="170171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      Πού    πας;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2CDC-2FAA-5645-025A-C96FC06F4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2" y="1528496"/>
            <a:ext cx="10515600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l-GR" sz="4800" dirty="0"/>
              <a:t>Εγώ   ………. στην  τάξη.</a:t>
            </a:r>
          </a:p>
          <a:p>
            <a:pPr marL="0" indent="0">
              <a:buNone/>
            </a:pPr>
            <a:r>
              <a:rPr lang="el-GR" sz="4800" dirty="0"/>
              <a:t>Εσύ  πού  ………………..;</a:t>
            </a:r>
          </a:p>
          <a:p>
            <a:pPr marL="0" indent="0">
              <a:buNone/>
            </a:pPr>
            <a:r>
              <a:rPr lang="el-GR" sz="4800" dirty="0"/>
              <a:t>Η Ελένη …………………. στο σχολείο.</a:t>
            </a:r>
            <a:endParaRPr lang="en-US" sz="4800" dirty="0"/>
          </a:p>
        </p:txBody>
      </p:sp>
      <p:pic>
        <p:nvPicPr>
          <p:cNvPr id="5" name="Picture 2" descr="Dibujo de un coche deportivo en la colina">
            <a:extLst>
              <a:ext uri="{FF2B5EF4-FFF2-40B4-BE49-F238E27FC236}">
                <a16:creationId xmlns:a16="http://schemas.microsoft.com/office/drawing/2014/main" id="{9C083910-B7BD-96B6-BEFA-66594EC9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86" y="2016984"/>
            <a:ext cx="2795441" cy="16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1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0E42-532A-386D-9528-5AA7757B6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F5166016-18EE-D731-4227-619141CD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22B05DE-F7C1-E2D3-49BB-03541D63371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ΛΕΩ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454919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10656-3693-4F9E-DD59-8C066A816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+ δωρεάν εικόνες για Καυγάς και Διαφωνία - Pixabay">
            <a:extLst>
              <a:ext uri="{FF2B5EF4-FFF2-40B4-BE49-F238E27FC236}">
                <a16:creationId xmlns:a16="http://schemas.microsoft.com/office/drawing/2014/main" id="{366E54DE-D699-F0D8-BC92-FAA6EDA0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834799"/>
            <a:ext cx="8897030" cy="53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A9A8867-F624-96FF-3F64-D9EE41A9D3CB}"/>
              </a:ext>
            </a:extLst>
          </p:cNvPr>
          <p:cNvSpPr/>
          <p:nvPr/>
        </p:nvSpPr>
        <p:spPr>
          <a:xfrm>
            <a:off x="3831772" y="0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Εσύ λες ψέματα !  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DBE6A6DA-E2E8-6E4C-7ABF-D59E298F751B}"/>
              </a:ext>
            </a:extLst>
          </p:cNvPr>
          <p:cNvSpPr/>
          <p:nvPr/>
        </p:nvSpPr>
        <p:spPr>
          <a:xfrm>
            <a:off x="7217228" y="2917372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Όχι, Εγώ δεν λέω ψέματα!  Η Μαρία λέει  ψέματα.</a:t>
            </a:r>
            <a:endParaRPr lang="el-C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57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1" y="377000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      ΛΕΩ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/>
              <a:t>Εγώ                                                   λέει</a:t>
            </a:r>
          </a:p>
          <a:p>
            <a:pPr marL="0" indent="0">
              <a:buNone/>
            </a:pPr>
            <a:r>
              <a:rPr lang="el-GR" sz="4000" dirty="0"/>
              <a:t>Εσύ                                                   λέω</a:t>
            </a:r>
          </a:p>
          <a:p>
            <a:pPr marL="0" indent="0">
              <a:buNone/>
            </a:pPr>
            <a:r>
              <a:rPr lang="el-GR" sz="4000" dirty="0"/>
              <a:t>Αυτός  / Αυτή  / Αυτό                    λες  </a:t>
            </a:r>
          </a:p>
          <a:p>
            <a:pPr marL="0" indent="0">
              <a:buNone/>
            </a:pPr>
            <a:r>
              <a:rPr lang="el-GR" sz="4000" dirty="0"/>
              <a:t>Εμείς                                                 λέτε</a:t>
            </a:r>
          </a:p>
          <a:p>
            <a:pPr marL="0" indent="0">
              <a:buNone/>
            </a:pPr>
            <a:r>
              <a:rPr lang="el-GR" sz="4000" dirty="0"/>
              <a:t>Εσείς                                                 λένε </a:t>
            </a:r>
          </a:p>
          <a:p>
            <a:pPr marL="0" indent="0">
              <a:buNone/>
            </a:pPr>
            <a:r>
              <a:rPr lang="el-GR" sz="4000" dirty="0"/>
              <a:t>Αυτοί  /  Αυτές  / Αυτά                   λέμε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2" descr="How to Say Japan in Japanese: 5 Steps (with Pictures) - wiki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54" y="3429000"/>
            <a:ext cx="2557153" cy="1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DD481048-13C5-74CC-6AF6-C6DC36725852}"/>
              </a:ext>
            </a:extLst>
          </p:cNvPr>
          <p:cNvCxnSpPr/>
          <p:nvPr/>
        </p:nvCxnSpPr>
        <p:spPr>
          <a:xfrm flipV="1">
            <a:off x="5094514" y="2155371"/>
            <a:ext cx="2242457" cy="145868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6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C6188-028A-94CC-645F-6A0FFDD5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CA66-DF1B-29B8-CD7B-BA721260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1" y="377000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      ΛΕΩ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35735-8518-D7A9-DC85-01AA73A4C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/>
              <a:t>Εγώ                                                   λέω</a:t>
            </a:r>
          </a:p>
          <a:p>
            <a:pPr marL="0" indent="0">
              <a:buNone/>
            </a:pPr>
            <a:r>
              <a:rPr lang="el-GR" sz="4000" dirty="0"/>
              <a:t>Εσύ                                                   λες</a:t>
            </a:r>
          </a:p>
          <a:p>
            <a:pPr marL="0" indent="0">
              <a:buNone/>
            </a:pPr>
            <a:r>
              <a:rPr lang="el-GR" sz="4000" dirty="0"/>
              <a:t>Αυτός  / Αυτή  / Αυτό                    λέει  </a:t>
            </a:r>
          </a:p>
          <a:p>
            <a:pPr marL="0" indent="0">
              <a:buNone/>
            </a:pPr>
            <a:r>
              <a:rPr lang="el-GR" sz="4000" dirty="0"/>
              <a:t>Εμείς                                                 λέμε</a:t>
            </a:r>
          </a:p>
          <a:p>
            <a:pPr marL="0" indent="0">
              <a:buNone/>
            </a:pPr>
            <a:r>
              <a:rPr lang="el-GR" sz="4000" dirty="0"/>
              <a:t>Εσείς                                                 λέτε </a:t>
            </a:r>
          </a:p>
          <a:p>
            <a:pPr marL="0" indent="0">
              <a:buNone/>
            </a:pPr>
            <a:r>
              <a:rPr lang="el-GR" sz="4000" dirty="0"/>
              <a:t>Αυτοί  /  Αυτές  / Αυτά                   λένε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2" descr="How to Say Japan in Japanese: 5 Steps (with Pictures) - wikiHow">
            <a:extLst>
              <a:ext uri="{FF2B5EF4-FFF2-40B4-BE49-F238E27FC236}">
                <a16:creationId xmlns:a16="http://schemas.microsoft.com/office/drawing/2014/main" id="{971D2294-B1C1-8AA3-9483-9308874C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54" y="3429000"/>
            <a:ext cx="2557153" cy="1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5B88F-67A1-4AE4-B85E-2AF34BCA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5EE1-1294-57B4-2B2A-28B2EDB5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1" y="377000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      ΛΕΩ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4A44C-AF36-069E-616B-0B26C911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dirty="0"/>
              <a:t>Μαρία : Θέλεις  να πάμε  στην αυλή; Εσύ     τι    ________ ;</a:t>
            </a:r>
          </a:p>
          <a:p>
            <a:pPr marL="0" indent="0">
              <a:buNone/>
            </a:pPr>
            <a:r>
              <a:rPr lang="el-GR" sz="4400" dirty="0"/>
              <a:t>Ελένη : Εγώ   ________________ όχι. Η Κατερίνα  τι      _______ ;</a:t>
            </a:r>
          </a:p>
          <a:p>
            <a:pPr marL="0" indent="0">
              <a:buNone/>
            </a:pPr>
            <a:r>
              <a:rPr lang="el-GR" sz="4400" dirty="0"/>
              <a:t>Μαρία :Η Κατερίνα _______ όχι.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2" descr="How to Say Japan in Japanese: 5 Steps (with Pictures) - wikiHow">
            <a:extLst>
              <a:ext uri="{FF2B5EF4-FFF2-40B4-BE49-F238E27FC236}">
                <a16:creationId xmlns:a16="http://schemas.microsoft.com/office/drawing/2014/main" id="{C16EDE4F-DC54-4FD0-FCFB-64773392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582" y="4025787"/>
            <a:ext cx="2557153" cy="1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66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70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Συμπληρώνω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0" y="1074509"/>
            <a:ext cx="10515600" cy="472279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4000" dirty="0"/>
              <a:t>Κυρία Μαρία : </a:t>
            </a:r>
            <a:r>
              <a:rPr lang="en-US" sz="4000" dirty="0"/>
              <a:t>…………</a:t>
            </a:r>
            <a:r>
              <a:rPr lang="el-GR" sz="4000" dirty="0"/>
              <a:t>   να </a:t>
            </a:r>
            <a:r>
              <a:rPr lang="en-US" sz="4000" dirty="0"/>
              <a:t>…………</a:t>
            </a:r>
            <a:r>
              <a:rPr lang="el-GR" sz="4000" dirty="0"/>
              <a:t>   τουαλέτα;</a:t>
            </a:r>
            <a:endParaRPr lang="en-US" sz="4000" dirty="0"/>
          </a:p>
          <a:p>
            <a:pPr marL="0" indent="0">
              <a:buNone/>
            </a:pPr>
            <a:r>
              <a:rPr lang="el-GR" sz="4000" dirty="0" err="1"/>
              <a:t>Ιμάν</a:t>
            </a:r>
            <a:r>
              <a:rPr lang="el-GR" sz="4000" dirty="0"/>
              <a:t> : Ναι, </a:t>
            </a:r>
            <a:r>
              <a:rPr lang="en-US" sz="4000" dirty="0"/>
              <a:t>…………… </a:t>
            </a:r>
            <a:r>
              <a:rPr lang="el-GR" sz="4000" dirty="0"/>
              <a:t>να </a:t>
            </a:r>
            <a:r>
              <a:rPr lang="en-US" sz="4000" dirty="0"/>
              <a:t>………… </a:t>
            </a:r>
            <a:r>
              <a:rPr lang="el-GR" sz="4000" dirty="0"/>
              <a:t>τουαλέτα.</a:t>
            </a:r>
          </a:p>
          <a:p>
            <a:pPr marL="0" indent="0">
              <a:buNone/>
            </a:pPr>
            <a:r>
              <a:rPr lang="el-GR" sz="4000" dirty="0" err="1"/>
              <a:t>Ομάρ</a:t>
            </a:r>
            <a:r>
              <a:rPr lang="el-GR" sz="4000" dirty="0"/>
              <a:t> : Η </a:t>
            </a:r>
            <a:r>
              <a:rPr lang="el-GR" sz="4000" dirty="0" err="1"/>
              <a:t>Φάτμα</a:t>
            </a:r>
            <a:r>
              <a:rPr lang="el-GR" sz="4000" dirty="0"/>
              <a:t>  </a:t>
            </a:r>
            <a:r>
              <a:rPr lang="en-US" sz="4000" dirty="0"/>
              <a:t>…………</a:t>
            </a:r>
            <a:r>
              <a:rPr lang="el-GR" sz="4000" dirty="0"/>
              <a:t> να </a:t>
            </a:r>
            <a:r>
              <a:rPr lang="en-US" sz="4000" dirty="0"/>
              <a:t>…………</a:t>
            </a:r>
            <a:r>
              <a:rPr lang="el-GR" sz="4000" dirty="0"/>
              <a:t>  τουαλέτα.</a:t>
            </a:r>
          </a:p>
          <a:p>
            <a:pPr marL="0" indent="0">
              <a:buNone/>
            </a:pPr>
            <a:r>
              <a:rPr lang="el-GR" sz="4000" dirty="0" err="1"/>
              <a:t>Ιμάν</a:t>
            </a:r>
            <a:r>
              <a:rPr lang="el-GR" sz="4000" dirty="0"/>
              <a:t>  &amp; </a:t>
            </a:r>
            <a:r>
              <a:rPr lang="el-GR" sz="4000" dirty="0" err="1"/>
              <a:t>Ταρτίλ</a:t>
            </a:r>
            <a:r>
              <a:rPr lang="el-GR" sz="4000" dirty="0"/>
              <a:t> :  </a:t>
            </a:r>
            <a:r>
              <a:rPr lang="en-US" sz="4000" dirty="0"/>
              <a:t>…………</a:t>
            </a:r>
            <a:r>
              <a:rPr lang="el-GR" sz="4000" dirty="0"/>
              <a:t>  να </a:t>
            </a:r>
            <a:r>
              <a:rPr lang="en-US" sz="4000" dirty="0"/>
              <a:t>…………</a:t>
            </a:r>
            <a:r>
              <a:rPr lang="el-GR" sz="4000" dirty="0"/>
              <a:t>  τουαλέτα.</a:t>
            </a:r>
          </a:p>
          <a:p>
            <a:pPr marL="0" indent="0">
              <a:buNone/>
            </a:pPr>
            <a:r>
              <a:rPr lang="el-GR" sz="4000" dirty="0"/>
              <a:t>Κυρία Μαρία : </a:t>
            </a:r>
            <a:r>
              <a:rPr lang="el-GR" sz="4000" dirty="0" err="1"/>
              <a:t>Ομάρ</a:t>
            </a:r>
            <a:r>
              <a:rPr lang="el-GR" sz="4000" dirty="0"/>
              <a:t> και Αλί, </a:t>
            </a:r>
            <a:r>
              <a:rPr lang="en-US" sz="4000" dirty="0"/>
              <a:t>…………</a:t>
            </a:r>
            <a:r>
              <a:rPr lang="el-GR" sz="4000" dirty="0"/>
              <a:t>   να   </a:t>
            </a:r>
            <a:r>
              <a:rPr lang="en-US" sz="4000" dirty="0"/>
              <a:t>…………</a:t>
            </a:r>
            <a:r>
              <a:rPr lang="el-GR" sz="4000" dirty="0"/>
              <a:t>  τουαλέτα;</a:t>
            </a:r>
          </a:p>
          <a:p>
            <a:pPr marL="0" indent="0">
              <a:buNone/>
            </a:pPr>
            <a:r>
              <a:rPr lang="el-GR" sz="4000" dirty="0"/>
              <a:t>Μαρία : Ο </a:t>
            </a:r>
            <a:r>
              <a:rPr lang="el-GR" sz="4000" dirty="0" err="1"/>
              <a:t>Ντόριαν</a:t>
            </a:r>
            <a:r>
              <a:rPr lang="el-GR" sz="4000" dirty="0"/>
              <a:t>  και ο </a:t>
            </a:r>
            <a:r>
              <a:rPr lang="el-GR" sz="4000" dirty="0" err="1"/>
              <a:t>Ατνάν</a:t>
            </a:r>
            <a:r>
              <a:rPr lang="el-GR" sz="4000" dirty="0"/>
              <a:t>  </a:t>
            </a:r>
            <a:r>
              <a:rPr lang="en-US" sz="4000" dirty="0"/>
              <a:t>…………</a:t>
            </a:r>
            <a:r>
              <a:rPr lang="el-GR" sz="4000" dirty="0"/>
              <a:t>   να  </a:t>
            </a:r>
            <a:r>
              <a:rPr lang="en-US" sz="4000" dirty="0"/>
              <a:t>…………</a:t>
            </a:r>
            <a:r>
              <a:rPr lang="el-GR" sz="4000" dirty="0"/>
              <a:t>  τουαλέτα.  </a:t>
            </a:r>
          </a:p>
        </p:txBody>
      </p:sp>
    </p:spTree>
    <p:extLst>
      <p:ext uri="{BB962C8B-B14F-4D97-AF65-F5344CB8AC3E}">
        <p14:creationId xmlns:p14="http://schemas.microsoft.com/office/powerpoint/2010/main" val="87934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4F98CBBE-7112-8DD1-C830-D4716E32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B1CDD8F-44F9-F860-2874-9E1765496030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Πού πας;</a:t>
            </a:r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5A4D274-53FF-B749-242C-92D97EFCD6E3}"/>
              </a:ext>
            </a:extLst>
          </p:cNvPr>
          <p:cNvSpPr/>
          <p:nvPr/>
        </p:nvSpPr>
        <p:spPr>
          <a:xfrm>
            <a:off x="6274256" y="1055913"/>
            <a:ext cx="4698544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400" b="1" dirty="0">
                <a:solidFill>
                  <a:schemeClr val="tx1"/>
                </a:solidFill>
              </a:rPr>
              <a:t>Πάω για </a:t>
            </a:r>
            <a:r>
              <a:rPr lang="el-GR" sz="4400" b="1" dirty="0">
                <a:solidFill>
                  <a:srgbClr val="FF0000"/>
                </a:solidFill>
              </a:rPr>
              <a:t>τρέξιμο</a:t>
            </a:r>
            <a:r>
              <a:rPr lang="el-GR" sz="4400" b="1" dirty="0">
                <a:solidFill>
                  <a:schemeClr val="tx1"/>
                </a:solidFill>
              </a:rPr>
              <a:t>. </a:t>
            </a:r>
            <a:endParaRPr lang="el-CY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77,800+ Cartoon Running Stock Illustrations, Royalty-Free ...">
            <a:extLst>
              <a:ext uri="{FF2B5EF4-FFF2-40B4-BE49-F238E27FC236}">
                <a16:creationId xmlns:a16="http://schemas.microsoft.com/office/drawing/2014/main" id="{5495CB03-FA85-717C-4D9C-348C75C3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51460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Οκτωβρίου 2025 (__/10/2025).Τώρα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52581-F23C-5EB6-1451-174B79915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41FA5FF9-C8AB-D511-761E-2E52855D8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117146" y="86406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FA2BC93-26FB-3362-E37F-4028B3540FD6}"/>
              </a:ext>
            </a:extLst>
          </p:cNvPr>
          <p:cNvSpPr/>
          <p:nvPr/>
        </p:nvSpPr>
        <p:spPr>
          <a:xfrm>
            <a:off x="6672943" y="968826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Πού πας;</a:t>
            </a:r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E0C41DB-CE43-A491-8D87-F7CAD51842CC}"/>
              </a:ext>
            </a:extLst>
          </p:cNvPr>
          <p:cNvSpPr/>
          <p:nvPr/>
        </p:nvSpPr>
        <p:spPr>
          <a:xfrm>
            <a:off x="2329544" y="560611"/>
            <a:ext cx="3131001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400" b="1" dirty="0">
                <a:solidFill>
                  <a:schemeClr val="tx1"/>
                </a:solidFill>
              </a:rPr>
              <a:t>Πάω για </a:t>
            </a:r>
            <a:r>
              <a:rPr lang="el-GR" sz="4400" b="1" dirty="0">
                <a:solidFill>
                  <a:srgbClr val="FF0000"/>
                </a:solidFill>
              </a:rPr>
              <a:t>καφέ</a:t>
            </a:r>
            <a:r>
              <a:rPr lang="el-GR" sz="4400" b="1" dirty="0">
                <a:solidFill>
                  <a:schemeClr val="tx1"/>
                </a:solidFill>
              </a:rPr>
              <a:t>. </a:t>
            </a:r>
            <a:endParaRPr lang="el-CY" sz="4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καφές Στοκ Εικονογραφήσεις, Vectors, &amp; Clipart – (1,586,355 ...">
            <a:extLst>
              <a:ext uri="{FF2B5EF4-FFF2-40B4-BE49-F238E27FC236}">
                <a16:creationId xmlns:a16="http://schemas.microsoft.com/office/drawing/2014/main" id="{BEC9300E-D511-04AB-42B4-8B6AB19F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22" y="4201886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2B99A-7A6C-5E1B-421D-5F114E55B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BDD18F43-6BD9-E73D-93B5-707F777AE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7CF21C5-6353-76A4-41B3-788AC29CD7E4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Πού πας;</a:t>
            </a:r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E3F7062-E768-8325-C510-3352B5E5AD53}"/>
              </a:ext>
            </a:extLst>
          </p:cNvPr>
          <p:cNvSpPr/>
          <p:nvPr/>
        </p:nvSpPr>
        <p:spPr>
          <a:xfrm>
            <a:off x="6274256" y="1055913"/>
            <a:ext cx="3131001" cy="13933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400" b="1" dirty="0">
                <a:solidFill>
                  <a:schemeClr val="tx1"/>
                </a:solidFill>
              </a:rPr>
              <a:t>Πάω για θέατρο. </a:t>
            </a:r>
            <a:endParaRPr lang="el-CY" sz="4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artoon Theatre Curtains Images – Browse 8,184 Stock Photos ...">
            <a:extLst>
              <a:ext uri="{FF2B5EF4-FFF2-40B4-BE49-F238E27FC236}">
                <a16:creationId xmlns:a16="http://schemas.microsoft.com/office/drawing/2014/main" id="{2B0AB05C-E1C0-0B21-BCBE-E08BC1E2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30" y="3884158"/>
            <a:ext cx="2295525" cy="21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77FC-24D0-F6D1-AF0E-9F9CA578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27729809-E180-5C40-043E-DF29BC915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117146" y="86406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2E6A2D-AF41-4FF4-D1EA-E119586852F3}"/>
              </a:ext>
            </a:extLst>
          </p:cNvPr>
          <p:cNvSpPr/>
          <p:nvPr/>
        </p:nvSpPr>
        <p:spPr>
          <a:xfrm>
            <a:off x="6672943" y="968826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Πού πας;</a:t>
            </a:r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D23266A-2438-A772-8590-4CB8A4ACA9CF}"/>
              </a:ext>
            </a:extLst>
          </p:cNvPr>
          <p:cNvSpPr/>
          <p:nvPr/>
        </p:nvSpPr>
        <p:spPr>
          <a:xfrm>
            <a:off x="2224771" y="968827"/>
            <a:ext cx="3131001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400" b="1" dirty="0">
                <a:solidFill>
                  <a:schemeClr val="tx1"/>
                </a:solidFill>
              </a:rPr>
              <a:t>Πάω για ________ </a:t>
            </a:r>
            <a:endParaRPr lang="el-CY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C11EA-C208-B2E3-CFCA-D72F2D31D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AE1103E5-5D2F-BE17-D460-0F2B2DF5E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CDD5F5A-DB28-6DEF-52B2-6BE9FCA7A4C6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>
                <a:solidFill>
                  <a:srgbClr val="FF0000"/>
                </a:solidFill>
              </a:rPr>
              <a:t>Τι κάνεις στον ελεύθερο σου   χρόνο ;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8592B24-8866-8C96-08DF-9771A6F96764}"/>
              </a:ext>
            </a:extLst>
          </p:cNvPr>
          <p:cNvSpPr/>
          <p:nvPr/>
        </p:nvSpPr>
        <p:spPr>
          <a:xfrm>
            <a:off x="6400801" y="1110342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κάνεις στον ελεύθερο σου   χρόνο 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Στον ελεύθερο μου   χρόνο παίζω ποδόσφαιρο.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Στον ελεύθερο μου   χρόνο παίζω  παιχνίδια στον  υπολογιστή. </a:t>
            </a:r>
            <a:endParaRPr lang="en-US" dirty="0"/>
          </a:p>
        </p:txBody>
      </p:sp>
      <p:pic>
        <p:nvPicPr>
          <p:cNvPr id="4098" name="Picture 2" descr="Parga Bookstore - Παίζω… ποδόσφαιρο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59" y="2505075"/>
            <a:ext cx="269144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Βδομάδα 3_ Hobbies and pastimes. - ppt κατέβασμα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2"/>
          <a:stretch/>
        </p:blipFill>
        <p:spPr bwMode="auto">
          <a:xfrm>
            <a:off x="7203218" y="3176937"/>
            <a:ext cx="3121152" cy="29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κάνεις στον ελεύθερο σου   χρόνο 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Στον ελεύθερο μου   χρόνο ζωγραφίζω.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Στον ελεύθερο μου   χρόνο πηγαίνω στο πάρκο. </a:t>
            </a:r>
            <a:endParaRPr lang="en-US" dirty="0"/>
          </a:p>
        </p:txBody>
      </p:sp>
      <p:pic>
        <p:nvPicPr>
          <p:cNvPr id="5122" name="Picture 2" descr="Ζωγραφική για παιδιά: Έτσι θα σχεδιάσετε την Χιονάτη βήμα-βήμα (vid) -  Mothersblog.g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81" y="3437731"/>
            <a:ext cx="3048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ids Playing on Park Playground Cartoon Vector Stock Vector - Illustration  of outdoor, child: 133748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84" y="3120470"/>
            <a:ext cx="4818619" cy="2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F2F21-10F6-7387-7BF7-A3B7F675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191C-79A7-5DD7-255A-600A8B27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κάνεις στον ελεύθερο σου   χρόνο 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6B4E1-2751-16A7-9F55-DE8ED0B3E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Στον ελεύθερο μου   χρόνο μαθαίνω  ξένες  γλώσσες.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E8CF0-1E9F-47ED-9C16-35563CFA2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Στον ελεύθερο μου  χρόνο κάνω αθλήματα. </a:t>
            </a:r>
            <a:endParaRPr lang="en-US" dirty="0"/>
          </a:p>
        </p:txBody>
      </p:sp>
      <p:pic>
        <p:nvPicPr>
          <p:cNvPr id="1026" name="Picture 2" descr="Cartoon English PNG Image, English Cartoon Material, Cartoon Clipart,  Creative Cartoon Book PNG Image For Free Download">
            <a:extLst>
              <a:ext uri="{FF2B5EF4-FFF2-40B4-BE49-F238E27FC236}">
                <a16:creationId xmlns:a16="http://schemas.microsoft.com/office/drawing/2014/main" id="{748539FF-14F4-902D-9338-7CB95577A5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56" y="3006726"/>
            <a:ext cx="4221730" cy="32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s Playing Various Sports Children: Vector στοκ (χωρίς  δικαιώματα) 1799642980 | Shutterstock">
            <a:extLst>
              <a:ext uri="{FF2B5EF4-FFF2-40B4-BE49-F238E27FC236}">
                <a16:creationId xmlns:a16="http://schemas.microsoft.com/office/drawing/2014/main" id="{0D5A0EAC-E356-7D7F-2D0A-848D70157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>
            <a:fillRect/>
          </a:stretch>
        </p:blipFill>
        <p:spPr bwMode="auto">
          <a:xfrm>
            <a:off x="6439581" y="2864078"/>
            <a:ext cx="5001304" cy="32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5C1F5-D035-80F8-9ED1-01B879769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C7D2-5162-DE86-9007-1C0F1963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Τι κάνεις στον ελεύθερο σου   χρόνο 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7D4E5-1E77-7714-66B4-58E5D1621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Στον ελεύθερο μου   χρόνο παίζω μουσικά όργανα.</a:t>
            </a:r>
            <a:endParaRPr lang="en-US" dirty="0"/>
          </a:p>
        </p:txBody>
      </p:sp>
      <p:pic>
        <p:nvPicPr>
          <p:cNvPr id="2050" name="Picture 2" descr="Σετ μουσικών οργάνων αστεία κινούμενα σχέδια για παιδιά διάνυσμα Διάνυσμα  από ©carlacastagno 140023436">
            <a:extLst>
              <a:ext uri="{FF2B5EF4-FFF2-40B4-BE49-F238E27FC236}">
                <a16:creationId xmlns:a16="http://schemas.microsoft.com/office/drawing/2014/main" id="{D0EED98D-9FC7-48D4-12F0-E63AFDE00A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1088571" y="2808515"/>
            <a:ext cx="4909003" cy="31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A94EF-6805-2D42-9FF3-565F8AE3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85B0-4FEE-C27A-7082-996D7397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Κάνεις κάποιο  άθλημα ;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8 Αθλήματα ιδέες | αθλήματα, προσχολικές δραστηριότητες, ολυμπιακοί αγώνες">
            <a:extLst>
              <a:ext uri="{FF2B5EF4-FFF2-40B4-BE49-F238E27FC236}">
                <a16:creationId xmlns:a16="http://schemas.microsoft.com/office/drawing/2014/main" id="{D8D74730-9B4E-6377-6454-7F48952A0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42906"/>
          <a:stretch>
            <a:fillRect/>
          </a:stretch>
        </p:blipFill>
        <p:spPr bwMode="auto">
          <a:xfrm>
            <a:off x="468085" y="1436914"/>
            <a:ext cx="11081657" cy="42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3B53580-7339-D6A4-0F92-BF992B0B953F}"/>
              </a:ext>
            </a:extLst>
          </p:cNvPr>
          <p:cNvSpPr/>
          <p:nvPr/>
        </p:nvSpPr>
        <p:spPr>
          <a:xfrm>
            <a:off x="1328055" y="4506686"/>
            <a:ext cx="252548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ποδόσφαιρο </a:t>
            </a:r>
            <a:endParaRPr lang="el-CY" sz="3200" b="1" dirty="0">
              <a:solidFill>
                <a:srgbClr val="FF0000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C32EA4CB-D8A1-B1CD-EAC8-DA639EF63D62}"/>
              </a:ext>
            </a:extLst>
          </p:cNvPr>
          <p:cNvSpPr/>
          <p:nvPr/>
        </p:nvSpPr>
        <p:spPr>
          <a:xfrm>
            <a:off x="4512127" y="4582886"/>
            <a:ext cx="316774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 dirty="0">
              <a:solidFill>
                <a:srgbClr val="FF0000"/>
              </a:solidFill>
            </a:endParaRPr>
          </a:p>
          <a:p>
            <a:pPr algn="ctr"/>
            <a:r>
              <a:rPr lang="el-GR" sz="3200" b="1" dirty="0">
                <a:solidFill>
                  <a:srgbClr val="FF0000"/>
                </a:solidFill>
              </a:rPr>
              <a:t>βόλεϊ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</a:rPr>
              <a:t> </a:t>
            </a:r>
            <a:endParaRPr lang="el-CY" sz="32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C75E1F0-C0D2-BB39-C1D7-24AA85CB5DB8}"/>
              </a:ext>
            </a:extLst>
          </p:cNvPr>
          <p:cNvSpPr/>
          <p:nvPr/>
        </p:nvSpPr>
        <p:spPr>
          <a:xfrm>
            <a:off x="8186060" y="4506686"/>
            <a:ext cx="252548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μπάσκετ </a:t>
            </a:r>
            <a:endParaRPr lang="el-CY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36807-4A6E-5892-609B-CA5FAB03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5189-A75F-5AE7-5CC7-6409737F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Παίζεις  κάποιο μουσικό  όργανο ;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29564C25-8A54-9B6D-4520-B621E3B72A16}"/>
              </a:ext>
            </a:extLst>
          </p:cNvPr>
          <p:cNvSpPr/>
          <p:nvPr/>
        </p:nvSpPr>
        <p:spPr>
          <a:xfrm>
            <a:off x="1328055" y="4506686"/>
            <a:ext cx="252548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βιολί</a:t>
            </a:r>
            <a:endParaRPr lang="el-CY" sz="3200" b="1" dirty="0">
              <a:solidFill>
                <a:srgbClr val="FF0000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E9849DB-38B8-3456-ED3F-DDBDCAE9D378}"/>
              </a:ext>
            </a:extLst>
          </p:cNvPr>
          <p:cNvSpPr/>
          <p:nvPr/>
        </p:nvSpPr>
        <p:spPr>
          <a:xfrm>
            <a:off x="4512127" y="4582886"/>
            <a:ext cx="316774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πιάνο</a:t>
            </a:r>
            <a:endParaRPr lang="el-CY" sz="32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49F95C7-F019-917F-C65B-1C869C87404C}"/>
              </a:ext>
            </a:extLst>
          </p:cNvPr>
          <p:cNvSpPr/>
          <p:nvPr/>
        </p:nvSpPr>
        <p:spPr>
          <a:xfrm>
            <a:off x="8186060" y="4506686"/>
            <a:ext cx="252548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κιθάρα</a:t>
            </a:r>
            <a:endParaRPr lang="el-CY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μουσικός Στοκ Εικονογραφήσεις, Vectors, &amp; Clipart – (553,735 Στοκ  Εικονογραφήσεις)">
            <a:extLst>
              <a:ext uri="{FF2B5EF4-FFF2-40B4-BE49-F238E27FC236}">
                <a16:creationId xmlns:a16="http://schemas.microsoft.com/office/drawing/2014/main" id="{60053A09-3838-C9E9-6CB8-C5869374A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18675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3947200C-B8A7-C7D9-41EC-64AEC34170DE}"/>
              </a:ext>
            </a:extLst>
          </p:cNvPr>
          <p:cNvCxnSpPr/>
          <p:nvPr/>
        </p:nvCxnSpPr>
        <p:spPr>
          <a:xfrm flipH="1">
            <a:off x="3766457" y="3429000"/>
            <a:ext cx="2024743" cy="11538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AB7EAB6F-966E-F730-E9D3-0E5EB47B7F33}"/>
              </a:ext>
            </a:extLst>
          </p:cNvPr>
          <p:cNvCxnSpPr/>
          <p:nvPr/>
        </p:nvCxnSpPr>
        <p:spPr>
          <a:xfrm>
            <a:off x="4201886" y="2939143"/>
            <a:ext cx="5116285" cy="15675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57A00FAB-B0CB-AA07-906A-3C7554A3A07B}"/>
              </a:ext>
            </a:extLst>
          </p:cNvPr>
          <p:cNvCxnSpPr/>
          <p:nvPr/>
        </p:nvCxnSpPr>
        <p:spPr>
          <a:xfrm>
            <a:off x="4931229" y="2939143"/>
            <a:ext cx="185057" cy="19267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Say Japan in Japanese: 5 Steps (with Pictures) - wikiHow">
            <a:extLst>
              <a:ext uri="{FF2B5EF4-FFF2-40B4-BE49-F238E27FC236}">
                <a16:creationId xmlns:a16="http://schemas.microsoft.com/office/drawing/2014/main" id="{44C190B5-ED95-DCB2-D23A-7309CB2FB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04"/>
          <a:stretch>
            <a:fillRect/>
          </a:stretch>
        </p:blipFill>
        <p:spPr bwMode="auto">
          <a:xfrm>
            <a:off x="843354" y="468509"/>
            <a:ext cx="2966646" cy="374602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Χαριτωμένα κινούμενα σχέδια σχολικών αγοριών που πηγαίνουν στο σχολείο  Διανυσματική απεικόνιση - εικονογραφία από childhood, schoolbag: 94424081">
            <a:extLst>
              <a:ext uri="{FF2B5EF4-FFF2-40B4-BE49-F238E27FC236}">
                <a16:creationId xmlns:a16="http://schemas.microsoft.com/office/drawing/2014/main" id="{9D40F381-FC33-D074-4A3E-2F1025B2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18" y="468509"/>
            <a:ext cx="3205163" cy="374602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w to Say Japan in Japanese: 5 Steps (with Pictures) - wikiHow">
            <a:extLst>
              <a:ext uri="{FF2B5EF4-FFF2-40B4-BE49-F238E27FC236}">
                <a16:creationId xmlns:a16="http://schemas.microsoft.com/office/drawing/2014/main" id="{06765843-D43A-6D4B-B11E-C0896D98E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2"/>
          <a:stretch>
            <a:fillRect/>
          </a:stretch>
        </p:blipFill>
        <p:spPr bwMode="auto">
          <a:xfrm>
            <a:off x="8262256" y="468509"/>
            <a:ext cx="2623457" cy="36245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65E0A2E-3BC2-2A99-4003-F4B755B780A4}"/>
              </a:ext>
            </a:extLst>
          </p:cNvPr>
          <p:cNvSpPr/>
          <p:nvPr/>
        </p:nvSpPr>
        <p:spPr>
          <a:xfrm>
            <a:off x="843354" y="5170714"/>
            <a:ext cx="3151703" cy="13280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πάω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6EFA893-A7C9-7AB6-E782-EBD5A3B6E595}"/>
              </a:ext>
            </a:extLst>
          </p:cNvPr>
          <p:cNvSpPr/>
          <p:nvPr/>
        </p:nvSpPr>
        <p:spPr>
          <a:xfrm>
            <a:off x="4493418" y="5170714"/>
            <a:ext cx="3151703" cy="13280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ακούω</a:t>
            </a:r>
            <a:endParaRPr lang="el-CY" sz="4800" dirty="0">
              <a:solidFill>
                <a:srgbClr val="FF0000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4B26C46-9A18-4608-3628-2799804CA1D5}"/>
              </a:ext>
            </a:extLst>
          </p:cNvPr>
          <p:cNvSpPr/>
          <p:nvPr/>
        </p:nvSpPr>
        <p:spPr>
          <a:xfrm>
            <a:off x="8143482" y="5138056"/>
            <a:ext cx="3151703" cy="13280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λέω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680370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Παιδί κολύμπι Royalty-Free Διανύσματα">
            <a:extLst>
              <a:ext uri="{FF2B5EF4-FFF2-40B4-BE49-F238E27FC236}">
                <a16:creationId xmlns:a16="http://schemas.microsoft.com/office/drawing/2014/main" id="{8F244657-EA05-DAD4-62CF-9B253174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0" y="4197123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8+ Thousand Karate Cartoon Royalty-Free Images, Stock Photos &amp; Pictures |  Shutterstock">
            <a:extLst>
              <a:ext uri="{FF2B5EF4-FFF2-40B4-BE49-F238E27FC236}">
                <a16:creationId xmlns:a16="http://schemas.microsoft.com/office/drawing/2014/main" id="{8902363C-5952-527E-39F6-41D7CBBC0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3"/>
          <a:stretch>
            <a:fillRect/>
          </a:stretch>
        </p:blipFill>
        <p:spPr bwMode="auto">
          <a:xfrm>
            <a:off x="6704239" y="3884159"/>
            <a:ext cx="2419350" cy="16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4+ Thousand Kids Playing Tennis Cartoon Royalty-Free Images, Stock Photos &amp;  Pictures | Shutterstock">
            <a:extLst>
              <a:ext uri="{FF2B5EF4-FFF2-40B4-BE49-F238E27FC236}">
                <a16:creationId xmlns:a16="http://schemas.microsoft.com/office/drawing/2014/main" id="{69C2493C-F17D-C92A-23C0-1274B4BC4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0" b="11387"/>
          <a:stretch>
            <a:fillRect/>
          </a:stretch>
        </p:blipFill>
        <p:spPr bwMode="auto">
          <a:xfrm>
            <a:off x="9263742" y="4149156"/>
            <a:ext cx="2503714" cy="1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itness clipart Vectors - Download Free High-Quality Vectors from Freepik |  Freepik">
            <a:extLst>
              <a:ext uri="{FF2B5EF4-FFF2-40B4-BE49-F238E27FC236}">
                <a16:creationId xmlns:a16="http://schemas.microsoft.com/office/drawing/2014/main" id="{018AFEEC-8485-EA0F-834D-8019F2FA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12" y="3884159"/>
            <a:ext cx="180294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43E73EA-7D30-DEFC-D0F8-53B7C90F2F72}"/>
              </a:ext>
            </a:extLst>
          </p:cNvPr>
          <p:cNvSpPr/>
          <p:nvPr/>
        </p:nvSpPr>
        <p:spPr>
          <a:xfrm>
            <a:off x="209551" y="817109"/>
            <a:ext cx="2460172" cy="82731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84E5F90-4D1E-6BA5-F9E3-7B2B324305AE}"/>
              </a:ext>
            </a:extLst>
          </p:cNvPr>
          <p:cNvSpPr/>
          <p:nvPr/>
        </p:nvSpPr>
        <p:spPr>
          <a:xfrm>
            <a:off x="2781301" y="817109"/>
            <a:ext cx="3559629" cy="82731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712E1DC-0A06-DA17-91D5-5EC3B57ADAD2}"/>
              </a:ext>
            </a:extLst>
          </p:cNvPr>
          <p:cNvSpPr/>
          <p:nvPr/>
        </p:nvSpPr>
        <p:spPr>
          <a:xfrm>
            <a:off x="9808029" y="818131"/>
            <a:ext cx="2383971" cy="82731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36CEC95-AA72-82A5-6405-DFA80A0173D6}"/>
              </a:ext>
            </a:extLst>
          </p:cNvPr>
          <p:cNvSpPr/>
          <p:nvPr/>
        </p:nvSpPr>
        <p:spPr>
          <a:xfrm>
            <a:off x="6564086" y="818131"/>
            <a:ext cx="3020787" cy="82731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1929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DE2BC-A7DC-6B22-6535-DD908B858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Παιδί κολύμπι Royalty-Free Διανύσματα">
            <a:extLst>
              <a:ext uri="{FF2B5EF4-FFF2-40B4-BE49-F238E27FC236}">
                <a16:creationId xmlns:a16="http://schemas.microsoft.com/office/drawing/2014/main" id="{D7095F88-34F3-E7D2-DF21-352771F8E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0" y="4197123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8+ Thousand Karate Cartoon Royalty-Free Images, Stock Photos &amp; Pictures |  Shutterstock">
            <a:extLst>
              <a:ext uri="{FF2B5EF4-FFF2-40B4-BE49-F238E27FC236}">
                <a16:creationId xmlns:a16="http://schemas.microsoft.com/office/drawing/2014/main" id="{8B8AFB73-32E0-E8EB-C6A5-F5A015E27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3"/>
          <a:stretch>
            <a:fillRect/>
          </a:stretch>
        </p:blipFill>
        <p:spPr bwMode="auto">
          <a:xfrm>
            <a:off x="6704239" y="3884159"/>
            <a:ext cx="2419350" cy="16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4+ Thousand Kids Playing Tennis Cartoon Royalty-Free Images, Stock Photos &amp;  Pictures | Shutterstock">
            <a:extLst>
              <a:ext uri="{FF2B5EF4-FFF2-40B4-BE49-F238E27FC236}">
                <a16:creationId xmlns:a16="http://schemas.microsoft.com/office/drawing/2014/main" id="{660CBA65-6C9A-CDF5-F06C-2C3E6F605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0" b="11387"/>
          <a:stretch>
            <a:fillRect/>
          </a:stretch>
        </p:blipFill>
        <p:spPr bwMode="auto">
          <a:xfrm>
            <a:off x="9263742" y="4149156"/>
            <a:ext cx="2503714" cy="1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itness clipart Vectors - Download Free High-Quality Vectors from Freepik |  Freepik">
            <a:extLst>
              <a:ext uri="{FF2B5EF4-FFF2-40B4-BE49-F238E27FC236}">
                <a16:creationId xmlns:a16="http://schemas.microsoft.com/office/drawing/2014/main" id="{6E7841EF-F65F-11CB-718F-A43842F9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12" y="3884159"/>
            <a:ext cx="180294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270167-2FCD-8DD0-0F9E-113592A06A56}"/>
              </a:ext>
            </a:extLst>
          </p:cNvPr>
          <p:cNvSpPr/>
          <p:nvPr/>
        </p:nvSpPr>
        <p:spPr>
          <a:xfrm>
            <a:off x="209551" y="817109"/>
            <a:ext cx="2460172" cy="82731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κολύμπι</a:t>
            </a:r>
            <a:endParaRPr lang="el-CY" sz="4000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0234E76-0E4B-F7B1-7F4D-2A489DF12A39}"/>
              </a:ext>
            </a:extLst>
          </p:cNvPr>
          <p:cNvSpPr/>
          <p:nvPr/>
        </p:nvSpPr>
        <p:spPr>
          <a:xfrm>
            <a:off x="2781301" y="817109"/>
            <a:ext cx="3559629" cy="82731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γυμναστική </a:t>
            </a:r>
            <a:endParaRPr lang="el-CY" sz="44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2C8CC61-446E-DDDF-5EC5-537287F9C241}"/>
              </a:ext>
            </a:extLst>
          </p:cNvPr>
          <p:cNvSpPr/>
          <p:nvPr/>
        </p:nvSpPr>
        <p:spPr>
          <a:xfrm>
            <a:off x="9808029" y="818131"/>
            <a:ext cx="2383971" cy="82731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τένις</a:t>
            </a:r>
            <a:endParaRPr lang="el-CY" sz="40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6B884CF-76CC-B6D2-8A08-99406952A067}"/>
              </a:ext>
            </a:extLst>
          </p:cNvPr>
          <p:cNvSpPr/>
          <p:nvPr/>
        </p:nvSpPr>
        <p:spPr>
          <a:xfrm>
            <a:off x="6564086" y="818131"/>
            <a:ext cx="3020787" cy="82731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καράτε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919656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C39885A-7C6C-35F6-9F60-C17A8337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66"/>
          <a:stretch>
            <a:fillRect/>
          </a:stretch>
        </p:blipFill>
        <p:spPr>
          <a:xfrm>
            <a:off x="1437594" y="527956"/>
            <a:ext cx="6302149" cy="59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5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022D3-DC87-D913-CEA3-6B86C694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95B3189-46FB-2E0A-C62F-E684B9886E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66"/>
          <a:stretch>
            <a:fillRect/>
          </a:stretch>
        </p:blipFill>
        <p:spPr>
          <a:xfrm>
            <a:off x="1437594" y="527956"/>
            <a:ext cx="6302149" cy="595993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B278CDA-C200-57BA-970D-9E1B781228FE}"/>
              </a:ext>
            </a:extLst>
          </p:cNvPr>
          <p:cNvSpPr/>
          <p:nvPr/>
        </p:nvSpPr>
        <p:spPr>
          <a:xfrm>
            <a:off x="7739743" y="2122713"/>
            <a:ext cx="3668486" cy="4027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κάνεις; Πάμε για καφέ; Μου αρέσει να πίνω  καφέ  στην  καφετέρια. Θα περάσουμε </a:t>
            </a:r>
            <a:r>
              <a:rPr lang="el-GR" sz="3600"/>
              <a:t>πολύ ωραία.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1241254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1BDBD-F2F5-4212-9B63-36480483A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Say Japan in Japanese: 5 Steps (with Pictures) - wikiHow">
            <a:extLst>
              <a:ext uri="{FF2B5EF4-FFF2-40B4-BE49-F238E27FC236}">
                <a16:creationId xmlns:a16="http://schemas.microsoft.com/office/drawing/2014/main" id="{4D8E12CC-FF3A-3919-A754-C25F1070E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04"/>
          <a:stretch>
            <a:fillRect/>
          </a:stretch>
        </p:blipFill>
        <p:spPr bwMode="auto">
          <a:xfrm>
            <a:off x="843354" y="468509"/>
            <a:ext cx="2966646" cy="374602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Χαριτωμένα κινούμενα σχέδια σχολικών αγοριών που πηγαίνουν στο σχολείο  Διανυσματική απεικόνιση - εικονογραφία από childhood, schoolbag: 94424081">
            <a:extLst>
              <a:ext uri="{FF2B5EF4-FFF2-40B4-BE49-F238E27FC236}">
                <a16:creationId xmlns:a16="http://schemas.microsoft.com/office/drawing/2014/main" id="{F72E45FA-32E4-845D-9A08-98A957E1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18" y="468509"/>
            <a:ext cx="3205163" cy="374602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w to Say Japan in Japanese: 5 Steps (with Pictures) - wikiHow">
            <a:extLst>
              <a:ext uri="{FF2B5EF4-FFF2-40B4-BE49-F238E27FC236}">
                <a16:creationId xmlns:a16="http://schemas.microsoft.com/office/drawing/2014/main" id="{B80FF5E1-B676-5212-7329-946A74B63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2"/>
          <a:stretch>
            <a:fillRect/>
          </a:stretch>
        </p:blipFill>
        <p:spPr bwMode="auto">
          <a:xfrm>
            <a:off x="8262256" y="468509"/>
            <a:ext cx="2623457" cy="36245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95D5627-6902-C99D-2E0D-24DCA798861D}"/>
              </a:ext>
            </a:extLst>
          </p:cNvPr>
          <p:cNvSpPr/>
          <p:nvPr/>
        </p:nvSpPr>
        <p:spPr>
          <a:xfrm>
            <a:off x="843354" y="5170714"/>
            <a:ext cx="3151703" cy="13280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πάω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E2EACB6-1EA1-F974-F833-3CE6209AED7F}"/>
              </a:ext>
            </a:extLst>
          </p:cNvPr>
          <p:cNvSpPr/>
          <p:nvPr/>
        </p:nvSpPr>
        <p:spPr>
          <a:xfrm>
            <a:off x="4493418" y="5170714"/>
            <a:ext cx="3151703" cy="13280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ακούω</a:t>
            </a:r>
            <a:endParaRPr lang="el-CY" sz="4800" dirty="0">
              <a:solidFill>
                <a:srgbClr val="FF0000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5E8D03B-BB29-41C3-6452-510B9D4C5BD9}"/>
              </a:ext>
            </a:extLst>
          </p:cNvPr>
          <p:cNvSpPr/>
          <p:nvPr/>
        </p:nvSpPr>
        <p:spPr>
          <a:xfrm>
            <a:off x="8143482" y="5138056"/>
            <a:ext cx="3151703" cy="1328057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λέω</a:t>
            </a:r>
            <a:endParaRPr lang="el-CY" sz="4400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7D9EF416-A471-E24A-F905-7FD00BC23F01}"/>
              </a:ext>
            </a:extLst>
          </p:cNvPr>
          <p:cNvCxnSpPr>
            <a:stCxn id="4" idx="0"/>
            <a:endCxn id="1026" idx="2"/>
          </p:cNvCxnSpPr>
          <p:nvPr/>
        </p:nvCxnSpPr>
        <p:spPr>
          <a:xfrm flipV="1">
            <a:off x="2419206" y="4214531"/>
            <a:ext cx="3676794" cy="9561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03DCDF5-5EBB-2A46-B6C4-5F1558974D64}"/>
              </a:ext>
            </a:extLst>
          </p:cNvPr>
          <p:cNvCxnSpPr>
            <a:stCxn id="2" idx="2"/>
            <a:endCxn id="6" idx="0"/>
          </p:cNvCxnSpPr>
          <p:nvPr/>
        </p:nvCxnSpPr>
        <p:spPr>
          <a:xfrm>
            <a:off x="2326677" y="4214531"/>
            <a:ext cx="7392657" cy="923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0D7229F-8E4B-5279-61D1-F936A989E8A3}"/>
              </a:ext>
            </a:extLst>
          </p:cNvPr>
          <p:cNvCxnSpPr>
            <a:stCxn id="5" idx="0"/>
            <a:endCxn id="3" idx="2"/>
          </p:cNvCxnSpPr>
          <p:nvPr/>
        </p:nvCxnSpPr>
        <p:spPr>
          <a:xfrm flipV="1">
            <a:off x="6069270" y="4093029"/>
            <a:ext cx="3504715" cy="10776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9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4F511F5-DC37-AADB-958C-0C318D07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899CD91-F952-517D-B362-0E0E9D167E5D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ΑΚΟΥΩ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97699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8A8C8C3E-012B-22F9-63B9-32F35173B2A0}"/>
              </a:ext>
            </a:extLst>
          </p:cNvPr>
          <p:cNvSpPr/>
          <p:nvPr/>
        </p:nvSpPr>
        <p:spPr>
          <a:xfrm rot="19452118">
            <a:off x="-153166" y="717778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dirty="0">
                <a:solidFill>
                  <a:srgbClr val="FF0000"/>
                </a:solidFill>
              </a:rPr>
              <a:t>Ακούς μουσική;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25D0958B-1227-ABB6-4EAA-A5AC30ECA0D5}"/>
              </a:ext>
            </a:extLst>
          </p:cNvPr>
          <p:cNvSpPr/>
          <p:nvPr/>
        </p:nvSpPr>
        <p:spPr>
          <a:xfrm>
            <a:off x="3858985" y="434408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dirty="0">
                <a:solidFill>
                  <a:srgbClr val="FF0000"/>
                </a:solidFill>
              </a:rPr>
              <a:t>Όχι, δεν ακούω μουσική.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χαρούμενη οικογένεια φαγητό μαζί καρτούν μητέρα και παιδί Διανυσματική  απεικόνιση - εικονογραφία από lifestyle: 215251601">
            <a:extLst>
              <a:ext uri="{FF2B5EF4-FFF2-40B4-BE49-F238E27FC236}">
                <a16:creationId xmlns:a16="http://schemas.microsoft.com/office/drawing/2014/main" id="{42F3165C-D380-5C6A-CD6C-AA030D6C9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" b="10268"/>
          <a:stretch>
            <a:fillRect/>
          </a:stretch>
        </p:blipFill>
        <p:spPr bwMode="auto">
          <a:xfrm>
            <a:off x="2754084" y="3429000"/>
            <a:ext cx="497477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E6A38901-D243-761D-D816-ADC272CC3846}"/>
              </a:ext>
            </a:extLst>
          </p:cNvPr>
          <p:cNvSpPr/>
          <p:nvPr/>
        </p:nvSpPr>
        <p:spPr>
          <a:xfrm>
            <a:off x="6765471" y="2360160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dirty="0">
                <a:solidFill>
                  <a:srgbClr val="FF0000"/>
                </a:solidFill>
              </a:rPr>
              <a:t>Ναι, ακούω μουσική.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9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6904" y="771896"/>
            <a:ext cx="7849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FF0000"/>
                </a:solidFill>
              </a:rPr>
              <a:t>Ακούς μουσική;</a:t>
            </a:r>
          </a:p>
          <a:p>
            <a:r>
              <a:rPr lang="el-GR" sz="4800" dirty="0"/>
              <a:t>Ναι, ακούω μουσική.</a:t>
            </a:r>
          </a:p>
          <a:p>
            <a:r>
              <a:rPr lang="el-GR" sz="4800" dirty="0"/>
              <a:t>Όχι, δεν ακούω μουσική. </a:t>
            </a:r>
            <a:endParaRPr lang="en-US" sz="4800" dirty="0"/>
          </a:p>
        </p:txBody>
      </p:sp>
      <p:sp>
        <p:nvSpPr>
          <p:cNvPr id="7" name="AutoShape 6" descr="ΑΚΟΥΩ ΜΟΥΣΙΚΗ - Puzzle Fac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348" y="500790"/>
            <a:ext cx="2143125" cy="2143125"/>
          </a:xfrm>
          <a:prstGeom prst="rect">
            <a:avLst/>
          </a:prstGeom>
        </p:spPr>
      </p:pic>
      <p:pic>
        <p:nvPicPr>
          <p:cNvPr id="1032" name="Picture 8" descr="happy kid listening music vector vector de Stock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73" y="920548"/>
            <a:ext cx="2445843" cy="30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43683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Τι κάνεις στον ελεύθερο σου   χρόνο ;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l-GR" dirty="0"/>
              <a:t>Στον ελεύθερο μου   χρόνο ακούω μουσική.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1" y="377000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      ΑΚΟΥΩ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2448"/>
            <a:ext cx="3226129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Εγώ</a:t>
            </a: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Εσύ</a:t>
            </a: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Αυτός  / Αυτή  / Αυτό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Εμείς</a:t>
            </a: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Εσείς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Αυτοί  /  Αυτές  / Αυτά</a:t>
            </a: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Parga Bookstore - Ακού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3" y="2006930"/>
            <a:ext cx="2618510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B484B9-466B-5F2E-E647-8F9D9ECA727D}"/>
              </a:ext>
            </a:extLst>
          </p:cNvPr>
          <p:cNvSpPr txBox="1">
            <a:spLocks/>
          </p:cNvSpPr>
          <p:nvPr/>
        </p:nvSpPr>
        <p:spPr>
          <a:xfrm>
            <a:off x="5689765" y="1872448"/>
            <a:ext cx="2354778" cy="4528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2400" dirty="0"/>
              <a:t>ακού</a:t>
            </a:r>
            <a:r>
              <a:rPr lang="el-GR" sz="2400" dirty="0">
                <a:solidFill>
                  <a:srgbClr val="FF0000"/>
                </a:solidFill>
              </a:rPr>
              <a:t>με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2400" dirty="0"/>
              <a:t>ακού</a:t>
            </a:r>
            <a:r>
              <a:rPr lang="el-GR" sz="2400" dirty="0">
                <a:solidFill>
                  <a:srgbClr val="FF0000"/>
                </a:solidFill>
              </a:rPr>
              <a:t>νε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2400" dirty="0"/>
              <a:t>ακού</a:t>
            </a:r>
            <a:r>
              <a:rPr lang="el-GR" sz="2400" dirty="0">
                <a:solidFill>
                  <a:srgbClr val="FF0000"/>
                </a:solidFill>
              </a:rPr>
              <a:t>ς</a:t>
            </a:r>
            <a:r>
              <a:rPr lang="el-GR" sz="2400" dirty="0"/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2400" dirty="0"/>
              <a:t>ακού</a:t>
            </a:r>
            <a:r>
              <a:rPr lang="el-GR" sz="2400" dirty="0">
                <a:solidFill>
                  <a:srgbClr val="FF0000"/>
                </a:solidFill>
              </a:rPr>
              <a:t>ει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2400" dirty="0"/>
              <a:t>ακού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el-GR" sz="2400" dirty="0"/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2400" dirty="0"/>
              <a:t>ακού</a:t>
            </a:r>
            <a:r>
              <a:rPr lang="el-GR" sz="2400" dirty="0">
                <a:solidFill>
                  <a:srgbClr val="FF0000"/>
                </a:solidFill>
              </a:rPr>
              <a:t>τε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B8BC1F2F-7307-5DD4-EB4F-5C155FBDDB60}"/>
              </a:ext>
            </a:extLst>
          </p:cNvPr>
          <p:cNvCxnSpPr>
            <a:cxnSpLocks/>
          </p:cNvCxnSpPr>
          <p:nvPr/>
        </p:nvCxnSpPr>
        <p:spPr>
          <a:xfrm>
            <a:off x="1219200" y="2307771"/>
            <a:ext cx="4470565" cy="25363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603</Words>
  <Application>Microsoft Office PowerPoint</Application>
  <PresentationFormat>Ευρεία οθόνη</PresentationFormat>
  <Paragraphs>178</Paragraphs>
  <Slides>45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ΑΚΟΥΩ </vt:lpstr>
      <vt:lpstr>      ΑΚΟΥΩ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Πού    πας; </vt:lpstr>
      <vt:lpstr>      Πού    πας; </vt:lpstr>
      <vt:lpstr>      Πού    πας; </vt:lpstr>
      <vt:lpstr>Παρουσίαση του PowerPoint</vt:lpstr>
      <vt:lpstr>Παρουσίαση του PowerPoint</vt:lpstr>
      <vt:lpstr>      ΛΕΩ</vt:lpstr>
      <vt:lpstr>      ΛΕΩ</vt:lpstr>
      <vt:lpstr>      ΛΕΩ</vt:lpstr>
      <vt:lpstr>Συμπληρώνω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κάνεις στον ελεύθερο σου   χρόνο ;</vt:lpstr>
      <vt:lpstr>Τι κάνεις στον ελεύθερο σου   χρόνο ;</vt:lpstr>
      <vt:lpstr>Τι κάνεις στον ελεύθερο σου   χρόνο ;</vt:lpstr>
      <vt:lpstr>Τι κάνεις στον ελεύθερο σου   χρόνο ;</vt:lpstr>
      <vt:lpstr>Κάνεις κάποιο  άθλημα ;</vt:lpstr>
      <vt:lpstr>Παίζεις  κάποιο μουσικό  όργανο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ΕΛΕΝΗ ΧΑΡΑΛΑΜΠΟΥΣ</cp:lastModifiedBy>
  <cp:revision>99</cp:revision>
  <dcterms:created xsi:type="dcterms:W3CDTF">2022-11-17T06:11:56Z</dcterms:created>
  <dcterms:modified xsi:type="dcterms:W3CDTF">2025-10-31T09:17:14Z</dcterms:modified>
</cp:coreProperties>
</file>