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25" r:id="rId2"/>
    <p:sldId id="326" r:id="rId3"/>
    <p:sldId id="327" r:id="rId4"/>
    <p:sldId id="387" r:id="rId5"/>
    <p:sldId id="442" r:id="rId6"/>
    <p:sldId id="329" r:id="rId7"/>
    <p:sldId id="330" r:id="rId8"/>
    <p:sldId id="331" r:id="rId9"/>
    <p:sldId id="406" r:id="rId10"/>
    <p:sldId id="257" r:id="rId11"/>
    <p:sldId id="268" r:id="rId12"/>
    <p:sldId id="258" r:id="rId13"/>
    <p:sldId id="269" r:id="rId14"/>
    <p:sldId id="270" r:id="rId15"/>
    <p:sldId id="259" r:id="rId16"/>
    <p:sldId id="260" r:id="rId17"/>
    <p:sldId id="271" r:id="rId18"/>
    <p:sldId id="416" r:id="rId19"/>
    <p:sldId id="272" r:id="rId20"/>
    <p:sldId id="262" r:id="rId21"/>
    <p:sldId id="263" r:id="rId22"/>
    <p:sldId id="265" r:id="rId23"/>
    <p:sldId id="266" r:id="rId24"/>
    <p:sldId id="267" r:id="rId25"/>
    <p:sldId id="273" r:id="rId26"/>
    <p:sldId id="411" r:id="rId27"/>
    <p:sldId id="275" r:id="rId28"/>
    <p:sldId id="434" r:id="rId29"/>
    <p:sldId id="431" r:id="rId30"/>
    <p:sldId id="432" r:id="rId31"/>
    <p:sldId id="433" r:id="rId32"/>
    <p:sldId id="438" r:id="rId33"/>
    <p:sldId id="435" r:id="rId34"/>
    <p:sldId id="436" r:id="rId35"/>
    <p:sldId id="445" r:id="rId36"/>
    <p:sldId id="444" r:id="rId37"/>
    <p:sldId id="443" r:id="rId38"/>
    <p:sldId id="286" r:id="rId39"/>
    <p:sldId id="290" r:id="rId40"/>
    <p:sldId id="291" r:id="rId41"/>
    <p:sldId id="441" r:id="rId42"/>
    <p:sldId id="276" r:id="rId43"/>
    <p:sldId id="440" r:id="rId44"/>
    <p:sldId id="396" r:id="rId45"/>
    <p:sldId id="313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F5B47-5CF3-41C0-A226-F5C8C52AC278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4B4FB-8976-4FC8-9D5A-5CEEBD6D7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29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4B4FB-8976-4FC8-9D5A-5CEEBD6D7CF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00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4B4FB-8976-4FC8-9D5A-5CEEBD6D7CF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21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BA60-73E9-4D8D-9ED2-8D0514E2F09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9A03-9766-4735-AD14-54FB88C3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BA60-73E9-4D8D-9ED2-8D0514E2F09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9A03-9766-4735-AD14-54FB88C3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29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BA60-73E9-4D8D-9ED2-8D0514E2F09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9A03-9766-4735-AD14-54FB88C3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5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BA60-73E9-4D8D-9ED2-8D0514E2F09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9A03-9766-4735-AD14-54FB88C3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85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BA60-73E9-4D8D-9ED2-8D0514E2F09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9A03-9766-4735-AD14-54FB88C3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1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BA60-73E9-4D8D-9ED2-8D0514E2F09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9A03-9766-4735-AD14-54FB88C3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1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BA60-73E9-4D8D-9ED2-8D0514E2F09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9A03-9766-4735-AD14-54FB88C3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21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BA60-73E9-4D8D-9ED2-8D0514E2F09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9A03-9766-4735-AD14-54FB88C3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45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BA60-73E9-4D8D-9ED2-8D0514E2F09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9A03-9766-4735-AD14-54FB88C3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1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BA60-73E9-4D8D-9ED2-8D0514E2F09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9A03-9766-4735-AD14-54FB88C3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7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BA60-73E9-4D8D-9ED2-8D0514E2F09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79A03-9766-4735-AD14-54FB88C3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11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EBA60-73E9-4D8D-9ED2-8D0514E2F09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79A03-9766-4735-AD14-54FB88C3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2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339" y="1172808"/>
            <a:ext cx="7696283" cy="40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691149" y="5125765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schemeClr val="tx1"/>
              </a:solidFill>
            </a:endParaRPr>
          </a:p>
          <a:p>
            <a:pPr algn="ctr"/>
            <a:r>
              <a:rPr lang="el-GR" sz="1350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www.e-charalambous.com</a:t>
            </a:r>
            <a:endParaRPr lang="el-CY" sz="1400" dirty="0">
              <a:solidFill>
                <a:srgbClr val="FF0000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2213742" y="5115788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18. Πληθυντικός       </a:t>
            </a:r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1260" y="320634"/>
            <a:ext cx="3776355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ΕΝΙΚΟΣ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676404" y="320634"/>
            <a:ext cx="5856516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ΠΛΗΘΥΝΤΙΚΟΣ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451259" y="3396343"/>
            <a:ext cx="522514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Ο</a:t>
            </a:r>
            <a:r>
              <a:rPr lang="el-GR" sz="5400" dirty="0"/>
              <a:t> υπολογιστ</a:t>
            </a:r>
            <a:r>
              <a:rPr lang="el-GR" sz="5400" dirty="0">
                <a:solidFill>
                  <a:srgbClr val="FF0000"/>
                </a:solidFill>
              </a:rPr>
              <a:t>ής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Computer Desktop Uno Stile Piano Ragazza Lavoro Vettoriale, Desktop  Computer, Computer Uno, Libro PNG e Vector per il download gratui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977" y="4904508"/>
            <a:ext cx="3453212" cy="152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omputer Desktop Uno Stile Piano Ragazza Lavoro Vettoriale, Desktop  Computer, Computer Uno, Libro PNG e Vector per il download gratui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74" y="5056908"/>
            <a:ext cx="2597405" cy="152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omputer Desktop Uno Stile Piano Ragazza Lavoro Vettoriale, Desktop  Computer, Computer Uno, Libro PNG e Vector per il download gratui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132" y="5056908"/>
            <a:ext cx="2346044" cy="152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37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1260" y="320634"/>
            <a:ext cx="3776355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ΕΝΙΚΟΣ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676404" y="320634"/>
            <a:ext cx="5856516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ΠΛΗΘΥΝΤΙΚΟΣ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451259" y="3396343"/>
            <a:ext cx="522514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Ο</a:t>
            </a:r>
            <a:r>
              <a:rPr lang="el-GR" sz="5400" dirty="0"/>
              <a:t> υπολογιστ</a:t>
            </a:r>
            <a:r>
              <a:rPr lang="el-GR" sz="5400" dirty="0">
                <a:solidFill>
                  <a:srgbClr val="FF0000"/>
                </a:solidFill>
              </a:rPr>
              <a:t>ής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8180" y="3396343"/>
            <a:ext cx="576151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Οι</a:t>
            </a:r>
            <a:r>
              <a:rPr lang="el-GR" sz="5400" dirty="0"/>
              <a:t> υπολογιστ</a:t>
            </a:r>
            <a:r>
              <a:rPr lang="el-GR" sz="5400" dirty="0">
                <a:solidFill>
                  <a:srgbClr val="FF0000"/>
                </a:solidFill>
              </a:rPr>
              <a:t>ές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Computer Desktop Uno Stile Piano Ragazza Lavoro Vettoriale, Desktop  Computer, Computer Uno, Libro PNG e Vector per il download gratui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977" y="4904508"/>
            <a:ext cx="3453212" cy="152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omputer Desktop Uno Stile Piano Ragazza Lavoro Vettoriale, Desktop  Computer, Computer Uno, Libro PNG e Vector per il download gratui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74" y="5056908"/>
            <a:ext cx="2597405" cy="152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omputer Desktop Uno Stile Piano Ragazza Lavoro Vettoriale, Desktop  Computer, Computer Uno, Libro PNG e Vector per il download gratui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132" y="5056908"/>
            <a:ext cx="2346044" cy="152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793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1260" y="320634"/>
            <a:ext cx="3776355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ΕΝΙΚΟΣ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676404" y="320634"/>
            <a:ext cx="5856516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ΠΛΗΘΥΝΤΙΚΟΣ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451259" y="3396343"/>
            <a:ext cx="522514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Ο</a:t>
            </a:r>
            <a:r>
              <a:rPr lang="el-GR" sz="5400" dirty="0"/>
              <a:t> μαθητ</a:t>
            </a:r>
            <a:r>
              <a:rPr lang="el-GR" sz="5400" dirty="0">
                <a:solidFill>
                  <a:srgbClr val="FF0000"/>
                </a:solidFill>
              </a:rPr>
              <a:t>ής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" name="AutoShape 2" descr="Τι σημαίνει η λέξη μαθητής; - ΗΛΕΚΤΡΟΝΙΚΗ ΔΙΔΑΣΚΑΛΙ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Διαγωνίσματα με απαντήσεις για τα Μαθηματικά Α' Γυμνασίου - ΗΛΕΚΤΡΟΝΙΚΗ  ΔΙΔΑΣΚΑΛΙ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367" y="4823047"/>
            <a:ext cx="20097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Διαγωνίσματα με απαντήσεις για τα Μαθηματικά Α' Γυμνασίου - ΗΛΕΚΤΡΟΝΙΚΗ  ΔΙΔΑΣΚΑΛΙ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710" y="4688460"/>
            <a:ext cx="20097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Διαγωνίσματα με απαντήσεις για τα Μαθηματικά Α' Γυμνασίου - ΗΛΕΚΤΡΟΝΙΚΗ  ΔΙΔΑΣΚΑΛΙ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038" y="4688460"/>
            <a:ext cx="20097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624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1260" y="320634"/>
            <a:ext cx="3776355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ΕΝΙΚΟΣ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676404" y="320634"/>
            <a:ext cx="5856516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ΠΛΗΘΥΝΤΙΚΟΣ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451259" y="3396343"/>
            <a:ext cx="522514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Ο</a:t>
            </a:r>
            <a:r>
              <a:rPr lang="el-GR" sz="5400" dirty="0"/>
              <a:t> μαθητ</a:t>
            </a:r>
            <a:r>
              <a:rPr lang="el-GR" sz="5400" dirty="0">
                <a:solidFill>
                  <a:srgbClr val="FF0000"/>
                </a:solidFill>
              </a:rPr>
              <a:t>ής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8180" y="3396343"/>
            <a:ext cx="576151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Οι</a:t>
            </a:r>
            <a:r>
              <a:rPr lang="el-GR" sz="5400" dirty="0"/>
              <a:t> μαθητ</a:t>
            </a:r>
            <a:r>
              <a:rPr lang="el-GR" sz="5400" dirty="0">
                <a:solidFill>
                  <a:srgbClr val="FF0000"/>
                </a:solidFill>
              </a:rPr>
              <a:t>ές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" name="AutoShape 2" descr="Τι σημαίνει η λέξη μαθητής; - ΗΛΕΚΤΡΟΝΙΚΗ ΔΙΔΑΣΚΑΛΙ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Διαγωνίσματα με απαντήσεις για τα Μαθηματικά Α' Γυμνασίου - ΗΛΕΚΤΡΟΝΙΚΗ  ΔΙΔΑΣΚΑΛΙ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367" y="4823047"/>
            <a:ext cx="20097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Διαγωνίσματα με απαντήσεις για τα Μαθηματικά Α' Γυμνασίου - ΗΛΕΚΤΡΟΝΙΚΗ  ΔΙΔΑΣΚΑΛΙ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710" y="4688460"/>
            <a:ext cx="20097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Διαγωνίσματα με απαντήσεις για τα Μαθηματικά Α' Γυμνασίου - ΗΛΕΚΤΡΟΝΙΚΗ  ΔΙΔΑΣΚΑΛΙ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038" y="4688460"/>
            <a:ext cx="20097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933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1260" y="320634"/>
            <a:ext cx="3776355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ΕΝΙΚΟΣ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676404" y="320634"/>
            <a:ext cx="5856516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ΠΛΗΘΥΝΤΙΚΟΣ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451259" y="3396343"/>
            <a:ext cx="522514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Ο</a:t>
            </a:r>
            <a:r>
              <a:rPr lang="en-US" sz="5400" dirty="0"/>
              <a:t> </a:t>
            </a:r>
            <a:r>
              <a:rPr lang="el-GR" sz="5400" dirty="0"/>
              <a:t>αγών</a:t>
            </a:r>
            <a:r>
              <a:rPr lang="el-GR" sz="5400" dirty="0">
                <a:solidFill>
                  <a:srgbClr val="FF0000"/>
                </a:solidFill>
              </a:rPr>
              <a:t>ας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Τρία πράγματα που δεν ήξερες για τον Κριστιάνο Ρονάλντ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858" y="4888050"/>
            <a:ext cx="1601973" cy="106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Τρία πράγματα που δεν ήξερες για τον Κριστιάνο Ρονάλντ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154" y="4888050"/>
            <a:ext cx="1601973" cy="106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Αγώνας ποδοσφαίρου | medΝutri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345" y="4646777"/>
            <a:ext cx="3526972" cy="176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Αγώνας ποδοσφαίρου | medΝutri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965" y="4646777"/>
            <a:ext cx="2080162" cy="176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Αγώνας ποδοσφαίρου | medΝutri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316" y="4646777"/>
            <a:ext cx="3526972" cy="176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778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1260" y="320634"/>
            <a:ext cx="3776355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ΕΝΙΚΟΣ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676404" y="320634"/>
            <a:ext cx="5856516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ΠΛΗΘΥΝΤΙΚΟΣ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451259" y="3396343"/>
            <a:ext cx="522514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Ο</a:t>
            </a:r>
            <a:r>
              <a:rPr lang="en-US" sz="5400" dirty="0"/>
              <a:t> </a:t>
            </a:r>
            <a:r>
              <a:rPr lang="el-GR" sz="5400" dirty="0"/>
              <a:t>αγών</a:t>
            </a:r>
            <a:r>
              <a:rPr lang="el-GR" sz="5400" dirty="0">
                <a:solidFill>
                  <a:srgbClr val="FF0000"/>
                </a:solidFill>
              </a:rPr>
              <a:t>ας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8180" y="3396343"/>
            <a:ext cx="576151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Οι</a:t>
            </a:r>
            <a:r>
              <a:rPr lang="el-GR" sz="5400" dirty="0"/>
              <a:t> αγών</a:t>
            </a:r>
            <a:r>
              <a:rPr lang="el-GR" sz="5400" dirty="0">
                <a:solidFill>
                  <a:srgbClr val="FF0000"/>
                </a:solidFill>
              </a:rPr>
              <a:t>ες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Τρία πράγματα που δεν ήξερες για τον Κριστιάνο Ρονάλντ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858" y="4888050"/>
            <a:ext cx="1601973" cy="106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Τρία πράγματα που δεν ήξερες για τον Κριστιάνο Ρονάλντ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154" y="4888050"/>
            <a:ext cx="1601973" cy="106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Αγώνας ποδοσφαίρου | medΝutri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345" y="4646777"/>
            <a:ext cx="3526972" cy="176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Αγώνας ποδοσφαίρου | medΝutri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965" y="4646777"/>
            <a:ext cx="2080162" cy="176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Αγώνας ποδοσφαίρου | medΝutri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316" y="4646777"/>
            <a:ext cx="3526972" cy="176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627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1260" y="320634"/>
            <a:ext cx="3776355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ΕΝΙΚΟΣ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676404" y="320634"/>
            <a:ext cx="5856516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ΠΛΗΘΥΝΤΙΚΟΣ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451259" y="3396343"/>
            <a:ext cx="522514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Ο</a:t>
            </a:r>
            <a:r>
              <a:rPr lang="en-US" sz="5400" dirty="0"/>
              <a:t> </a:t>
            </a:r>
            <a:r>
              <a:rPr lang="el-GR" sz="5400" dirty="0"/>
              <a:t>δρόμ</a:t>
            </a:r>
            <a:r>
              <a:rPr lang="el-GR" sz="5400" dirty="0">
                <a:solidFill>
                  <a:srgbClr val="FF0000"/>
                </a:solidFill>
              </a:rPr>
              <a:t>ος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Δρόμος | Science Wiki | Fand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0545762"/>
            <a:ext cx="1800000" cy="69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Δρόμος | Science Wiki | Fand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75" y="4428528"/>
            <a:ext cx="2763022" cy="198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Δρόμος | Science Wiki | Fand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565" y="4580927"/>
            <a:ext cx="2763022" cy="198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Δρόμος | Science Wiki | Fand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15" y="4580927"/>
            <a:ext cx="2763022" cy="198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781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1260" y="320634"/>
            <a:ext cx="3776355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ΕΝΙΚΟΣ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676404" y="320634"/>
            <a:ext cx="5856516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ΠΛΗΘΥΝΤΙΚΟΣ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451259" y="3396343"/>
            <a:ext cx="522514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Ο</a:t>
            </a:r>
            <a:r>
              <a:rPr lang="en-US" sz="5400" dirty="0"/>
              <a:t> </a:t>
            </a:r>
            <a:r>
              <a:rPr lang="el-GR" sz="5400" dirty="0"/>
              <a:t>δρόμ</a:t>
            </a:r>
            <a:r>
              <a:rPr lang="el-GR" sz="5400" dirty="0">
                <a:solidFill>
                  <a:srgbClr val="FF0000"/>
                </a:solidFill>
              </a:rPr>
              <a:t>ος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8180" y="3396343"/>
            <a:ext cx="576151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Οι</a:t>
            </a:r>
            <a:r>
              <a:rPr lang="el-GR" sz="5400" dirty="0"/>
              <a:t> δρόμ</a:t>
            </a:r>
            <a:r>
              <a:rPr lang="el-GR" sz="5400" dirty="0">
                <a:solidFill>
                  <a:srgbClr val="FF0000"/>
                </a:solidFill>
              </a:rPr>
              <a:t>οι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Δρόμος | Science Wiki | Fand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0545762"/>
            <a:ext cx="1800000" cy="69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Δρόμος | Science Wiki | Fand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75" y="4428528"/>
            <a:ext cx="2763022" cy="198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Δρόμος | Science Wiki | Fand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565" y="4580927"/>
            <a:ext cx="2763022" cy="198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Δρόμος | Science Wiki | Fand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15" y="4580927"/>
            <a:ext cx="2763022" cy="198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97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C227E-92E1-18B3-9FE3-9421E4221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0+ δωρεάν εικόνες για Καυγάς και Διαφωνία - Pixabay">
            <a:extLst>
              <a:ext uri="{FF2B5EF4-FFF2-40B4-BE49-F238E27FC236}">
                <a16:creationId xmlns:a16="http://schemas.microsoft.com/office/drawing/2014/main" id="{7038EE97-FA4D-BD26-F9DB-9B8548011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834799"/>
            <a:ext cx="8897030" cy="530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75332C7D-DE95-B944-2749-9F0AA1D27041}"/>
              </a:ext>
            </a:extLst>
          </p:cNvPr>
          <p:cNvSpPr/>
          <p:nvPr/>
        </p:nvSpPr>
        <p:spPr>
          <a:xfrm>
            <a:off x="3831772" y="0"/>
            <a:ext cx="4974772" cy="2460172"/>
          </a:xfrm>
          <a:prstGeom prst="cloud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rgbClr val="FF0000"/>
                </a:solidFill>
              </a:rPr>
              <a:t>Το κατάλαβες; </a:t>
            </a:r>
            <a:endParaRPr lang="el-CY" sz="4000" dirty="0">
              <a:solidFill>
                <a:srgbClr val="FF0000"/>
              </a:solidFill>
            </a:endParaRPr>
          </a:p>
        </p:txBody>
      </p:sp>
      <p:sp>
        <p:nvSpPr>
          <p:cNvPr id="3" name="Φυσαλίδα σκέψης: Σύννεφο 2">
            <a:extLst>
              <a:ext uri="{FF2B5EF4-FFF2-40B4-BE49-F238E27FC236}">
                <a16:creationId xmlns:a16="http://schemas.microsoft.com/office/drawing/2014/main" id="{24D93440-B862-4C20-C1D9-ED3E87F66A1D}"/>
              </a:ext>
            </a:extLst>
          </p:cNvPr>
          <p:cNvSpPr/>
          <p:nvPr/>
        </p:nvSpPr>
        <p:spPr>
          <a:xfrm>
            <a:off x="7217228" y="2917372"/>
            <a:ext cx="4974772" cy="2460172"/>
          </a:xfrm>
          <a:prstGeom prst="cloud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rgbClr val="FF0000"/>
                </a:solidFill>
              </a:rPr>
              <a:t>Όχι, δεν το κατάλαβα.</a:t>
            </a:r>
            <a:endParaRPr lang="el-CY" sz="4000" dirty="0">
              <a:solidFill>
                <a:srgbClr val="FF0000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4787606B-F79A-D3C2-CAA0-0802A62694FC}"/>
              </a:ext>
            </a:extLst>
          </p:cNvPr>
          <p:cNvSpPr/>
          <p:nvPr/>
        </p:nvSpPr>
        <p:spPr>
          <a:xfrm>
            <a:off x="903515" y="3777343"/>
            <a:ext cx="4974772" cy="2460172"/>
          </a:xfrm>
          <a:prstGeom prst="cloud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rgbClr val="FF0000"/>
                </a:solidFill>
              </a:rPr>
              <a:t>Πάμε  ξανά μαζί ! </a:t>
            </a:r>
            <a:endParaRPr lang="el-CY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39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1260" y="320634"/>
            <a:ext cx="3776355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ΕΝΙΚΟΣ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676404" y="320634"/>
            <a:ext cx="5856516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ΠΛΗΘΥΝΤΙΚΟΣ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pic>
        <p:nvPicPr>
          <p:cNvPr id="5122" name="Picture 2" descr="Δρόμος | Science Wiki | Fand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0545762"/>
            <a:ext cx="1800000" cy="69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945077" y="3123210"/>
            <a:ext cx="3282538" cy="28500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400" dirty="0">
                <a:solidFill>
                  <a:srgbClr val="FF0000"/>
                </a:solidFill>
              </a:rPr>
              <a:t>Ο</a:t>
            </a:r>
            <a:r>
              <a:rPr lang="el-GR" sz="4400" dirty="0"/>
              <a:t> φοιτητ</a:t>
            </a:r>
            <a:r>
              <a:rPr lang="el-GR" sz="4400" dirty="0">
                <a:solidFill>
                  <a:srgbClr val="FF0000"/>
                </a:solidFill>
              </a:rPr>
              <a:t>ής</a:t>
            </a:r>
          </a:p>
          <a:p>
            <a:r>
              <a:rPr lang="el-GR" sz="4400" dirty="0">
                <a:solidFill>
                  <a:srgbClr val="FF0000"/>
                </a:solidFill>
              </a:rPr>
              <a:t>Ο </a:t>
            </a:r>
            <a:r>
              <a:rPr lang="el-GR" sz="4400" dirty="0"/>
              <a:t>χορ</a:t>
            </a:r>
            <a:r>
              <a:rPr lang="el-GR" sz="4400" dirty="0">
                <a:solidFill>
                  <a:srgbClr val="FF0000"/>
                </a:solidFill>
              </a:rPr>
              <a:t>ός</a:t>
            </a:r>
          </a:p>
          <a:p>
            <a:r>
              <a:rPr lang="el-GR" sz="4400" dirty="0">
                <a:solidFill>
                  <a:srgbClr val="FF0000"/>
                </a:solidFill>
              </a:rPr>
              <a:t>Ο </a:t>
            </a:r>
            <a:r>
              <a:rPr lang="el-GR" sz="4400" dirty="0"/>
              <a:t>άντρ</a:t>
            </a:r>
            <a:r>
              <a:rPr lang="el-GR" sz="4400" dirty="0">
                <a:solidFill>
                  <a:srgbClr val="FF0000"/>
                </a:solidFill>
              </a:rPr>
              <a:t>ας</a:t>
            </a:r>
          </a:p>
          <a:p>
            <a:r>
              <a:rPr lang="el-GR" sz="4400" dirty="0">
                <a:solidFill>
                  <a:srgbClr val="FF0000"/>
                </a:solidFill>
              </a:rPr>
              <a:t>Ο </a:t>
            </a:r>
            <a:r>
              <a:rPr lang="el-GR" sz="4400" dirty="0"/>
              <a:t>αδερφ</a:t>
            </a:r>
            <a:r>
              <a:rPr lang="el-GR" sz="4400" dirty="0">
                <a:solidFill>
                  <a:srgbClr val="FF0000"/>
                </a:solidFill>
              </a:rPr>
              <a:t>ός</a:t>
            </a:r>
          </a:p>
          <a:p>
            <a:endParaRPr lang="en-US" sz="4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800106" y="3123210"/>
            <a:ext cx="3282538" cy="28500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41992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0B05C0D-0A31-4C75-AACD-F33CED55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17" y="515140"/>
            <a:ext cx="2713229" cy="24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1127454" y="1231496"/>
            <a:ext cx="1424354" cy="867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 :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1026" name="Picture 2" descr="Να μην ξεχάσω... - Zaldy Tan | Public βιβλία">
            <a:extLst>
              <a:ext uri="{FF2B5EF4-FFF2-40B4-BE49-F238E27FC236}">
                <a16:creationId xmlns:a16="http://schemas.microsoft.com/office/drawing/2014/main" id="{1D0A7130-3A99-49CD-B6E6-198586424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15468" r="15517" b="39212"/>
          <a:stretch/>
        </p:blipFill>
        <p:spPr bwMode="auto">
          <a:xfrm rot="20135317">
            <a:off x="3745438" y="842806"/>
            <a:ext cx="2005738" cy="194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Teaching Therapy: Μήνες και εποχές σε τροχό">
            <a:extLst>
              <a:ext uri="{FF2B5EF4-FFF2-40B4-BE49-F238E27FC236}">
                <a16:creationId xmlns:a16="http://schemas.microsoft.com/office/drawing/2014/main" id="{BD7325B3-21E3-7222-DF1C-D67E74BC95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2" t="32027" r="48053" b="47665"/>
          <a:stretch>
            <a:fillRect/>
          </a:stretch>
        </p:blipFill>
        <p:spPr bwMode="auto">
          <a:xfrm>
            <a:off x="6182411" y="782226"/>
            <a:ext cx="1600861" cy="302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688E6A08-36B9-1A38-7A5E-4C299AA909C1}"/>
              </a:ext>
            </a:extLst>
          </p:cNvPr>
          <p:cNvSpPr/>
          <p:nvPr/>
        </p:nvSpPr>
        <p:spPr>
          <a:xfrm>
            <a:off x="8427710" y="4266284"/>
            <a:ext cx="3459490" cy="9144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solidFill>
                  <a:srgbClr val="FF0000"/>
                </a:solidFill>
              </a:rPr>
              <a:t>δέντρα</a:t>
            </a:r>
            <a:endParaRPr lang="el-CY" sz="44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Teaching Therapy: Μήνες και εποχές σε τροχό">
            <a:extLst>
              <a:ext uri="{FF2B5EF4-FFF2-40B4-BE49-F238E27FC236}">
                <a16:creationId xmlns:a16="http://schemas.microsoft.com/office/drawing/2014/main" id="{16110BA8-590E-4EFD-1807-B99C19AAD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2" t="32027" r="38155" b="47665"/>
          <a:stretch>
            <a:fillRect/>
          </a:stretch>
        </p:blipFill>
        <p:spPr bwMode="auto">
          <a:xfrm>
            <a:off x="8427710" y="768227"/>
            <a:ext cx="3005117" cy="302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E72DF19-5119-A884-F53A-FCE18BD718E0}"/>
              </a:ext>
            </a:extLst>
          </p:cNvPr>
          <p:cNvSpPr/>
          <p:nvPr/>
        </p:nvSpPr>
        <p:spPr>
          <a:xfrm>
            <a:off x="5943600" y="4266284"/>
            <a:ext cx="1968556" cy="9144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solidFill>
                  <a:srgbClr val="FF0000"/>
                </a:solidFill>
              </a:rPr>
              <a:t>δέντρο</a:t>
            </a:r>
            <a:endParaRPr lang="el-CY" sz="44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2,343,380 ντομάτα Στοκ Φωτογραφίες - Δωρεάν και δωρεάν Στοκ Φωτογραφίες από  το Dreamstime">
            <a:extLst>
              <a:ext uri="{FF2B5EF4-FFF2-40B4-BE49-F238E27FC236}">
                <a16:creationId xmlns:a16="http://schemas.microsoft.com/office/drawing/2014/main" id="{8475646F-EF29-EFE2-A415-D8A06190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57" y="3171890"/>
            <a:ext cx="1424354" cy="81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,343,380 ντομάτα Στοκ Φωτογραφίες - Δωρεάν και δωρεάν Στοκ Φωτογραφίες από  το Dreamstime">
            <a:extLst>
              <a:ext uri="{FF2B5EF4-FFF2-40B4-BE49-F238E27FC236}">
                <a16:creationId xmlns:a16="http://schemas.microsoft.com/office/drawing/2014/main" id="{A0F1BE22-7448-5381-75C9-023055B07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246" y="2980473"/>
            <a:ext cx="1634741" cy="120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2,343,380 ντομάτα Στοκ Φωτογραφίες - Δωρεάν και δωρεάν Στοκ Φωτογραφίες από  το Dreamstime">
            <a:extLst>
              <a:ext uri="{FF2B5EF4-FFF2-40B4-BE49-F238E27FC236}">
                <a16:creationId xmlns:a16="http://schemas.microsoft.com/office/drawing/2014/main" id="{E2431BFF-5EC1-D8AA-C416-40660E798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14" y="3061264"/>
            <a:ext cx="1230180" cy="112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C0B1C086-A18E-59FE-A649-3B9CAE4764EE}"/>
              </a:ext>
            </a:extLst>
          </p:cNvPr>
          <p:cNvSpPr/>
          <p:nvPr/>
        </p:nvSpPr>
        <p:spPr>
          <a:xfrm>
            <a:off x="3331029" y="4266284"/>
            <a:ext cx="2484236" cy="9144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solidFill>
                  <a:srgbClr val="FF0000"/>
                </a:solidFill>
              </a:rPr>
              <a:t>ντομάτες</a:t>
            </a:r>
            <a:endParaRPr lang="el-CY" sz="4400" b="1" dirty="0">
              <a:solidFill>
                <a:srgbClr val="FF0000"/>
              </a:solidFill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8F0FD67D-DE47-A2C8-CEBD-DD650665B78A}"/>
              </a:ext>
            </a:extLst>
          </p:cNvPr>
          <p:cNvSpPr/>
          <p:nvPr/>
        </p:nvSpPr>
        <p:spPr>
          <a:xfrm>
            <a:off x="589016" y="4266284"/>
            <a:ext cx="2484236" cy="9144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solidFill>
                  <a:srgbClr val="FF0000"/>
                </a:solidFill>
              </a:rPr>
              <a:t>ντομάτα</a:t>
            </a:r>
            <a:endParaRPr lang="el-CY" sz="44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Pencil Cartoon Images – Browse 522,168 Stock Photos, Vectors, and Video |  Adobe Stock">
            <a:extLst>
              <a:ext uri="{FF2B5EF4-FFF2-40B4-BE49-F238E27FC236}">
                <a16:creationId xmlns:a16="http://schemas.microsoft.com/office/drawing/2014/main" id="{CABDFED0-8A73-CA58-02EC-3444EF456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67" y="5473682"/>
            <a:ext cx="1157973" cy="115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F9288469-EF91-4849-EEDB-AC6B08E60477}"/>
              </a:ext>
            </a:extLst>
          </p:cNvPr>
          <p:cNvSpPr/>
          <p:nvPr/>
        </p:nvSpPr>
        <p:spPr>
          <a:xfrm>
            <a:off x="1954128" y="5595468"/>
            <a:ext cx="2484236" cy="9144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solidFill>
                  <a:srgbClr val="FF0000"/>
                </a:solidFill>
              </a:rPr>
              <a:t>μολύβι</a:t>
            </a:r>
            <a:endParaRPr lang="el-CY" sz="4400" b="1" dirty="0">
              <a:solidFill>
                <a:srgbClr val="FF0000"/>
              </a:solidFill>
            </a:endParaRPr>
          </a:p>
        </p:txBody>
      </p:sp>
      <p:pic>
        <p:nvPicPr>
          <p:cNvPr id="18" name="Picture 4" descr="Pencil Cartoon Images – Browse 522,168 Stock Photos, Vectors, and Video |  Adobe Stock">
            <a:extLst>
              <a:ext uri="{FF2B5EF4-FFF2-40B4-BE49-F238E27FC236}">
                <a16:creationId xmlns:a16="http://schemas.microsoft.com/office/drawing/2014/main" id="{9E9D283C-D261-9ED6-8E90-0CDD91778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854" y="5623180"/>
            <a:ext cx="1157973" cy="115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Pencil Cartoon Images – Browse 522,168 Stock Photos, Vectors, and Video |  Adobe Stock">
            <a:extLst>
              <a:ext uri="{FF2B5EF4-FFF2-40B4-BE49-F238E27FC236}">
                <a16:creationId xmlns:a16="http://schemas.microsoft.com/office/drawing/2014/main" id="{A6334B1A-4C33-422B-C193-FF6B3ED54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548" y="5623180"/>
            <a:ext cx="1157973" cy="115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215A0234-3039-621F-D3B1-8B59202037A7}"/>
              </a:ext>
            </a:extLst>
          </p:cNvPr>
          <p:cNvSpPr/>
          <p:nvPr/>
        </p:nvSpPr>
        <p:spPr>
          <a:xfrm>
            <a:off x="7773472" y="5644741"/>
            <a:ext cx="2484236" cy="9144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solidFill>
                  <a:srgbClr val="FF0000"/>
                </a:solidFill>
              </a:rPr>
              <a:t>μολύβια</a:t>
            </a:r>
            <a:endParaRPr lang="el-CY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87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1260" y="320634"/>
            <a:ext cx="3776355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ΕΝΙΚΟΣ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676404" y="320634"/>
            <a:ext cx="5856516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ΠΛΗΘΥΝΤΙΚΟΣ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pic>
        <p:nvPicPr>
          <p:cNvPr id="5122" name="Picture 2" descr="Δρόμος | Science Wiki | Fand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0545762"/>
            <a:ext cx="1800000" cy="69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945077" y="3123210"/>
            <a:ext cx="3282538" cy="28500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400" dirty="0">
                <a:solidFill>
                  <a:srgbClr val="FF0000"/>
                </a:solidFill>
              </a:rPr>
              <a:t>Ο</a:t>
            </a:r>
            <a:r>
              <a:rPr lang="el-GR" sz="4400" dirty="0"/>
              <a:t> φοιτητ</a:t>
            </a:r>
            <a:r>
              <a:rPr lang="el-GR" sz="4400" dirty="0">
                <a:solidFill>
                  <a:srgbClr val="FF0000"/>
                </a:solidFill>
              </a:rPr>
              <a:t>ής</a:t>
            </a:r>
          </a:p>
          <a:p>
            <a:r>
              <a:rPr lang="el-GR" sz="4400" dirty="0">
                <a:solidFill>
                  <a:srgbClr val="FF0000"/>
                </a:solidFill>
              </a:rPr>
              <a:t>Ο </a:t>
            </a:r>
            <a:r>
              <a:rPr lang="el-GR" sz="4400" dirty="0"/>
              <a:t>χορ</a:t>
            </a:r>
            <a:r>
              <a:rPr lang="el-GR" sz="4400" dirty="0">
                <a:solidFill>
                  <a:srgbClr val="FF0000"/>
                </a:solidFill>
              </a:rPr>
              <a:t>ός</a:t>
            </a:r>
          </a:p>
          <a:p>
            <a:r>
              <a:rPr lang="el-GR" sz="4400" dirty="0">
                <a:solidFill>
                  <a:srgbClr val="FF0000"/>
                </a:solidFill>
              </a:rPr>
              <a:t>Ο </a:t>
            </a:r>
            <a:r>
              <a:rPr lang="el-GR" sz="4400" dirty="0"/>
              <a:t>άντρ</a:t>
            </a:r>
            <a:r>
              <a:rPr lang="el-GR" sz="4400" dirty="0">
                <a:solidFill>
                  <a:srgbClr val="FF0000"/>
                </a:solidFill>
              </a:rPr>
              <a:t>ας</a:t>
            </a:r>
          </a:p>
          <a:p>
            <a:r>
              <a:rPr lang="el-GR" sz="4400" dirty="0">
                <a:solidFill>
                  <a:srgbClr val="FF0000"/>
                </a:solidFill>
              </a:rPr>
              <a:t>Ο </a:t>
            </a:r>
            <a:r>
              <a:rPr lang="el-GR" sz="4400" dirty="0"/>
              <a:t>αδερφ</a:t>
            </a:r>
            <a:r>
              <a:rPr lang="el-GR" sz="4400" dirty="0">
                <a:solidFill>
                  <a:srgbClr val="FF0000"/>
                </a:solidFill>
              </a:rPr>
              <a:t>ός</a:t>
            </a:r>
          </a:p>
          <a:p>
            <a:endParaRPr lang="en-US" sz="4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800106" y="3123210"/>
            <a:ext cx="3282538" cy="28500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400" dirty="0">
                <a:solidFill>
                  <a:srgbClr val="FF0000"/>
                </a:solidFill>
              </a:rPr>
              <a:t>Οι</a:t>
            </a:r>
            <a:r>
              <a:rPr lang="el-GR" sz="4400" dirty="0"/>
              <a:t> φοιτητ</a:t>
            </a:r>
            <a:r>
              <a:rPr lang="el-GR" sz="4400" dirty="0">
                <a:solidFill>
                  <a:srgbClr val="FF0000"/>
                </a:solidFill>
              </a:rPr>
              <a:t>ές</a:t>
            </a:r>
          </a:p>
          <a:p>
            <a:r>
              <a:rPr lang="el-GR" sz="4400" dirty="0">
                <a:solidFill>
                  <a:srgbClr val="FF0000"/>
                </a:solidFill>
              </a:rPr>
              <a:t>Οι </a:t>
            </a:r>
            <a:r>
              <a:rPr lang="el-GR" sz="4400" dirty="0"/>
              <a:t>χορ</a:t>
            </a:r>
            <a:r>
              <a:rPr lang="el-GR" sz="4400" dirty="0">
                <a:solidFill>
                  <a:srgbClr val="FF0000"/>
                </a:solidFill>
              </a:rPr>
              <a:t>οί</a:t>
            </a:r>
          </a:p>
          <a:p>
            <a:r>
              <a:rPr lang="el-GR" sz="4400" dirty="0">
                <a:solidFill>
                  <a:srgbClr val="FF0000"/>
                </a:solidFill>
              </a:rPr>
              <a:t>Οι </a:t>
            </a:r>
            <a:r>
              <a:rPr lang="el-GR" sz="4400" dirty="0"/>
              <a:t>άντρ</a:t>
            </a:r>
            <a:r>
              <a:rPr lang="el-GR" sz="4400" dirty="0">
                <a:solidFill>
                  <a:srgbClr val="FF0000"/>
                </a:solidFill>
              </a:rPr>
              <a:t>ες</a:t>
            </a:r>
          </a:p>
          <a:p>
            <a:r>
              <a:rPr lang="el-GR" sz="4400" dirty="0">
                <a:solidFill>
                  <a:srgbClr val="FF0000"/>
                </a:solidFill>
              </a:rPr>
              <a:t>Οι </a:t>
            </a:r>
            <a:r>
              <a:rPr lang="el-GR" sz="4400" dirty="0"/>
              <a:t>αδερφ</a:t>
            </a:r>
            <a:r>
              <a:rPr lang="el-GR" sz="4400" dirty="0">
                <a:solidFill>
                  <a:srgbClr val="FF0000"/>
                </a:solidFill>
              </a:rPr>
              <a:t>οί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8345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1260" y="320634"/>
            <a:ext cx="3776355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ΕΝΙΚΟΣ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676404" y="320634"/>
            <a:ext cx="5856516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ΠΛΗΘΥΝΤΙΚΟΣ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451259" y="3396343"/>
            <a:ext cx="522514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Η   </a:t>
            </a:r>
            <a:r>
              <a:rPr lang="el-GR" sz="5400" dirty="0">
                <a:solidFill>
                  <a:schemeClr val="tx1"/>
                </a:solidFill>
              </a:rPr>
              <a:t>φίλ</a:t>
            </a:r>
            <a:r>
              <a:rPr lang="el-GR" sz="5400" dirty="0">
                <a:solidFill>
                  <a:srgbClr val="FF0000"/>
                </a:solidFill>
              </a:rPr>
              <a:t>η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6404" y="3396343"/>
            <a:ext cx="576151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Οι  </a:t>
            </a:r>
            <a:r>
              <a:rPr lang="el-GR" sz="5400" dirty="0">
                <a:solidFill>
                  <a:schemeClr val="tx1"/>
                </a:solidFill>
              </a:rPr>
              <a:t>φίλ</a:t>
            </a:r>
            <a:r>
              <a:rPr lang="el-GR" sz="5400" dirty="0">
                <a:solidFill>
                  <a:srgbClr val="FF0000"/>
                </a:solidFill>
              </a:rPr>
              <a:t>ες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Δρόμος | Science Wiki | Fand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0545762"/>
            <a:ext cx="1800000" cy="69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1258" y="4498769"/>
            <a:ext cx="522514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Η   </a:t>
            </a:r>
            <a:r>
              <a:rPr lang="el-GR" sz="5400" dirty="0">
                <a:solidFill>
                  <a:schemeClr val="tx1"/>
                </a:solidFill>
              </a:rPr>
              <a:t>καρεκλ</a:t>
            </a:r>
            <a:r>
              <a:rPr lang="el-GR" sz="5400" dirty="0">
                <a:solidFill>
                  <a:srgbClr val="FF0000"/>
                </a:solidFill>
              </a:rPr>
              <a:t>ά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2552" y="4498769"/>
            <a:ext cx="522514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Οι   </a:t>
            </a:r>
            <a:r>
              <a:rPr lang="el-GR" sz="5400" dirty="0">
                <a:solidFill>
                  <a:schemeClr val="tx1"/>
                </a:solidFill>
              </a:rPr>
              <a:t>καρέκλ</a:t>
            </a:r>
            <a:r>
              <a:rPr lang="el-GR" sz="5400" dirty="0">
                <a:solidFill>
                  <a:srgbClr val="FF0000"/>
                </a:solidFill>
              </a:rPr>
              <a:t>ες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0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1260" y="320634"/>
            <a:ext cx="3776355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ΕΝΙΚΟΣ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676404" y="320634"/>
            <a:ext cx="5856516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ΠΛΗΘΥΝΤΙΚΟΣ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451259" y="3396343"/>
            <a:ext cx="5225145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Η  </a:t>
            </a:r>
            <a:r>
              <a:rPr lang="el-GR" sz="5400" dirty="0">
                <a:solidFill>
                  <a:schemeClr val="tx1"/>
                </a:solidFill>
              </a:rPr>
              <a:t>μέρ</a:t>
            </a:r>
            <a:r>
              <a:rPr lang="el-GR" sz="5400" dirty="0">
                <a:solidFill>
                  <a:srgbClr val="FF0000"/>
                </a:solidFill>
              </a:rPr>
              <a:t>α</a:t>
            </a:r>
          </a:p>
          <a:p>
            <a:r>
              <a:rPr lang="el-GR" sz="5400" dirty="0">
                <a:solidFill>
                  <a:srgbClr val="FF0000"/>
                </a:solidFill>
              </a:rPr>
              <a:t>Η </a:t>
            </a:r>
            <a:r>
              <a:rPr lang="el-GR" sz="5400" dirty="0">
                <a:solidFill>
                  <a:schemeClr val="tx1"/>
                </a:solidFill>
              </a:rPr>
              <a:t>οικογένει</a:t>
            </a:r>
            <a:r>
              <a:rPr lang="el-GR" sz="5400" dirty="0">
                <a:solidFill>
                  <a:srgbClr val="FF0000"/>
                </a:solidFill>
              </a:rPr>
              <a:t>α</a:t>
            </a:r>
          </a:p>
          <a:p>
            <a:r>
              <a:rPr lang="el-GR" sz="5400" dirty="0">
                <a:solidFill>
                  <a:srgbClr val="FF0000"/>
                </a:solidFill>
              </a:rPr>
              <a:t>Η  </a:t>
            </a:r>
            <a:r>
              <a:rPr lang="el-GR" sz="5400" dirty="0">
                <a:solidFill>
                  <a:schemeClr val="tx1"/>
                </a:solidFill>
              </a:rPr>
              <a:t>κόρ</a:t>
            </a:r>
            <a:r>
              <a:rPr lang="el-GR" sz="5400" dirty="0">
                <a:solidFill>
                  <a:srgbClr val="FF0000"/>
                </a:solidFill>
              </a:rPr>
              <a:t>η</a:t>
            </a:r>
          </a:p>
          <a:p>
            <a:r>
              <a:rPr lang="el-GR" sz="5400" dirty="0">
                <a:solidFill>
                  <a:srgbClr val="FF0000"/>
                </a:solidFill>
              </a:rPr>
              <a:t>Η </a:t>
            </a:r>
            <a:r>
              <a:rPr lang="el-GR" sz="5400" dirty="0">
                <a:solidFill>
                  <a:schemeClr val="tx1"/>
                </a:solidFill>
              </a:rPr>
              <a:t>τράπεζ</a:t>
            </a:r>
            <a:r>
              <a:rPr lang="el-GR" sz="5400" dirty="0">
                <a:solidFill>
                  <a:srgbClr val="FF0000"/>
                </a:solidFill>
              </a:rPr>
              <a:t>α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6404" y="3396343"/>
            <a:ext cx="5761514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Οι </a:t>
            </a:r>
            <a:r>
              <a:rPr lang="el-GR" sz="5400" dirty="0">
                <a:solidFill>
                  <a:schemeClr val="tx1"/>
                </a:solidFill>
              </a:rPr>
              <a:t>μέρ</a:t>
            </a:r>
            <a:r>
              <a:rPr lang="el-GR" sz="5400" dirty="0">
                <a:solidFill>
                  <a:srgbClr val="FF0000"/>
                </a:solidFill>
              </a:rPr>
              <a:t>ες</a:t>
            </a:r>
          </a:p>
          <a:p>
            <a:r>
              <a:rPr lang="el-GR" sz="5400" dirty="0">
                <a:solidFill>
                  <a:srgbClr val="FF0000"/>
                </a:solidFill>
              </a:rPr>
              <a:t>Οι </a:t>
            </a:r>
            <a:r>
              <a:rPr lang="el-GR" sz="5400" dirty="0">
                <a:solidFill>
                  <a:schemeClr val="tx1"/>
                </a:solidFill>
              </a:rPr>
              <a:t>οικογένει</a:t>
            </a:r>
            <a:r>
              <a:rPr lang="el-GR" sz="5400" dirty="0">
                <a:solidFill>
                  <a:srgbClr val="FF0000"/>
                </a:solidFill>
              </a:rPr>
              <a:t>ες</a:t>
            </a:r>
          </a:p>
          <a:p>
            <a:r>
              <a:rPr lang="el-GR" sz="5400" dirty="0">
                <a:solidFill>
                  <a:srgbClr val="FF0000"/>
                </a:solidFill>
              </a:rPr>
              <a:t>Οι </a:t>
            </a:r>
            <a:r>
              <a:rPr lang="el-GR" sz="5400" dirty="0">
                <a:solidFill>
                  <a:schemeClr val="tx1"/>
                </a:solidFill>
              </a:rPr>
              <a:t>κόρ</a:t>
            </a:r>
            <a:r>
              <a:rPr lang="el-GR" sz="5400" dirty="0">
                <a:solidFill>
                  <a:srgbClr val="FF0000"/>
                </a:solidFill>
              </a:rPr>
              <a:t>ες </a:t>
            </a:r>
          </a:p>
          <a:p>
            <a:r>
              <a:rPr lang="el-GR" sz="5400" dirty="0">
                <a:solidFill>
                  <a:srgbClr val="FF0000"/>
                </a:solidFill>
              </a:rPr>
              <a:t>Οι  </a:t>
            </a:r>
            <a:r>
              <a:rPr lang="el-GR" sz="5400" dirty="0">
                <a:solidFill>
                  <a:schemeClr val="tx1"/>
                </a:solidFill>
              </a:rPr>
              <a:t>τράπεζε</a:t>
            </a:r>
            <a:r>
              <a:rPr lang="el-GR" sz="5400" dirty="0">
                <a:solidFill>
                  <a:srgbClr val="FF0000"/>
                </a:solidFill>
              </a:rPr>
              <a:t>ς 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Δρόμος | Science Wiki | Fand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0545762"/>
            <a:ext cx="1800000" cy="69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3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1260" y="320634"/>
            <a:ext cx="3776355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ΕΝΙΚΟΣ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676404" y="320634"/>
            <a:ext cx="5856516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ΠΛΗΘΥΝΤΙΚΟΣ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451259" y="3396343"/>
            <a:ext cx="522514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Το </a:t>
            </a:r>
            <a:r>
              <a:rPr lang="el-GR" sz="5400" dirty="0">
                <a:solidFill>
                  <a:schemeClr val="tx1"/>
                </a:solidFill>
              </a:rPr>
              <a:t>παιχνίδ</a:t>
            </a:r>
            <a:r>
              <a:rPr lang="el-GR" sz="5400" dirty="0">
                <a:solidFill>
                  <a:srgbClr val="FF0000"/>
                </a:solidFill>
              </a:rPr>
              <a:t>ι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6404" y="3396343"/>
            <a:ext cx="576151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Τα </a:t>
            </a:r>
            <a:r>
              <a:rPr lang="el-GR" sz="5400" dirty="0">
                <a:solidFill>
                  <a:schemeClr val="tx1"/>
                </a:solidFill>
              </a:rPr>
              <a:t>παιχνίδι</a:t>
            </a:r>
            <a:r>
              <a:rPr lang="el-GR" sz="5400" dirty="0">
                <a:solidFill>
                  <a:srgbClr val="FF0000"/>
                </a:solidFill>
              </a:rPr>
              <a:t>α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Δρόμος | Science Wiki | Fand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0545762"/>
            <a:ext cx="1800000" cy="69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1258" y="4498769"/>
            <a:ext cx="522514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Το </a:t>
            </a:r>
            <a:r>
              <a:rPr lang="el-GR" sz="5400" dirty="0">
                <a:solidFill>
                  <a:schemeClr val="tx1"/>
                </a:solidFill>
              </a:rPr>
              <a:t>βιβλ</a:t>
            </a:r>
            <a:r>
              <a:rPr lang="el-GR" sz="5400" dirty="0">
                <a:solidFill>
                  <a:srgbClr val="FF0000"/>
                </a:solidFill>
              </a:rPr>
              <a:t>ίο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2551" y="4498769"/>
            <a:ext cx="558536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Τα </a:t>
            </a:r>
            <a:r>
              <a:rPr lang="el-GR" sz="5400" dirty="0">
                <a:solidFill>
                  <a:schemeClr val="tx1"/>
                </a:solidFill>
              </a:rPr>
              <a:t>βιβλί</a:t>
            </a:r>
            <a:r>
              <a:rPr lang="el-GR" sz="5400" dirty="0">
                <a:solidFill>
                  <a:srgbClr val="FF0000"/>
                </a:solidFill>
              </a:rPr>
              <a:t>α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1257" y="5601195"/>
            <a:ext cx="522514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Το </a:t>
            </a:r>
            <a:r>
              <a:rPr lang="el-GR" sz="5400" dirty="0">
                <a:solidFill>
                  <a:schemeClr val="tx1"/>
                </a:solidFill>
              </a:rPr>
              <a:t>μάθη</a:t>
            </a:r>
            <a:r>
              <a:rPr lang="el-GR" sz="5400" dirty="0">
                <a:solidFill>
                  <a:srgbClr val="FF0000"/>
                </a:solidFill>
              </a:rPr>
              <a:t>μα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11978" y="5601195"/>
            <a:ext cx="558536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Τα </a:t>
            </a:r>
            <a:r>
              <a:rPr lang="el-GR" sz="5400" dirty="0">
                <a:solidFill>
                  <a:schemeClr val="tx1"/>
                </a:solidFill>
              </a:rPr>
              <a:t>μαθήμα</a:t>
            </a:r>
            <a:r>
              <a:rPr lang="el-GR" sz="5400" dirty="0">
                <a:solidFill>
                  <a:srgbClr val="FF0000"/>
                </a:solidFill>
              </a:rPr>
              <a:t>τα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19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1260" y="320634"/>
            <a:ext cx="3776355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ΕΝΙΚΟΣ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676404" y="320634"/>
            <a:ext cx="5856516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ΠΛΗΘΥΝΤΙΚΟΣ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451259" y="3396343"/>
            <a:ext cx="5225145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Το </a:t>
            </a:r>
            <a:r>
              <a:rPr lang="el-GR" sz="5400" dirty="0">
                <a:solidFill>
                  <a:schemeClr val="tx1"/>
                </a:solidFill>
              </a:rPr>
              <a:t>σχολεί</a:t>
            </a:r>
            <a:r>
              <a:rPr lang="el-GR" sz="5400" dirty="0">
                <a:solidFill>
                  <a:srgbClr val="FF0000"/>
                </a:solidFill>
              </a:rPr>
              <a:t>ο</a:t>
            </a:r>
          </a:p>
          <a:p>
            <a:r>
              <a:rPr lang="el-GR" sz="5400" dirty="0">
                <a:solidFill>
                  <a:srgbClr val="FF0000"/>
                </a:solidFill>
              </a:rPr>
              <a:t>Το</a:t>
            </a:r>
            <a:r>
              <a:rPr lang="el-GR" sz="5400" dirty="0">
                <a:solidFill>
                  <a:schemeClr val="tx1"/>
                </a:solidFill>
              </a:rPr>
              <a:t> παιδ</a:t>
            </a:r>
            <a:r>
              <a:rPr lang="el-GR" sz="5400" dirty="0">
                <a:solidFill>
                  <a:srgbClr val="FF0000"/>
                </a:solidFill>
              </a:rPr>
              <a:t>ί</a:t>
            </a:r>
          </a:p>
          <a:p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6404" y="3405273"/>
            <a:ext cx="5761514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Τα </a:t>
            </a:r>
            <a:r>
              <a:rPr lang="el-GR" sz="5400" dirty="0">
                <a:solidFill>
                  <a:schemeClr val="tx1"/>
                </a:solidFill>
              </a:rPr>
              <a:t>σχολεί</a:t>
            </a:r>
            <a:r>
              <a:rPr lang="el-GR" sz="5400" dirty="0">
                <a:solidFill>
                  <a:srgbClr val="FF0000"/>
                </a:solidFill>
              </a:rPr>
              <a:t>α</a:t>
            </a:r>
          </a:p>
          <a:p>
            <a:r>
              <a:rPr lang="el-GR" sz="5400" dirty="0">
                <a:solidFill>
                  <a:srgbClr val="FF0000"/>
                </a:solidFill>
              </a:rPr>
              <a:t>Τα </a:t>
            </a:r>
            <a:r>
              <a:rPr lang="el-GR" sz="5400" dirty="0">
                <a:solidFill>
                  <a:schemeClr val="tx1"/>
                </a:solidFill>
              </a:rPr>
              <a:t>παιδι</a:t>
            </a:r>
            <a:r>
              <a:rPr lang="el-GR" sz="5400" dirty="0">
                <a:solidFill>
                  <a:srgbClr val="FF0000"/>
                </a:solidFill>
              </a:rPr>
              <a:t>ά</a:t>
            </a:r>
          </a:p>
          <a:p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Δρόμος | Science Wiki | Fand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0545762"/>
            <a:ext cx="1800000" cy="69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7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1260" y="320634"/>
            <a:ext cx="3776355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ΕΝΙΚΟΣ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676404" y="320634"/>
            <a:ext cx="5856516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6600" dirty="0"/>
              <a:t>ΠΛΗΘΥΝΤΙΚΟΣ </a:t>
            </a:r>
          </a:p>
          <a:p>
            <a:r>
              <a:rPr lang="el-GR" sz="6600" dirty="0"/>
              <a:t>ΑΡΙΘΜΟΣ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451259" y="3396343"/>
            <a:ext cx="5225145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Ο </a:t>
            </a:r>
            <a:r>
              <a:rPr lang="el-GR" sz="5400" dirty="0">
                <a:solidFill>
                  <a:schemeClr val="tx1"/>
                </a:solidFill>
              </a:rPr>
              <a:t>καθηγητ</a:t>
            </a:r>
            <a:r>
              <a:rPr lang="el-GR" sz="5400" dirty="0">
                <a:solidFill>
                  <a:srgbClr val="FF0000"/>
                </a:solidFill>
              </a:rPr>
              <a:t>ής</a:t>
            </a:r>
          </a:p>
          <a:p>
            <a:r>
              <a:rPr lang="el-GR" sz="5400" dirty="0">
                <a:solidFill>
                  <a:srgbClr val="FF0000"/>
                </a:solidFill>
              </a:rPr>
              <a:t>Η </a:t>
            </a:r>
            <a:r>
              <a:rPr lang="el-GR" sz="5400" dirty="0">
                <a:solidFill>
                  <a:schemeClr val="tx1"/>
                </a:solidFill>
              </a:rPr>
              <a:t>δασκάλ</a:t>
            </a:r>
            <a:r>
              <a:rPr lang="el-GR" sz="5400" dirty="0">
                <a:solidFill>
                  <a:srgbClr val="FF0000"/>
                </a:solidFill>
              </a:rPr>
              <a:t>α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6404" y="3405273"/>
            <a:ext cx="5761514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FF0000"/>
                </a:solidFill>
              </a:rPr>
              <a:t>Οι </a:t>
            </a:r>
            <a:r>
              <a:rPr lang="el-GR" sz="5400" dirty="0">
                <a:solidFill>
                  <a:schemeClr val="tx1"/>
                </a:solidFill>
              </a:rPr>
              <a:t>καθηγητ</a:t>
            </a:r>
            <a:r>
              <a:rPr lang="el-GR" sz="5400" dirty="0">
                <a:solidFill>
                  <a:srgbClr val="FF0000"/>
                </a:solidFill>
              </a:rPr>
              <a:t>ές</a:t>
            </a:r>
          </a:p>
          <a:p>
            <a:r>
              <a:rPr lang="el-GR" sz="5400" dirty="0">
                <a:solidFill>
                  <a:srgbClr val="FF0000"/>
                </a:solidFill>
              </a:rPr>
              <a:t>Οι </a:t>
            </a:r>
            <a:r>
              <a:rPr lang="el-GR" sz="5400" dirty="0" err="1">
                <a:solidFill>
                  <a:schemeClr val="tx1"/>
                </a:solidFill>
              </a:rPr>
              <a:t>δασκάλ</a:t>
            </a:r>
            <a:r>
              <a:rPr lang="el-GR" sz="5400" dirty="0" err="1">
                <a:solidFill>
                  <a:srgbClr val="FF0000"/>
                </a:solidFill>
              </a:rPr>
              <a:t>ές</a:t>
            </a:r>
            <a:endParaRPr lang="el-GR" sz="54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Δρόμος | Science Wiki | Fand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0545762"/>
            <a:ext cx="1800000" cy="69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32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677FC-24D0-F6D1-AF0E-9F9CA578E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χαρούμενος χαριτωμένος μικρός και κορίτσι διάλογος Διανυσματική απεικόνιση  - εικονογραφία από aria: 163533009">
            <a:extLst>
              <a:ext uri="{FF2B5EF4-FFF2-40B4-BE49-F238E27FC236}">
                <a16:creationId xmlns:a16="http://schemas.microsoft.com/office/drawing/2014/main" id="{27729809-E180-5C40-043E-DF29BC915B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"/>
          <a:stretch>
            <a:fillRect/>
          </a:stretch>
        </p:blipFill>
        <p:spPr bwMode="auto">
          <a:xfrm>
            <a:off x="1117146" y="86406"/>
            <a:ext cx="9637939" cy="640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E2E6A2D-AF41-4FF4-D1EA-E119586852F3}"/>
              </a:ext>
            </a:extLst>
          </p:cNvPr>
          <p:cNvSpPr/>
          <p:nvPr/>
        </p:nvSpPr>
        <p:spPr>
          <a:xfrm>
            <a:off x="6672943" y="370114"/>
            <a:ext cx="3131001" cy="16110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4000" b="1" dirty="0">
              <a:solidFill>
                <a:schemeClr val="tx1"/>
              </a:solidFill>
            </a:endParaRPr>
          </a:p>
          <a:p>
            <a:pPr algn="ctr"/>
            <a:r>
              <a:rPr lang="el-GR" sz="4000" b="1" dirty="0">
                <a:solidFill>
                  <a:schemeClr val="tx1"/>
                </a:solidFill>
              </a:rPr>
              <a:t>Ναι, το κατάλαβα.</a:t>
            </a:r>
          </a:p>
          <a:p>
            <a:pPr algn="ctr"/>
            <a:endParaRPr lang="el-CY" sz="4000" b="1" dirty="0">
              <a:solidFill>
                <a:schemeClr val="tx1"/>
              </a:solidFill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BD23266A-2438-A772-8590-4CB8A4ACA9CF}"/>
              </a:ext>
            </a:extLst>
          </p:cNvPr>
          <p:cNvSpPr/>
          <p:nvPr/>
        </p:nvSpPr>
        <p:spPr>
          <a:xfrm>
            <a:off x="2224771" y="968827"/>
            <a:ext cx="3131001" cy="15566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4400" b="1" dirty="0">
                <a:solidFill>
                  <a:schemeClr val="tx1"/>
                </a:solidFill>
              </a:rPr>
              <a:t>Το κατάλαβες;</a:t>
            </a:r>
            <a:endParaRPr lang="el-CY" sz="4400" b="1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B0544C7E-7845-395A-57B3-052FC8CFC707}"/>
              </a:ext>
            </a:extLst>
          </p:cNvPr>
          <p:cNvSpPr/>
          <p:nvPr/>
        </p:nvSpPr>
        <p:spPr>
          <a:xfrm>
            <a:off x="659270" y="4332515"/>
            <a:ext cx="3131001" cy="15566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000" b="1" dirty="0">
                <a:solidFill>
                  <a:schemeClr val="tx1"/>
                </a:solidFill>
              </a:rPr>
              <a:t>Πάμε  να δημιουργήσουμε  τον κανόνα !</a:t>
            </a:r>
            <a:endParaRPr lang="el-CY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21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2FAF136-B840-5597-AEE7-040B5CD3E06B}"/>
              </a:ext>
            </a:extLst>
          </p:cNvPr>
          <p:cNvSpPr/>
          <p:nvPr/>
        </p:nvSpPr>
        <p:spPr>
          <a:xfrm>
            <a:off x="348343" y="206829"/>
            <a:ext cx="5040086" cy="62483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2400" u="sng" dirty="0"/>
          </a:p>
          <a:p>
            <a:pPr algn="ctr"/>
            <a:r>
              <a:rPr lang="el-GR" sz="2400" b="1" dirty="0">
                <a:solidFill>
                  <a:srgbClr val="FF0000"/>
                </a:solidFill>
              </a:rPr>
              <a:t>ενικός</a:t>
            </a:r>
            <a:r>
              <a:rPr lang="el-GR" sz="2400" dirty="0"/>
              <a:t> </a:t>
            </a:r>
          </a:p>
          <a:p>
            <a:pPr algn="ctr"/>
            <a:r>
              <a:rPr lang="el-GR" sz="4400" dirty="0"/>
              <a:t>-</a:t>
            </a:r>
            <a:r>
              <a:rPr lang="el-GR" sz="4400" dirty="0" err="1"/>
              <a:t>ος</a:t>
            </a:r>
            <a:r>
              <a:rPr lang="el-GR" sz="4400" dirty="0"/>
              <a:t> </a:t>
            </a:r>
            <a:r>
              <a:rPr lang="el-GR" sz="4400" dirty="0">
                <a:sym typeface="Wingdings" panose="05000000000000000000" pitchFamily="2" charset="2"/>
              </a:rPr>
              <a:t></a:t>
            </a:r>
            <a:endParaRPr lang="el-GR" sz="4400" dirty="0"/>
          </a:p>
          <a:p>
            <a:pPr algn="ctr"/>
            <a:r>
              <a:rPr lang="el-GR" sz="4400" dirty="0"/>
              <a:t>-</a:t>
            </a:r>
            <a:r>
              <a:rPr lang="el-GR" sz="4400" dirty="0" err="1"/>
              <a:t>ες</a:t>
            </a:r>
            <a:r>
              <a:rPr lang="el-GR" sz="4400" dirty="0">
                <a:sym typeface="Wingdings" panose="05000000000000000000" pitchFamily="2" charset="2"/>
              </a:rPr>
              <a:t> </a:t>
            </a:r>
            <a:endParaRPr lang="el-GR" sz="4400" dirty="0"/>
          </a:p>
          <a:p>
            <a:pPr algn="ctr"/>
            <a:r>
              <a:rPr lang="el-GR" sz="4400" dirty="0"/>
              <a:t>-ας</a:t>
            </a:r>
            <a:r>
              <a:rPr lang="el-GR" sz="4400" dirty="0">
                <a:sym typeface="Wingdings" panose="05000000000000000000" pitchFamily="2" charset="2"/>
              </a:rPr>
              <a:t> </a:t>
            </a:r>
            <a:endParaRPr lang="el-GR" sz="4400" dirty="0"/>
          </a:p>
          <a:p>
            <a:pPr algn="ctr"/>
            <a:r>
              <a:rPr lang="el-GR" sz="4400" dirty="0"/>
              <a:t>-ης</a:t>
            </a:r>
            <a:r>
              <a:rPr lang="el-GR" sz="4400" dirty="0">
                <a:sym typeface="Wingdings" panose="05000000000000000000" pitchFamily="2" charset="2"/>
              </a:rPr>
              <a:t> </a:t>
            </a:r>
            <a:endParaRPr lang="el-GR" sz="4400" dirty="0"/>
          </a:p>
          <a:p>
            <a:pPr algn="ctr"/>
            <a:r>
              <a:rPr lang="el-GR" sz="4400" dirty="0"/>
              <a:t>-α</a:t>
            </a:r>
            <a:r>
              <a:rPr lang="el-GR" sz="4400" dirty="0">
                <a:sym typeface="Wingdings" panose="05000000000000000000" pitchFamily="2" charset="2"/>
              </a:rPr>
              <a:t> </a:t>
            </a:r>
            <a:endParaRPr lang="el-GR" sz="4400" dirty="0"/>
          </a:p>
          <a:p>
            <a:pPr algn="ctr"/>
            <a:r>
              <a:rPr lang="el-GR" sz="4400" dirty="0"/>
              <a:t>-η</a:t>
            </a:r>
            <a:r>
              <a:rPr lang="el-GR" sz="4400" dirty="0">
                <a:sym typeface="Wingdings" panose="05000000000000000000" pitchFamily="2" charset="2"/>
              </a:rPr>
              <a:t> </a:t>
            </a:r>
          </a:p>
          <a:p>
            <a:pPr algn="ctr"/>
            <a:r>
              <a:rPr lang="el-GR" sz="4400" dirty="0">
                <a:sym typeface="Wingdings" panose="05000000000000000000" pitchFamily="2" charset="2"/>
              </a:rPr>
              <a:t>-ο </a:t>
            </a:r>
          </a:p>
          <a:p>
            <a:pPr algn="ctr"/>
            <a:r>
              <a:rPr lang="el-GR" sz="4400" dirty="0">
                <a:sym typeface="Wingdings" panose="05000000000000000000" pitchFamily="2" charset="2"/>
              </a:rPr>
              <a:t>-ι </a:t>
            </a:r>
          </a:p>
          <a:p>
            <a:pPr algn="ctr"/>
            <a:r>
              <a:rPr lang="el-GR" sz="4400" dirty="0">
                <a:sym typeface="Wingdings" panose="05000000000000000000" pitchFamily="2" charset="2"/>
              </a:rPr>
              <a:t>-μα </a:t>
            </a:r>
            <a:endParaRPr lang="el-GR" sz="4400" dirty="0"/>
          </a:p>
          <a:p>
            <a:pPr algn="ctr"/>
            <a:endParaRPr lang="el-CY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998CBE4F-86D7-F3F7-699D-B804443F78A7}"/>
              </a:ext>
            </a:extLst>
          </p:cNvPr>
          <p:cNvSpPr/>
          <p:nvPr/>
        </p:nvSpPr>
        <p:spPr>
          <a:xfrm>
            <a:off x="5649686" y="206828"/>
            <a:ext cx="5040086" cy="62483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2400" dirty="0"/>
          </a:p>
          <a:p>
            <a:pPr algn="ctr"/>
            <a:r>
              <a:rPr lang="el-GR" sz="2400" b="1" dirty="0">
                <a:solidFill>
                  <a:srgbClr val="FF0000"/>
                </a:solidFill>
              </a:rPr>
              <a:t>πληθυντικός </a:t>
            </a:r>
          </a:p>
          <a:p>
            <a:pPr algn="ctr"/>
            <a:r>
              <a:rPr lang="el-GR" sz="4400" dirty="0">
                <a:solidFill>
                  <a:schemeClr val="bg1"/>
                </a:solidFill>
              </a:rPr>
              <a:t>-</a:t>
            </a:r>
            <a:r>
              <a:rPr lang="el-GR" sz="4400" dirty="0" err="1">
                <a:solidFill>
                  <a:schemeClr val="bg1"/>
                </a:solidFill>
              </a:rPr>
              <a:t>ος</a:t>
            </a:r>
            <a:r>
              <a:rPr lang="el-GR" sz="4400" dirty="0">
                <a:solidFill>
                  <a:schemeClr val="bg1"/>
                </a:solidFill>
              </a:rPr>
              <a:t> </a:t>
            </a:r>
            <a:r>
              <a:rPr lang="el-GR" sz="4400" dirty="0">
                <a:solidFill>
                  <a:schemeClr val="bg1"/>
                </a:solidFill>
                <a:sym typeface="Wingdings" panose="05000000000000000000" pitchFamily="2" charset="2"/>
              </a:rPr>
              <a:t></a:t>
            </a:r>
            <a:endParaRPr lang="el-GR" sz="4400" dirty="0">
              <a:solidFill>
                <a:schemeClr val="bg1"/>
              </a:solidFill>
            </a:endParaRPr>
          </a:p>
          <a:p>
            <a:pPr algn="ctr"/>
            <a:r>
              <a:rPr lang="el-GR" sz="4400" dirty="0">
                <a:solidFill>
                  <a:schemeClr val="bg1"/>
                </a:solidFill>
              </a:rPr>
              <a:t>-</a:t>
            </a:r>
            <a:r>
              <a:rPr lang="el-GR" sz="4400" dirty="0" err="1">
                <a:solidFill>
                  <a:schemeClr val="bg1"/>
                </a:solidFill>
              </a:rPr>
              <a:t>ες</a:t>
            </a:r>
            <a:r>
              <a:rPr lang="el-GR" sz="4400" dirty="0">
                <a:solidFill>
                  <a:schemeClr val="bg1"/>
                </a:solidFill>
                <a:sym typeface="Wingdings" panose="05000000000000000000" pitchFamily="2" charset="2"/>
              </a:rPr>
              <a:t> </a:t>
            </a:r>
            <a:endParaRPr lang="el-GR" sz="4400" dirty="0">
              <a:solidFill>
                <a:schemeClr val="bg1"/>
              </a:solidFill>
            </a:endParaRPr>
          </a:p>
          <a:p>
            <a:pPr algn="ctr"/>
            <a:r>
              <a:rPr lang="el-GR" sz="4400" dirty="0">
                <a:solidFill>
                  <a:schemeClr val="bg1"/>
                </a:solidFill>
              </a:rPr>
              <a:t>-ας</a:t>
            </a:r>
            <a:r>
              <a:rPr lang="el-GR" sz="4400" dirty="0">
                <a:solidFill>
                  <a:schemeClr val="bg1"/>
                </a:solidFill>
                <a:sym typeface="Wingdings" panose="05000000000000000000" pitchFamily="2" charset="2"/>
              </a:rPr>
              <a:t> </a:t>
            </a:r>
            <a:endParaRPr lang="el-GR" sz="4400" dirty="0">
              <a:solidFill>
                <a:schemeClr val="bg1"/>
              </a:solidFill>
            </a:endParaRPr>
          </a:p>
          <a:p>
            <a:pPr algn="ctr"/>
            <a:r>
              <a:rPr lang="el-GR" sz="4400" dirty="0">
                <a:solidFill>
                  <a:schemeClr val="bg1"/>
                </a:solidFill>
              </a:rPr>
              <a:t>-ης</a:t>
            </a:r>
            <a:r>
              <a:rPr lang="el-GR" sz="4400" dirty="0">
                <a:solidFill>
                  <a:schemeClr val="bg1"/>
                </a:solidFill>
                <a:sym typeface="Wingdings" panose="05000000000000000000" pitchFamily="2" charset="2"/>
              </a:rPr>
              <a:t> </a:t>
            </a:r>
            <a:endParaRPr lang="el-GR" sz="4400" dirty="0">
              <a:solidFill>
                <a:schemeClr val="bg1"/>
              </a:solidFill>
            </a:endParaRPr>
          </a:p>
          <a:p>
            <a:pPr algn="ctr"/>
            <a:r>
              <a:rPr lang="el-GR" sz="4400" dirty="0">
                <a:solidFill>
                  <a:schemeClr val="bg1"/>
                </a:solidFill>
              </a:rPr>
              <a:t>-α</a:t>
            </a:r>
            <a:r>
              <a:rPr lang="el-GR" sz="4400" dirty="0">
                <a:solidFill>
                  <a:schemeClr val="bg1"/>
                </a:solidFill>
                <a:sym typeface="Wingdings" panose="05000000000000000000" pitchFamily="2" charset="2"/>
              </a:rPr>
              <a:t> </a:t>
            </a:r>
            <a:endParaRPr lang="el-GR" sz="4400" dirty="0">
              <a:solidFill>
                <a:schemeClr val="bg1"/>
              </a:solidFill>
            </a:endParaRPr>
          </a:p>
          <a:p>
            <a:pPr algn="ctr"/>
            <a:r>
              <a:rPr lang="el-GR" sz="4400" dirty="0">
                <a:solidFill>
                  <a:schemeClr val="bg1"/>
                </a:solidFill>
              </a:rPr>
              <a:t>-η</a:t>
            </a:r>
            <a:r>
              <a:rPr lang="el-GR" sz="4400" dirty="0">
                <a:solidFill>
                  <a:schemeClr val="bg1"/>
                </a:solidFill>
                <a:sym typeface="Wingdings" panose="05000000000000000000" pitchFamily="2" charset="2"/>
              </a:rPr>
              <a:t> </a:t>
            </a:r>
          </a:p>
          <a:p>
            <a:pPr algn="ctr"/>
            <a:r>
              <a:rPr lang="el-GR" sz="4400" dirty="0">
                <a:solidFill>
                  <a:schemeClr val="bg1"/>
                </a:solidFill>
                <a:sym typeface="Wingdings" panose="05000000000000000000" pitchFamily="2" charset="2"/>
              </a:rPr>
              <a:t>-ο </a:t>
            </a:r>
          </a:p>
          <a:p>
            <a:pPr algn="ctr"/>
            <a:r>
              <a:rPr lang="el-GR" sz="4400" dirty="0">
                <a:solidFill>
                  <a:schemeClr val="bg1"/>
                </a:solidFill>
                <a:sym typeface="Wingdings" panose="05000000000000000000" pitchFamily="2" charset="2"/>
              </a:rPr>
              <a:t>-ι </a:t>
            </a:r>
          </a:p>
          <a:p>
            <a:pPr algn="ctr"/>
            <a:r>
              <a:rPr lang="el-GR" sz="4400" dirty="0">
                <a:solidFill>
                  <a:schemeClr val="bg1"/>
                </a:solidFill>
                <a:sym typeface="Wingdings" panose="05000000000000000000" pitchFamily="2" charset="2"/>
              </a:rPr>
              <a:t>-μα </a:t>
            </a:r>
            <a:endParaRPr lang="el-GR" sz="4400" dirty="0">
              <a:solidFill>
                <a:schemeClr val="bg1"/>
              </a:solidFill>
            </a:endParaRPr>
          </a:p>
          <a:p>
            <a:pPr algn="ctr"/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950864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A9771-8D31-5221-D651-F010CC013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B324A-97E0-3CAE-9DC3-8E5F95563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71" y="1872448"/>
            <a:ext cx="10515600" cy="452835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4000" dirty="0">
                <a:solidFill>
                  <a:srgbClr val="FF0000"/>
                </a:solidFill>
              </a:rPr>
              <a:t>Μας</a:t>
            </a:r>
            <a:r>
              <a:rPr lang="el-GR" sz="4000" dirty="0"/>
              <a:t> αρέσ</a:t>
            </a:r>
            <a:r>
              <a:rPr lang="el-GR" sz="4000" dirty="0">
                <a:solidFill>
                  <a:srgbClr val="FF0000"/>
                </a:solidFill>
              </a:rPr>
              <a:t>ει τα</a:t>
            </a:r>
            <a:r>
              <a:rPr lang="el-GR" sz="4000" dirty="0"/>
              <a:t> σουβλάκ</a:t>
            </a:r>
            <a:r>
              <a:rPr lang="el-GR" sz="4000" dirty="0">
                <a:solidFill>
                  <a:srgbClr val="FF0000"/>
                </a:solidFill>
              </a:rPr>
              <a:t>ια</a:t>
            </a:r>
            <a:r>
              <a:rPr lang="el-GR" sz="4000" dirty="0"/>
              <a:t>. </a:t>
            </a:r>
          </a:p>
        </p:txBody>
      </p:sp>
      <p:pic>
        <p:nvPicPr>
          <p:cNvPr id="4" name="Picture 2" descr="30 vectores de stock y arte vectorial de Kids exam cheating | Shutterstock">
            <a:extLst>
              <a:ext uri="{FF2B5EF4-FFF2-40B4-BE49-F238E27FC236}">
                <a16:creationId xmlns:a16="http://schemas.microsoft.com/office/drawing/2014/main" id="{EAE4986A-0101-4E59-CE42-6DBEEFF504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8"/>
          <a:stretch>
            <a:fillRect/>
          </a:stretch>
        </p:blipFill>
        <p:spPr bwMode="auto">
          <a:xfrm>
            <a:off x="6977743" y="2982686"/>
            <a:ext cx="3766457" cy="275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st: Βρες τα λάθη σε αυτές τις 10 εικόνες">
            <a:extLst>
              <a:ext uri="{FF2B5EF4-FFF2-40B4-BE49-F238E27FC236}">
                <a16:creationId xmlns:a16="http://schemas.microsoft.com/office/drawing/2014/main" id="{F7D00F80-FCF1-9185-6ABE-F7BDFCA4B8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96" b="77688"/>
          <a:stretch>
            <a:fillRect/>
          </a:stretch>
        </p:blipFill>
        <p:spPr bwMode="auto">
          <a:xfrm>
            <a:off x="1650949" y="524874"/>
            <a:ext cx="8890101" cy="9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CAE56EFA-80D5-D1F3-5ED2-D4D4665AC868}"/>
              </a:ext>
            </a:extLst>
          </p:cNvPr>
          <p:cNvSpPr/>
          <p:nvPr/>
        </p:nvSpPr>
        <p:spPr>
          <a:xfrm>
            <a:off x="6760029" y="5737347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Μηνάς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23C99F17-35F7-87E1-242E-0492B2C17357}"/>
              </a:ext>
            </a:extLst>
          </p:cNvPr>
          <p:cNvSpPr/>
          <p:nvPr/>
        </p:nvSpPr>
        <p:spPr>
          <a:xfrm>
            <a:off x="8956964" y="5766884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Κύπρος</a:t>
            </a:r>
            <a:endParaRPr lang="el-CY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11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0113A-6C43-3A5F-CFE2-9FA1789C7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D1CC2-E7F3-7535-A086-116FC1B87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71" y="1872448"/>
            <a:ext cx="10515600" cy="452835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4000" dirty="0"/>
              <a:t>Αυτ</a:t>
            </a:r>
            <a:r>
              <a:rPr lang="el-GR" sz="4000" dirty="0">
                <a:solidFill>
                  <a:srgbClr val="FF0000"/>
                </a:solidFill>
              </a:rPr>
              <a:t>ή</a:t>
            </a:r>
            <a:r>
              <a:rPr lang="el-GR" sz="4000" dirty="0"/>
              <a:t> </a:t>
            </a:r>
            <a:r>
              <a:rPr lang="el-GR" sz="4000" dirty="0">
                <a:solidFill>
                  <a:srgbClr val="FF0000"/>
                </a:solidFill>
              </a:rPr>
              <a:t>η</a:t>
            </a:r>
            <a:r>
              <a:rPr lang="el-GR" sz="4000" dirty="0"/>
              <a:t> καθηγήτρι</a:t>
            </a:r>
            <a:r>
              <a:rPr lang="el-GR" sz="4000" dirty="0">
                <a:solidFill>
                  <a:srgbClr val="FF0000"/>
                </a:solidFill>
              </a:rPr>
              <a:t>ες</a:t>
            </a:r>
            <a:r>
              <a:rPr lang="el-GR" sz="4000" dirty="0"/>
              <a:t> είναι καλ</a:t>
            </a:r>
            <a:r>
              <a:rPr lang="el-GR" sz="4000" dirty="0">
                <a:solidFill>
                  <a:srgbClr val="FF0000"/>
                </a:solidFill>
              </a:rPr>
              <a:t>ή</a:t>
            </a:r>
            <a:r>
              <a:rPr lang="el-GR" sz="4000" dirty="0"/>
              <a:t>.</a:t>
            </a:r>
            <a:endParaRPr lang="en-US" sz="4000" dirty="0"/>
          </a:p>
        </p:txBody>
      </p:sp>
      <p:pic>
        <p:nvPicPr>
          <p:cNvPr id="4" name="Picture 2" descr="30 vectores de stock y arte vectorial de Kids exam cheating | Shutterstock">
            <a:extLst>
              <a:ext uri="{FF2B5EF4-FFF2-40B4-BE49-F238E27FC236}">
                <a16:creationId xmlns:a16="http://schemas.microsoft.com/office/drawing/2014/main" id="{1C0EC773-F1DB-FACE-1575-50ED54FD2B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8"/>
          <a:stretch>
            <a:fillRect/>
          </a:stretch>
        </p:blipFill>
        <p:spPr bwMode="auto">
          <a:xfrm>
            <a:off x="6977743" y="2982686"/>
            <a:ext cx="3766457" cy="275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st: Βρες τα λάθη σε αυτές τις 10 εικόνες">
            <a:extLst>
              <a:ext uri="{FF2B5EF4-FFF2-40B4-BE49-F238E27FC236}">
                <a16:creationId xmlns:a16="http://schemas.microsoft.com/office/drawing/2014/main" id="{EC75528D-951F-EEB1-9BB5-53C69E79A3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96" b="77688"/>
          <a:stretch>
            <a:fillRect/>
          </a:stretch>
        </p:blipFill>
        <p:spPr bwMode="auto">
          <a:xfrm>
            <a:off x="1650949" y="524874"/>
            <a:ext cx="8890101" cy="9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BC1A599F-D35F-3C87-EB79-233117126C1C}"/>
              </a:ext>
            </a:extLst>
          </p:cNvPr>
          <p:cNvSpPr/>
          <p:nvPr/>
        </p:nvSpPr>
        <p:spPr>
          <a:xfrm>
            <a:off x="6760029" y="5737347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Μηνάς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9A5E409C-FA41-2DE1-32F6-F741B573CA93}"/>
              </a:ext>
            </a:extLst>
          </p:cNvPr>
          <p:cNvSpPr/>
          <p:nvPr/>
        </p:nvSpPr>
        <p:spPr>
          <a:xfrm>
            <a:off x="8956964" y="5766884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Κύπρος</a:t>
            </a:r>
            <a:endParaRPr lang="el-CY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253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Νοεμβρίου 2025 (__/11/2025).Τώρα είμαστε στο φθινόπωρο.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8886C-512D-42C7-38DD-4B3EC64D8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14065-1B92-B9E0-3C76-CAF63AF42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71" y="1872448"/>
            <a:ext cx="10515600" cy="452835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4000" dirty="0"/>
              <a:t>Αυτ</a:t>
            </a:r>
            <a:r>
              <a:rPr lang="el-GR" sz="4000" dirty="0">
                <a:solidFill>
                  <a:srgbClr val="FF0000"/>
                </a:solidFill>
              </a:rPr>
              <a:t>ές</a:t>
            </a:r>
            <a:r>
              <a:rPr lang="el-GR" sz="4000" dirty="0"/>
              <a:t> </a:t>
            </a:r>
            <a:r>
              <a:rPr lang="el-GR" sz="4000" dirty="0">
                <a:solidFill>
                  <a:srgbClr val="FF0000"/>
                </a:solidFill>
              </a:rPr>
              <a:t>οι</a:t>
            </a:r>
            <a:r>
              <a:rPr lang="el-GR" sz="4000" dirty="0"/>
              <a:t> καθηγήτρι</a:t>
            </a:r>
            <a:r>
              <a:rPr lang="el-GR" sz="4000" dirty="0">
                <a:solidFill>
                  <a:srgbClr val="FF0000"/>
                </a:solidFill>
              </a:rPr>
              <a:t>α</a:t>
            </a:r>
            <a:r>
              <a:rPr lang="el-GR" sz="4000" dirty="0"/>
              <a:t> είναι καλ</a:t>
            </a:r>
            <a:r>
              <a:rPr lang="el-GR" sz="4000" dirty="0">
                <a:solidFill>
                  <a:srgbClr val="FF0000"/>
                </a:solidFill>
              </a:rPr>
              <a:t>ές</a:t>
            </a:r>
            <a:r>
              <a:rPr lang="el-GR" sz="4000" dirty="0"/>
              <a:t>. </a:t>
            </a:r>
          </a:p>
        </p:txBody>
      </p:sp>
      <p:pic>
        <p:nvPicPr>
          <p:cNvPr id="4" name="Picture 2" descr="30 vectores de stock y arte vectorial de Kids exam cheating | Shutterstock">
            <a:extLst>
              <a:ext uri="{FF2B5EF4-FFF2-40B4-BE49-F238E27FC236}">
                <a16:creationId xmlns:a16="http://schemas.microsoft.com/office/drawing/2014/main" id="{9AECBC04-3610-CF0A-B21D-D8C84EE01A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8"/>
          <a:stretch>
            <a:fillRect/>
          </a:stretch>
        </p:blipFill>
        <p:spPr bwMode="auto">
          <a:xfrm>
            <a:off x="6977743" y="2982686"/>
            <a:ext cx="3766457" cy="275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st: Βρες τα λάθη σε αυτές τις 10 εικόνες">
            <a:extLst>
              <a:ext uri="{FF2B5EF4-FFF2-40B4-BE49-F238E27FC236}">
                <a16:creationId xmlns:a16="http://schemas.microsoft.com/office/drawing/2014/main" id="{D33CA249-2486-2A6B-B71F-DADF88B0D4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96" b="77688"/>
          <a:stretch>
            <a:fillRect/>
          </a:stretch>
        </p:blipFill>
        <p:spPr bwMode="auto">
          <a:xfrm>
            <a:off x="1650949" y="524874"/>
            <a:ext cx="8890101" cy="9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0CF21A95-884B-9FB5-7428-0A2EE62C456F}"/>
              </a:ext>
            </a:extLst>
          </p:cNvPr>
          <p:cNvSpPr/>
          <p:nvPr/>
        </p:nvSpPr>
        <p:spPr>
          <a:xfrm>
            <a:off x="6760029" y="5737347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Μηνάς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5AD9BA6B-B9A6-8D7C-646B-B7E115492084}"/>
              </a:ext>
            </a:extLst>
          </p:cNvPr>
          <p:cNvSpPr/>
          <p:nvPr/>
        </p:nvSpPr>
        <p:spPr>
          <a:xfrm>
            <a:off x="8956964" y="5766884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Κύπρος</a:t>
            </a:r>
            <a:endParaRPr lang="el-CY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1966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62D1E-A1BA-63E8-625F-6B188F738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DF040-E5C8-77CA-EBC2-A03E86282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71" y="1872448"/>
            <a:ext cx="10515600" cy="452835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4000" dirty="0">
                <a:solidFill>
                  <a:srgbClr val="FF0000"/>
                </a:solidFill>
              </a:rPr>
              <a:t>Μου</a:t>
            </a:r>
            <a:r>
              <a:rPr lang="el-GR" sz="4000" dirty="0"/>
              <a:t> αρέσ</a:t>
            </a:r>
            <a:r>
              <a:rPr lang="el-GR" sz="4000" dirty="0">
                <a:solidFill>
                  <a:srgbClr val="FF0000"/>
                </a:solidFill>
              </a:rPr>
              <a:t>ουν</a:t>
            </a:r>
            <a:r>
              <a:rPr lang="el-GR" sz="4000" dirty="0"/>
              <a:t> </a:t>
            </a:r>
            <a:r>
              <a:rPr lang="el-GR" sz="4000" dirty="0">
                <a:solidFill>
                  <a:srgbClr val="FF0000"/>
                </a:solidFill>
              </a:rPr>
              <a:t>το</a:t>
            </a:r>
            <a:r>
              <a:rPr lang="el-GR" sz="4000" dirty="0"/>
              <a:t> σουβλάκ</a:t>
            </a:r>
            <a:r>
              <a:rPr lang="el-GR" sz="4000" dirty="0">
                <a:solidFill>
                  <a:srgbClr val="FF0000"/>
                </a:solidFill>
              </a:rPr>
              <a:t>ι</a:t>
            </a:r>
            <a:r>
              <a:rPr lang="el-GR" sz="4000" dirty="0"/>
              <a:t>. </a:t>
            </a:r>
          </a:p>
        </p:txBody>
      </p:sp>
      <p:pic>
        <p:nvPicPr>
          <p:cNvPr id="4" name="Picture 2" descr="30 vectores de stock y arte vectorial de Kids exam cheating | Shutterstock">
            <a:extLst>
              <a:ext uri="{FF2B5EF4-FFF2-40B4-BE49-F238E27FC236}">
                <a16:creationId xmlns:a16="http://schemas.microsoft.com/office/drawing/2014/main" id="{648C46E2-DF56-5CCE-7BEE-37AAA3DCF1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8"/>
          <a:stretch>
            <a:fillRect/>
          </a:stretch>
        </p:blipFill>
        <p:spPr bwMode="auto">
          <a:xfrm>
            <a:off x="6977743" y="2982686"/>
            <a:ext cx="3766457" cy="275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st: Βρες τα λάθη σε αυτές τις 10 εικόνες">
            <a:extLst>
              <a:ext uri="{FF2B5EF4-FFF2-40B4-BE49-F238E27FC236}">
                <a16:creationId xmlns:a16="http://schemas.microsoft.com/office/drawing/2014/main" id="{6E1FEC8F-92AC-A358-26FA-FEC45C4E25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96" b="77688"/>
          <a:stretch>
            <a:fillRect/>
          </a:stretch>
        </p:blipFill>
        <p:spPr bwMode="auto">
          <a:xfrm>
            <a:off x="1650949" y="524874"/>
            <a:ext cx="8890101" cy="9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AE7C4F29-2741-741E-005F-E1ECFDCACCE3}"/>
              </a:ext>
            </a:extLst>
          </p:cNvPr>
          <p:cNvSpPr/>
          <p:nvPr/>
        </p:nvSpPr>
        <p:spPr>
          <a:xfrm>
            <a:off x="6760029" y="5737347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Μηνάς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8D77E855-3986-F34A-194E-5F59BAE82B3C}"/>
              </a:ext>
            </a:extLst>
          </p:cNvPr>
          <p:cNvSpPr/>
          <p:nvPr/>
        </p:nvSpPr>
        <p:spPr>
          <a:xfrm>
            <a:off x="8956964" y="5766884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Κύπρος</a:t>
            </a:r>
            <a:endParaRPr lang="el-CY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316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6D4A3-8D18-82F0-8CC6-075EEEC67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BC420-D901-CD0B-EEE9-C405F77A5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71" y="1872448"/>
            <a:ext cx="10515600" cy="452835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4000" dirty="0">
                <a:solidFill>
                  <a:srgbClr val="FF0000"/>
                </a:solidFill>
              </a:rPr>
              <a:t>Αυτοί</a:t>
            </a:r>
            <a:r>
              <a:rPr lang="el-GR" sz="4000" dirty="0"/>
              <a:t> είναι </a:t>
            </a:r>
            <a:r>
              <a:rPr lang="el-GR" sz="4000" dirty="0">
                <a:solidFill>
                  <a:srgbClr val="FF0000"/>
                </a:solidFill>
              </a:rPr>
              <a:t>ο</a:t>
            </a:r>
            <a:r>
              <a:rPr lang="el-GR" sz="4000" dirty="0"/>
              <a:t> καθηγητής μας.</a:t>
            </a:r>
          </a:p>
          <a:p>
            <a:pPr marL="0" indent="0">
              <a:buNone/>
            </a:pPr>
            <a:endParaRPr lang="el-GR" sz="4000" dirty="0"/>
          </a:p>
        </p:txBody>
      </p:sp>
      <p:pic>
        <p:nvPicPr>
          <p:cNvPr id="4" name="Picture 2" descr="30 vectores de stock y arte vectorial de Kids exam cheating | Shutterstock">
            <a:extLst>
              <a:ext uri="{FF2B5EF4-FFF2-40B4-BE49-F238E27FC236}">
                <a16:creationId xmlns:a16="http://schemas.microsoft.com/office/drawing/2014/main" id="{5254423D-54E7-DE15-D7A2-3F109E474D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8"/>
          <a:stretch>
            <a:fillRect/>
          </a:stretch>
        </p:blipFill>
        <p:spPr bwMode="auto">
          <a:xfrm>
            <a:off x="6977743" y="2982686"/>
            <a:ext cx="3766457" cy="275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st: Βρες τα λάθη σε αυτές τις 10 εικόνες">
            <a:extLst>
              <a:ext uri="{FF2B5EF4-FFF2-40B4-BE49-F238E27FC236}">
                <a16:creationId xmlns:a16="http://schemas.microsoft.com/office/drawing/2014/main" id="{5CAAF12B-1703-EEE4-18B3-C4CFB680FD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96" b="77688"/>
          <a:stretch>
            <a:fillRect/>
          </a:stretch>
        </p:blipFill>
        <p:spPr bwMode="auto">
          <a:xfrm>
            <a:off x="1650949" y="524874"/>
            <a:ext cx="8890101" cy="9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8FFE6355-B472-ACA1-C34A-A296A3190120}"/>
              </a:ext>
            </a:extLst>
          </p:cNvPr>
          <p:cNvSpPr/>
          <p:nvPr/>
        </p:nvSpPr>
        <p:spPr>
          <a:xfrm>
            <a:off x="6760029" y="5737347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Μηνάς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17DAA7B8-9D63-C3D1-4B3D-0E1DBB7E2360}"/>
              </a:ext>
            </a:extLst>
          </p:cNvPr>
          <p:cNvSpPr/>
          <p:nvPr/>
        </p:nvSpPr>
        <p:spPr>
          <a:xfrm>
            <a:off x="8956964" y="5766884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Κύπρος</a:t>
            </a:r>
            <a:endParaRPr lang="el-CY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03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03FF4-11DE-B963-9E4E-0657B32B3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325E6-B387-81ED-89C9-F28B324E1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71" y="1872448"/>
            <a:ext cx="10515600" cy="452835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4000" dirty="0"/>
              <a:t>Αυτ</a:t>
            </a:r>
            <a:r>
              <a:rPr lang="el-GR" sz="4000" dirty="0">
                <a:solidFill>
                  <a:srgbClr val="FF0000"/>
                </a:solidFill>
              </a:rPr>
              <a:t>ό</a:t>
            </a:r>
            <a:r>
              <a:rPr lang="el-GR" sz="4000" dirty="0"/>
              <a:t> τ</a:t>
            </a:r>
            <a:r>
              <a:rPr lang="el-GR" sz="4000" dirty="0">
                <a:solidFill>
                  <a:srgbClr val="FF0000"/>
                </a:solidFill>
              </a:rPr>
              <a:t>ο</a:t>
            </a:r>
            <a:r>
              <a:rPr lang="el-GR" sz="4000" dirty="0"/>
              <a:t> αγάλ</a:t>
            </a:r>
            <a:r>
              <a:rPr lang="el-GR" sz="4000" dirty="0">
                <a:solidFill>
                  <a:srgbClr val="FF0000"/>
                </a:solidFill>
              </a:rPr>
              <a:t>ματα</a:t>
            </a:r>
            <a:r>
              <a:rPr lang="el-GR" sz="4000" dirty="0"/>
              <a:t> είναι παλι</a:t>
            </a:r>
            <a:r>
              <a:rPr lang="el-GR" sz="4000" dirty="0">
                <a:solidFill>
                  <a:srgbClr val="FF0000"/>
                </a:solidFill>
              </a:rPr>
              <a:t>ό</a:t>
            </a:r>
            <a:r>
              <a:rPr lang="el-GR" sz="4000" dirty="0"/>
              <a:t>. </a:t>
            </a:r>
          </a:p>
          <a:p>
            <a:endParaRPr lang="el-GR" sz="4000" dirty="0"/>
          </a:p>
        </p:txBody>
      </p:sp>
      <p:pic>
        <p:nvPicPr>
          <p:cNvPr id="4" name="Picture 2" descr="30 vectores de stock y arte vectorial de Kids exam cheating | Shutterstock">
            <a:extLst>
              <a:ext uri="{FF2B5EF4-FFF2-40B4-BE49-F238E27FC236}">
                <a16:creationId xmlns:a16="http://schemas.microsoft.com/office/drawing/2014/main" id="{412D189C-DAF1-E3B9-516F-923AE755D3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8"/>
          <a:stretch>
            <a:fillRect/>
          </a:stretch>
        </p:blipFill>
        <p:spPr bwMode="auto">
          <a:xfrm>
            <a:off x="6977743" y="2982686"/>
            <a:ext cx="3766457" cy="275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st: Βρες τα λάθη σε αυτές τις 10 εικόνες">
            <a:extLst>
              <a:ext uri="{FF2B5EF4-FFF2-40B4-BE49-F238E27FC236}">
                <a16:creationId xmlns:a16="http://schemas.microsoft.com/office/drawing/2014/main" id="{08E73414-E7DF-F8B8-67D6-742F7CEE8B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96" b="77688"/>
          <a:stretch>
            <a:fillRect/>
          </a:stretch>
        </p:blipFill>
        <p:spPr bwMode="auto">
          <a:xfrm>
            <a:off x="1650949" y="524874"/>
            <a:ext cx="8890101" cy="9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498A33C7-B255-D9FD-19C1-883FE682CE95}"/>
              </a:ext>
            </a:extLst>
          </p:cNvPr>
          <p:cNvSpPr/>
          <p:nvPr/>
        </p:nvSpPr>
        <p:spPr>
          <a:xfrm>
            <a:off x="6760029" y="5737347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Μηνάς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D681F0F4-0938-B55F-CF19-9B73600A42C9}"/>
              </a:ext>
            </a:extLst>
          </p:cNvPr>
          <p:cNvSpPr/>
          <p:nvPr/>
        </p:nvSpPr>
        <p:spPr>
          <a:xfrm>
            <a:off x="8956964" y="5766884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Κύπρος</a:t>
            </a:r>
            <a:endParaRPr lang="el-CY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51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EE313-7EF3-A795-1EFC-5E76320A7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96A35-4D88-BC05-6A51-C2F6C05F8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71" y="1872448"/>
            <a:ext cx="10515600" cy="452835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4000" dirty="0"/>
              <a:t>Αυτ</a:t>
            </a:r>
            <a:r>
              <a:rPr lang="el-GR" sz="4000" dirty="0">
                <a:solidFill>
                  <a:srgbClr val="FF0000"/>
                </a:solidFill>
              </a:rPr>
              <a:t>ά</a:t>
            </a:r>
            <a:r>
              <a:rPr lang="el-GR" sz="4000" dirty="0"/>
              <a:t> τ</a:t>
            </a:r>
            <a:r>
              <a:rPr lang="el-GR" sz="4000" dirty="0">
                <a:solidFill>
                  <a:srgbClr val="FF0000"/>
                </a:solidFill>
              </a:rPr>
              <a:t>α</a:t>
            </a:r>
            <a:r>
              <a:rPr lang="el-GR" sz="4000" dirty="0"/>
              <a:t> άγαλ</a:t>
            </a:r>
            <a:r>
              <a:rPr lang="el-GR" sz="4000" dirty="0">
                <a:solidFill>
                  <a:srgbClr val="FF0000"/>
                </a:solidFill>
              </a:rPr>
              <a:t>μα</a:t>
            </a:r>
            <a:r>
              <a:rPr lang="el-GR" sz="4000" dirty="0"/>
              <a:t> είναι παλι</a:t>
            </a:r>
            <a:r>
              <a:rPr lang="el-GR" sz="4000" dirty="0">
                <a:solidFill>
                  <a:srgbClr val="FF0000"/>
                </a:solidFill>
              </a:rPr>
              <a:t>ά.</a:t>
            </a:r>
            <a:r>
              <a:rPr lang="el-GR" sz="4000" dirty="0"/>
              <a:t> </a:t>
            </a:r>
          </a:p>
          <a:p>
            <a:endParaRPr lang="el-GR" sz="4000" dirty="0"/>
          </a:p>
        </p:txBody>
      </p:sp>
      <p:pic>
        <p:nvPicPr>
          <p:cNvPr id="4" name="Picture 2" descr="30 vectores de stock y arte vectorial de Kids exam cheating | Shutterstock">
            <a:extLst>
              <a:ext uri="{FF2B5EF4-FFF2-40B4-BE49-F238E27FC236}">
                <a16:creationId xmlns:a16="http://schemas.microsoft.com/office/drawing/2014/main" id="{9DC5A366-5BE1-96A9-2975-9AE921D1C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8"/>
          <a:stretch>
            <a:fillRect/>
          </a:stretch>
        </p:blipFill>
        <p:spPr bwMode="auto">
          <a:xfrm>
            <a:off x="6977743" y="2982686"/>
            <a:ext cx="3766457" cy="275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st: Βρες τα λάθη σε αυτές τις 10 εικόνες">
            <a:extLst>
              <a:ext uri="{FF2B5EF4-FFF2-40B4-BE49-F238E27FC236}">
                <a16:creationId xmlns:a16="http://schemas.microsoft.com/office/drawing/2014/main" id="{49B8718D-2907-CA22-5234-B48D916C70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96" b="77688"/>
          <a:stretch>
            <a:fillRect/>
          </a:stretch>
        </p:blipFill>
        <p:spPr bwMode="auto">
          <a:xfrm>
            <a:off x="1650949" y="524874"/>
            <a:ext cx="8890101" cy="9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C766347F-489C-83D8-180D-E7469E536836}"/>
              </a:ext>
            </a:extLst>
          </p:cNvPr>
          <p:cNvSpPr/>
          <p:nvPr/>
        </p:nvSpPr>
        <p:spPr>
          <a:xfrm>
            <a:off x="6760029" y="5737347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Μηνάς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C00A948C-DA51-C589-DD75-5D865C48828D}"/>
              </a:ext>
            </a:extLst>
          </p:cNvPr>
          <p:cNvSpPr/>
          <p:nvPr/>
        </p:nvSpPr>
        <p:spPr>
          <a:xfrm>
            <a:off x="8956964" y="5766884"/>
            <a:ext cx="2002971" cy="663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Κύπρος</a:t>
            </a:r>
            <a:endParaRPr lang="el-CY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332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θέατρο Στοκ Εικονογραφήσεις, Vectors, &amp; Clipart – (259,558 Στοκ  Εικονογραφήσεις)">
            <a:extLst>
              <a:ext uri="{FF2B5EF4-FFF2-40B4-BE49-F238E27FC236}">
                <a16:creationId xmlns:a16="http://schemas.microsoft.com/office/drawing/2014/main" id="{98530177-3DBD-B489-2744-EACF04F65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4528"/>
            <a:ext cx="6858000" cy="514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5095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χαριτωμένη κοπέλα μιλάει χρησιμοποιώντας κινητό τηλέφωνο Διανυσματική  απεικόνιση - εικονογραφία από lifestyle, cellphone: 210288100">
            <a:extLst>
              <a:ext uri="{FF2B5EF4-FFF2-40B4-BE49-F238E27FC236}">
                <a16:creationId xmlns:a16="http://schemas.microsoft.com/office/drawing/2014/main" id="{30324FB9-569F-6DBE-B2D0-5011FDF8C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8" r="19560"/>
          <a:stretch>
            <a:fillRect/>
          </a:stretch>
        </p:blipFill>
        <p:spPr bwMode="auto">
          <a:xfrm>
            <a:off x="566059" y="1922008"/>
            <a:ext cx="1556656" cy="425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νεαρός στο σούπερ μάρκετ με καρότσι με γεμάτο τρόφιμα ένα παράδειγμα  διανύσματος Διανυσματική απεικόνιση - εικονογραφία από lifestyle: 224123594">
            <a:extLst>
              <a:ext uri="{FF2B5EF4-FFF2-40B4-BE49-F238E27FC236}">
                <a16:creationId xmlns:a16="http://schemas.microsoft.com/office/drawing/2014/main" id="{D63D62A5-CFAD-49D8-F716-BB42D329F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73" y="297792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artoon Beautician Μιλάει Στο Κινητό Τηλέφωνο Διάνυσμα από ©lineartist  394272710">
            <a:extLst>
              <a:ext uri="{FF2B5EF4-FFF2-40B4-BE49-F238E27FC236}">
                <a16:creationId xmlns:a16="http://schemas.microsoft.com/office/drawing/2014/main" id="{D1DD372B-B83B-C642-9FE9-4B658F7B92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7"/>
          <a:stretch>
            <a:fillRect/>
          </a:stretch>
        </p:blipFill>
        <p:spPr bwMode="auto">
          <a:xfrm>
            <a:off x="7271659" y="2782660"/>
            <a:ext cx="1809750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Ευθεία γραμμή σύνδεσης 2">
            <a:extLst>
              <a:ext uri="{FF2B5EF4-FFF2-40B4-BE49-F238E27FC236}">
                <a16:creationId xmlns:a16="http://schemas.microsoft.com/office/drawing/2014/main" id="{D51EB701-97A8-015E-4E81-319AA9522D12}"/>
              </a:ext>
            </a:extLst>
          </p:cNvPr>
          <p:cNvCxnSpPr/>
          <p:nvPr/>
        </p:nvCxnSpPr>
        <p:spPr>
          <a:xfrm flipH="1">
            <a:off x="522514" y="0"/>
            <a:ext cx="11582400" cy="664028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1B37E3A2-A03D-DFF6-4C9F-B3DF376CC474}"/>
              </a:ext>
            </a:extLst>
          </p:cNvPr>
          <p:cNvSpPr/>
          <p:nvPr/>
        </p:nvSpPr>
        <p:spPr>
          <a:xfrm>
            <a:off x="4278086" y="500743"/>
            <a:ext cx="4245428" cy="7626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rgbClr val="FF0000"/>
                </a:solidFill>
              </a:rPr>
              <a:t>σπίτι </a:t>
            </a:r>
            <a:endParaRPr lang="el-CY" sz="4400" dirty="0">
              <a:solidFill>
                <a:srgbClr val="FF0000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92A92DF1-C22A-9431-2B73-ED818C30FAAA}"/>
              </a:ext>
            </a:extLst>
          </p:cNvPr>
          <p:cNvSpPr/>
          <p:nvPr/>
        </p:nvSpPr>
        <p:spPr>
          <a:xfrm>
            <a:off x="7271659" y="5316311"/>
            <a:ext cx="4245428" cy="7626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rgbClr val="FF0000"/>
                </a:solidFill>
              </a:rPr>
              <a:t>υπεραγορά </a:t>
            </a:r>
            <a:endParaRPr lang="el-CY" sz="4400" dirty="0">
              <a:solidFill>
                <a:srgbClr val="FF0000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35E0B01F-C93E-A44F-30DB-D09591226228}"/>
              </a:ext>
            </a:extLst>
          </p:cNvPr>
          <p:cNvSpPr/>
          <p:nvPr/>
        </p:nvSpPr>
        <p:spPr>
          <a:xfrm>
            <a:off x="1989368" y="1589315"/>
            <a:ext cx="4517571" cy="2057400"/>
          </a:xfrm>
          <a:prstGeom prst="cloudCallou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/>
              <a:t>Θα πάμε εκδρομή αύριο. Θέλω   3 ________ 4 ________ και 2_________.</a:t>
            </a:r>
            <a:endParaRPr lang="el-CY" sz="2000" dirty="0"/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78EBED95-6CA1-8AA2-0DB1-96DA329DD6B7}"/>
              </a:ext>
            </a:extLst>
          </p:cNvPr>
          <p:cNvSpPr/>
          <p:nvPr/>
        </p:nvSpPr>
        <p:spPr>
          <a:xfrm>
            <a:off x="7973793" y="1763826"/>
            <a:ext cx="2786745" cy="1116466"/>
          </a:xfrm>
          <a:prstGeom prst="cloudCallou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/>
              <a:t>Εντάξει, αγάπη μου.</a:t>
            </a:r>
            <a:endParaRPr lang="el-CY" sz="2000" dirty="0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18BE8D44-4793-C14D-671B-4C428EB45F93}"/>
              </a:ext>
            </a:extLst>
          </p:cNvPr>
          <p:cNvSpPr/>
          <p:nvPr/>
        </p:nvSpPr>
        <p:spPr>
          <a:xfrm>
            <a:off x="9846129" y="3124200"/>
            <a:ext cx="1975757" cy="76267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rgbClr val="FF0000"/>
                </a:solidFill>
              </a:rPr>
              <a:t>γονείς</a:t>
            </a:r>
            <a:endParaRPr lang="el-CY" sz="3600" dirty="0">
              <a:solidFill>
                <a:srgbClr val="FF0000"/>
              </a:solidFill>
            </a:endParaRP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EB558416-3B55-7139-C148-F9B9BD7D7AF8}"/>
              </a:ext>
            </a:extLst>
          </p:cNvPr>
          <p:cNvSpPr/>
          <p:nvPr/>
        </p:nvSpPr>
        <p:spPr>
          <a:xfrm>
            <a:off x="146958" y="1077344"/>
            <a:ext cx="1975757" cy="76267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rgbClr val="FF0000"/>
                </a:solidFill>
              </a:rPr>
              <a:t>παιδί</a:t>
            </a:r>
            <a:endParaRPr lang="el-CY" sz="3600" dirty="0">
              <a:solidFill>
                <a:srgbClr val="FF0000"/>
              </a:solidFill>
            </a:endParaRPr>
          </a:p>
        </p:txBody>
      </p:sp>
      <p:pic>
        <p:nvPicPr>
          <p:cNvPr id="8200" name="Picture 8" descr="Cartoon Cottage Στοκ Εικονογραφήσεις, Vectors, &amp; Clipart – (52,673 Στοκ  Εικονογραφήσεις)">
            <a:extLst>
              <a:ext uri="{FF2B5EF4-FFF2-40B4-BE49-F238E27FC236}">
                <a16:creationId xmlns:a16="http://schemas.microsoft.com/office/drawing/2014/main" id="{F08CACBC-E819-01B6-1529-F73AEA735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271" y="229619"/>
            <a:ext cx="1491343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Cartoon Illustration Of A Family Shopping In A Supermarket Or Grocery Store  Royalty Free SVG, Cliparts, Vectors, and Stock Illustration. Image  203985199.">
            <a:extLst>
              <a:ext uri="{FF2B5EF4-FFF2-40B4-BE49-F238E27FC236}">
                <a16:creationId xmlns:a16="http://schemas.microsoft.com/office/drawing/2014/main" id="{44A91D7F-0BCE-E4D0-8136-FC2104E63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715" y="4664871"/>
            <a:ext cx="332967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74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C386335E-FDB0-F2F5-7784-564EABB1ED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85"/>
          <a:stretch>
            <a:fillRect/>
          </a:stretch>
        </p:blipFill>
        <p:spPr bwMode="auto">
          <a:xfrm>
            <a:off x="816428" y="389844"/>
            <a:ext cx="10853057" cy="616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1224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1952596" y="1142985"/>
            <a:ext cx="2428892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l-GR" dirty="0"/>
              <a:t>ο  άντρ</a:t>
            </a:r>
            <a:r>
              <a:rPr lang="el-GR" u="sng" dirty="0"/>
              <a:t>ας</a:t>
            </a:r>
          </a:p>
          <a:p>
            <a:pPr>
              <a:lnSpc>
                <a:spcPct val="200000"/>
              </a:lnSpc>
            </a:pPr>
            <a:r>
              <a:rPr lang="el-GR" dirty="0"/>
              <a:t>ο πίνακ</a:t>
            </a:r>
            <a:r>
              <a:rPr lang="el-GR" u="sng" dirty="0"/>
              <a:t>ας</a:t>
            </a:r>
          </a:p>
          <a:p>
            <a:pPr>
              <a:lnSpc>
                <a:spcPct val="200000"/>
              </a:lnSpc>
            </a:pPr>
            <a:r>
              <a:rPr lang="el-GR" dirty="0"/>
              <a:t>ο εργάτ</a:t>
            </a:r>
            <a:r>
              <a:rPr lang="el-GR" u="sng" dirty="0"/>
              <a:t>ης</a:t>
            </a:r>
          </a:p>
          <a:p>
            <a:pPr>
              <a:lnSpc>
                <a:spcPct val="200000"/>
              </a:lnSpc>
            </a:pPr>
            <a:r>
              <a:rPr lang="el-GR" dirty="0"/>
              <a:t>ο μαθητ</a:t>
            </a:r>
            <a:r>
              <a:rPr lang="el-GR" u="sng" dirty="0"/>
              <a:t>ής</a:t>
            </a:r>
          </a:p>
          <a:p>
            <a:pPr>
              <a:lnSpc>
                <a:spcPct val="200000"/>
              </a:lnSpc>
            </a:pPr>
            <a:r>
              <a:rPr lang="el-GR" dirty="0"/>
              <a:t>ο ήλι</a:t>
            </a:r>
            <a:r>
              <a:rPr lang="el-GR" u="sng" dirty="0"/>
              <a:t>ος</a:t>
            </a:r>
          </a:p>
          <a:p>
            <a:pPr>
              <a:lnSpc>
                <a:spcPct val="200000"/>
              </a:lnSpc>
            </a:pPr>
            <a:r>
              <a:rPr lang="el-GR" dirty="0"/>
              <a:t>ο δάσκαλ</a:t>
            </a:r>
            <a:r>
              <a:rPr lang="el-GR" u="sng" dirty="0"/>
              <a:t>ος</a:t>
            </a:r>
          </a:p>
          <a:p>
            <a:pPr>
              <a:lnSpc>
                <a:spcPct val="200000"/>
              </a:lnSpc>
            </a:pPr>
            <a:r>
              <a:rPr lang="el-GR" dirty="0"/>
              <a:t>ο δρόμ</a:t>
            </a:r>
            <a:r>
              <a:rPr lang="el-GR" u="sng" dirty="0"/>
              <a:t>ος</a:t>
            </a:r>
          </a:p>
          <a:p>
            <a:pPr>
              <a:lnSpc>
                <a:spcPct val="200000"/>
              </a:lnSpc>
            </a:pPr>
            <a:r>
              <a:rPr lang="el-GR" dirty="0"/>
              <a:t>ο άνθρωπ</a:t>
            </a:r>
            <a:r>
              <a:rPr lang="el-GR" u="sng" dirty="0"/>
              <a:t>ος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2024034" y="642918"/>
            <a:ext cx="22860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ΑΡΣΕΝΙΚΑ</a:t>
            </a:r>
            <a:r>
              <a:rPr lang="en-GB" dirty="0"/>
              <a:t> </a:t>
            </a:r>
            <a:r>
              <a:rPr lang="en-US" i="1" dirty="0"/>
              <a:t>masculine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4524364" y="642918"/>
            <a:ext cx="22860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ΘΗΛ</a:t>
            </a:r>
            <a:r>
              <a:rPr lang="en-US" dirty="0"/>
              <a:t>Y</a:t>
            </a:r>
            <a:r>
              <a:rPr lang="el-GR" dirty="0"/>
              <a:t>ΚΑ</a:t>
            </a:r>
            <a:r>
              <a:rPr lang="en-US" dirty="0"/>
              <a:t> </a:t>
            </a:r>
            <a:r>
              <a:rPr lang="en-US" i="1" dirty="0"/>
              <a:t>feminine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7310446" y="571480"/>
            <a:ext cx="22860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ΟΥΔΕΤΕΡΑ</a:t>
            </a:r>
            <a:r>
              <a:rPr lang="en-GB" dirty="0"/>
              <a:t> </a:t>
            </a:r>
            <a:r>
              <a:rPr lang="en-US" i="1" dirty="0"/>
              <a:t>neutral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4024298" y="142852"/>
            <a:ext cx="22860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ΟΥΣΙΑΣΤΙΚΑ - </a:t>
            </a:r>
            <a:r>
              <a:rPr lang="en-GB" dirty="0"/>
              <a:t>NOUNS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11" name="10 - Ορθογώνιο"/>
          <p:cNvSpPr/>
          <p:nvPr/>
        </p:nvSpPr>
        <p:spPr>
          <a:xfrm>
            <a:off x="4524364" y="1142985"/>
            <a:ext cx="2428892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l-GR" dirty="0"/>
              <a:t>η γυναίκ</a:t>
            </a:r>
            <a:r>
              <a:rPr lang="el-GR" u="sng" dirty="0"/>
              <a:t>α</a:t>
            </a:r>
          </a:p>
          <a:p>
            <a:pPr>
              <a:lnSpc>
                <a:spcPct val="200000"/>
              </a:lnSpc>
            </a:pPr>
            <a:r>
              <a:rPr lang="el-GR" dirty="0"/>
              <a:t>η τσάντ</a:t>
            </a:r>
            <a:r>
              <a:rPr lang="el-GR" u="sng" dirty="0"/>
              <a:t>α</a:t>
            </a:r>
          </a:p>
          <a:p>
            <a:pPr>
              <a:lnSpc>
                <a:spcPct val="200000"/>
              </a:lnSpc>
            </a:pPr>
            <a:r>
              <a:rPr lang="el-GR" dirty="0"/>
              <a:t>η μητέρ</a:t>
            </a:r>
            <a:r>
              <a:rPr lang="el-GR" u="sng" dirty="0"/>
              <a:t>α</a:t>
            </a:r>
          </a:p>
          <a:p>
            <a:pPr>
              <a:lnSpc>
                <a:spcPct val="200000"/>
              </a:lnSpc>
            </a:pPr>
            <a:r>
              <a:rPr lang="el-GR" dirty="0"/>
              <a:t>η πόλ</a:t>
            </a:r>
            <a:r>
              <a:rPr lang="el-GR" u="sng" dirty="0"/>
              <a:t>η</a:t>
            </a:r>
          </a:p>
          <a:p>
            <a:pPr>
              <a:lnSpc>
                <a:spcPct val="200000"/>
              </a:lnSpc>
            </a:pPr>
            <a:r>
              <a:rPr lang="el-GR" dirty="0"/>
              <a:t>η τάξ</a:t>
            </a:r>
            <a:r>
              <a:rPr lang="el-GR" u="sng" dirty="0"/>
              <a:t>η</a:t>
            </a:r>
          </a:p>
          <a:p>
            <a:pPr>
              <a:lnSpc>
                <a:spcPct val="200000"/>
              </a:lnSpc>
            </a:pPr>
            <a:r>
              <a:rPr lang="el-GR" dirty="0"/>
              <a:t>η είσοδ</a:t>
            </a:r>
            <a:r>
              <a:rPr lang="el-GR" u="sng" dirty="0"/>
              <a:t>ος</a:t>
            </a:r>
          </a:p>
          <a:p>
            <a:pPr>
              <a:lnSpc>
                <a:spcPct val="200000"/>
              </a:lnSpc>
            </a:pPr>
            <a:r>
              <a:rPr lang="el-GR" dirty="0"/>
              <a:t>η έξοδ</a:t>
            </a:r>
            <a:r>
              <a:rPr lang="el-GR" u="sng" dirty="0"/>
              <a:t>ος</a:t>
            </a:r>
          </a:p>
          <a:p>
            <a:pPr>
              <a:lnSpc>
                <a:spcPct val="200000"/>
              </a:lnSpc>
            </a:pPr>
            <a:r>
              <a:rPr lang="el-GR" dirty="0"/>
              <a:t>η παράγραφ</a:t>
            </a:r>
            <a:r>
              <a:rPr lang="el-GR" u="sng" dirty="0"/>
              <a:t>ος</a:t>
            </a:r>
          </a:p>
        </p:txBody>
      </p:sp>
      <p:sp>
        <p:nvSpPr>
          <p:cNvPr id="12" name="11 - Ορθογώνιο"/>
          <p:cNvSpPr/>
          <p:nvPr/>
        </p:nvSpPr>
        <p:spPr>
          <a:xfrm>
            <a:off x="7310446" y="1142986"/>
            <a:ext cx="2428892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l-GR" dirty="0"/>
              <a:t>το νερ</a:t>
            </a:r>
            <a:r>
              <a:rPr lang="el-GR" u="sng" dirty="0"/>
              <a:t>ό</a:t>
            </a:r>
          </a:p>
          <a:p>
            <a:pPr>
              <a:lnSpc>
                <a:spcPct val="200000"/>
              </a:lnSpc>
            </a:pPr>
            <a:r>
              <a:rPr lang="el-GR" dirty="0"/>
              <a:t>το αυτοκίνητ</a:t>
            </a:r>
            <a:r>
              <a:rPr lang="el-GR" u="sng" dirty="0"/>
              <a:t>ο</a:t>
            </a:r>
            <a:br>
              <a:rPr lang="el-GR" dirty="0"/>
            </a:br>
            <a:r>
              <a:rPr lang="el-GR" dirty="0"/>
              <a:t>το διαβατήρι</a:t>
            </a:r>
            <a:r>
              <a:rPr lang="el-GR" u="sng" dirty="0"/>
              <a:t>ο</a:t>
            </a:r>
            <a:br>
              <a:rPr lang="el-GR" dirty="0"/>
            </a:br>
            <a:r>
              <a:rPr lang="el-GR" dirty="0"/>
              <a:t>το δωμάτι</a:t>
            </a:r>
            <a:r>
              <a:rPr lang="el-GR" u="sng" dirty="0"/>
              <a:t>ο</a:t>
            </a:r>
            <a:br>
              <a:rPr lang="el-GR" dirty="0"/>
            </a:br>
            <a:r>
              <a:rPr lang="el-GR" dirty="0"/>
              <a:t>το εισιτήρι</a:t>
            </a:r>
            <a:r>
              <a:rPr lang="el-GR" u="sng" dirty="0"/>
              <a:t>ο</a:t>
            </a:r>
            <a:br>
              <a:rPr lang="el-GR" dirty="0"/>
            </a:br>
            <a:r>
              <a:rPr lang="el-GR" dirty="0"/>
              <a:t>το κορίτσ</a:t>
            </a:r>
            <a:r>
              <a:rPr lang="el-GR" u="sng" dirty="0"/>
              <a:t>ι</a:t>
            </a:r>
          </a:p>
          <a:p>
            <a:pPr>
              <a:lnSpc>
                <a:spcPct val="200000"/>
              </a:lnSpc>
            </a:pPr>
            <a:r>
              <a:rPr lang="el-GR" dirty="0"/>
              <a:t>το αγόρ</a:t>
            </a:r>
            <a:r>
              <a:rPr lang="el-GR" u="sng" dirty="0"/>
              <a:t>ι</a:t>
            </a:r>
          </a:p>
          <a:p>
            <a:pPr>
              <a:lnSpc>
                <a:spcPct val="200000"/>
              </a:lnSpc>
            </a:pPr>
            <a:r>
              <a:rPr lang="el-GR" dirty="0"/>
              <a:t>το σπίτ</a:t>
            </a:r>
            <a:r>
              <a:rPr lang="el-GR" u="sng" dirty="0"/>
              <a:t>ι</a:t>
            </a:r>
          </a:p>
        </p:txBody>
      </p:sp>
    </p:spTree>
    <p:extLst>
      <p:ext uri="{BB962C8B-B14F-4D97-AF65-F5344CB8AC3E}">
        <p14:creationId xmlns:p14="http://schemas.microsoft.com/office/powerpoint/2010/main" val="5453246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1952596" y="1142985"/>
            <a:ext cx="2428892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l-GR" dirty="0"/>
              <a:t>ο  άντρ</a:t>
            </a:r>
            <a:r>
              <a:rPr lang="el-GR" u="sng" dirty="0"/>
              <a:t>ας  </a:t>
            </a:r>
            <a:r>
              <a:rPr lang="en-US" dirty="0">
                <a:solidFill>
                  <a:srgbClr val="FF0000"/>
                </a:solidFill>
                <a:latin typeface="inherit"/>
                <a:cs typeface="Arial" pitchFamily="34" charset="0"/>
              </a:rPr>
              <a:t>man</a:t>
            </a:r>
            <a:endParaRPr lang="el-GR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l-GR" dirty="0"/>
              <a:t>ο πίνακ</a:t>
            </a:r>
            <a:r>
              <a:rPr lang="el-GR" u="sng" dirty="0"/>
              <a:t>ας </a:t>
            </a:r>
            <a:r>
              <a:rPr lang="en-US" u="sng" dirty="0">
                <a:solidFill>
                  <a:srgbClr val="FF0000"/>
                </a:solidFill>
                <a:latin typeface="inherit"/>
                <a:cs typeface="Arial" pitchFamily="34" charset="0"/>
              </a:rPr>
              <a:t>white board</a:t>
            </a:r>
            <a:r>
              <a:rPr lang="en-US" dirty="0">
                <a:solidFill>
                  <a:srgbClr val="FF0000"/>
                </a:solidFill>
                <a:latin typeface="inherit"/>
                <a:cs typeface="Arial" pitchFamily="34" charset="0"/>
              </a:rPr>
              <a:t> </a:t>
            </a:r>
            <a:endParaRPr lang="el-GR" u="sng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l-GR" dirty="0"/>
              <a:t>ο εργάτ</a:t>
            </a:r>
            <a:r>
              <a:rPr lang="el-GR" u="sng" dirty="0"/>
              <a:t>ης </a:t>
            </a:r>
            <a:r>
              <a:rPr lang="en-US" dirty="0">
                <a:solidFill>
                  <a:srgbClr val="FF0000"/>
                </a:solidFill>
                <a:latin typeface="inherit"/>
                <a:cs typeface="Arial" pitchFamily="34" charset="0"/>
              </a:rPr>
              <a:t>worker </a:t>
            </a:r>
            <a:endParaRPr lang="el-GR" u="sng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l-GR" dirty="0"/>
              <a:t>ο μαθητ</a:t>
            </a:r>
            <a:r>
              <a:rPr lang="el-GR" u="sng" dirty="0"/>
              <a:t>ής </a:t>
            </a:r>
            <a:r>
              <a:rPr lang="en-US" dirty="0">
                <a:solidFill>
                  <a:srgbClr val="FF0000"/>
                </a:solidFill>
                <a:latin typeface="inherit"/>
                <a:cs typeface="Arial" pitchFamily="34" charset="0"/>
              </a:rPr>
              <a:t>student </a:t>
            </a:r>
            <a:endParaRPr lang="el-GR" u="sng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l-GR" dirty="0"/>
              <a:t>ο ήλι</a:t>
            </a:r>
            <a:r>
              <a:rPr lang="el-GR" u="sng" dirty="0"/>
              <a:t>ος </a:t>
            </a:r>
            <a:r>
              <a:rPr lang="en-US" dirty="0">
                <a:solidFill>
                  <a:srgbClr val="FF0000"/>
                </a:solidFill>
                <a:latin typeface="inherit"/>
                <a:cs typeface="Arial" pitchFamily="34" charset="0"/>
              </a:rPr>
              <a:t>sun </a:t>
            </a:r>
            <a:endParaRPr lang="el-GR" u="sng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l-GR" dirty="0"/>
              <a:t>ο δάσκαλ</a:t>
            </a:r>
            <a:r>
              <a:rPr lang="el-GR" u="sng" dirty="0"/>
              <a:t>ος </a:t>
            </a:r>
            <a:r>
              <a:rPr lang="en-US" dirty="0">
                <a:solidFill>
                  <a:srgbClr val="FF0000"/>
                </a:solidFill>
                <a:latin typeface="inherit"/>
                <a:cs typeface="Arial" pitchFamily="34" charset="0"/>
              </a:rPr>
              <a:t>teacher </a:t>
            </a:r>
            <a:endParaRPr lang="el-GR" u="sng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l-GR" dirty="0"/>
              <a:t>ο δρόμ</a:t>
            </a:r>
            <a:r>
              <a:rPr lang="el-GR" u="sng" dirty="0"/>
              <a:t>ος </a:t>
            </a:r>
            <a:r>
              <a:rPr lang="en-US" dirty="0">
                <a:solidFill>
                  <a:srgbClr val="FF0000"/>
                </a:solidFill>
                <a:latin typeface="inherit"/>
                <a:cs typeface="Arial" pitchFamily="34" charset="0"/>
              </a:rPr>
              <a:t>road </a:t>
            </a:r>
            <a:endParaRPr lang="el-GR" u="sng" dirty="0">
              <a:solidFill>
                <a:srgbClr val="FF0000"/>
              </a:solidFill>
            </a:endParaRPr>
          </a:p>
          <a:p>
            <a:pPr lvl="0">
              <a:lnSpc>
                <a:spcPct val="200000"/>
              </a:lnSpc>
            </a:pPr>
            <a:r>
              <a:rPr lang="el-GR" dirty="0"/>
              <a:t>ο άνθρωπ</a:t>
            </a:r>
            <a:r>
              <a:rPr lang="el-GR" u="sng" dirty="0"/>
              <a:t>ος</a:t>
            </a:r>
            <a:r>
              <a:rPr lang="en-GB" u="sng" dirty="0"/>
              <a:t> </a:t>
            </a:r>
            <a:r>
              <a:rPr lang="en-GB" dirty="0">
                <a:solidFill>
                  <a:srgbClr val="FF0000"/>
                </a:solidFill>
                <a:latin typeface="inherit"/>
                <a:cs typeface="Arial" pitchFamily="34" charset="0"/>
              </a:rPr>
              <a:t>h</a:t>
            </a:r>
            <a:r>
              <a:rPr lang="en-US" dirty="0" err="1">
                <a:solidFill>
                  <a:srgbClr val="FF0000"/>
                </a:solidFill>
                <a:latin typeface="inherit"/>
                <a:cs typeface="Arial" pitchFamily="34" charset="0"/>
              </a:rPr>
              <a:t>uman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2024034" y="642918"/>
            <a:ext cx="22860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ΑΡΣΕΝΙΚΑ</a:t>
            </a:r>
            <a:r>
              <a:rPr lang="en-GB" dirty="0"/>
              <a:t> </a:t>
            </a:r>
            <a:r>
              <a:rPr lang="en-US" i="1" dirty="0"/>
              <a:t>masculine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4524364" y="642918"/>
            <a:ext cx="22860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ΘΗΛ</a:t>
            </a:r>
            <a:r>
              <a:rPr lang="en-US"/>
              <a:t>Y</a:t>
            </a:r>
            <a:r>
              <a:rPr lang="el-GR"/>
              <a:t>ΚΑ</a:t>
            </a:r>
            <a:r>
              <a:rPr lang="en-US" dirty="0"/>
              <a:t> </a:t>
            </a:r>
            <a:r>
              <a:rPr lang="en-US" i="1" dirty="0"/>
              <a:t>feminine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7310446" y="571480"/>
            <a:ext cx="22860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ΟΥΔΕΤΕΡΑ</a:t>
            </a:r>
            <a:r>
              <a:rPr lang="en-GB" dirty="0"/>
              <a:t> </a:t>
            </a:r>
            <a:r>
              <a:rPr lang="en-US" i="1" dirty="0"/>
              <a:t>neutral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4024298" y="142852"/>
            <a:ext cx="22860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ΟΥΣΙΑΣΤΙΚΑ - </a:t>
            </a:r>
            <a:r>
              <a:rPr lang="en-GB" dirty="0"/>
              <a:t>NOUNS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11" name="10 - Ορθογώνιο"/>
          <p:cNvSpPr/>
          <p:nvPr/>
        </p:nvSpPr>
        <p:spPr>
          <a:xfrm>
            <a:off x="4524364" y="1142985"/>
            <a:ext cx="2714644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l-GR" dirty="0"/>
              <a:t>η γυναίκ</a:t>
            </a:r>
            <a:r>
              <a:rPr lang="el-GR" u="sng" dirty="0"/>
              <a:t>α</a:t>
            </a:r>
            <a:r>
              <a:rPr lang="en-GB" u="sng" dirty="0"/>
              <a:t> </a:t>
            </a:r>
            <a:r>
              <a:rPr lang="en-US" dirty="0">
                <a:solidFill>
                  <a:srgbClr val="FF0000"/>
                </a:solidFill>
                <a:latin typeface="inherit"/>
                <a:cs typeface="Arial" pitchFamily="34" charset="0"/>
              </a:rPr>
              <a:t>woman </a:t>
            </a:r>
            <a:endParaRPr lang="el-GR" u="sng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l-GR" dirty="0"/>
              <a:t>η τσάντ</a:t>
            </a:r>
            <a:r>
              <a:rPr lang="el-GR" u="sng" dirty="0"/>
              <a:t>α</a:t>
            </a:r>
            <a:r>
              <a:rPr lang="en-GB" u="sng" dirty="0"/>
              <a:t> </a:t>
            </a:r>
            <a:r>
              <a:rPr lang="en-US" dirty="0">
                <a:solidFill>
                  <a:srgbClr val="FF0000"/>
                </a:solidFill>
                <a:latin typeface="inherit"/>
                <a:cs typeface="Arial" pitchFamily="34" charset="0"/>
              </a:rPr>
              <a:t>bag </a:t>
            </a:r>
            <a:endParaRPr lang="el-GR" u="sng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l-GR" dirty="0"/>
              <a:t>η μητέρ</a:t>
            </a:r>
            <a:r>
              <a:rPr lang="el-GR" u="sng" dirty="0"/>
              <a:t>α</a:t>
            </a:r>
            <a:r>
              <a:rPr lang="en-GB" u="sng" dirty="0"/>
              <a:t> </a:t>
            </a:r>
            <a:r>
              <a:rPr lang="en-US" dirty="0">
                <a:solidFill>
                  <a:srgbClr val="FF0000"/>
                </a:solidFill>
                <a:latin typeface="inherit"/>
                <a:cs typeface="Arial" pitchFamily="34" charset="0"/>
              </a:rPr>
              <a:t>mother </a:t>
            </a:r>
            <a:endParaRPr lang="el-GR" u="sng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l-GR" dirty="0"/>
              <a:t>η πόλ</a:t>
            </a:r>
            <a:r>
              <a:rPr lang="el-GR" u="sng" dirty="0"/>
              <a:t>η</a:t>
            </a:r>
            <a:r>
              <a:rPr lang="en-GB" u="sng" dirty="0"/>
              <a:t> </a:t>
            </a:r>
            <a:r>
              <a:rPr lang="en-US" dirty="0">
                <a:solidFill>
                  <a:srgbClr val="FF0000"/>
                </a:solidFill>
                <a:latin typeface="inherit"/>
                <a:cs typeface="Arial" pitchFamily="34" charset="0"/>
              </a:rPr>
              <a:t>city </a:t>
            </a:r>
            <a:endParaRPr lang="el-GR" u="sng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l-GR" dirty="0"/>
              <a:t>η τάξ</a:t>
            </a:r>
            <a:r>
              <a:rPr lang="el-GR" u="sng" dirty="0"/>
              <a:t>η</a:t>
            </a:r>
            <a:r>
              <a:rPr lang="en-GB" u="sng" dirty="0"/>
              <a:t> </a:t>
            </a:r>
            <a:r>
              <a:rPr lang="en-US" dirty="0">
                <a:solidFill>
                  <a:srgbClr val="FF0000"/>
                </a:solidFill>
                <a:latin typeface="inherit"/>
                <a:cs typeface="Arial" pitchFamily="34" charset="0"/>
              </a:rPr>
              <a:t>classroom </a:t>
            </a:r>
            <a:endParaRPr lang="el-GR" u="sng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l-GR" dirty="0"/>
              <a:t>η είσοδ</a:t>
            </a:r>
            <a:r>
              <a:rPr lang="el-GR" u="sng" dirty="0"/>
              <a:t>ος</a:t>
            </a:r>
            <a:r>
              <a:rPr lang="en-GB" u="sng" dirty="0"/>
              <a:t> </a:t>
            </a:r>
            <a:r>
              <a:rPr lang="en-US" dirty="0">
                <a:solidFill>
                  <a:srgbClr val="FF0000"/>
                </a:solidFill>
                <a:latin typeface="inherit"/>
                <a:cs typeface="Arial" pitchFamily="34" charset="0"/>
              </a:rPr>
              <a:t>entrance</a:t>
            </a:r>
            <a:endParaRPr lang="el-GR" u="sng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l-GR" dirty="0"/>
              <a:t>η έξοδ</a:t>
            </a:r>
            <a:r>
              <a:rPr lang="el-GR" u="sng" dirty="0"/>
              <a:t>ος</a:t>
            </a:r>
            <a:r>
              <a:rPr lang="en-GB" u="sng" dirty="0"/>
              <a:t> </a:t>
            </a:r>
            <a:r>
              <a:rPr lang="en-US" dirty="0">
                <a:solidFill>
                  <a:srgbClr val="FF0000"/>
                </a:solidFill>
                <a:latin typeface="inherit"/>
                <a:cs typeface="Arial" pitchFamily="34" charset="0"/>
              </a:rPr>
              <a:t>exit </a:t>
            </a:r>
            <a:endParaRPr lang="el-GR" u="sng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l-GR" dirty="0"/>
              <a:t>η παράγραφ</a:t>
            </a:r>
            <a:r>
              <a:rPr lang="el-GR" u="sng" dirty="0"/>
              <a:t>ος</a:t>
            </a:r>
            <a:r>
              <a:rPr lang="en-GB" u="sng" dirty="0"/>
              <a:t> </a:t>
            </a:r>
            <a:r>
              <a:rPr lang="en-US" dirty="0">
                <a:solidFill>
                  <a:srgbClr val="FF0000"/>
                </a:solidFill>
                <a:latin typeface="inherit"/>
                <a:cs typeface="Arial" pitchFamily="34" charset="0"/>
              </a:rPr>
              <a:t>paragraph</a:t>
            </a:r>
            <a:r>
              <a:rPr lang="en-US" sz="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l-GR" u="sng" dirty="0">
              <a:solidFill>
                <a:srgbClr val="FF0000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7381884" y="1142984"/>
            <a:ext cx="2928958" cy="46166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l-GR" dirty="0"/>
              <a:t>το νερ</a:t>
            </a:r>
            <a:r>
              <a:rPr lang="el-GR" u="sng" dirty="0"/>
              <a:t>ό</a:t>
            </a:r>
            <a:r>
              <a:rPr lang="en-GB" u="sng" dirty="0"/>
              <a:t> </a:t>
            </a:r>
            <a:r>
              <a:rPr lang="en-US" dirty="0">
                <a:solidFill>
                  <a:srgbClr val="FF0000"/>
                </a:solidFill>
                <a:latin typeface="inherit"/>
                <a:cs typeface="Arial" pitchFamily="34" charset="0"/>
              </a:rPr>
              <a:t>water </a:t>
            </a:r>
            <a:endParaRPr lang="el-GR" u="sng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l-GR" dirty="0"/>
              <a:t>το αυτοκίνητ</a:t>
            </a:r>
            <a:r>
              <a:rPr lang="el-GR" u="sng" dirty="0"/>
              <a:t>ο</a:t>
            </a:r>
            <a:r>
              <a:rPr lang="en-GB" u="sng" dirty="0"/>
              <a:t> </a:t>
            </a:r>
            <a:r>
              <a:rPr lang="en-US" dirty="0">
                <a:solidFill>
                  <a:srgbClr val="FF0000"/>
                </a:solidFill>
                <a:latin typeface="inherit"/>
                <a:cs typeface="Arial" pitchFamily="34" charset="0"/>
              </a:rPr>
              <a:t>car</a:t>
            </a:r>
            <a:r>
              <a:rPr lang="en-US" dirty="0">
                <a:solidFill>
                  <a:srgbClr val="202124"/>
                </a:solidFill>
                <a:latin typeface="inherit"/>
                <a:cs typeface="Arial" pitchFamily="34" charset="0"/>
              </a:rPr>
              <a:t> </a:t>
            </a:r>
            <a:br>
              <a:rPr lang="el-GR" dirty="0"/>
            </a:br>
            <a:r>
              <a:rPr lang="el-GR" dirty="0"/>
              <a:t>το διαβατήρι</a:t>
            </a:r>
            <a:r>
              <a:rPr lang="el-GR" u="sng" dirty="0"/>
              <a:t>ο</a:t>
            </a:r>
            <a:r>
              <a:rPr lang="en-GB" u="sng" dirty="0"/>
              <a:t> </a:t>
            </a:r>
            <a:r>
              <a:rPr lang="en-US" dirty="0">
                <a:solidFill>
                  <a:srgbClr val="FF0000"/>
                </a:solidFill>
                <a:latin typeface="inherit"/>
                <a:cs typeface="Arial" pitchFamily="34" charset="0"/>
              </a:rPr>
              <a:t>passport</a:t>
            </a:r>
            <a:r>
              <a:rPr lang="en-US" dirty="0">
                <a:solidFill>
                  <a:srgbClr val="202124"/>
                </a:solidFill>
                <a:latin typeface="inherit"/>
                <a:cs typeface="Arial" pitchFamily="34" charset="0"/>
              </a:rPr>
              <a:t> </a:t>
            </a:r>
            <a:br>
              <a:rPr lang="el-GR" dirty="0"/>
            </a:br>
            <a:r>
              <a:rPr lang="el-GR" dirty="0"/>
              <a:t>το δωμάτι</a:t>
            </a:r>
            <a:r>
              <a:rPr lang="el-GR" u="sng" dirty="0"/>
              <a:t>ο</a:t>
            </a:r>
            <a:r>
              <a:rPr lang="en-GB" u="sng" dirty="0"/>
              <a:t> </a:t>
            </a:r>
            <a:r>
              <a:rPr lang="en-US" dirty="0">
                <a:solidFill>
                  <a:srgbClr val="FF0000"/>
                </a:solidFill>
                <a:latin typeface="inherit"/>
                <a:cs typeface="Arial" pitchFamily="34" charset="0"/>
              </a:rPr>
              <a:t>room</a:t>
            </a:r>
            <a:r>
              <a:rPr lang="en-US" dirty="0">
                <a:solidFill>
                  <a:srgbClr val="202124"/>
                </a:solidFill>
                <a:latin typeface="inherit"/>
                <a:cs typeface="Arial" pitchFamily="34" charset="0"/>
              </a:rPr>
              <a:t> </a:t>
            </a:r>
            <a:br>
              <a:rPr lang="el-GR" dirty="0"/>
            </a:br>
            <a:r>
              <a:rPr lang="el-GR" dirty="0"/>
              <a:t>το εισιτήρι</a:t>
            </a:r>
            <a:r>
              <a:rPr lang="el-GR" u="sng" dirty="0"/>
              <a:t>ο</a:t>
            </a:r>
            <a:r>
              <a:rPr lang="en-GB" u="sng" dirty="0"/>
              <a:t> </a:t>
            </a:r>
            <a:r>
              <a:rPr lang="en-US" dirty="0">
                <a:solidFill>
                  <a:srgbClr val="FF0000"/>
                </a:solidFill>
                <a:latin typeface="inherit"/>
                <a:cs typeface="Arial" pitchFamily="34" charset="0"/>
              </a:rPr>
              <a:t>ticket</a:t>
            </a:r>
            <a:r>
              <a:rPr lang="en-US" dirty="0">
                <a:solidFill>
                  <a:srgbClr val="202124"/>
                </a:solidFill>
                <a:latin typeface="inherit"/>
                <a:cs typeface="Arial" pitchFamily="34" charset="0"/>
              </a:rPr>
              <a:t> </a:t>
            </a:r>
            <a:br>
              <a:rPr lang="el-GR" dirty="0"/>
            </a:br>
            <a:r>
              <a:rPr lang="el-GR" dirty="0"/>
              <a:t>το κορίτσ</a:t>
            </a:r>
            <a:r>
              <a:rPr lang="el-GR" u="sng" dirty="0"/>
              <a:t>ι</a:t>
            </a:r>
            <a:r>
              <a:rPr lang="en-GB" u="sng" dirty="0"/>
              <a:t> </a:t>
            </a:r>
            <a:r>
              <a:rPr lang="en-US" dirty="0">
                <a:solidFill>
                  <a:srgbClr val="FF0000"/>
                </a:solidFill>
                <a:latin typeface="inherit"/>
                <a:cs typeface="Arial" pitchFamily="34" charset="0"/>
              </a:rPr>
              <a:t>girl </a:t>
            </a:r>
            <a:endParaRPr lang="el-GR" u="sng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l-GR" dirty="0"/>
              <a:t>το αγόρ</a:t>
            </a:r>
            <a:r>
              <a:rPr lang="el-GR" u="sng" dirty="0"/>
              <a:t>ι</a:t>
            </a:r>
            <a:r>
              <a:rPr lang="en-GB" u="sng" dirty="0"/>
              <a:t> </a:t>
            </a:r>
            <a:r>
              <a:rPr lang="en-US" dirty="0">
                <a:solidFill>
                  <a:srgbClr val="FF0000"/>
                </a:solidFill>
                <a:latin typeface="inherit"/>
                <a:cs typeface="Arial" pitchFamily="34" charset="0"/>
              </a:rPr>
              <a:t>boy </a:t>
            </a:r>
            <a:endParaRPr lang="el-GR" u="sng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l-GR" dirty="0"/>
              <a:t>το σπίτ</a:t>
            </a:r>
            <a:r>
              <a:rPr lang="el-GR" u="sng" dirty="0"/>
              <a:t>ι</a:t>
            </a:r>
            <a:r>
              <a:rPr lang="en-GB" u="sng" dirty="0"/>
              <a:t> </a:t>
            </a:r>
            <a:r>
              <a:rPr lang="en-US" dirty="0">
                <a:solidFill>
                  <a:srgbClr val="FF0000"/>
                </a:solidFill>
                <a:latin typeface="inherit"/>
                <a:cs typeface="Arial" pitchFamily="34" charset="0"/>
              </a:rPr>
              <a:t>home</a:t>
            </a:r>
            <a:r>
              <a:rPr lang="en-US" sz="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l-GR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59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ΑΚΟΥΩ ΜΟΥΣΙΚΗ - online παζλ">
            <a:extLst>
              <a:ext uri="{FF2B5EF4-FFF2-40B4-BE49-F238E27FC236}">
                <a16:creationId xmlns:a16="http://schemas.microsoft.com/office/drawing/2014/main" id="{80D549C5-5FB1-B3AE-3192-F80C4123B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556" y="332656"/>
            <a:ext cx="799288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8007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1952596" y="1142985"/>
            <a:ext cx="2428892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l-GR" dirty="0"/>
              <a:t>οι  άντρ</a:t>
            </a:r>
            <a:r>
              <a:rPr lang="el-GR" u="sng" dirty="0"/>
              <a:t>ες</a:t>
            </a:r>
          </a:p>
          <a:p>
            <a:pPr>
              <a:lnSpc>
                <a:spcPct val="200000"/>
              </a:lnSpc>
            </a:pPr>
            <a:r>
              <a:rPr lang="el-GR" dirty="0"/>
              <a:t>οι πίνακ</a:t>
            </a:r>
            <a:r>
              <a:rPr lang="el-GR" u="sng" dirty="0"/>
              <a:t>ες</a:t>
            </a:r>
          </a:p>
          <a:p>
            <a:pPr>
              <a:lnSpc>
                <a:spcPct val="200000"/>
              </a:lnSpc>
            </a:pPr>
            <a:r>
              <a:rPr lang="el-GR" dirty="0"/>
              <a:t>οι εργάτ</a:t>
            </a:r>
            <a:r>
              <a:rPr lang="el-GR" u="sng" dirty="0"/>
              <a:t>ες</a:t>
            </a:r>
          </a:p>
          <a:p>
            <a:pPr>
              <a:lnSpc>
                <a:spcPct val="200000"/>
              </a:lnSpc>
            </a:pPr>
            <a:r>
              <a:rPr lang="el-GR" dirty="0"/>
              <a:t>οι μαθητ</a:t>
            </a:r>
            <a:r>
              <a:rPr lang="el-GR" u="sng" dirty="0"/>
              <a:t>ές</a:t>
            </a:r>
          </a:p>
          <a:p>
            <a:pPr>
              <a:lnSpc>
                <a:spcPct val="200000"/>
              </a:lnSpc>
            </a:pPr>
            <a:r>
              <a:rPr lang="el-GR" dirty="0"/>
              <a:t>οι ήλι</a:t>
            </a:r>
            <a:r>
              <a:rPr lang="el-GR" u="sng" dirty="0"/>
              <a:t>οι</a:t>
            </a:r>
          </a:p>
          <a:p>
            <a:pPr>
              <a:lnSpc>
                <a:spcPct val="200000"/>
              </a:lnSpc>
            </a:pPr>
            <a:r>
              <a:rPr lang="el-GR" dirty="0"/>
              <a:t>οι δάσκαλ</a:t>
            </a:r>
            <a:r>
              <a:rPr lang="el-GR" u="sng" dirty="0"/>
              <a:t>οι</a:t>
            </a:r>
          </a:p>
          <a:p>
            <a:pPr>
              <a:lnSpc>
                <a:spcPct val="200000"/>
              </a:lnSpc>
            </a:pPr>
            <a:r>
              <a:rPr lang="el-GR" dirty="0"/>
              <a:t>οι δρόμ</a:t>
            </a:r>
            <a:r>
              <a:rPr lang="el-GR" u="sng" dirty="0"/>
              <a:t>οι</a:t>
            </a:r>
          </a:p>
          <a:p>
            <a:pPr>
              <a:lnSpc>
                <a:spcPct val="200000"/>
              </a:lnSpc>
            </a:pPr>
            <a:r>
              <a:rPr lang="el-GR" dirty="0"/>
              <a:t>οι άνθρωπ</a:t>
            </a:r>
            <a:r>
              <a:rPr lang="el-GR" u="sng" dirty="0"/>
              <a:t>οι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2024034" y="642918"/>
            <a:ext cx="22860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ΑΡΣΕΝΙΚΑ</a:t>
            </a:r>
            <a:r>
              <a:rPr lang="en-GB" dirty="0"/>
              <a:t> </a:t>
            </a:r>
            <a:r>
              <a:rPr lang="en-US" i="1" dirty="0"/>
              <a:t>masculine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4524364" y="642918"/>
            <a:ext cx="22860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/>
              <a:t>ΘΗΛΥΚΑ</a:t>
            </a:r>
            <a:r>
              <a:rPr lang="en-US" dirty="0"/>
              <a:t> </a:t>
            </a:r>
            <a:r>
              <a:rPr lang="en-US" i="1" dirty="0"/>
              <a:t>feminine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7310446" y="571480"/>
            <a:ext cx="22860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ΟΥΔΕΤΕΡΑ</a:t>
            </a:r>
            <a:r>
              <a:rPr lang="en-GB" dirty="0"/>
              <a:t> </a:t>
            </a:r>
            <a:r>
              <a:rPr lang="en-US" i="1" dirty="0"/>
              <a:t>neutral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3809984" y="0"/>
            <a:ext cx="22860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ΟΥΣΙΑΣΤΙΚΑ - </a:t>
            </a:r>
            <a:r>
              <a:rPr lang="en-GB" dirty="0"/>
              <a:t>NOUNS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11" name="10 - Ορθογώνιο"/>
          <p:cNvSpPr/>
          <p:nvPr/>
        </p:nvSpPr>
        <p:spPr>
          <a:xfrm>
            <a:off x="4524364" y="1142985"/>
            <a:ext cx="2428892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l-GR" dirty="0"/>
              <a:t>οι γυναίκ</a:t>
            </a:r>
            <a:r>
              <a:rPr lang="el-GR" u="sng" dirty="0"/>
              <a:t>ες</a:t>
            </a:r>
          </a:p>
          <a:p>
            <a:pPr>
              <a:lnSpc>
                <a:spcPct val="200000"/>
              </a:lnSpc>
            </a:pPr>
            <a:r>
              <a:rPr lang="el-GR" dirty="0"/>
              <a:t>οι τσάντ</a:t>
            </a:r>
            <a:r>
              <a:rPr lang="el-GR" u="sng" dirty="0"/>
              <a:t>ες</a:t>
            </a:r>
          </a:p>
          <a:p>
            <a:pPr>
              <a:lnSpc>
                <a:spcPct val="200000"/>
              </a:lnSpc>
            </a:pPr>
            <a:r>
              <a:rPr lang="el-GR" dirty="0"/>
              <a:t>οι μητέρ</a:t>
            </a:r>
            <a:r>
              <a:rPr lang="el-GR" u="sng" dirty="0"/>
              <a:t>ες</a:t>
            </a:r>
          </a:p>
          <a:p>
            <a:pPr>
              <a:lnSpc>
                <a:spcPct val="200000"/>
              </a:lnSpc>
            </a:pPr>
            <a:r>
              <a:rPr lang="el-GR" dirty="0"/>
              <a:t>οι πόλ</a:t>
            </a:r>
            <a:r>
              <a:rPr lang="el-GR" u="sng" dirty="0"/>
              <a:t>εις</a:t>
            </a:r>
          </a:p>
          <a:p>
            <a:pPr>
              <a:lnSpc>
                <a:spcPct val="200000"/>
              </a:lnSpc>
            </a:pPr>
            <a:r>
              <a:rPr lang="el-GR" dirty="0"/>
              <a:t>οι τάξ</a:t>
            </a:r>
            <a:r>
              <a:rPr lang="el-GR" u="sng" dirty="0"/>
              <a:t>εις</a:t>
            </a:r>
          </a:p>
          <a:p>
            <a:pPr>
              <a:lnSpc>
                <a:spcPct val="200000"/>
              </a:lnSpc>
            </a:pPr>
            <a:r>
              <a:rPr lang="el-GR" dirty="0"/>
              <a:t>οι είσοδ</a:t>
            </a:r>
            <a:r>
              <a:rPr lang="el-GR" u="sng" dirty="0"/>
              <a:t>οι</a:t>
            </a:r>
          </a:p>
          <a:p>
            <a:pPr>
              <a:lnSpc>
                <a:spcPct val="200000"/>
              </a:lnSpc>
            </a:pPr>
            <a:r>
              <a:rPr lang="el-GR" dirty="0"/>
              <a:t>οι έξοδ</a:t>
            </a:r>
            <a:r>
              <a:rPr lang="el-GR" u="sng" dirty="0"/>
              <a:t>οι</a:t>
            </a:r>
          </a:p>
          <a:p>
            <a:pPr>
              <a:lnSpc>
                <a:spcPct val="200000"/>
              </a:lnSpc>
            </a:pPr>
            <a:r>
              <a:rPr lang="el-GR" dirty="0"/>
              <a:t>οι παράγραφ</a:t>
            </a:r>
            <a:r>
              <a:rPr lang="el-GR" u="sng" dirty="0"/>
              <a:t>οι</a:t>
            </a:r>
          </a:p>
        </p:txBody>
      </p:sp>
      <p:sp>
        <p:nvSpPr>
          <p:cNvPr id="12" name="11 - Ορθογώνιο"/>
          <p:cNvSpPr/>
          <p:nvPr/>
        </p:nvSpPr>
        <p:spPr>
          <a:xfrm>
            <a:off x="7310446" y="1142986"/>
            <a:ext cx="2428892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l-GR" dirty="0"/>
              <a:t>τα νερ</a:t>
            </a:r>
            <a:r>
              <a:rPr lang="el-GR" u="sng" dirty="0"/>
              <a:t>ά</a:t>
            </a:r>
          </a:p>
          <a:p>
            <a:pPr>
              <a:lnSpc>
                <a:spcPct val="200000"/>
              </a:lnSpc>
            </a:pPr>
            <a:r>
              <a:rPr lang="el-GR" dirty="0"/>
              <a:t>τα αυτοκίνητ</a:t>
            </a:r>
            <a:r>
              <a:rPr lang="el-GR" u="sng" dirty="0"/>
              <a:t>α</a:t>
            </a:r>
            <a:br>
              <a:rPr lang="el-GR" dirty="0"/>
            </a:br>
            <a:r>
              <a:rPr lang="el-GR" dirty="0"/>
              <a:t>τα διαβατήρι</a:t>
            </a:r>
            <a:r>
              <a:rPr lang="el-GR" u="sng" dirty="0"/>
              <a:t>α</a:t>
            </a:r>
            <a:br>
              <a:rPr lang="el-GR" dirty="0"/>
            </a:br>
            <a:r>
              <a:rPr lang="el-GR" dirty="0"/>
              <a:t>τα δωμάτι</a:t>
            </a:r>
            <a:r>
              <a:rPr lang="el-GR" u="sng" dirty="0"/>
              <a:t>α</a:t>
            </a:r>
            <a:br>
              <a:rPr lang="el-GR" dirty="0"/>
            </a:br>
            <a:r>
              <a:rPr lang="el-GR" dirty="0"/>
              <a:t>τα εισιτήρι</a:t>
            </a:r>
            <a:r>
              <a:rPr lang="el-GR" u="sng" dirty="0"/>
              <a:t>α</a:t>
            </a:r>
            <a:br>
              <a:rPr lang="el-GR" dirty="0"/>
            </a:br>
            <a:r>
              <a:rPr lang="el-GR" dirty="0"/>
              <a:t>τα κορίτσ</a:t>
            </a:r>
            <a:r>
              <a:rPr lang="el-GR" u="sng" dirty="0"/>
              <a:t>ια</a:t>
            </a:r>
          </a:p>
          <a:p>
            <a:pPr>
              <a:lnSpc>
                <a:spcPct val="200000"/>
              </a:lnSpc>
            </a:pPr>
            <a:r>
              <a:rPr lang="el-GR" dirty="0"/>
              <a:t>τα αγόρ</a:t>
            </a:r>
            <a:r>
              <a:rPr lang="el-GR" u="sng" dirty="0"/>
              <a:t>ια</a:t>
            </a:r>
          </a:p>
          <a:p>
            <a:pPr>
              <a:lnSpc>
                <a:spcPct val="200000"/>
              </a:lnSpc>
            </a:pPr>
            <a:r>
              <a:rPr lang="el-GR" dirty="0"/>
              <a:t>τα σπίτ</a:t>
            </a:r>
            <a:r>
              <a:rPr lang="el-GR" u="sng" dirty="0"/>
              <a:t>ια</a:t>
            </a:r>
          </a:p>
        </p:txBody>
      </p:sp>
      <p:sp>
        <p:nvSpPr>
          <p:cNvPr id="13" name="12 - Ορθογώνιο"/>
          <p:cNvSpPr/>
          <p:nvPr/>
        </p:nvSpPr>
        <p:spPr>
          <a:xfrm>
            <a:off x="6238877" y="0"/>
            <a:ext cx="213577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/>
              <a:t>P</a:t>
            </a:r>
            <a:r>
              <a:rPr lang="en-US" dirty="0" err="1"/>
              <a:t>lural</a:t>
            </a:r>
            <a:r>
              <a:rPr lang="en-US" dirty="0"/>
              <a:t> -</a:t>
            </a:r>
            <a:r>
              <a:rPr lang="el-GR" dirty="0"/>
              <a:t> Πληθυντικός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3578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ΓΙΑΤΙ ΔΕΝ (ΘΕΛΩ ΝΑ) ΔΙΑΒΑΖΩ | LiFO">
            <a:extLst>
              <a:ext uri="{FF2B5EF4-FFF2-40B4-BE49-F238E27FC236}">
                <a16:creationId xmlns:a16="http://schemas.microsoft.com/office/drawing/2014/main" id="{E516FF7D-B937-896F-F2D0-6A95E9ED1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45" y="651781"/>
            <a:ext cx="5784397" cy="523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39A4F2D5-7F11-6720-4FC0-68DA55249AD4}"/>
              </a:ext>
            </a:extLst>
          </p:cNvPr>
          <p:cNvSpPr/>
          <p:nvPr/>
        </p:nvSpPr>
        <p:spPr>
          <a:xfrm>
            <a:off x="5083629" y="522514"/>
            <a:ext cx="5784397" cy="1926772"/>
          </a:xfrm>
          <a:prstGeom prst="cloudCallou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Εργασία στο σπίτι  ! </a:t>
            </a:r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35866765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2FAF136-B840-5597-AEE7-040B5CD3E06B}"/>
              </a:ext>
            </a:extLst>
          </p:cNvPr>
          <p:cNvSpPr/>
          <p:nvPr/>
        </p:nvSpPr>
        <p:spPr>
          <a:xfrm>
            <a:off x="-1" y="500742"/>
            <a:ext cx="12006943" cy="487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Έχω  τρία …………..…………………….. (το μολύβι)</a:t>
            </a:r>
          </a:p>
          <a:p>
            <a:pPr algn="ctr"/>
            <a:r>
              <a:rPr lang="el-GR" sz="4400" dirty="0"/>
              <a:t>Έχω πέντε………..……………………….... (το παιδί)</a:t>
            </a:r>
          </a:p>
          <a:p>
            <a:pPr algn="ctr"/>
            <a:r>
              <a:rPr lang="el-GR" sz="4400" dirty="0"/>
              <a:t>Έχω  τρεις ……………………………….. (ο μαθητής)</a:t>
            </a:r>
          </a:p>
          <a:p>
            <a:pPr algn="ctr"/>
            <a:r>
              <a:rPr lang="el-GR" sz="4400" dirty="0"/>
              <a:t>Έχω  τέσσερις ………………….. (ο καθηγητής)</a:t>
            </a:r>
          </a:p>
          <a:p>
            <a:pPr algn="ctr"/>
            <a:r>
              <a:rPr lang="el-GR" sz="4400" dirty="0"/>
              <a:t>Περιμένουν  οκτώ  …………………….. (ο άνθρωπος) </a:t>
            </a:r>
          </a:p>
          <a:p>
            <a:pPr algn="ctr"/>
            <a:endParaRPr lang="el-GR" sz="4400" dirty="0"/>
          </a:p>
          <a:p>
            <a:pPr algn="ctr"/>
            <a:endParaRPr lang="el-GR" sz="4400" dirty="0"/>
          </a:p>
          <a:p>
            <a:pPr algn="ctr"/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22479555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37ABC-4DC3-BE81-6D50-D047BBA02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FD4F1042-4B8D-C580-7BE1-4A707A743E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35" t="11785" r="13300" b="20313"/>
          <a:stretch>
            <a:fillRect/>
          </a:stretch>
        </p:blipFill>
        <p:spPr>
          <a:xfrm>
            <a:off x="272143" y="348342"/>
            <a:ext cx="6400799" cy="6357257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B78EC5EF-57AB-707A-47DC-2CAD5996AAE6}"/>
              </a:ext>
            </a:extLst>
          </p:cNvPr>
          <p:cNvSpPr/>
          <p:nvPr/>
        </p:nvSpPr>
        <p:spPr>
          <a:xfrm>
            <a:off x="6901543" y="685800"/>
            <a:ext cx="4484914" cy="12083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Δημιουργία λίστας για  ψώνια !</a:t>
            </a:r>
            <a:endParaRPr lang="el-CY" sz="4400" dirty="0"/>
          </a:p>
        </p:txBody>
      </p:sp>
      <p:pic>
        <p:nvPicPr>
          <p:cNvPr id="6146" name="Picture 2" descr="Γυναίκα με καρότσι στην εικόνα του φορέα του σούπερ μάρκετ ...">
            <a:extLst>
              <a:ext uri="{FF2B5EF4-FFF2-40B4-BE49-F238E27FC236}">
                <a16:creationId xmlns:a16="http://schemas.microsoft.com/office/drawing/2014/main" id="{3549B063-4108-9B36-9683-C955FCEC5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4" y="2799670"/>
            <a:ext cx="3435805" cy="353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8989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404664"/>
            <a:ext cx="777686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143672" y="2420888"/>
            <a:ext cx="4464496" cy="8640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www.e-charalambous.com</a:t>
            </a:r>
            <a:endParaRPr lang="el-CY" sz="2800" dirty="0"/>
          </a:p>
        </p:txBody>
      </p:sp>
    </p:spTree>
    <p:extLst>
      <p:ext uri="{BB962C8B-B14F-4D97-AF65-F5344CB8AC3E}">
        <p14:creationId xmlns:p14="http://schemas.microsoft.com/office/powerpoint/2010/main" val="568566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773" y="1285875"/>
            <a:ext cx="5936456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2588174" y="1282920"/>
            <a:ext cx="2530365" cy="969579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13233" y="987317"/>
            <a:ext cx="2530365" cy="969579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2111267" y="3635925"/>
            <a:ext cx="2530365" cy="969579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4949060" y="4602547"/>
            <a:ext cx="2530365" cy="969579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952391" y="3352144"/>
            <a:ext cx="2530365" cy="969579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27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1935F-3247-38FA-9C3C-73D1BA97B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2">
            <a:extLst>
              <a:ext uri="{FF2B5EF4-FFF2-40B4-BE49-F238E27FC236}">
                <a16:creationId xmlns:a16="http://schemas.microsoft.com/office/drawing/2014/main" id="{912A0D1B-3904-B6E0-C1AE-97E61F5F7059}"/>
              </a:ext>
            </a:extLst>
          </p:cNvPr>
          <p:cNvSpPr/>
          <p:nvPr/>
        </p:nvSpPr>
        <p:spPr>
          <a:xfrm>
            <a:off x="1127453" y="457200"/>
            <a:ext cx="3914095" cy="164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Ακούω &amp; Συμπληρώνω </a:t>
            </a:r>
            <a:endParaRPr lang="en-US" sz="480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15" name="Picture 2" descr="Teaching Therapy: Μήνες και εποχές σε τροχό">
            <a:extLst>
              <a:ext uri="{FF2B5EF4-FFF2-40B4-BE49-F238E27FC236}">
                <a16:creationId xmlns:a16="http://schemas.microsoft.com/office/drawing/2014/main" id="{73B1E4BD-793A-2B2E-6C82-25B3E37D05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2" t="32027" r="48053" b="47665"/>
          <a:stretch>
            <a:fillRect/>
          </a:stretch>
        </p:blipFill>
        <p:spPr bwMode="auto">
          <a:xfrm>
            <a:off x="6182411" y="782226"/>
            <a:ext cx="1600861" cy="302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5FA0619C-0255-8BF5-FEE5-86CB51BD6EFE}"/>
              </a:ext>
            </a:extLst>
          </p:cNvPr>
          <p:cNvSpPr/>
          <p:nvPr/>
        </p:nvSpPr>
        <p:spPr>
          <a:xfrm>
            <a:off x="9015590" y="4243807"/>
            <a:ext cx="3176410" cy="9144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solidFill>
                  <a:srgbClr val="FF0000"/>
                </a:solidFill>
              </a:rPr>
              <a:t>τ_ </a:t>
            </a:r>
            <a:r>
              <a:rPr lang="el-GR" sz="4400" b="1" dirty="0" err="1">
                <a:solidFill>
                  <a:srgbClr val="FF0000"/>
                </a:solidFill>
              </a:rPr>
              <a:t>δέντρ</a:t>
            </a:r>
            <a:r>
              <a:rPr lang="el-GR" sz="4400" b="1" dirty="0">
                <a:solidFill>
                  <a:srgbClr val="FF0000"/>
                </a:solidFill>
              </a:rPr>
              <a:t>_</a:t>
            </a:r>
            <a:endParaRPr lang="el-CY" sz="44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Teaching Therapy: Μήνες και εποχές σε τροχό">
            <a:extLst>
              <a:ext uri="{FF2B5EF4-FFF2-40B4-BE49-F238E27FC236}">
                <a16:creationId xmlns:a16="http://schemas.microsoft.com/office/drawing/2014/main" id="{EAF577E3-C3E9-7354-9681-035DB01839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2" t="32027" r="38155" b="47665"/>
          <a:stretch>
            <a:fillRect/>
          </a:stretch>
        </p:blipFill>
        <p:spPr bwMode="auto">
          <a:xfrm>
            <a:off x="8427710" y="768227"/>
            <a:ext cx="3005117" cy="302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D3BFD35D-92CE-7DF2-ADBB-7A4C7D309372}"/>
              </a:ext>
            </a:extLst>
          </p:cNvPr>
          <p:cNvSpPr/>
          <p:nvPr/>
        </p:nvSpPr>
        <p:spPr>
          <a:xfrm>
            <a:off x="6770086" y="4244723"/>
            <a:ext cx="2596183" cy="9144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solidFill>
                  <a:srgbClr val="FF0000"/>
                </a:solidFill>
              </a:rPr>
              <a:t>τ_ </a:t>
            </a:r>
            <a:r>
              <a:rPr lang="el-GR" sz="4400" b="1" dirty="0" err="1">
                <a:solidFill>
                  <a:srgbClr val="FF0000"/>
                </a:solidFill>
              </a:rPr>
              <a:t>δέντρ</a:t>
            </a:r>
            <a:r>
              <a:rPr lang="el-GR" sz="4400" b="1" dirty="0">
                <a:solidFill>
                  <a:srgbClr val="FF0000"/>
                </a:solidFill>
              </a:rPr>
              <a:t>_</a:t>
            </a:r>
            <a:endParaRPr lang="el-CY" sz="44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2,343,380 ντομάτα Στοκ Φωτογραφίες - Δωρεάν και δωρεάν Στοκ Φωτογραφίες από  το Dreamstime">
            <a:extLst>
              <a:ext uri="{FF2B5EF4-FFF2-40B4-BE49-F238E27FC236}">
                <a16:creationId xmlns:a16="http://schemas.microsoft.com/office/drawing/2014/main" id="{EB67ECFB-6228-9C96-51AE-D33AA2363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57" y="3171890"/>
            <a:ext cx="1424354" cy="81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,343,380 ντομάτα Στοκ Φωτογραφίες - Δωρεάν και δωρεάν Στοκ Φωτογραφίες από  το Dreamstime">
            <a:extLst>
              <a:ext uri="{FF2B5EF4-FFF2-40B4-BE49-F238E27FC236}">
                <a16:creationId xmlns:a16="http://schemas.microsoft.com/office/drawing/2014/main" id="{F723BBDF-F3AE-27E5-87C3-CDC7EEE4F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246" y="2980473"/>
            <a:ext cx="1634741" cy="120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2,343,380 ντομάτα Στοκ Φωτογραφίες - Δωρεάν και δωρεάν Στοκ Φωτογραφίες από  το Dreamstime">
            <a:extLst>
              <a:ext uri="{FF2B5EF4-FFF2-40B4-BE49-F238E27FC236}">
                <a16:creationId xmlns:a16="http://schemas.microsoft.com/office/drawing/2014/main" id="{A3EEAD3D-AD2B-79E5-B7EA-20CEF6A56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14" y="3061264"/>
            <a:ext cx="1230180" cy="112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84881518-ED17-601A-B036-B6B1C26A09B4}"/>
              </a:ext>
            </a:extLst>
          </p:cNvPr>
          <p:cNvSpPr/>
          <p:nvPr/>
        </p:nvSpPr>
        <p:spPr>
          <a:xfrm>
            <a:off x="3191924" y="4266284"/>
            <a:ext cx="3459490" cy="9144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solidFill>
                  <a:srgbClr val="FF0000"/>
                </a:solidFill>
              </a:rPr>
              <a:t>ο_ </a:t>
            </a:r>
            <a:r>
              <a:rPr lang="el-GR" sz="4400" b="1" dirty="0" err="1">
                <a:solidFill>
                  <a:srgbClr val="FF0000"/>
                </a:solidFill>
              </a:rPr>
              <a:t>ντομάτ</a:t>
            </a:r>
            <a:r>
              <a:rPr lang="el-GR" sz="4400" b="1" dirty="0">
                <a:solidFill>
                  <a:srgbClr val="FF0000"/>
                </a:solidFill>
              </a:rPr>
              <a:t>__</a:t>
            </a:r>
            <a:endParaRPr lang="el-CY" sz="4400" b="1" dirty="0">
              <a:solidFill>
                <a:srgbClr val="FF0000"/>
              </a:solidFill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5AAC2989-72EC-3C46-0E7A-C7BD1EA80203}"/>
              </a:ext>
            </a:extLst>
          </p:cNvPr>
          <p:cNvSpPr/>
          <p:nvPr/>
        </p:nvSpPr>
        <p:spPr>
          <a:xfrm>
            <a:off x="206829" y="4266284"/>
            <a:ext cx="2866423" cy="9144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solidFill>
                  <a:srgbClr val="FF0000"/>
                </a:solidFill>
              </a:rPr>
              <a:t>_ </a:t>
            </a:r>
            <a:r>
              <a:rPr lang="el-GR" sz="4400" b="1" dirty="0" err="1">
                <a:solidFill>
                  <a:srgbClr val="FF0000"/>
                </a:solidFill>
              </a:rPr>
              <a:t>ντομάτ</a:t>
            </a:r>
            <a:r>
              <a:rPr lang="el-GR" sz="4400" b="1" dirty="0">
                <a:solidFill>
                  <a:srgbClr val="FF0000"/>
                </a:solidFill>
              </a:rPr>
              <a:t>_</a:t>
            </a:r>
            <a:endParaRPr lang="el-CY" sz="44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Pencil Cartoon Images – Browse 522,168 Stock Photos, Vectors, and Video |  Adobe Stock">
            <a:extLst>
              <a:ext uri="{FF2B5EF4-FFF2-40B4-BE49-F238E27FC236}">
                <a16:creationId xmlns:a16="http://schemas.microsoft.com/office/drawing/2014/main" id="{74DC4FEF-9C76-1D80-68A7-8BC573DB5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67" y="5473682"/>
            <a:ext cx="1157973" cy="115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BA781400-17F4-EAF1-7CD9-84B76C4207C8}"/>
              </a:ext>
            </a:extLst>
          </p:cNvPr>
          <p:cNvSpPr/>
          <p:nvPr/>
        </p:nvSpPr>
        <p:spPr>
          <a:xfrm>
            <a:off x="1954128" y="5595468"/>
            <a:ext cx="3087420" cy="9144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solidFill>
                  <a:srgbClr val="FF0000"/>
                </a:solidFill>
              </a:rPr>
              <a:t>τ_ </a:t>
            </a:r>
            <a:r>
              <a:rPr lang="el-GR" sz="4400" b="1" dirty="0" err="1">
                <a:solidFill>
                  <a:srgbClr val="FF0000"/>
                </a:solidFill>
              </a:rPr>
              <a:t>μολύβ</a:t>
            </a:r>
            <a:r>
              <a:rPr lang="el-GR" sz="4400" b="1" dirty="0">
                <a:solidFill>
                  <a:srgbClr val="FF0000"/>
                </a:solidFill>
              </a:rPr>
              <a:t>_</a:t>
            </a:r>
            <a:endParaRPr lang="el-CY" sz="4400" b="1" dirty="0">
              <a:solidFill>
                <a:srgbClr val="FF0000"/>
              </a:solidFill>
            </a:endParaRPr>
          </a:p>
        </p:txBody>
      </p:sp>
      <p:pic>
        <p:nvPicPr>
          <p:cNvPr id="18" name="Picture 4" descr="Pencil Cartoon Images – Browse 522,168 Stock Photos, Vectors, and Video |  Adobe Stock">
            <a:extLst>
              <a:ext uri="{FF2B5EF4-FFF2-40B4-BE49-F238E27FC236}">
                <a16:creationId xmlns:a16="http://schemas.microsoft.com/office/drawing/2014/main" id="{6BD5DC28-A90E-8C66-BEA4-E997C5A92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854" y="5623180"/>
            <a:ext cx="1157973" cy="115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Pencil Cartoon Images – Browse 522,168 Stock Photos, Vectors, and Video |  Adobe Stock">
            <a:extLst>
              <a:ext uri="{FF2B5EF4-FFF2-40B4-BE49-F238E27FC236}">
                <a16:creationId xmlns:a16="http://schemas.microsoft.com/office/drawing/2014/main" id="{FE262FBC-00D2-F7C6-1152-961EF30B6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548" y="5623180"/>
            <a:ext cx="1157973" cy="115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591DAF88-2C76-80B8-7D82-D70E2E83A0E0}"/>
              </a:ext>
            </a:extLst>
          </p:cNvPr>
          <p:cNvSpPr/>
          <p:nvPr/>
        </p:nvSpPr>
        <p:spPr>
          <a:xfrm>
            <a:off x="7783272" y="5634331"/>
            <a:ext cx="4192859" cy="9144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solidFill>
                  <a:srgbClr val="FF0000"/>
                </a:solidFill>
              </a:rPr>
              <a:t>τ_ μολύβι_</a:t>
            </a:r>
            <a:endParaRPr lang="el-CY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53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χαρούμενη οικογένεια φαγητό μαζί καρτούν μητέρα και παιδί Διανυσματική  απεικόνιση - εικονογραφία από lifestyle: 215251601">
            <a:extLst>
              <a:ext uri="{FF2B5EF4-FFF2-40B4-BE49-F238E27FC236}">
                <a16:creationId xmlns:a16="http://schemas.microsoft.com/office/drawing/2014/main" id="{77D7920B-3268-5087-7C7B-0305D55BC3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0" t="1" b="10268"/>
          <a:stretch>
            <a:fillRect/>
          </a:stretch>
        </p:blipFill>
        <p:spPr bwMode="auto">
          <a:xfrm>
            <a:off x="1426027" y="1818239"/>
            <a:ext cx="8523516" cy="487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Φυσαλίδα σκέψης: Σύννεφο 2">
            <a:extLst>
              <a:ext uri="{FF2B5EF4-FFF2-40B4-BE49-F238E27FC236}">
                <a16:creationId xmlns:a16="http://schemas.microsoft.com/office/drawing/2014/main" id="{0D98B5B9-A79B-3E8E-0347-496F9D3B226B}"/>
              </a:ext>
            </a:extLst>
          </p:cNvPr>
          <p:cNvSpPr/>
          <p:nvPr/>
        </p:nvSpPr>
        <p:spPr>
          <a:xfrm>
            <a:off x="6640286" y="1153886"/>
            <a:ext cx="3243943" cy="1545771"/>
          </a:xfrm>
          <a:prstGeom prst="cloud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Εγώ θέλω δύο κομμάτια πίτσα.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B18B08A2-8305-019B-6760-A0B95238A24E}"/>
              </a:ext>
            </a:extLst>
          </p:cNvPr>
          <p:cNvSpPr/>
          <p:nvPr/>
        </p:nvSpPr>
        <p:spPr>
          <a:xfrm>
            <a:off x="598715" y="381000"/>
            <a:ext cx="3690257" cy="2318657"/>
          </a:xfrm>
          <a:prstGeom prst="cloud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Εγώ δεν πεινάω. Θέλω ένα  κομμάτι πίτσα.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B43F6C0D-B1A3-8342-3A26-EFC9C4F8C714}"/>
              </a:ext>
            </a:extLst>
          </p:cNvPr>
          <p:cNvSpPr/>
          <p:nvPr/>
        </p:nvSpPr>
        <p:spPr>
          <a:xfrm>
            <a:off x="4463143" y="-97809"/>
            <a:ext cx="3243943" cy="1545771"/>
          </a:xfrm>
          <a:prstGeom prst="cloud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Γιατί δεν τρώτε;</a:t>
            </a:r>
            <a:endParaRPr lang="el-CY" sz="3600" dirty="0">
              <a:solidFill>
                <a:schemeClr val="tx1"/>
              </a:solidFill>
            </a:endParaRPr>
          </a:p>
        </p:txBody>
      </p:sp>
      <p:pic>
        <p:nvPicPr>
          <p:cNvPr id="2050" name="Picture 2" descr="Πίτσα κομμένη σε κομμάτια.: Vector στοκ (χωρίς δικαιώματα) 1012837033 |  Shutterstock">
            <a:extLst>
              <a:ext uri="{FF2B5EF4-FFF2-40B4-BE49-F238E27FC236}">
                <a16:creationId xmlns:a16="http://schemas.microsoft.com/office/drawing/2014/main" id="{18DF82AB-8A21-1F2A-77C8-5D8948407C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48" t="8045" r="7648" b="26804"/>
          <a:stretch>
            <a:fillRect/>
          </a:stretch>
        </p:blipFill>
        <p:spPr bwMode="auto">
          <a:xfrm>
            <a:off x="8997041" y="3205770"/>
            <a:ext cx="2846615" cy="260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994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διανυσματική απεικόνιση δύο χαριτωμένα μικρά μαθητές: Vector στοκ (χωρίς  δικαιώματα) 2628329887 | Shutterstock">
            <a:extLst>
              <a:ext uri="{FF2B5EF4-FFF2-40B4-BE49-F238E27FC236}">
                <a16:creationId xmlns:a16="http://schemas.microsoft.com/office/drawing/2014/main" id="{5C98F842-5BC9-3A4E-6679-981B45F17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6"/>
          <a:stretch>
            <a:fillRect/>
          </a:stretch>
        </p:blipFill>
        <p:spPr bwMode="auto">
          <a:xfrm>
            <a:off x="3080656" y="1960788"/>
            <a:ext cx="5834743" cy="455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3F29D201-3612-107F-5AED-C12B2DC0D519}"/>
              </a:ext>
            </a:extLst>
          </p:cNvPr>
          <p:cNvSpPr/>
          <p:nvPr/>
        </p:nvSpPr>
        <p:spPr>
          <a:xfrm>
            <a:off x="598715" y="381000"/>
            <a:ext cx="3690257" cy="2318657"/>
          </a:xfrm>
          <a:prstGeom prst="cloud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Ξέχασα την τσάντα μου. Θέλω ένα τετράδιο.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3" name="Φυσαλίδα σκέψης: Σύννεφο 2">
            <a:extLst>
              <a:ext uri="{FF2B5EF4-FFF2-40B4-BE49-F238E27FC236}">
                <a16:creationId xmlns:a16="http://schemas.microsoft.com/office/drawing/2014/main" id="{8EFD18D1-BBC8-69DA-8865-F6061576CAED}"/>
              </a:ext>
            </a:extLst>
          </p:cNvPr>
          <p:cNvSpPr/>
          <p:nvPr/>
        </p:nvSpPr>
        <p:spPr>
          <a:xfrm>
            <a:off x="6270171" y="801459"/>
            <a:ext cx="5170711" cy="2318657"/>
          </a:xfrm>
          <a:prstGeom prst="cloud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Πάρε δύο τετράδια. Είμαστε φίλοι. Τα δικά μου  είναι και δικά σου.</a:t>
            </a:r>
            <a:endParaRPr lang="el-CY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8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mputer Lesson Stock Illustrations – 33,174 Computer Lesson Stock  Illustrations, Vectors &amp; Clipart - Dreamstime">
            <a:extLst>
              <a:ext uri="{FF2B5EF4-FFF2-40B4-BE49-F238E27FC236}">
                <a16:creationId xmlns:a16="http://schemas.microsoft.com/office/drawing/2014/main" id="{FAF694BB-CE71-E904-DDC0-1083A63F9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229" y="2079171"/>
            <a:ext cx="5498646" cy="399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9E6B41CE-8431-1ED9-DCB0-AE0E8517D4DB}"/>
              </a:ext>
            </a:extLst>
          </p:cNvPr>
          <p:cNvSpPr/>
          <p:nvPr/>
        </p:nvSpPr>
        <p:spPr>
          <a:xfrm>
            <a:off x="598715" y="381000"/>
            <a:ext cx="3690257" cy="2318657"/>
          </a:xfrm>
          <a:prstGeom prst="cloud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Κλείστε τους υπολογιστές. Καλό διάλειμμα !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3" name="Φυσαλίδα σκέψης: Σύννεφο 2">
            <a:extLst>
              <a:ext uri="{FF2B5EF4-FFF2-40B4-BE49-F238E27FC236}">
                <a16:creationId xmlns:a16="http://schemas.microsoft.com/office/drawing/2014/main" id="{139D6416-8DBC-D796-C5E9-029FB160E5A5}"/>
              </a:ext>
            </a:extLst>
          </p:cNvPr>
          <p:cNvSpPr/>
          <p:nvPr/>
        </p:nvSpPr>
        <p:spPr>
          <a:xfrm>
            <a:off x="6270171" y="801459"/>
            <a:ext cx="5170711" cy="2318657"/>
          </a:xfrm>
          <a:prstGeom prst="cloud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Κυρία Αλίκη, θα κτυπήσει το κουδούνι σε ένα λεπτό.</a:t>
            </a:r>
            <a:endParaRPr lang="el-CY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307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7E08D-5490-ECD1-469D-A2A067716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Αναμνήσεις του καλοκαιριού - Digital Zoot">
            <a:extLst>
              <a:ext uri="{FF2B5EF4-FFF2-40B4-BE49-F238E27FC236}">
                <a16:creationId xmlns:a16="http://schemas.microsoft.com/office/drawing/2014/main" id="{E66739B8-2159-EB31-7085-4579F1EE1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8" y="332508"/>
            <a:ext cx="11000509" cy="58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A2D9D46A-2437-2FFD-589D-1C8EBB9CC151}"/>
              </a:ext>
            </a:extLst>
          </p:cNvPr>
          <p:cNvSpPr/>
          <p:nvPr/>
        </p:nvSpPr>
        <p:spPr>
          <a:xfrm>
            <a:off x="2119746" y="1101434"/>
            <a:ext cx="9213271" cy="21613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Πληθυντικός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2466901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718</Words>
  <Application>Microsoft Office PowerPoint</Application>
  <PresentationFormat>Ευρεία οθόνη</PresentationFormat>
  <Paragraphs>286</Paragraphs>
  <Slides>45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inherit</vt:lpstr>
      <vt:lpstr>Wingdings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ΕΛΕΝΗ ΧΑΡΑΛΑΜΠΟΥΣ</cp:lastModifiedBy>
  <cp:revision>61</cp:revision>
  <dcterms:created xsi:type="dcterms:W3CDTF">2022-11-18T08:04:08Z</dcterms:created>
  <dcterms:modified xsi:type="dcterms:W3CDTF">2025-11-01T05:51:49Z</dcterms:modified>
</cp:coreProperties>
</file>