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0" r:id="rId2"/>
    <p:sldId id="321" r:id="rId3"/>
    <p:sldId id="395" r:id="rId4"/>
    <p:sldId id="340" r:id="rId5"/>
    <p:sldId id="333" r:id="rId6"/>
    <p:sldId id="323" r:id="rId7"/>
    <p:sldId id="397" r:id="rId8"/>
    <p:sldId id="324" r:id="rId9"/>
    <p:sldId id="398" r:id="rId10"/>
    <p:sldId id="327" r:id="rId11"/>
    <p:sldId id="390" r:id="rId12"/>
    <p:sldId id="302" r:id="rId13"/>
    <p:sldId id="399" r:id="rId14"/>
    <p:sldId id="391" r:id="rId15"/>
    <p:sldId id="293" r:id="rId16"/>
    <p:sldId id="400" r:id="rId17"/>
    <p:sldId id="393" r:id="rId18"/>
    <p:sldId id="387" r:id="rId19"/>
    <p:sldId id="322" r:id="rId20"/>
    <p:sldId id="392" r:id="rId21"/>
    <p:sldId id="294" r:id="rId22"/>
    <p:sldId id="394" r:id="rId23"/>
    <p:sldId id="297" r:id="rId24"/>
    <p:sldId id="326" r:id="rId25"/>
    <p:sldId id="388" r:id="rId26"/>
    <p:sldId id="328" r:id="rId27"/>
    <p:sldId id="325" r:id="rId28"/>
    <p:sldId id="329" r:id="rId29"/>
    <p:sldId id="331" r:id="rId30"/>
    <p:sldId id="330" r:id="rId31"/>
    <p:sldId id="332" r:id="rId32"/>
    <p:sldId id="396" r:id="rId33"/>
    <p:sldId id="313" r:id="rId34"/>
  </p:sldIdLst>
  <p:sldSz cx="12192000" cy="6858000"/>
  <p:notesSz cx="6858000" cy="9144000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3A76F9-6BA9-3D2E-CABD-BB7E8536E0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9504F51-3C55-4594-1DEB-6C363B6AF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D1EF656-EB12-D261-AEFB-BEE0F15C1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8443-FAE8-4611-AE54-4BBB5BCA95EB}" type="datetimeFigureOut">
              <a:rPr lang="el-CY" smtClean="0"/>
              <a:t>4/11/2025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C0EF83E-D1CF-DE6C-ABD9-27A743A81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48098BA-A07E-6830-08A4-FCA5BC4B4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9A33-4125-4C15-A49F-D31CB4EC4C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449865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830C9C3-1932-8A69-DD79-D54A70828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1E7973C-D427-3C0E-AB98-D3A52BEF7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4479379-14E3-6CC5-A915-654FF1E31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8443-FAE8-4611-AE54-4BBB5BCA95EB}" type="datetimeFigureOut">
              <a:rPr lang="el-CY" smtClean="0"/>
              <a:t>4/11/2025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61A8941-8963-F659-DFF0-15056E665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FBFCC81-FCD7-9A3F-A6BC-DFA70269F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9A33-4125-4C15-A49F-D31CB4EC4C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558946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61AF40F-349B-BFC2-5587-CA534B8F7A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9F1D3FB-4788-052A-2115-516C82413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8811E0D-E2BA-B751-CB0E-34317558F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8443-FAE8-4611-AE54-4BBB5BCA95EB}" type="datetimeFigureOut">
              <a:rPr lang="el-CY" smtClean="0"/>
              <a:t>4/11/2025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BBAEE4D-BFDF-C8C7-B462-E5ACB0D56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6FDCC1D-EB4A-A9D3-6AD4-6CA196552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9A33-4125-4C15-A49F-D31CB4EC4C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302319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1B1558-F86F-34FF-1C34-442A48BEB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11BC415-3D52-9901-2530-766315F2F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30D531A-C620-D89B-E1F2-A938D43FC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8443-FAE8-4611-AE54-4BBB5BCA95EB}" type="datetimeFigureOut">
              <a:rPr lang="el-CY" smtClean="0"/>
              <a:t>4/11/2025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B6ABB46-534C-7E8B-EF3F-A7C5FB815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D667609-885C-A314-8501-0E509ED12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9A33-4125-4C15-A49F-D31CB4EC4C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391027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F9AA269-1055-4D2D-DDBE-F47630E89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EE15AD2-F1E1-F023-C340-24355A166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412C142-EA50-4EF5-82F1-041C2E957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8443-FAE8-4611-AE54-4BBB5BCA95EB}" type="datetimeFigureOut">
              <a:rPr lang="el-CY" smtClean="0"/>
              <a:t>4/11/2025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45E6FBC-BAFD-2A0B-1982-C3474CA2B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0BD3B3D-D816-4B46-C37A-55AC160DC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9A33-4125-4C15-A49F-D31CB4EC4C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75277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73A349F-BCEE-B8A7-D878-2DB9BB984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6D63247-60B2-7402-25C9-EF80530FAF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876F4E4-E069-CA20-3E9A-59C328A2B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4CBB156-D302-3AEE-A8DB-EDB561240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8443-FAE8-4611-AE54-4BBB5BCA95EB}" type="datetimeFigureOut">
              <a:rPr lang="el-CY" smtClean="0"/>
              <a:t>4/11/2025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B584F31-E8BE-CA36-DC2D-D760E65B1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90338E2-73ED-7EE2-954E-BAFAEB1B2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9A33-4125-4C15-A49F-D31CB4EC4C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0282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F5DBE2-DBC3-A874-5990-71892028E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EE8DF4D-6118-2A35-9215-A28965401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2990F96-18A6-6F3E-07C0-A3C8FB66C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9B99FB63-50CF-B049-96C6-7F02351255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C9AF60E-9D88-24D4-EABB-B3C0989F17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C4CE0824-DB46-307A-DB5F-6075B87A5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8443-FAE8-4611-AE54-4BBB5BCA95EB}" type="datetimeFigureOut">
              <a:rPr lang="el-CY" smtClean="0"/>
              <a:t>4/11/2025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C23B321A-7C3A-9ECB-3EA4-58FE735F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07EA5609-95D2-22CE-FA5C-62438651D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9A33-4125-4C15-A49F-D31CB4EC4C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792641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D58293-0F61-FA20-40A8-602F088E0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026E497B-8E2B-4865-EE3D-90186686A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8443-FAE8-4611-AE54-4BBB5BCA95EB}" type="datetimeFigureOut">
              <a:rPr lang="el-CY" smtClean="0"/>
              <a:t>4/11/2025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B029B6A0-59D8-A602-3745-513CDAB04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A7416D5-8B6F-51E3-51A1-DC0495666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9A33-4125-4C15-A49F-D31CB4EC4C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751495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6F982559-64A6-FF1F-4946-A00AD78A6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8443-FAE8-4611-AE54-4BBB5BCA95EB}" type="datetimeFigureOut">
              <a:rPr lang="el-CY" smtClean="0"/>
              <a:t>4/11/2025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3721CC18-9B09-A828-2C53-41776EDAA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358F04F-3984-21C2-54E2-7B4AB0191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9A33-4125-4C15-A49F-D31CB4EC4C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936520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F2F57DE-9CAB-348F-91CC-264DDFFD1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A9AB45F-3949-AA42-FE55-9A60671D5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00E945B-FA06-8550-D84B-91977F54EF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C6557D6-EC30-C41E-C54F-74A7D4FD2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8443-FAE8-4611-AE54-4BBB5BCA95EB}" type="datetimeFigureOut">
              <a:rPr lang="el-CY" smtClean="0"/>
              <a:t>4/11/2025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194235D-0A49-F632-58A8-B7A7F2592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25539F3-A82C-2D2E-5CAB-FD19B2E66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9A33-4125-4C15-A49F-D31CB4EC4C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882016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598C68-026E-24E6-99E0-184E9818D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5580DC3-B46F-4099-5E65-286542C16E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DB62AC9-1F76-9A25-2622-68EEB35330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BDA8D86-5FCC-1CAE-80B1-EFDA205A7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8443-FAE8-4611-AE54-4BBB5BCA95EB}" type="datetimeFigureOut">
              <a:rPr lang="el-CY" smtClean="0"/>
              <a:t>4/11/2025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DB24426-821B-7764-6BB9-41038AB9C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2D06762-C327-5D17-65BA-76CD3B399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9A33-4125-4C15-A49F-D31CB4EC4C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81100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5613F4A8-420B-873D-6E1E-395D2EDE6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2756097-4284-17AB-2490-E5DFBFF1F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DFB3D68-EC78-A495-0334-A853F575B8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88443-FAE8-4611-AE54-4BBB5BCA95EB}" type="datetimeFigureOut">
              <a:rPr lang="el-CY" smtClean="0"/>
              <a:t>4/11/2025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D540F4A-9D61-8A44-AFA2-F70A184C7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AD1A694-0D4D-F3BD-F0BA-544B39D0DB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69A33-4125-4C15-A49F-D31CB4EC4C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52123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339" y="1172808"/>
            <a:ext cx="7696283" cy="40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6691149" y="5125765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 err="1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2213742" y="5115788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13. Ωρολόγιο πρόγραμμα &amp; Μέρες  της εβδομάδας    </a:t>
            </a:r>
            <a:endParaRPr lang="el-CY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12C4D-4F9F-C549-4156-016299939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βάλ 5">
            <a:extLst>
              <a:ext uri="{FF2B5EF4-FFF2-40B4-BE49-F238E27FC236}">
                <a16:creationId xmlns:a16="http://schemas.microsoft.com/office/drawing/2014/main" id="{710CFFBD-13BE-65F9-604B-CF443992B304}"/>
              </a:ext>
            </a:extLst>
          </p:cNvPr>
          <p:cNvSpPr/>
          <p:nvPr/>
        </p:nvSpPr>
        <p:spPr>
          <a:xfrm>
            <a:off x="2928257" y="-141515"/>
            <a:ext cx="3069772" cy="2906486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τουαλέτα</a:t>
            </a:r>
            <a:endParaRPr lang="el-CY" sz="2800" dirty="0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EB7F4C58-FDFE-D549-8821-79E85D18014B}"/>
              </a:ext>
            </a:extLst>
          </p:cNvPr>
          <p:cNvSpPr/>
          <p:nvPr/>
        </p:nvSpPr>
        <p:spPr>
          <a:xfrm>
            <a:off x="5704112" y="-97973"/>
            <a:ext cx="3069773" cy="2819401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βιβλιοθήκη</a:t>
            </a:r>
            <a:endParaRPr lang="el-CY" sz="2800" dirty="0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32AC729A-8AD1-AECB-EDFD-F98AA5E69D57}"/>
              </a:ext>
            </a:extLst>
          </p:cNvPr>
          <p:cNvSpPr/>
          <p:nvPr/>
        </p:nvSpPr>
        <p:spPr>
          <a:xfrm>
            <a:off x="8773885" y="0"/>
            <a:ext cx="3265716" cy="2710543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εργαστήριο τέχνης</a:t>
            </a:r>
            <a:endParaRPr lang="el-CY" sz="2800" dirty="0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392EC467-4B3B-02E7-4E3C-5ED019EF7DC2}"/>
              </a:ext>
            </a:extLst>
          </p:cNvPr>
          <p:cNvSpPr/>
          <p:nvPr/>
        </p:nvSpPr>
        <p:spPr>
          <a:xfrm>
            <a:off x="0" y="-97973"/>
            <a:ext cx="3069772" cy="2906486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αυλή</a:t>
            </a:r>
            <a:endParaRPr lang="el-CY" sz="2800" dirty="0"/>
          </a:p>
        </p:txBody>
      </p:sp>
    </p:spTree>
    <p:extLst>
      <p:ext uri="{BB962C8B-B14F-4D97-AF65-F5344CB8AC3E}">
        <p14:creationId xmlns:p14="http://schemas.microsoft.com/office/powerpoint/2010/main" val="1953950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FDD5B-922B-5A29-BEF5-3EC94AF08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Πινακίδα κινουμένων σχεδίων Διάνυσμα από ©nikiteev 60055583">
            <a:extLst>
              <a:ext uri="{FF2B5EF4-FFF2-40B4-BE49-F238E27FC236}">
                <a16:creationId xmlns:a16="http://schemas.microsoft.com/office/drawing/2014/main" id="{19868A61-3E7A-C275-AD8D-C7A6D2B54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332656"/>
            <a:ext cx="828092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97F1838-18B6-5176-187A-1CDB1A465E7A}"/>
              </a:ext>
            </a:extLst>
          </p:cNvPr>
          <p:cNvSpPr/>
          <p:nvPr/>
        </p:nvSpPr>
        <p:spPr>
          <a:xfrm>
            <a:off x="3107668" y="3140968"/>
            <a:ext cx="597666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accent6">
                    <a:lumMod val="50000"/>
                  </a:schemeClr>
                </a:solidFill>
              </a:rPr>
              <a:t>Μέρες </a:t>
            </a:r>
            <a:endParaRPr lang="el-CY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382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Οι 7 Ημέρες της Εβδομάδας – Learning Corner and Crafts"/>
          <p:cNvPicPr>
            <a:picLocks noChangeAspect="1" noChangeArrowheads="1"/>
          </p:cNvPicPr>
          <p:nvPr/>
        </p:nvPicPr>
        <p:blipFill>
          <a:blip r:embed="rId2"/>
          <a:srcRect t="7158" b="4770"/>
          <a:stretch>
            <a:fillRect/>
          </a:stretch>
        </p:blipFill>
        <p:spPr bwMode="auto">
          <a:xfrm>
            <a:off x="1524000" y="0"/>
            <a:ext cx="6096000" cy="6858000"/>
          </a:xfrm>
          <a:prstGeom prst="rect">
            <a:avLst/>
          </a:prstGeom>
          <a:noFill/>
        </p:spPr>
      </p:pic>
      <p:pic>
        <p:nvPicPr>
          <p:cNvPr id="4" name="Picture 4" descr="The days of the week! – A τάξη, Αγγλικά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5868" y="-11787293"/>
            <a:ext cx="3622936" cy="4071966"/>
          </a:xfrm>
          <a:prstGeom prst="rect">
            <a:avLst/>
          </a:prstGeom>
          <a:noFill/>
        </p:spPr>
      </p:pic>
      <p:pic>
        <p:nvPicPr>
          <p:cNvPr id="6" name="Picture 4" descr="The days of the week! – A τάξη, Αγγλικά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8004" y="-8001080"/>
            <a:ext cx="5623200" cy="4320293"/>
          </a:xfrm>
          <a:prstGeom prst="rect">
            <a:avLst/>
          </a:prstGeom>
          <a:noFill/>
        </p:spPr>
      </p:pic>
      <p:pic>
        <p:nvPicPr>
          <p:cNvPr id="7" name="Picture 4" descr="The days of the week! – A τάξη, Αγγλικά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0404" y="-7848680"/>
            <a:ext cx="5623200" cy="4320293"/>
          </a:xfrm>
          <a:prstGeom prst="rect">
            <a:avLst/>
          </a:prstGeom>
          <a:noFill/>
        </p:spPr>
      </p:pic>
      <p:pic>
        <p:nvPicPr>
          <p:cNvPr id="9" name="Picture 4" descr="The days of the week! – A τάξη, Αγγλικά"/>
          <p:cNvPicPr>
            <a:picLocks noChangeAspect="1" noChangeArrowheads="1"/>
          </p:cNvPicPr>
          <p:nvPr/>
        </p:nvPicPr>
        <p:blipFill>
          <a:blip r:embed="rId5" cstate="print"/>
          <a:srcRect b="18750"/>
          <a:stretch>
            <a:fillRect/>
          </a:stretch>
        </p:blipFill>
        <p:spPr bwMode="auto">
          <a:xfrm>
            <a:off x="7453322" y="357166"/>
            <a:ext cx="2880456" cy="4643470"/>
          </a:xfrm>
          <a:prstGeom prst="rect">
            <a:avLst/>
          </a:prstGeom>
          <a:noFill/>
        </p:spPr>
      </p:pic>
      <p:sp>
        <p:nvSpPr>
          <p:cNvPr id="10" name="9 - TextBox"/>
          <p:cNvSpPr txBox="1"/>
          <p:nvPr/>
        </p:nvSpPr>
        <p:spPr>
          <a:xfrm>
            <a:off x="7381884" y="5143513"/>
            <a:ext cx="292895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600" dirty="0">
                <a:solidFill>
                  <a:srgbClr val="FF0000"/>
                </a:solidFill>
              </a:rPr>
              <a:t>Οι μέρες  της </a:t>
            </a:r>
          </a:p>
          <a:p>
            <a:pPr algn="ctr"/>
            <a:r>
              <a:rPr lang="el-GR" sz="3600" dirty="0">
                <a:solidFill>
                  <a:srgbClr val="FF0000"/>
                </a:solidFill>
              </a:rPr>
              <a:t> εβδομάδας 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38795" y="83127"/>
            <a:ext cx="9737766" cy="36933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l-GR" b="1" dirty="0"/>
              <a:t>Η αγαπημένη μου μέρα είναι _______________________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2040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3DAE9-4FD7-4FA2-3E2B-266C1FBE1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8E6DC2EE-D973-3FCC-254B-B9838818154D}"/>
              </a:ext>
            </a:extLst>
          </p:cNvPr>
          <p:cNvSpPr/>
          <p:nvPr/>
        </p:nvSpPr>
        <p:spPr>
          <a:xfrm>
            <a:off x="4931228" y="315686"/>
            <a:ext cx="7086600" cy="5203370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3200" b="1" dirty="0"/>
              <a:t>Η αγαπημένη μου μέρα είναι _______________ .  </a:t>
            </a:r>
            <a:endParaRPr lang="en-US" sz="3200" b="1" dirty="0"/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BE071095-DEFD-0BC4-E1AE-50F1936E32AE}"/>
              </a:ext>
            </a:extLst>
          </p:cNvPr>
          <p:cNvSpPr/>
          <p:nvPr/>
        </p:nvSpPr>
        <p:spPr>
          <a:xfrm>
            <a:off x="228599" y="664421"/>
            <a:ext cx="4702629" cy="5203370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3200" b="1" dirty="0">
                <a:solidFill>
                  <a:srgbClr val="FF0000"/>
                </a:solidFill>
                <a:latin typeface="Arial" panose="020B0604020202020204" pitchFamily="34" charset="0"/>
              </a:rPr>
              <a:t>Ποια είναι η αγαπημένη σου μέρα;</a:t>
            </a:r>
            <a:endParaRPr lang="el-CY" sz="3200" dirty="0">
              <a:solidFill>
                <a:srgbClr val="FF0000"/>
              </a:solidFill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2C1256A9-A087-E6A8-F266-8F1C3694E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594" y="5115646"/>
            <a:ext cx="1515835" cy="142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13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1EB12-5150-D2AA-CCC4-900A5210D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Πινακίδα κινουμένων σχεδίων Διάνυσμα από ©nikiteev 60055583">
            <a:extLst>
              <a:ext uri="{FF2B5EF4-FFF2-40B4-BE49-F238E27FC236}">
                <a16:creationId xmlns:a16="http://schemas.microsoft.com/office/drawing/2014/main" id="{3BD84C22-EE20-D2CE-0D88-A49C11EA0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332656"/>
            <a:ext cx="828092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DC20AE87-BB5E-70DB-51A5-31DF4A6678E9}"/>
              </a:ext>
            </a:extLst>
          </p:cNvPr>
          <p:cNvSpPr/>
          <p:nvPr/>
        </p:nvSpPr>
        <p:spPr>
          <a:xfrm>
            <a:off x="3107668" y="3140968"/>
            <a:ext cx="597666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accent6">
                    <a:lumMod val="50000"/>
                  </a:schemeClr>
                </a:solidFill>
              </a:rPr>
              <a:t>Χρώματα  </a:t>
            </a:r>
            <a:endParaRPr lang="el-CY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696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Poster | Colors Name Chart | Educational Poster | Wall Chart | Colorful |  School Poster | Learning Chart-100yellow Paper Print - Decorative posters  in India - Buy art, film, design, movie,"/>
          <p:cNvPicPr>
            <a:picLocks noChangeAspect="1" noChangeArrowheads="1"/>
          </p:cNvPicPr>
          <p:nvPr/>
        </p:nvPicPr>
        <p:blipFill>
          <a:blip r:embed="rId2"/>
          <a:srcRect t="8750"/>
          <a:stretch>
            <a:fillRect/>
          </a:stretch>
        </p:blipFill>
        <p:spPr bwMode="auto">
          <a:xfrm>
            <a:off x="1797844" y="333589"/>
            <a:ext cx="8858280" cy="5786478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8524892" y="1500174"/>
            <a:ext cx="128588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b="1" dirty="0"/>
              <a:t>μ</a:t>
            </a:r>
            <a:r>
              <a:rPr lang="el-GR" b="1"/>
              <a:t>πλε</a:t>
            </a:r>
            <a:endParaRPr lang="en-US" dirty="0"/>
          </a:p>
        </p:txBody>
      </p:sp>
      <p:sp>
        <p:nvSpPr>
          <p:cNvPr id="7" name="6 - Ορθογώνιο"/>
          <p:cNvSpPr/>
          <p:nvPr/>
        </p:nvSpPr>
        <p:spPr>
          <a:xfrm>
            <a:off x="3238480" y="4286256"/>
            <a:ext cx="51328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b="1" dirty="0"/>
              <a:t>ροζ</a:t>
            </a:r>
            <a:endParaRPr lang="en-US" dirty="0"/>
          </a:p>
        </p:txBody>
      </p:sp>
      <p:sp>
        <p:nvSpPr>
          <p:cNvPr id="8" name="7 - Ορθογώνιο"/>
          <p:cNvSpPr/>
          <p:nvPr/>
        </p:nvSpPr>
        <p:spPr>
          <a:xfrm>
            <a:off x="2952728" y="5643578"/>
            <a:ext cx="11430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b="1" dirty="0"/>
              <a:t>γκρι</a:t>
            </a:r>
            <a:endParaRPr lang="en-US" dirty="0"/>
          </a:p>
        </p:txBody>
      </p:sp>
      <p:sp>
        <p:nvSpPr>
          <p:cNvPr id="9" name="8 - Ορθογώνιο"/>
          <p:cNvSpPr/>
          <p:nvPr/>
        </p:nvSpPr>
        <p:spPr>
          <a:xfrm>
            <a:off x="8739207" y="4286256"/>
            <a:ext cx="69211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b="1" dirty="0"/>
              <a:t>καφέ</a:t>
            </a:r>
            <a:endParaRPr lang="en-US" dirty="0"/>
          </a:p>
        </p:txBody>
      </p:sp>
      <p:sp>
        <p:nvSpPr>
          <p:cNvPr id="10" name="9 - Ορθογώνιο"/>
          <p:cNvSpPr/>
          <p:nvPr/>
        </p:nvSpPr>
        <p:spPr>
          <a:xfrm>
            <a:off x="8739207" y="5643578"/>
            <a:ext cx="87440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b="1" dirty="0"/>
              <a:t>μαύρο </a:t>
            </a:r>
            <a:endParaRPr lang="en-US" b="1" dirty="0"/>
          </a:p>
        </p:txBody>
      </p:sp>
      <p:sp>
        <p:nvSpPr>
          <p:cNvPr id="11" name="10 - Ορθογώνιο"/>
          <p:cNvSpPr/>
          <p:nvPr/>
        </p:nvSpPr>
        <p:spPr>
          <a:xfrm>
            <a:off x="5881687" y="1500174"/>
            <a:ext cx="91531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b="1" dirty="0"/>
              <a:t>κίτρινο </a:t>
            </a:r>
            <a:endParaRPr lang="en-US" b="1" dirty="0"/>
          </a:p>
        </p:txBody>
      </p:sp>
      <p:sp>
        <p:nvSpPr>
          <p:cNvPr id="12" name="11 - Ορθογώνιο"/>
          <p:cNvSpPr/>
          <p:nvPr/>
        </p:nvSpPr>
        <p:spPr>
          <a:xfrm>
            <a:off x="2952728" y="1500174"/>
            <a:ext cx="97982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b="1" dirty="0"/>
              <a:t>κόκκινο </a:t>
            </a:r>
            <a:endParaRPr lang="en-US" b="1" dirty="0"/>
          </a:p>
        </p:txBody>
      </p:sp>
      <p:sp>
        <p:nvSpPr>
          <p:cNvPr id="13" name="12 - Ορθογώνιο"/>
          <p:cNvSpPr/>
          <p:nvPr/>
        </p:nvSpPr>
        <p:spPr>
          <a:xfrm>
            <a:off x="2952729" y="2857496"/>
            <a:ext cx="104682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b="1" dirty="0"/>
              <a:t>πράσινο </a:t>
            </a:r>
            <a:endParaRPr lang="en-US" b="1" dirty="0"/>
          </a:p>
        </p:txBody>
      </p:sp>
      <p:sp>
        <p:nvSpPr>
          <p:cNvPr id="14" name="13 - Ορθογώνιο"/>
          <p:cNvSpPr/>
          <p:nvPr/>
        </p:nvSpPr>
        <p:spPr>
          <a:xfrm>
            <a:off x="8739206" y="2857496"/>
            <a:ext cx="5631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b="1" dirty="0"/>
              <a:t>μοβ</a:t>
            </a:r>
            <a:endParaRPr lang="en-US" b="1" dirty="0"/>
          </a:p>
        </p:txBody>
      </p:sp>
      <p:sp>
        <p:nvSpPr>
          <p:cNvPr id="15" name="14 - Ορθογώνιο"/>
          <p:cNvSpPr/>
          <p:nvPr/>
        </p:nvSpPr>
        <p:spPr>
          <a:xfrm>
            <a:off x="5738810" y="2786058"/>
            <a:ext cx="12448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b="1" dirty="0"/>
              <a:t>πορτοκαλί </a:t>
            </a:r>
            <a:endParaRPr lang="en-US" b="1" dirty="0"/>
          </a:p>
        </p:txBody>
      </p:sp>
      <p:sp>
        <p:nvSpPr>
          <p:cNvPr id="16" name="15 - Ορθογώνιο"/>
          <p:cNvSpPr/>
          <p:nvPr/>
        </p:nvSpPr>
        <p:spPr>
          <a:xfrm>
            <a:off x="5738811" y="5643578"/>
            <a:ext cx="87671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b="1" dirty="0"/>
              <a:t>άσπρο </a:t>
            </a:r>
            <a:endParaRPr lang="en-US" b="1" dirty="0"/>
          </a:p>
        </p:txBody>
      </p:sp>
      <p:pic>
        <p:nvPicPr>
          <p:cNvPr id="17" name="Picture 4" descr="Poster | Colors Name Chart | Educational Poster | Wall Chart | Colorful |  School Poster | Learning Chart-100yellow Paper Print - Decorative posters  in India - Buy art, film, design, movie,"/>
          <p:cNvPicPr>
            <a:picLocks noChangeAspect="1" noChangeArrowheads="1"/>
          </p:cNvPicPr>
          <p:nvPr/>
        </p:nvPicPr>
        <p:blipFill>
          <a:blip r:embed="rId2"/>
          <a:srcRect l="20000" r="50000" b="91250"/>
          <a:stretch>
            <a:fillRect/>
          </a:stretch>
        </p:blipFill>
        <p:spPr bwMode="auto">
          <a:xfrm>
            <a:off x="5381620" y="3286124"/>
            <a:ext cx="1500198" cy="500066"/>
          </a:xfrm>
          <a:prstGeom prst="rect">
            <a:avLst/>
          </a:prstGeom>
          <a:noFill/>
        </p:spPr>
      </p:pic>
      <p:sp>
        <p:nvSpPr>
          <p:cNvPr id="18" name="17 - TextBox"/>
          <p:cNvSpPr txBox="1"/>
          <p:nvPr/>
        </p:nvSpPr>
        <p:spPr>
          <a:xfrm>
            <a:off x="5095868" y="3786190"/>
            <a:ext cx="235745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4000" b="1" dirty="0"/>
              <a:t>Χρώματα</a:t>
            </a:r>
            <a:endParaRPr lang="en-US" sz="4000" b="1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081544" y="6320968"/>
            <a:ext cx="10515600" cy="42989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dirty="0"/>
              <a:t>Το αγαπημένο μου χρώμα είναι ____________________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B92DB-0BC8-0E15-233A-276BE4F90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4F920446-F651-B998-4111-9BBFA343D4E6}"/>
              </a:ext>
            </a:extLst>
          </p:cNvPr>
          <p:cNvSpPr/>
          <p:nvPr/>
        </p:nvSpPr>
        <p:spPr>
          <a:xfrm>
            <a:off x="4931228" y="315686"/>
            <a:ext cx="7086600" cy="5203370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3200" dirty="0"/>
              <a:t>Το αγαπημένο μου χρώμα είναι ______________.</a:t>
            </a:r>
            <a:endParaRPr lang="en-US" sz="3200" dirty="0"/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C70EC935-52BB-2FAF-142C-AF5D8485368D}"/>
              </a:ext>
            </a:extLst>
          </p:cNvPr>
          <p:cNvSpPr/>
          <p:nvPr/>
        </p:nvSpPr>
        <p:spPr>
          <a:xfrm>
            <a:off x="228599" y="664421"/>
            <a:ext cx="4702629" cy="5203370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3200" b="1" dirty="0">
                <a:solidFill>
                  <a:srgbClr val="FF0000"/>
                </a:solidFill>
                <a:latin typeface="Arial" panose="020B0604020202020204" pitchFamily="34" charset="0"/>
              </a:rPr>
              <a:t>Ποιο είναι το αγαπημένο σου χρώμα;</a:t>
            </a:r>
            <a:endParaRPr lang="el-CY" sz="3200" dirty="0">
              <a:solidFill>
                <a:srgbClr val="FF0000"/>
              </a:solidFill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A332C0FD-3E92-7222-E1EA-CE67FDFEF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594" y="5115646"/>
            <a:ext cx="1515835" cy="142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22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FDD5B-922B-5A29-BEF5-3EC94AF08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Πινακίδα κινουμένων σχεδίων Διάνυσμα από ©nikiteev 60055583">
            <a:extLst>
              <a:ext uri="{FF2B5EF4-FFF2-40B4-BE49-F238E27FC236}">
                <a16:creationId xmlns:a16="http://schemas.microsoft.com/office/drawing/2014/main" id="{19868A61-3E7A-C275-AD8D-C7A6D2B54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332656"/>
            <a:ext cx="828092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97F1838-18B6-5176-187A-1CDB1A465E7A}"/>
              </a:ext>
            </a:extLst>
          </p:cNvPr>
          <p:cNvSpPr/>
          <p:nvPr/>
        </p:nvSpPr>
        <p:spPr>
          <a:xfrm>
            <a:off x="3107668" y="3140968"/>
            <a:ext cx="597666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accent6">
                    <a:lumMod val="50000"/>
                  </a:schemeClr>
                </a:solidFill>
              </a:rPr>
              <a:t>αριθμοί </a:t>
            </a:r>
            <a:endParaRPr lang="el-CY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861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ΑΚΟΥΩ ΜΟΥΣΙΚΗ - online παζλ">
            <a:extLst>
              <a:ext uri="{FF2B5EF4-FFF2-40B4-BE49-F238E27FC236}">
                <a16:creationId xmlns:a16="http://schemas.microsoft.com/office/drawing/2014/main" id="{80D549C5-5FB1-B3AE-3192-F80C4123B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556" y="332656"/>
            <a:ext cx="799288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800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24C3A3A1-1188-D4C7-6D5A-39630A62715B}"/>
              </a:ext>
            </a:extLst>
          </p:cNvPr>
          <p:cNvSpPr/>
          <p:nvPr/>
        </p:nvSpPr>
        <p:spPr>
          <a:xfrm>
            <a:off x="2939143" y="4049486"/>
            <a:ext cx="533400" cy="77288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pic>
        <p:nvPicPr>
          <p:cNvPr id="1026" name="Picture 2" descr="μπαλόνι Στοκ Εικονογραφήσεις, Vectors, &amp; Clipart – (916,197 Στοκ  Εικονογραφήσεις)">
            <a:extLst>
              <a:ext uri="{FF2B5EF4-FFF2-40B4-BE49-F238E27FC236}">
                <a16:creationId xmlns:a16="http://schemas.microsoft.com/office/drawing/2014/main" id="{B82AB1C3-296C-F309-68ED-C8C011595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71600"/>
            <a:ext cx="7620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0CF46056-A51C-5146-C2FF-F7DAB7AC138C}"/>
              </a:ext>
            </a:extLst>
          </p:cNvPr>
          <p:cNvSpPr/>
          <p:nvPr/>
        </p:nvSpPr>
        <p:spPr>
          <a:xfrm>
            <a:off x="2514601" y="359229"/>
            <a:ext cx="1883229" cy="72934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50</a:t>
            </a:r>
            <a:endParaRPr lang="el-CY" sz="4000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DD3ECE72-9666-CEC7-86D7-AE9394A10FDB}"/>
              </a:ext>
            </a:extLst>
          </p:cNvPr>
          <p:cNvSpPr/>
          <p:nvPr/>
        </p:nvSpPr>
        <p:spPr>
          <a:xfrm>
            <a:off x="8850085" y="332015"/>
            <a:ext cx="1883229" cy="72934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80</a:t>
            </a:r>
            <a:endParaRPr lang="el-CY" sz="3600" dirty="0"/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2244223B-8C2A-45D0-51C5-28B16BD99905}"/>
              </a:ext>
            </a:extLst>
          </p:cNvPr>
          <p:cNvSpPr/>
          <p:nvPr/>
        </p:nvSpPr>
        <p:spPr>
          <a:xfrm>
            <a:off x="6738257" y="348344"/>
            <a:ext cx="1883229" cy="72934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70</a:t>
            </a:r>
            <a:endParaRPr lang="el-CY" sz="4400" dirty="0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136E4C1C-915D-F4EC-2BAC-BBA7469928A2}"/>
              </a:ext>
            </a:extLst>
          </p:cNvPr>
          <p:cNvSpPr/>
          <p:nvPr/>
        </p:nvSpPr>
        <p:spPr>
          <a:xfrm>
            <a:off x="4626429" y="375558"/>
            <a:ext cx="1883229" cy="72934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60</a:t>
            </a:r>
            <a:endParaRPr lang="el-CY" sz="3200" dirty="0"/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46CCAE1C-3B85-1647-DDD4-73028589563C}"/>
              </a:ext>
            </a:extLst>
          </p:cNvPr>
          <p:cNvSpPr/>
          <p:nvPr/>
        </p:nvSpPr>
        <p:spPr>
          <a:xfrm>
            <a:off x="402771" y="375558"/>
            <a:ext cx="1883229" cy="72934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90</a:t>
            </a:r>
            <a:endParaRPr lang="el-CY" sz="4000" dirty="0"/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A9377F11-C630-2A0A-5B4E-00F236F8A76B}"/>
              </a:ext>
            </a:extLst>
          </p:cNvPr>
          <p:cNvSpPr/>
          <p:nvPr/>
        </p:nvSpPr>
        <p:spPr>
          <a:xfrm>
            <a:off x="293913" y="1823358"/>
            <a:ext cx="1883229" cy="72934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100</a:t>
            </a:r>
            <a:endParaRPr lang="el-CY" sz="40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B440802-60FB-D1C7-552E-89AD9CE44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343" y="3765096"/>
            <a:ext cx="400050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4D25BFEF-EFC5-6DA9-7AF2-AEF4E38DA008}"/>
              </a:ext>
            </a:extLst>
          </p:cNvPr>
          <p:cNvSpPr/>
          <p:nvPr/>
        </p:nvSpPr>
        <p:spPr>
          <a:xfrm rot="1871437">
            <a:off x="5829076" y="4685312"/>
            <a:ext cx="1948543" cy="28833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6815506B-94C2-510E-A693-92FE3B3625D9}"/>
              </a:ext>
            </a:extLst>
          </p:cNvPr>
          <p:cNvSpPr/>
          <p:nvPr/>
        </p:nvSpPr>
        <p:spPr>
          <a:xfrm>
            <a:off x="9203871" y="1823358"/>
            <a:ext cx="1883229" cy="72934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40</a:t>
            </a:r>
            <a:endParaRPr lang="el-CY" sz="4000" dirty="0"/>
          </a:p>
        </p:txBody>
      </p:sp>
    </p:spTree>
    <p:extLst>
      <p:ext uri="{BB962C8B-B14F-4D97-AF65-F5344CB8AC3E}">
        <p14:creationId xmlns:p14="http://schemas.microsoft.com/office/powerpoint/2010/main" val="2381295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E0B05C0D-0A31-4C75-AACD-F33CED55A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794189"/>
            <a:ext cx="2713229" cy="246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2209800" y="1535167"/>
            <a:ext cx="1424354" cy="867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 :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pic>
        <p:nvPicPr>
          <p:cNvPr id="8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BD00BE73-7389-4008-AAF3-A1D8934FF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9376414" y="85709"/>
            <a:ext cx="853916" cy="207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Να μην ξεχάσω... - Zaldy Tan | Public βιβλία">
            <a:extLst>
              <a:ext uri="{FF2B5EF4-FFF2-40B4-BE49-F238E27FC236}">
                <a16:creationId xmlns:a16="http://schemas.microsoft.com/office/drawing/2014/main" id="{1D0A7130-3A99-49CD-B6E6-198586424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9" t="15468" r="15517" b="39212"/>
          <a:stretch/>
        </p:blipFill>
        <p:spPr bwMode="auto">
          <a:xfrm rot="20135317">
            <a:off x="7173795" y="835248"/>
            <a:ext cx="1561953" cy="139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Οβάλ 10">
            <a:extLst>
              <a:ext uri="{FF2B5EF4-FFF2-40B4-BE49-F238E27FC236}">
                <a16:creationId xmlns:a16="http://schemas.microsoft.com/office/drawing/2014/main" id="{89847C89-1F35-24E9-B3F5-2FA72D4F9E79}"/>
              </a:ext>
            </a:extLst>
          </p:cNvPr>
          <p:cNvSpPr/>
          <p:nvPr/>
        </p:nvSpPr>
        <p:spPr>
          <a:xfrm>
            <a:off x="892629" y="3598479"/>
            <a:ext cx="3033299" cy="208823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 </a:t>
            </a:r>
            <a:r>
              <a:rPr lang="el-GR" sz="3600" dirty="0">
                <a:solidFill>
                  <a:schemeClr val="tx1"/>
                </a:solidFill>
              </a:rPr>
              <a:t>εκδρομή 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3B551A5D-A915-7E75-7C72-49E294C8A395}"/>
              </a:ext>
            </a:extLst>
          </p:cNvPr>
          <p:cNvSpPr/>
          <p:nvPr/>
        </p:nvSpPr>
        <p:spPr>
          <a:xfrm>
            <a:off x="4330469" y="3598479"/>
            <a:ext cx="3033299" cy="208823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αργία</a:t>
            </a:r>
            <a:endParaRPr lang="el-CY" sz="4400" dirty="0">
              <a:solidFill>
                <a:schemeClr val="tx1"/>
              </a:solidFill>
            </a:endParaRPr>
          </a:p>
        </p:txBody>
      </p:sp>
      <p:sp>
        <p:nvSpPr>
          <p:cNvPr id="3" name="Οβάλ 2">
            <a:extLst>
              <a:ext uri="{FF2B5EF4-FFF2-40B4-BE49-F238E27FC236}">
                <a16:creationId xmlns:a16="http://schemas.microsoft.com/office/drawing/2014/main" id="{F00C0136-39A2-C85B-EE3F-F16B217E1D6D}"/>
              </a:ext>
            </a:extLst>
          </p:cNvPr>
          <p:cNvSpPr/>
          <p:nvPr/>
        </p:nvSpPr>
        <p:spPr>
          <a:xfrm>
            <a:off x="7808037" y="3598479"/>
            <a:ext cx="3033299" cy="208823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διακοπές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A05DA9F-2315-F288-397A-FAA0E55E9C1C}"/>
              </a:ext>
            </a:extLst>
          </p:cNvPr>
          <p:cNvSpPr txBox="1">
            <a:spLocks/>
          </p:cNvSpPr>
          <p:nvPr/>
        </p:nvSpPr>
        <p:spPr>
          <a:xfrm>
            <a:off x="221573" y="6226629"/>
            <a:ext cx="6418713" cy="37183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dirty="0"/>
              <a:t>Το αγαπημένο μου χρώμα είναι  </a:t>
            </a:r>
            <a:r>
              <a:rPr lang="el-GR" b="1" dirty="0"/>
              <a:t>το </a:t>
            </a:r>
            <a:r>
              <a:rPr lang="el-GR" dirty="0"/>
              <a:t>________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C96D905-8A07-9797-CCDD-19C625E36D18}"/>
              </a:ext>
            </a:extLst>
          </p:cNvPr>
          <p:cNvSpPr txBox="1">
            <a:spLocks/>
          </p:cNvSpPr>
          <p:nvPr/>
        </p:nvSpPr>
        <p:spPr>
          <a:xfrm>
            <a:off x="6167058" y="6226629"/>
            <a:ext cx="5803370" cy="42815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dirty="0"/>
              <a:t>Η  αγαπημένη μου μέρα  είναι  </a:t>
            </a:r>
            <a:r>
              <a:rPr lang="el-GR" b="1" dirty="0"/>
              <a:t>η </a:t>
            </a:r>
            <a:r>
              <a:rPr lang="el-GR" dirty="0"/>
              <a:t>________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9AD21D6-2BF4-95BA-AC20-EBEC1EA72867}"/>
              </a:ext>
            </a:extLst>
          </p:cNvPr>
          <p:cNvSpPr txBox="1">
            <a:spLocks/>
          </p:cNvSpPr>
          <p:nvPr/>
        </p:nvSpPr>
        <p:spPr>
          <a:xfrm>
            <a:off x="4745414" y="2691706"/>
            <a:ext cx="6418713" cy="37183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dirty="0"/>
              <a:t>Μου  αρέσει   </a:t>
            </a:r>
            <a:r>
              <a:rPr lang="el-GR" b="1" dirty="0"/>
              <a:t>ο / η /  το </a:t>
            </a:r>
            <a:r>
              <a:rPr lang="el-GR" dirty="0"/>
              <a:t>________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E37CD84-0DF2-F95B-A0E5-ECB9F54F453A}"/>
              </a:ext>
            </a:extLst>
          </p:cNvPr>
          <p:cNvSpPr txBox="1">
            <a:spLocks/>
          </p:cNvSpPr>
          <p:nvPr/>
        </p:nvSpPr>
        <p:spPr>
          <a:xfrm>
            <a:off x="5859386" y="3243081"/>
            <a:ext cx="6418713" cy="37183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dirty="0"/>
              <a:t>Μου  αρέσουν   </a:t>
            </a:r>
            <a:r>
              <a:rPr lang="el-GR" b="1" dirty="0"/>
              <a:t> οι/ τα  </a:t>
            </a:r>
            <a:r>
              <a:rPr lang="el-GR" dirty="0"/>
              <a:t>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123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FDD5B-922B-5A29-BEF5-3EC94AF08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Πινακίδα κινουμένων σχεδίων Διάνυσμα από ©nikiteev 60055583">
            <a:extLst>
              <a:ext uri="{FF2B5EF4-FFF2-40B4-BE49-F238E27FC236}">
                <a16:creationId xmlns:a16="http://schemas.microsoft.com/office/drawing/2014/main" id="{19868A61-3E7A-C275-AD8D-C7A6D2B54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332656"/>
            <a:ext cx="828092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97F1838-18B6-5176-187A-1CDB1A465E7A}"/>
              </a:ext>
            </a:extLst>
          </p:cNvPr>
          <p:cNvSpPr/>
          <p:nvPr/>
        </p:nvSpPr>
        <p:spPr>
          <a:xfrm>
            <a:off x="3107668" y="3140968"/>
            <a:ext cx="597666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accent6">
                    <a:lumMod val="50000"/>
                  </a:schemeClr>
                </a:solidFill>
              </a:rPr>
              <a:t> ωρολόγιο πρόγραμμα </a:t>
            </a:r>
            <a:endParaRPr lang="el-CY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136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07B5E579-E39A-31EC-EAE7-1596214AE0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9179624"/>
              </p:ext>
            </p:extLst>
          </p:nvPr>
        </p:nvGraphicFramePr>
        <p:xfrm>
          <a:off x="119743" y="66264"/>
          <a:ext cx="4169227" cy="65483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02689">
                  <a:extLst>
                    <a:ext uri="{9D8B030D-6E8A-4147-A177-3AD203B41FA5}">
                      <a16:colId xmlns:a16="http://schemas.microsoft.com/office/drawing/2014/main" val="3530739119"/>
                    </a:ext>
                  </a:extLst>
                </a:gridCol>
                <a:gridCol w="2357324">
                  <a:extLst>
                    <a:ext uri="{9D8B030D-6E8A-4147-A177-3AD203B41FA5}">
                      <a16:colId xmlns:a16="http://schemas.microsoft.com/office/drawing/2014/main" val="3223588745"/>
                    </a:ext>
                  </a:extLst>
                </a:gridCol>
                <a:gridCol w="1009214">
                  <a:extLst>
                    <a:ext uri="{9D8B030D-6E8A-4147-A177-3AD203B41FA5}">
                      <a16:colId xmlns:a16="http://schemas.microsoft.com/office/drawing/2014/main" val="2112538977"/>
                    </a:ext>
                  </a:extLst>
                </a:gridCol>
              </a:tblGrid>
              <a:tr h="173222">
                <a:tc gridSpan="2">
                  <a:txBody>
                    <a:bodyPr/>
                    <a:lstStyle/>
                    <a:p>
                      <a:pPr marL="237744" marR="219456" algn="ctr" fontAlgn="t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3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37744" marR="219456" algn="ctr" fontAlgn="t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3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ΔΕΥΤΕΡΑ</a:t>
                      </a:r>
                      <a:endParaRPr lang="el-GR" sz="3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944" marR="111944" marT="55972" marB="55972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C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CY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CY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61" marR="11661" marT="11661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7057840"/>
                  </a:ext>
                </a:extLst>
              </a:tr>
              <a:tr h="289333">
                <a:tc gridSpan="2">
                  <a:txBody>
                    <a:bodyPr/>
                    <a:lstStyle/>
                    <a:p>
                      <a:pPr marL="246888" marR="219456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944" marR="111944" marT="55972" marB="55972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C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CY" sz="1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CY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61" marR="11661" marT="11661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7609483"/>
                  </a:ext>
                </a:extLst>
              </a:tr>
              <a:tr h="331634">
                <a:tc>
                  <a:txBody>
                    <a:bodyPr/>
                    <a:lstStyle/>
                    <a:p>
                      <a:pPr marL="54864" marR="45720" algn="ctr" fontAlgn="t">
                        <a:lnSpc>
                          <a:spcPts val="11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Περίοδος</a:t>
                      </a:r>
                      <a:endParaRPr lang="el-G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61" marR="11661" marT="11661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10896" marR="292608" algn="ctr" fontAlgn="t">
                        <a:lnSpc>
                          <a:spcPts val="11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Ώρα</a:t>
                      </a:r>
                      <a:endParaRPr lang="el-G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944" marR="111944" marT="55972" marB="559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C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618474"/>
                  </a:ext>
                </a:extLst>
              </a:tr>
              <a:tr h="343295">
                <a:tc>
                  <a:txBody>
                    <a:bodyPr/>
                    <a:lstStyle/>
                    <a:p>
                      <a:pPr marL="54864" marR="36576" algn="ctr" fontAlgn="t">
                        <a:lnSpc>
                          <a:spcPct val="6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l-GR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1η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61" marR="11661" marT="11661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92024" algn="l" fontAlgn="t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l-GR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7:30-8:10</a:t>
                      </a:r>
                      <a:r>
                        <a:rPr lang="en-US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l-GR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Αγγλικά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944" marR="111944" marT="55972" marB="559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C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359837"/>
                  </a:ext>
                </a:extLst>
              </a:tr>
              <a:tr h="343295">
                <a:tc>
                  <a:txBody>
                    <a:bodyPr/>
                    <a:lstStyle/>
                    <a:p>
                      <a:pPr marL="54864" marR="36576" algn="ctr" fontAlgn="t">
                        <a:lnSpc>
                          <a:spcPct val="6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l-GR" sz="18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2η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61" marR="11661" marT="11661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92024" algn="l" fontAlgn="t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l-GR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8:10-8:50    Γυμναστική</a:t>
                      </a:r>
                      <a:r>
                        <a:rPr lang="el-GR" sz="1800" b="1" i="0" u="none" strike="noStrik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944" marR="111944" marT="55972" marB="559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C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067779"/>
                  </a:ext>
                </a:extLst>
              </a:tr>
              <a:tr h="501881">
                <a:tc>
                  <a:txBody>
                    <a:bodyPr/>
                    <a:lstStyle/>
                    <a:p>
                      <a:pPr marL="54864" marR="36576" algn="ctr" fontAlgn="t">
                        <a:spcBef>
                          <a:spcPts val="990"/>
                        </a:spcBef>
                        <a:spcAft>
                          <a:spcPts val="0"/>
                        </a:spcAft>
                      </a:pPr>
                      <a:r>
                        <a:rPr lang="el-G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l-GR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ο</a:t>
                      </a:r>
                      <a:r>
                        <a:rPr lang="el-GR" sz="1800" b="1" i="0" u="none" strike="noStrike" spc="-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διάλ.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61" marR="11661" marT="11661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l-GR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192024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8:50-9:10    Διάλειμμα</a:t>
                      </a:r>
                      <a:r>
                        <a:rPr lang="el-GR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944" marR="111944" marT="55972" marB="559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C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311927"/>
                  </a:ext>
                </a:extLst>
              </a:tr>
              <a:tr h="343295">
                <a:tc>
                  <a:txBody>
                    <a:bodyPr/>
                    <a:lstStyle/>
                    <a:p>
                      <a:pPr marL="54864" marR="36576" algn="ctr" fontAlgn="t">
                        <a:lnSpc>
                          <a:spcPct val="6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l-GR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l-GR" sz="1800" b="1" i="0" u="none" strike="noStrike" spc="-6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η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61" marR="11661" marT="11661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92024" algn="l" fontAlgn="t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l-GR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9:10-9:50     Ελληνικά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944" marR="111944" marT="55972" marB="559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C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82436"/>
                  </a:ext>
                </a:extLst>
              </a:tr>
              <a:tr h="343295">
                <a:tc>
                  <a:txBody>
                    <a:bodyPr/>
                    <a:lstStyle/>
                    <a:p>
                      <a:pPr marL="54864" marR="36576" algn="ctr" fontAlgn="t">
                        <a:lnSpc>
                          <a:spcPct val="6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l-GR" sz="18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4η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61" marR="11661" marT="11661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55448" algn="l" fontAlgn="t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l-GR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9:50-10:30    Βιολογία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944" marR="111944" marT="55972" marB="559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C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384918"/>
                  </a:ext>
                </a:extLst>
              </a:tr>
              <a:tr h="529867">
                <a:tc>
                  <a:txBody>
                    <a:bodyPr/>
                    <a:lstStyle/>
                    <a:p>
                      <a:pPr algn="l" fontAlgn="t"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l-GR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54864" marR="36576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l-GR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ο</a:t>
                      </a:r>
                      <a:r>
                        <a:rPr lang="el-GR" sz="1800" b="1" i="0" u="none" strike="noStrike" spc="-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διάλ.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61" marR="11661" marT="11661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l-GR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128016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10:30-10:50   Διάλειμμα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944" marR="111944" marT="55972" marB="559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C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032183"/>
                  </a:ext>
                </a:extLst>
              </a:tr>
              <a:tr h="441241">
                <a:tc>
                  <a:txBody>
                    <a:bodyPr/>
                    <a:lstStyle/>
                    <a:p>
                      <a:pPr marL="54864" marR="36576" algn="ctr" fontAlgn="t">
                        <a:lnSpc>
                          <a:spcPct val="6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l-GR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5η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61" marR="11661" marT="11661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28016" algn="l" fontAlgn="t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l-GR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10:50-11:30   </a:t>
                      </a:r>
                      <a:r>
                        <a:rPr lang="el-GR" sz="1800" b="1" i="0" u="none" strike="noStrik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Υπολογιστές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944" marR="111944" marT="55972" marB="559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C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32516"/>
                  </a:ext>
                </a:extLst>
              </a:tr>
              <a:tr h="343295">
                <a:tc>
                  <a:txBody>
                    <a:bodyPr/>
                    <a:lstStyle/>
                    <a:p>
                      <a:pPr marL="54864" marR="36576" algn="ctr" fontAlgn="t">
                        <a:lnSpc>
                          <a:spcPct val="6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l-GR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6η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61" marR="11661" marT="11661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8016" algn="l" fontAlgn="t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l-GR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11:30-12:10    Μουσική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944" marR="111944" marT="55972" marB="559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C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585615"/>
                  </a:ext>
                </a:extLst>
              </a:tr>
              <a:tr h="343295">
                <a:tc>
                  <a:txBody>
                    <a:bodyPr/>
                    <a:lstStyle/>
                    <a:p>
                      <a:pPr marL="54864" marR="36576" algn="ctr" fontAlgn="t">
                        <a:spcBef>
                          <a:spcPts val="825"/>
                        </a:spcBef>
                        <a:spcAft>
                          <a:spcPts val="0"/>
                        </a:spcAft>
                      </a:pPr>
                      <a:r>
                        <a:rPr lang="el-G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l-GR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ο</a:t>
                      </a:r>
                      <a:r>
                        <a:rPr lang="el-GR" sz="1800" b="1" i="0" u="none" strike="noStrike" spc="-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διάλ.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61" marR="11661" marT="11661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8016" algn="l" fontAlgn="t">
                        <a:spcBef>
                          <a:spcPts val="895"/>
                        </a:spcBef>
                        <a:spcAft>
                          <a:spcPts val="0"/>
                        </a:spcAft>
                      </a:pPr>
                      <a:r>
                        <a:rPr lang="el-G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12:10-12:20   Διάλειμμα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944" marR="111944" marT="55972" marB="559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C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668188"/>
                  </a:ext>
                </a:extLst>
              </a:tr>
              <a:tr h="454607">
                <a:tc>
                  <a:txBody>
                    <a:bodyPr/>
                    <a:lstStyle/>
                    <a:p>
                      <a:pPr marL="54864" marR="36576" algn="ctr" fontAlgn="t">
                        <a:lnSpc>
                          <a:spcPct val="6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l-GR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7η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61" marR="11661" marT="11661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55448" algn="l" fontAlgn="t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l-GR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12:20-1:00  Οικιακή</a:t>
                      </a:r>
                      <a:r>
                        <a:rPr lang="el-GR" sz="1800" b="1" i="0" u="none" strike="noStrik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οικονομία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944" marR="111944" marT="55972" marB="559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C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349686"/>
                  </a:ext>
                </a:extLst>
              </a:tr>
              <a:tr h="343295">
                <a:tc>
                  <a:txBody>
                    <a:bodyPr/>
                    <a:lstStyle/>
                    <a:p>
                      <a:pPr marL="54864" marR="36576" algn="ctr" fontAlgn="t">
                        <a:lnSpc>
                          <a:spcPct val="6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l-GR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8η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61" marR="11661" marT="11661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92024" algn="l" fontAlgn="t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l-GR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1:00-1:35  Τέχνη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944" marR="111944" marT="55972" marB="559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C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766707"/>
                  </a:ext>
                </a:extLst>
              </a:tr>
            </a:tbl>
          </a:graphicData>
        </a:graphic>
      </p:graphicFrame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07E86DDF-3F29-B2B5-742B-7800A44D5A64}"/>
              </a:ext>
            </a:extLst>
          </p:cNvPr>
          <p:cNvSpPr/>
          <p:nvPr/>
        </p:nvSpPr>
        <p:spPr>
          <a:xfrm>
            <a:off x="4390900" y="66264"/>
            <a:ext cx="7598228" cy="45057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3200" dirty="0"/>
              <a:t>Την πρώτη περίοδο έχουμε</a:t>
            </a:r>
          </a:p>
          <a:p>
            <a:r>
              <a:rPr lang="el-GR" sz="3200" dirty="0"/>
              <a:t>Τη δεύτερη  περίοδο έχουμε</a:t>
            </a:r>
          </a:p>
          <a:p>
            <a:r>
              <a:rPr lang="el-GR" sz="3200" dirty="0"/>
              <a:t>Την τρίτη περίοδο έχουμε </a:t>
            </a:r>
          </a:p>
          <a:p>
            <a:r>
              <a:rPr lang="el-GR" sz="3200" dirty="0"/>
              <a:t>Την τέταρτη  περίοδο έχουμε</a:t>
            </a:r>
          </a:p>
          <a:p>
            <a:r>
              <a:rPr lang="el-GR" sz="3200" dirty="0"/>
              <a:t>Την πέμπτη  περίοδο έχουμε</a:t>
            </a:r>
            <a:endParaRPr lang="el-CY" sz="3200" dirty="0"/>
          </a:p>
          <a:p>
            <a:r>
              <a:rPr lang="el-GR" sz="3200" dirty="0"/>
              <a:t>Την έκτη   περίοδο έχουμε</a:t>
            </a:r>
            <a:endParaRPr lang="el-CY" sz="3200" dirty="0"/>
          </a:p>
          <a:p>
            <a:r>
              <a:rPr lang="el-GR" sz="3200" dirty="0"/>
              <a:t>Την έβδομη   περίοδο έχουμε</a:t>
            </a:r>
            <a:endParaRPr lang="el-CY" sz="3200" dirty="0"/>
          </a:p>
          <a:p>
            <a:r>
              <a:rPr lang="el-GR" sz="3200" dirty="0"/>
              <a:t>Την όγδοη   περίοδο έχουμε</a:t>
            </a:r>
            <a:endParaRPr lang="el-CY" sz="3200" dirty="0"/>
          </a:p>
        </p:txBody>
      </p:sp>
      <p:sp>
        <p:nvSpPr>
          <p:cNvPr id="5" name="Ορθογώνιο 1">
            <a:extLst>
              <a:ext uri="{FF2B5EF4-FFF2-40B4-BE49-F238E27FC236}">
                <a16:creationId xmlns:a16="http://schemas.microsoft.com/office/drawing/2014/main" id="{07E86DDF-3F29-B2B5-742B-7800A44D5A64}"/>
              </a:ext>
            </a:extLst>
          </p:cNvPr>
          <p:cNvSpPr/>
          <p:nvPr/>
        </p:nvSpPr>
        <p:spPr>
          <a:xfrm>
            <a:off x="4390900" y="4678878"/>
            <a:ext cx="7598228" cy="16862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3200" dirty="0"/>
              <a:t>Το πρώτο διάλειμμα είναι στις </a:t>
            </a:r>
          </a:p>
          <a:p>
            <a:r>
              <a:rPr lang="el-GR" sz="3200" dirty="0"/>
              <a:t>Το δεύτερο διάλειμμα είναι στις </a:t>
            </a:r>
          </a:p>
          <a:p>
            <a:r>
              <a:rPr lang="el-GR" sz="3200" dirty="0"/>
              <a:t>Το τρίτο διάλειμμα είναι στις </a:t>
            </a:r>
          </a:p>
        </p:txBody>
      </p:sp>
    </p:spTree>
    <p:extLst>
      <p:ext uri="{BB962C8B-B14F-4D97-AF65-F5344CB8AC3E}">
        <p14:creationId xmlns:p14="http://schemas.microsoft.com/office/powerpoint/2010/main" val="3585846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FDD5B-922B-5A29-BEF5-3EC94AF08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Πινακίδα κινουμένων σχεδίων Διάνυσμα από ©nikiteev 60055583">
            <a:extLst>
              <a:ext uri="{FF2B5EF4-FFF2-40B4-BE49-F238E27FC236}">
                <a16:creationId xmlns:a16="http://schemas.microsoft.com/office/drawing/2014/main" id="{19868A61-3E7A-C275-AD8D-C7A6D2B54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332656"/>
            <a:ext cx="828092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97F1838-18B6-5176-187A-1CDB1A465E7A}"/>
              </a:ext>
            </a:extLst>
          </p:cNvPr>
          <p:cNvSpPr/>
          <p:nvPr/>
        </p:nvSpPr>
        <p:spPr>
          <a:xfrm>
            <a:off x="3107668" y="3140968"/>
            <a:ext cx="597666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accent6">
                    <a:lumMod val="50000"/>
                  </a:schemeClr>
                </a:solidFill>
              </a:rPr>
              <a:t>μαθήματα </a:t>
            </a:r>
            <a:endParaRPr lang="el-CY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634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4D8EDF-49D5-6686-1106-CB89FBE54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41" y="218436"/>
            <a:ext cx="6504709" cy="1325563"/>
          </a:xfrm>
        </p:spPr>
        <p:txBody>
          <a:bodyPr/>
          <a:lstStyle/>
          <a:p>
            <a:r>
              <a:rPr lang="el-GR" dirty="0"/>
              <a:t>Μου αρέσει  ………………………………..</a:t>
            </a:r>
            <a:endParaRPr lang="el-CY" dirty="0"/>
          </a:p>
        </p:txBody>
      </p:sp>
      <p:pic>
        <p:nvPicPr>
          <p:cNvPr id="1026" name="Picture 2" descr="Μαθητές και δάσκαλος στην τάξη Ο σχολικός παιδαγωγός διδάσκει το μάθημα στα  παιδιά μαθητών Σχολικά μαθήματα στο διάνυσμα κινούμεν Διανυσματική  απεικόνιση - εικονογραφία από childhood, chalkboard: 124097623">
            <a:extLst>
              <a:ext uri="{FF2B5EF4-FFF2-40B4-BE49-F238E27FC236}">
                <a16:creationId xmlns:a16="http://schemas.microsoft.com/office/drawing/2014/main" id="{57B4C37B-279F-0DD0-C8ED-D99024129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0" y="1460047"/>
            <a:ext cx="11119263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14698" y="5071197"/>
            <a:ext cx="249381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η Τέχνη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62946" y="2600944"/>
            <a:ext cx="249381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η Γυμναστική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35040" y="5019304"/>
            <a:ext cx="249381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η Μουσική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8970" y="2345541"/>
            <a:ext cx="249381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η Οικιακή οικονομία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49091" y="3861645"/>
            <a:ext cx="249381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η Βιολογία </a:t>
            </a:r>
            <a:endParaRPr lang="en-US" dirty="0"/>
          </a:p>
        </p:txBody>
      </p:sp>
      <p:sp>
        <p:nvSpPr>
          <p:cNvPr id="11" name="Τίτλος 1">
            <a:extLst>
              <a:ext uri="{FF2B5EF4-FFF2-40B4-BE49-F238E27FC236}">
                <a16:creationId xmlns:a16="http://schemas.microsoft.com/office/drawing/2014/main" id="{364D8EDF-49D5-6686-1106-CB89FBE5409A}"/>
              </a:ext>
            </a:extLst>
          </p:cNvPr>
          <p:cNvSpPr txBox="1">
            <a:spLocks/>
          </p:cNvSpPr>
          <p:nvPr/>
        </p:nvSpPr>
        <p:spPr>
          <a:xfrm>
            <a:off x="5502239" y="155513"/>
            <a:ext cx="64176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/>
              <a:t>Μου αρέσουν  ………………………………..</a:t>
            </a:r>
            <a:endParaRPr lang="el-CY" dirty="0"/>
          </a:p>
        </p:txBody>
      </p:sp>
      <p:sp>
        <p:nvSpPr>
          <p:cNvPr id="12" name="TextBox 11"/>
          <p:cNvSpPr txBox="1"/>
          <p:nvPr/>
        </p:nvSpPr>
        <p:spPr>
          <a:xfrm>
            <a:off x="8302585" y="2302028"/>
            <a:ext cx="249381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τα Ελληνικά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489868" y="3538640"/>
            <a:ext cx="249381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τα Αγγλικά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383484" y="4964917"/>
            <a:ext cx="249381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τα Μαθηματικά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239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C2BC4-ADE5-819B-EBC1-869997846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FFD00CB3-23FE-D469-4486-6C1FCC2B9DA4}"/>
              </a:ext>
            </a:extLst>
          </p:cNvPr>
          <p:cNvSpPr/>
          <p:nvPr/>
        </p:nvSpPr>
        <p:spPr>
          <a:xfrm>
            <a:off x="1328056" y="457201"/>
            <a:ext cx="5138057" cy="4158342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Στο μάθημα της  τέχνης </a:t>
            </a:r>
          </a:p>
        </p:txBody>
      </p:sp>
      <p:sp>
        <p:nvSpPr>
          <p:cNvPr id="3" name="Φυσαλίδα σκέψης: Σύννεφο 2">
            <a:extLst>
              <a:ext uri="{FF2B5EF4-FFF2-40B4-BE49-F238E27FC236}">
                <a16:creationId xmlns:a16="http://schemas.microsoft.com/office/drawing/2014/main" id="{DBB95107-A491-FEAC-ACA4-8AC3693AB613}"/>
              </a:ext>
            </a:extLst>
          </p:cNvPr>
          <p:cNvSpPr/>
          <p:nvPr/>
        </p:nvSpPr>
        <p:spPr>
          <a:xfrm>
            <a:off x="6096000" y="1828801"/>
            <a:ext cx="5138057" cy="4158342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Στο μάθημα των μαθηματικών </a:t>
            </a:r>
          </a:p>
        </p:txBody>
      </p:sp>
    </p:spTree>
    <p:extLst>
      <p:ext uri="{BB962C8B-B14F-4D97-AF65-F5344CB8AC3E}">
        <p14:creationId xmlns:p14="http://schemas.microsoft.com/office/powerpoint/2010/main" val="14631656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.000+ δωρεάν εικόνες για Συζητήσεις και Συζήτηση - Pixabay">
            <a:extLst>
              <a:ext uri="{FF2B5EF4-FFF2-40B4-BE49-F238E27FC236}">
                <a16:creationId xmlns:a16="http://schemas.microsoft.com/office/drawing/2014/main" id="{4D31446A-7158-A9BA-4B8D-A5941D5B9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404664"/>
            <a:ext cx="640871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575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0F2CC7A3-2242-AAA9-2129-A97BF43A3663}"/>
              </a:ext>
            </a:extLst>
          </p:cNvPr>
          <p:cNvSpPr/>
          <p:nvPr/>
        </p:nvSpPr>
        <p:spPr>
          <a:xfrm>
            <a:off x="642257" y="239487"/>
            <a:ext cx="5138057" cy="4158342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/>
              <a:t>Ποιο είναι το αγαπημένο σου μάθημα;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41306135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0C98082D-49D0-48A1-E296-7F29CB857DF9}"/>
              </a:ext>
            </a:extLst>
          </p:cNvPr>
          <p:cNvSpPr/>
          <p:nvPr/>
        </p:nvSpPr>
        <p:spPr>
          <a:xfrm>
            <a:off x="1328056" y="457201"/>
            <a:ext cx="5138057" cy="4158342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3200" dirty="0"/>
          </a:p>
          <a:p>
            <a:pPr algn="ctr"/>
            <a:r>
              <a:rPr lang="el-GR" sz="3200" dirty="0"/>
              <a:t>Κάθε Δευτέρα  έχουμε                                     </a:t>
            </a:r>
          </a:p>
          <a:p>
            <a:pPr algn="ctr"/>
            <a:r>
              <a:rPr lang="el-GR" sz="3200" dirty="0"/>
              <a:t>         _________ .               Εσείς πότε έχετε ________;</a:t>
            </a:r>
            <a:endParaRPr lang="el-CY" sz="3200" dirty="0"/>
          </a:p>
        </p:txBody>
      </p:sp>
      <p:sp>
        <p:nvSpPr>
          <p:cNvPr id="3" name="Φυσαλίδα σκέψης: Σύννεφο 2">
            <a:extLst>
              <a:ext uri="{FF2B5EF4-FFF2-40B4-BE49-F238E27FC236}">
                <a16:creationId xmlns:a16="http://schemas.microsoft.com/office/drawing/2014/main" id="{1BBBBF1F-B1EC-6D17-97BA-9E03038BE756}"/>
              </a:ext>
            </a:extLst>
          </p:cNvPr>
          <p:cNvSpPr/>
          <p:nvPr/>
        </p:nvSpPr>
        <p:spPr>
          <a:xfrm>
            <a:off x="6096000" y="1828801"/>
            <a:ext cx="5138057" cy="4158342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526408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230F1-D6E4-8140-465C-8951CC403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8EF3DEDE-8B7D-22C5-98F1-83460CDCF50E}"/>
              </a:ext>
            </a:extLst>
          </p:cNvPr>
          <p:cNvSpPr/>
          <p:nvPr/>
        </p:nvSpPr>
        <p:spPr>
          <a:xfrm>
            <a:off x="642257" y="239487"/>
            <a:ext cx="5138057" cy="4158342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Πόσες φορές τη βδομάδα έχεις………….;</a:t>
            </a:r>
          </a:p>
        </p:txBody>
      </p:sp>
    </p:spTree>
    <p:extLst>
      <p:ext uri="{BB962C8B-B14F-4D97-AF65-F5344CB8AC3E}">
        <p14:creationId xmlns:p14="http://schemas.microsoft.com/office/powerpoint/2010/main" val="37962376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4E5C1-C215-8849-09CF-E804FAD02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6F5DC55F-FA6D-4C31-E955-3B672A7EB765}"/>
              </a:ext>
            </a:extLst>
          </p:cNvPr>
          <p:cNvSpPr/>
          <p:nvPr/>
        </p:nvSpPr>
        <p:spPr>
          <a:xfrm>
            <a:off x="642257" y="239487"/>
            <a:ext cx="5138057" cy="4158342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Ποια μέρα έχεις………..;</a:t>
            </a:r>
          </a:p>
        </p:txBody>
      </p:sp>
    </p:spTree>
    <p:extLst>
      <p:ext uri="{BB962C8B-B14F-4D97-AF65-F5344CB8AC3E}">
        <p14:creationId xmlns:p14="http://schemas.microsoft.com/office/powerpoint/2010/main" val="2157645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FDD5B-922B-5A29-BEF5-3EC94AF08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Πινακίδα κινουμένων σχεδίων Διάνυσμα από ©nikiteev 60055583">
            <a:extLst>
              <a:ext uri="{FF2B5EF4-FFF2-40B4-BE49-F238E27FC236}">
                <a16:creationId xmlns:a16="http://schemas.microsoft.com/office/drawing/2014/main" id="{19868A61-3E7A-C275-AD8D-C7A6D2B54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332656"/>
            <a:ext cx="828092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97F1838-18B6-5176-187A-1CDB1A465E7A}"/>
              </a:ext>
            </a:extLst>
          </p:cNvPr>
          <p:cNvSpPr/>
          <p:nvPr/>
        </p:nvSpPr>
        <p:spPr>
          <a:xfrm>
            <a:off x="3107668" y="3140968"/>
            <a:ext cx="597666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accent6">
                    <a:lumMod val="50000"/>
                  </a:schemeClr>
                </a:solidFill>
              </a:rPr>
              <a:t>σχολείο </a:t>
            </a:r>
            <a:endParaRPr lang="el-CY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8904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27EEF-E801-B27C-ABDA-9440596E1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CE99C6BE-78F2-50B8-D8F6-15082D7161A2}"/>
              </a:ext>
            </a:extLst>
          </p:cNvPr>
          <p:cNvSpPr/>
          <p:nvPr/>
        </p:nvSpPr>
        <p:spPr>
          <a:xfrm>
            <a:off x="642257" y="239487"/>
            <a:ext cx="5138057" cy="4158342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/>
              <a:t>Ποιο μάθημα σου αρέσει πιο πολύ/πιο λίγο;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34692522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37DA8-EF07-43F1-92CD-9CA65E4DE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6DD0122-B14C-923B-B3B3-01FC69F62C85}"/>
              </a:ext>
            </a:extLst>
          </p:cNvPr>
          <p:cNvSpPr/>
          <p:nvPr/>
        </p:nvSpPr>
        <p:spPr>
          <a:xfrm>
            <a:off x="642257" y="239487"/>
            <a:ext cx="5138057" cy="4158342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3200" dirty="0"/>
              <a:t>Ποιο μάθημα δεν σου αρέσει; </a:t>
            </a:r>
            <a:endParaRPr lang="el-CY" sz="3200" dirty="0"/>
          </a:p>
        </p:txBody>
      </p:sp>
    </p:spTree>
    <p:extLst>
      <p:ext uri="{BB962C8B-B14F-4D97-AF65-F5344CB8AC3E}">
        <p14:creationId xmlns:p14="http://schemas.microsoft.com/office/powerpoint/2010/main" val="4255991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404664"/>
            <a:ext cx="777686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143672" y="2420888"/>
            <a:ext cx="4464496" cy="8640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www.e-charalambous.com</a:t>
            </a:r>
            <a:endParaRPr lang="el-CY" sz="2800" dirty="0"/>
          </a:p>
        </p:txBody>
      </p:sp>
    </p:spTree>
    <p:extLst>
      <p:ext uri="{BB962C8B-B14F-4D97-AF65-F5344CB8AC3E}">
        <p14:creationId xmlns:p14="http://schemas.microsoft.com/office/powerpoint/2010/main" val="568566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773" y="1285875"/>
            <a:ext cx="5936456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2588174" y="1282920"/>
            <a:ext cx="2530365" cy="969579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13233" y="987317"/>
            <a:ext cx="2530365" cy="969579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2111267" y="3635925"/>
            <a:ext cx="2530365" cy="969579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4949060" y="4602547"/>
            <a:ext cx="2530365" cy="969579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952391" y="3352144"/>
            <a:ext cx="2530365" cy="969579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27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ΦΙΛΟΛΟΓΟΥΠΟΛΗ: Γράφω καλά στο διαγώνισμα της Νεοελληνικής Λογοτεχνίας  (Γυμνάσιο)">
            <a:extLst>
              <a:ext uri="{FF2B5EF4-FFF2-40B4-BE49-F238E27FC236}">
                <a16:creationId xmlns:a16="http://schemas.microsoft.com/office/drawing/2014/main" id="{4BF8628C-2E40-4FCF-A56B-18400EDC7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23" y="1062573"/>
            <a:ext cx="8148679" cy="443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564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3847C-45E0-2018-D28D-2397E857E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0A886BA8-F10D-0393-950C-54204ACD1BB1}"/>
              </a:ext>
            </a:extLst>
          </p:cNvPr>
          <p:cNvSpPr/>
          <p:nvPr/>
        </p:nvSpPr>
        <p:spPr>
          <a:xfrm>
            <a:off x="642257" y="239487"/>
            <a:ext cx="5138057" cy="4158342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Σε ποια τάξη πηγαίνεις; </a:t>
            </a:r>
          </a:p>
        </p:txBody>
      </p:sp>
    </p:spTree>
    <p:extLst>
      <p:ext uri="{BB962C8B-B14F-4D97-AF65-F5344CB8AC3E}">
        <p14:creationId xmlns:p14="http://schemas.microsoft.com/office/powerpoint/2010/main" val="1484335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9D25508C-9482-47F9-091D-9A65452426DA}"/>
              </a:ext>
            </a:extLst>
          </p:cNvPr>
          <p:cNvSpPr/>
          <p:nvPr/>
        </p:nvSpPr>
        <p:spPr>
          <a:xfrm>
            <a:off x="609599" y="2068286"/>
            <a:ext cx="2057400" cy="1741714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τάξη</a:t>
            </a:r>
            <a:endParaRPr lang="el-CY" sz="3600" dirty="0"/>
          </a:p>
        </p:txBody>
      </p:sp>
      <p:sp>
        <p:nvSpPr>
          <p:cNvPr id="3" name="Οβάλ 2">
            <a:extLst>
              <a:ext uri="{FF2B5EF4-FFF2-40B4-BE49-F238E27FC236}">
                <a16:creationId xmlns:a16="http://schemas.microsoft.com/office/drawing/2014/main" id="{E5938034-A6F7-45BD-A011-190B63E26B09}"/>
              </a:ext>
            </a:extLst>
          </p:cNvPr>
          <p:cNvSpPr/>
          <p:nvPr/>
        </p:nvSpPr>
        <p:spPr>
          <a:xfrm>
            <a:off x="478971" y="195943"/>
            <a:ext cx="2057400" cy="1741714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αίθουσα</a:t>
            </a:r>
            <a:endParaRPr lang="el-CY" sz="2800" dirty="0"/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DB4230B8-6131-5454-4075-D4668A8564F3}"/>
              </a:ext>
            </a:extLst>
          </p:cNvPr>
          <p:cNvSpPr/>
          <p:nvPr/>
        </p:nvSpPr>
        <p:spPr>
          <a:xfrm>
            <a:off x="707571" y="3940629"/>
            <a:ext cx="2057400" cy="1741714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όροφο</a:t>
            </a:r>
            <a:endParaRPr lang="el-CY" sz="2800" dirty="0"/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F949CBD5-7902-EF84-D675-79A320E17F2A}"/>
              </a:ext>
            </a:extLst>
          </p:cNvPr>
          <p:cNvSpPr/>
          <p:nvPr/>
        </p:nvSpPr>
        <p:spPr>
          <a:xfrm>
            <a:off x="6313714" y="195943"/>
            <a:ext cx="2057400" cy="1741714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πρώτο</a:t>
            </a:r>
            <a:endParaRPr lang="el-CY" sz="3600" dirty="0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34710D3C-2123-88F1-0125-9930A18B457D}"/>
              </a:ext>
            </a:extLst>
          </p:cNvPr>
          <p:cNvSpPr/>
          <p:nvPr/>
        </p:nvSpPr>
        <p:spPr>
          <a:xfrm>
            <a:off x="6607628" y="3940629"/>
            <a:ext cx="2057400" cy="1741714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Α7</a:t>
            </a:r>
            <a:endParaRPr lang="el-CY" sz="3600" dirty="0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558716F3-EDA1-529B-072D-C75D92F317A9}"/>
              </a:ext>
            </a:extLst>
          </p:cNvPr>
          <p:cNvSpPr/>
          <p:nvPr/>
        </p:nvSpPr>
        <p:spPr>
          <a:xfrm>
            <a:off x="6433457" y="2068286"/>
            <a:ext cx="2057400" cy="1741714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26</a:t>
            </a:r>
            <a:endParaRPr lang="el-CY" sz="3600" dirty="0"/>
          </a:p>
        </p:txBody>
      </p:sp>
      <p:pic>
        <p:nvPicPr>
          <p:cNvPr id="1026" name="Picture 2" descr="Bahagia Anakanak Kartun Berjalan Bersama Ke Sekolah Ilustrasi Stok - Unduh  Gambar Sekarang - iStock">
            <a:extLst>
              <a:ext uri="{FF2B5EF4-FFF2-40B4-BE49-F238E27FC236}">
                <a16:creationId xmlns:a16="http://schemas.microsoft.com/office/drawing/2014/main" id="{C80EBA80-375A-D019-F5C1-F2EFAE074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567" y="2068286"/>
            <a:ext cx="257175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τάξη Στοκ Εικονογραφήσεις, Vectors, &amp; Clipart – (297,376 ...">
            <a:extLst>
              <a:ext uri="{FF2B5EF4-FFF2-40B4-BE49-F238E27FC236}">
                <a16:creationId xmlns:a16="http://schemas.microsoft.com/office/drawing/2014/main" id="{B809F0E9-EAE9-90CE-F4B3-7E12180D3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579" y="4403271"/>
            <a:ext cx="25717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ector κινουμένων σχεδίων σχολείο διάδρομο με: Vector στοκ (χωρίς  δικαιώματα) 1133083163 | Shutterstock">
            <a:extLst>
              <a:ext uri="{FF2B5EF4-FFF2-40B4-BE49-F238E27FC236}">
                <a16:creationId xmlns:a16="http://schemas.microsoft.com/office/drawing/2014/main" id="{102761FE-A3CC-E84E-6A96-ADBEF98733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1"/>
          <a:stretch>
            <a:fillRect/>
          </a:stretch>
        </p:blipFill>
        <p:spPr bwMode="auto">
          <a:xfrm>
            <a:off x="9311367" y="206829"/>
            <a:ext cx="27241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859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Διαβάθμισης Εικονογράφηση Διάνυσμα Καρτούν Κλεψύδρα Διάνυσμα ...">
            <a:extLst>
              <a:ext uri="{FF2B5EF4-FFF2-40B4-BE49-F238E27FC236}">
                <a16:creationId xmlns:a16="http://schemas.microsoft.com/office/drawing/2014/main" id="{88046A6D-F8E9-14F3-F9B7-01F1723B97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C421C03C-E7AD-3469-219D-EC286277F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5715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85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βάλ 5">
            <a:extLst>
              <a:ext uri="{FF2B5EF4-FFF2-40B4-BE49-F238E27FC236}">
                <a16:creationId xmlns:a16="http://schemas.microsoft.com/office/drawing/2014/main" id="{763D6BB0-683F-3BD9-9366-939271335EEA}"/>
              </a:ext>
            </a:extLst>
          </p:cNvPr>
          <p:cNvSpPr/>
          <p:nvPr/>
        </p:nvSpPr>
        <p:spPr>
          <a:xfrm>
            <a:off x="2928257" y="-141515"/>
            <a:ext cx="3069772" cy="2906486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κυλικείο</a:t>
            </a:r>
            <a:endParaRPr lang="el-CY" sz="2800" dirty="0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3FF332CC-4B18-B31A-5C8F-E263621B2B89}"/>
              </a:ext>
            </a:extLst>
          </p:cNvPr>
          <p:cNvSpPr/>
          <p:nvPr/>
        </p:nvSpPr>
        <p:spPr>
          <a:xfrm>
            <a:off x="5704112" y="-97973"/>
            <a:ext cx="3069773" cy="2819401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εργαστήριο υπολογιστών</a:t>
            </a:r>
            <a:endParaRPr lang="el-CY" sz="2800" dirty="0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B739AF82-4C93-65DC-51B0-6BCD8D7CCB84}"/>
              </a:ext>
            </a:extLst>
          </p:cNvPr>
          <p:cNvSpPr/>
          <p:nvPr/>
        </p:nvSpPr>
        <p:spPr>
          <a:xfrm>
            <a:off x="8773885" y="0"/>
            <a:ext cx="3265716" cy="2710543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γραφείο διευθυντή</a:t>
            </a:r>
            <a:endParaRPr lang="el-CY" sz="2800" dirty="0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A8D4A091-6EE8-8D8B-522D-FA8A9BB4F183}"/>
              </a:ext>
            </a:extLst>
          </p:cNvPr>
          <p:cNvSpPr/>
          <p:nvPr/>
        </p:nvSpPr>
        <p:spPr>
          <a:xfrm>
            <a:off x="0" y="-97973"/>
            <a:ext cx="3069772" cy="2906486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γυμναστήριο</a:t>
            </a:r>
            <a:endParaRPr lang="el-CY" sz="2800" dirty="0"/>
          </a:p>
        </p:txBody>
      </p:sp>
    </p:spTree>
    <p:extLst>
      <p:ext uri="{BB962C8B-B14F-4D97-AF65-F5344CB8AC3E}">
        <p14:creationId xmlns:p14="http://schemas.microsoft.com/office/powerpoint/2010/main" val="12450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4DC64-A278-C127-33FA-498480F6A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Διαβάθμισης Εικονογράφηση Διάνυσμα Καρτούν Κλεψύδρα Διάνυσμα ...">
            <a:extLst>
              <a:ext uri="{FF2B5EF4-FFF2-40B4-BE49-F238E27FC236}">
                <a16:creationId xmlns:a16="http://schemas.microsoft.com/office/drawing/2014/main" id="{6D985E91-99E1-9F81-9899-2B1E216998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3C49406D-971E-84C7-5718-55D04F52F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5715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6376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321</Words>
  <Application>Microsoft Office PowerPoint</Application>
  <PresentationFormat>Ευρεία οθόνη</PresentationFormat>
  <Paragraphs>128</Paragraphs>
  <Slides>33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Μου αρέσει  ………………………………..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ΕΛΕΝΗ ΧΑΡΑΛΑΜΠΟΥΣ</dc:creator>
  <cp:lastModifiedBy>ΕΛΕΝΗ ΧΑΡΑΛΑΜΠΟΥΣ</cp:lastModifiedBy>
  <cp:revision>46</cp:revision>
  <dcterms:created xsi:type="dcterms:W3CDTF">2022-11-04T03:59:13Z</dcterms:created>
  <dcterms:modified xsi:type="dcterms:W3CDTF">2025-11-04T14:44:34Z</dcterms:modified>
</cp:coreProperties>
</file>