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5" r:id="rId2"/>
    <p:sldId id="326" r:id="rId3"/>
    <p:sldId id="327" r:id="rId4"/>
    <p:sldId id="406" r:id="rId5"/>
    <p:sldId id="387" r:id="rId6"/>
    <p:sldId id="256" r:id="rId7"/>
    <p:sldId id="323" r:id="rId8"/>
    <p:sldId id="324" r:id="rId9"/>
    <p:sldId id="282" r:id="rId10"/>
    <p:sldId id="283" r:id="rId11"/>
    <p:sldId id="286" r:id="rId12"/>
    <p:sldId id="288" r:id="rId13"/>
    <p:sldId id="287" r:id="rId14"/>
    <p:sldId id="285" r:id="rId15"/>
    <p:sldId id="284" r:id="rId16"/>
    <p:sldId id="321" r:id="rId17"/>
    <p:sldId id="307" r:id="rId18"/>
    <p:sldId id="308" r:id="rId19"/>
    <p:sldId id="290" r:id="rId20"/>
    <p:sldId id="291" r:id="rId21"/>
    <p:sldId id="278" r:id="rId22"/>
    <p:sldId id="281" r:id="rId23"/>
    <p:sldId id="292" r:id="rId24"/>
    <p:sldId id="293" r:id="rId25"/>
    <p:sldId id="296" r:id="rId26"/>
    <p:sldId id="295" r:id="rId27"/>
    <p:sldId id="297" r:id="rId28"/>
    <p:sldId id="298" r:id="rId29"/>
    <p:sldId id="305" r:id="rId30"/>
    <p:sldId id="299" r:id="rId31"/>
    <p:sldId id="306" r:id="rId32"/>
    <p:sldId id="300" r:id="rId33"/>
    <p:sldId id="301" r:id="rId34"/>
    <p:sldId id="302" r:id="rId35"/>
    <p:sldId id="303" r:id="rId36"/>
    <p:sldId id="304" r:id="rId37"/>
    <p:sldId id="309" r:id="rId38"/>
    <p:sldId id="310" r:id="rId39"/>
    <p:sldId id="311" r:id="rId40"/>
    <p:sldId id="408" r:id="rId41"/>
    <p:sldId id="322" r:id="rId42"/>
    <p:sldId id="312" r:id="rId43"/>
    <p:sldId id="320" r:id="rId44"/>
    <p:sldId id="274" r:id="rId45"/>
    <p:sldId id="313" r:id="rId46"/>
    <p:sldId id="275" r:id="rId47"/>
    <p:sldId id="314" r:id="rId48"/>
    <p:sldId id="276" r:id="rId49"/>
    <p:sldId id="315" r:id="rId50"/>
    <p:sldId id="273" r:id="rId51"/>
    <p:sldId id="316" r:id="rId52"/>
    <p:sldId id="257" r:id="rId53"/>
    <p:sldId id="317" r:id="rId54"/>
    <p:sldId id="258" r:id="rId55"/>
    <p:sldId id="318" r:id="rId56"/>
    <p:sldId id="409" r:id="rId57"/>
    <p:sldId id="410" r:id="rId58"/>
    <p:sldId id="411" r:id="rId59"/>
    <p:sldId id="412" r:id="rId60"/>
    <p:sldId id="413" r:id="rId61"/>
    <p:sldId id="414" r:id="rId62"/>
    <p:sldId id="396" r:id="rId63"/>
    <p:sldId id="407" r:id="rId64"/>
  </p:sldIdLst>
  <p:sldSz cx="12192000" cy="6858000"/>
  <p:notesSz cx="6858000" cy="91440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 snapToGrid="0">
      <p:cViewPr varScale="1">
        <p:scale>
          <a:sx n="59" d="100"/>
          <a:sy n="59" d="100"/>
        </p:scale>
        <p:origin x="9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0CDE227-BD27-8086-66AB-C2DD6CCA07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CB39E90-96BE-44C2-A6E8-5F24ADD3CA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293ED92-A854-4CE6-F8D3-27A584AEF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C5E9-7C4A-4F0E-B2E5-70A778A15528}" type="datetimeFigureOut">
              <a:rPr lang="el-CY" smtClean="0"/>
              <a:t>7/11/2025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B92CB8C-6F36-4B50-B290-BB2C04B20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C472A7B-0BD5-782E-6CA7-77A23DFBD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2449-7A4D-4156-9184-076AB80314C5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931741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597963-67D4-E82B-3FF3-6244DF1F2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DCD0970-7F24-744C-D76E-EDD41AB148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0DB3FF2-21E1-C801-65BC-3E5C41B96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C5E9-7C4A-4F0E-B2E5-70A778A15528}" type="datetimeFigureOut">
              <a:rPr lang="el-CY" smtClean="0"/>
              <a:t>7/11/2025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6F687ED-AFC4-B92C-F6FC-BD5922A1E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6B20970-B828-C925-AB12-ACFF844DE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2449-7A4D-4156-9184-076AB80314C5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610053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64D5987C-B5B6-F699-34BF-1771E2D2CE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FC69371-5BA4-4AC2-77BF-FAB24221C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301E379-45CE-D5E8-490D-3AEB3419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C5E9-7C4A-4F0E-B2E5-70A778A15528}" type="datetimeFigureOut">
              <a:rPr lang="el-CY" smtClean="0"/>
              <a:t>7/11/2025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128D6BC-251C-20AB-987E-60D2A5F64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863B078-F5C9-E722-ECC6-6521D161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2449-7A4D-4156-9184-076AB80314C5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4480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AD487B-9837-AD52-9E9F-CBC872D3A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0B4397A-2BC1-9EE2-8197-98F83EDBB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E9D0E58-60DE-F288-A3BD-5ACA15A38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C5E9-7C4A-4F0E-B2E5-70A778A15528}" type="datetimeFigureOut">
              <a:rPr lang="el-CY" smtClean="0"/>
              <a:t>7/11/2025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01B1C61-A153-52F2-AE87-DE30CBF78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7ADBD9C-410E-B2DD-9665-8C0F139FB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2449-7A4D-4156-9184-076AB80314C5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799645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5B22E38-5977-C112-F81D-DF3A76078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E3ABF13-130E-99DB-8D92-0A5E3A225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9270028-4184-63D7-F75A-8C1CD191B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C5E9-7C4A-4F0E-B2E5-70A778A15528}" type="datetimeFigureOut">
              <a:rPr lang="el-CY" smtClean="0"/>
              <a:t>7/11/2025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EA1473E-C3BD-9EDB-CF28-B98A3A945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7958720-23D4-8338-D692-2B31B55F7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2449-7A4D-4156-9184-076AB80314C5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87323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C34180-BC11-8BC4-AC67-D1B94FA84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A215C63-E49C-F95C-6F26-6F9CD4640B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1E0C816-4BE9-D7EC-C520-78A2F3C4F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85E87E3-FF54-1CA9-DA99-682E48F1C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C5E9-7C4A-4F0E-B2E5-70A778A15528}" type="datetimeFigureOut">
              <a:rPr lang="el-CY" smtClean="0"/>
              <a:t>7/11/2025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314CE5E-0D07-68E0-F0CC-5A46F439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2A41AF0-5B6E-8C79-0950-CA0E10EF8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2449-7A4D-4156-9184-076AB80314C5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79714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14B4F7D-99E1-DA37-9477-B25014875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7437159-6610-A823-54C8-EEE42573C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05741D9-F77F-01FA-77F7-92611D986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D211DDCC-87E2-62D4-D8B9-8289BF8B62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CBBF771-32E2-33B3-5BC4-114E04C60D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71C5D1B7-EE86-7E5F-79E9-FEFE6892A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C5E9-7C4A-4F0E-B2E5-70A778A15528}" type="datetimeFigureOut">
              <a:rPr lang="el-CY" smtClean="0"/>
              <a:t>7/11/2025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4C6B283F-DC9D-1B72-CF47-3C75FDF40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3FBB2905-BA01-8068-127F-F28637BE3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2449-7A4D-4156-9184-076AB80314C5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448705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709B49-F36E-1019-5DE7-14CAE66B7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E232F9B6-E132-8604-0A2B-A3B1525D3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C5E9-7C4A-4F0E-B2E5-70A778A15528}" type="datetimeFigureOut">
              <a:rPr lang="el-CY" smtClean="0"/>
              <a:t>7/11/2025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48D210AA-EBC5-B43B-06FA-1C89866BC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2DB69B4-7936-E478-DC02-B84C347E1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2449-7A4D-4156-9184-076AB80314C5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412924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B6D27D0-429D-3971-5B09-7820B66A6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C5E9-7C4A-4F0E-B2E5-70A778A15528}" type="datetimeFigureOut">
              <a:rPr lang="el-CY" smtClean="0"/>
              <a:t>7/11/2025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41E48C50-F7DB-402E-710D-8F706F60F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50D8D05-E3E2-FF66-7295-2F9AB9FAF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2449-7A4D-4156-9184-076AB80314C5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564296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F7F65E1-5AC3-29CD-4383-B79BCF477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CB71E10-C26F-EA82-D751-DE44AB70D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19DE003-8F84-C19E-6A36-12DE463153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DE1904A-C2D0-A083-27BE-FFDE596A0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C5E9-7C4A-4F0E-B2E5-70A778A15528}" type="datetimeFigureOut">
              <a:rPr lang="el-CY" smtClean="0"/>
              <a:t>7/11/2025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933598B-B359-5738-AC30-6E5293723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87A5347-44E0-2862-7293-BC5F42506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2449-7A4D-4156-9184-076AB80314C5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64218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CE6234-A4C7-ACCE-1237-0902EB4C9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F7688E3-9169-4E79-27C5-30DB1868E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9872D18-32C4-86C7-0C94-9F9B5DDDA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1931CB0-ECEF-C4F8-E18C-E185FC4A2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C5E9-7C4A-4F0E-B2E5-70A778A15528}" type="datetimeFigureOut">
              <a:rPr lang="el-CY" smtClean="0"/>
              <a:t>7/11/2025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2A0AFC8-2AE2-1DC0-476C-70731F19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C796FC8-1397-CF1E-FF49-0725B8BA2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2449-7A4D-4156-9184-076AB80314C5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405854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F9FAB117-6C32-F875-28A4-5BB6D73C1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670795F-1DCB-7D18-0595-D0F600E0A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4A4AB7F-1174-8B72-840B-4C1DA30AF0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3C5E9-7C4A-4F0E-B2E5-70A778A15528}" type="datetimeFigureOut">
              <a:rPr lang="el-CY" smtClean="0"/>
              <a:t>7/11/2025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8DEF897-97C7-E99E-60B8-6AB9A1B31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AAA75E0-EBE9-18B7-3D7E-491DB25519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E2449-7A4D-4156-9184-076AB80314C5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58484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339" y="1172808"/>
            <a:ext cx="7696283" cy="40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6691149" y="5125765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schemeClr val="tx1"/>
              </a:solidFill>
            </a:endParaRPr>
          </a:p>
          <a:p>
            <a:pPr algn="ctr"/>
            <a:r>
              <a:rPr lang="el-GR" sz="1350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www.e-charalambous.com</a:t>
            </a:r>
            <a:endParaRPr lang="el-CY" sz="1400" dirty="0">
              <a:solidFill>
                <a:srgbClr val="FF0000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2213742" y="5115788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20. Ώρα        </a:t>
            </a:r>
            <a:endParaRPr lang="el-CY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omato Seeds (Solanum lycopersicum) Seeds | Cherry Tomato Seeds | Red Tomato Seeds | Fresh Vegetable Seed - Pack of 100+ Seeds - Gachwala">
            <a:extLst>
              <a:ext uri="{FF2B5EF4-FFF2-40B4-BE49-F238E27FC236}">
                <a16:creationId xmlns:a16="http://schemas.microsoft.com/office/drawing/2014/main" id="{44D4437F-A001-8425-98FE-51824B9800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897F93B6-2D4B-D276-6C49-0B52EB3BB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85" y="2715986"/>
            <a:ext cx="4936671" cy="3581400"/>
          </a:xfrm>
          <a:prstGeom prst="rect">
            <a:avLst/>
          </a:prstGeom>
        </p:spPr>
      </p:pic>
      <p:sp>
        <p:nvSpPr>
          <p:cNvPr id="4" name="AutoShape 4" descr="Tomato Seeds (Solanum lycopersicum) Seeds | Cherry Tomato Seeds | Red Tomato Seeds | Fresh Vegetable Seed - Pack of 100+ Seeds - Gachwala">
            <a:extLst>
              <a:ext uri="{FF2B5EF4-FFF2-40B4-BE49-F238E27FC236}">
                <a16:creationId xmlns:a16="http://schemas.microsoft.com/office/drawing/2014/main" id="{98800F91-E8D5-353F-D142-763121367A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sp>
        <p:nvSpPr>
          <p:cNvPr id="5" name="Φυσαλίδα ομιλίας: Ορθογώνιο με στρογγυλεμένες γωνίες 4">
            <a:extLst>
              <a:ext uri="{FF2B5EF4-FFF2-40B4-BE49-F238E27FC236}">
                <a16:creationId xmlns:a16="http://schemas.microsoft.com/office/drawing/2014/main" id="{601C9DAE-2587-0035-53ED-9E22DCCFD2EF}"/>
              </a:ext>
            </a:extLst>
          </p:cNvPr>
          <p:cNvSpPr/>
          <p:nvPr/>
        </p:nvSpPr>
        <p:spPr>
          <a:xfrm>
            <a:off x="1916635" y="560615"/>
            <a:ext cx="4331765" cy="2296886"/>
          </a:xfrm>
          <a:prstGeom prst="wedgeRoundRect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Θέλω 50 ντομάτες.</a:t>
            </a:r>
            <a:r>
              <a:rPr lang="el-GR" dirty="0"/>
              <a:t> </a:t>
            </a:r>
            <a:endParaRPr lang="el-CY" dirty="0"/>
          </a:p>
        </p:txBody>
      </p:sp>
      <p:pic>
        <p:nvPicPr>
          <p:cNvPr id="1030" name="Picture 6" descr="Στην Λαϊκή αγορά – Victor Ioannides">
            <a:extLst>
              <a:ext uri="{FF2B5EF4-FFF2-40B4-BE49-F238E27FC236}">
                <a16:creationId xmlns:a16="http://schemas.microsoft.com/office/drawing/2014/main" id="{C0F0C810-E3D6-A8B0-9EE8-243BDED7F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214" y="740228"/>
            <a:ext cx="51054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581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omato Seeds (Solanum lycopersicum) Seeds | Cherry Tomato Seeds | Red Tomato Seeds | Fresh Vegetable Seed - Pack of 100+ Seeds - Gachwala">
            <a:extLst>
              <a:ext uri="{FF2B5EF4-FFF2-40B4-BE49-F238E27FC236}">
                <a16:creationId xmlns:a16="http://schemas.microsoft.com/office/drawing/2014/main" id="{44D4437F-A001-8425-98FE-51824B9800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897F93B6-2D4B-D276-6C49-0B52EB3BB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85" y="2715986"/>
            <a:ext cx="4936671" cy="3581400"/>
          </a:xfrm>
          <a:prstGeom prst="rect">
            <a:avLst/>
          </a:prstGeom>
        </p:spPr>
      </p:pic>
      <p:sp>
        <p:nvSpPr>
          <p:cNvPr id="4" name="AutoShape 4" descr="Tomato Seeds (Solanum lycopersicum) Seeds | Cherry Tomato Seeds | Red Tomato Seeds | Fresh Vegetable Seed - Pack of 100+ Seeds - Gachwala">
            <a:extLst>
              <a:ext uri="{FF2B5EF4-FFF2-40B4-BE49-F238E27FC236}">
                <a16:creationId xmlns:a16="http://schemas.microsoft.com/office/drawing/2014/main" id="{98800F91-E8D5-353F-D142-763121367A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sp>
        <p:nvSpPr>
          <p:cNvPr id="5" name="Φυσαλίδα ομιλίας: Ορθογώνιο με στρογγυλεμένες γωνίες 4">
            <a:extLst>
              <a:ext uri="{FF2B5EF4-FFF2-40B4-BE49-F238E27FC236}">
                <a16:creationId xmlns:a16="http://schemas.microsoft.com/office/drawing/2014/main" id="{601C9DAE-2587-0035-53ED-9E22DCCFD2EF}"/>
              </a:ext>
            </a:extLst>
          </p:cNvPr>
          <p:cNvSpPr/>
          <p:nvPr/>
        </p:nvSpPr>
        <p:spPr>
          <a:xfrm>
            <a:off x="1916635" y="560615"/>
            <a:ext cx="4331765" cy="2296886"/>
          </a:xfrm>
          <a:prstGeom prst="wedgeRoundRect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Θέλω 25 ντομάτες.</a:t>
            </a:r>
            <a:r>
              <a:rPr lang="el-GR" dirty="0"/>
              <a:t> </a:t>
            </a:r>
            <a:endParaRPr lang="el-CY" dirty="0"/>
          </a:p>
        </p:txBody>
      </p:sp>
      <p:pic>
        <p:nvPicPr>
          <p:cNvPr id="1030" name="Picture 6" descr="Στην Λαϊκή αγορά – Victor Ioannides">
            <a:extLst>
              <a:ext uri="{FF2B5EF4-FFF2-40B4-BE49-F238E27FC236}">
                <a16:creationId xmlns:a16="http://schemas.microsoft.com/office/drawing/2014/main" id="{C0F0C810-E3D6-A8B0-9EE8-243BDED7F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214" y="740228"/>
            <a:ext cx="51054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896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omato Seeds (Solanum lycopersicum) Seeds | Cherry Tomato Seeds | Red Tomato Seeds | Fresh Vegetable Seed - Pack of 100+ Seeds - Gachwala">
            <a:extLst>
              <a:ext uri="{FF2B5EF4-FFF2-40B4-BE49-F238E27FC236}">
                <a16:creationId xmlns:a16="http://schemas.microsoft.com/office/drawing/2014/main" id="{44D4437F-A001-8425-98FE-51824B9800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897F93B6-2D4B-D276-6C49-0B52EB3BB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85" y="2715986"/>
            <a:ext cx="4936671" cy="3581400"/>
          </a:xfrm>
          <a:prstGeom prst="rect">
            <a:avLst/>
          </a:prstGeom>
        </p:spPr>
      </p:pic>
      <p:sp>
        <p:nvSpPr>
          <p:cNvPr id="4" name="AutoShape 4" descr="Tomato Seeds (Solanum lycopersicum) Seeds | Cherry Tomato Seeds | Red Tomato Seeds | Fresh Vegetable Seed - Pack of 100+ Seeds - Gachwala">
            <a:extLst>
              <a:ext uri="{FF2B5EF4-FFF2-40B4-BE49-F238E27FC236}">
                <a16:creationId xmlns:a16="http://schemas.microsoft.com/office/drawing/2014/main" id="{98800F91-E8D5-353F-D142-763121367A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sp>
        <p:nvSpPr>
          <p:cNvPr id="5" name="Φυσαλίδα ομιλίας: Ορθογώνιο με στρογγυλεμένες γωνίες 4">
            <a:extLst>
              <a:ext uri="{FF2B5EF4-FFF2-40B4-BE49-F238E27FC236}">
                <a16:creationId xmlns:a16="http://schemas.microsoft.com/office/drawing/2014/main" id="{601C9DAE-2587-0035-53ED-9E22DCCFD2EF}"/>
              </a:ext>
            </a:extLst>
          </p:cNvPr>
          <p:cNvSpPr/>
          <p:nvPr/>
        </p:nvSpPr>
        <p:spPr>
          <a:xfrm>
            <a:off x="1916635" y="560615"/>
            <a:ext cx="4331765" cy="2296886"/>
          </a:xfrm>
          <a:prstGeom prst="wedgeRoundRect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Θέλω 45 ντομάτες.</a:t>
            </a:r>
            <a:r>
              <a:rPr lang="el-GR" dirty="0"/>
              <a:t> </a:t>
            </a:r>
            <a:endParaRPr lang="el-CY" dirty="0"/>
          </a:p>
        </p:txBody>
      </p:sp>
      <p:pic>
        <p:nvPicPr>
          <p:cNvPr id="1030" name="Picture 6" descr="Στην Λαϊκή αγορά – Victor Ioannides">
            <a:extLst>
              <a:ext uri="{FF2B5EF4-FFF2-40B4-BE49-F238E27FC236}">
                <a16:creationId xmlns:a16="http://schemas.microsoft.com/office/drawing/2014/main" id="{C0F0C810-E3D6-A8B0-9EE8-243BDED7F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214" y="740228"/>
            <a:ext cx="51054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67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omato Seeds (Solanum lycopersicum) Seeds | Cherry Tomato Seeds | Red Tomato Seeds | Fresh Vegetable Seed - Pack of 100+ Seeds - Gachwala">
            <a:extLst>
              <a:ext uri="{FF2B5EF4-FFF2-40B4-BE49-F238E27FC236}">
                <a16:creationId xmlns:a16="http://schemas.microsoft.com/office/drawing/2014/main" id="{44D4437F-A001-8425-98FE-51824B9800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897F93B6-2D4B-D276-6C49-0B52EB3BB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85" y="2715986"/>
            <a:ext cx="4936671" cy="3581400"/>
          </a:xfrm>
          <a:prstGeom prst="rect">
            <a:avLst/>
          </a:prstGeom>
        </p:spPr>
      </p:pic>
      <p:sp>
        <p:nvSpPr>
          <p:cNvPr id="4" name="AutoShape 4" descr="Tomato Seeds (Solanum lycopersicum) Seeds | Cherry Tomato Seeds | Red Tomato Seeds | Fresh Vegetable Seed - Pack of 100+ Seeds - Gachwala">
            <a:extLst>
              <a:ext uri="{FF2B5EF4-FFF2-40B4-BE49-F238E27FC236}">
                <a16:creationId xmlns:a16="http://schemas.microsoft.com/office/drawing/2014/main" id="{98800F91-E8D5-353F-D142-763121367A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sp>
        <p:nvSpPr>
          <p:cNvPr id="5" name="Φυσαλίδα ομιλίας: Ορθογώνιο με στρογγυλεμένες γωνίες 4">
            <a:extLst>
              <a:ext uri="{FF2B5EF4-FFF2-40B4-BE49-F238E27FC236}">
                <a16:creationId xmlns:a16="http://schemas.microsoft.com/office/drawing/2014/main" id="{601C9DAE-2587-0035-53ED-9E22DCCFD2EF}"/>
              </a:ext>
            </a:extLst>
          </p:cNvPr>
          <p:cNvSpPr/>
          <p:nvPr/>
        </p:nvSpPr>
        <p:spPr>
          <a:xfrm>
            <a:off x="1916635" y="560615"/>
            <a:ext cx="4331765" cy="2296886"/>
          </a:xfrm>
          <a:prstGeom prst="wedgeRoundRect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Θέλω 60 ντομάτες.</a:t>
            </a:r>
            <a:r>
              <a:rPr lang="el-GR" dirty="0"/>
              <a:t> </a:t>
            </a:r>
            <a:endParaRPr lang="el-CY" dirty="0"/>
          </a:p>
        </p:txBody>
      </p:sp>
      <p:pic>
        <p:nvPicPr>
          <p:cNvPr id="1030" name="Picture 6" descr="Στην Λαϊκή αγορά – Victor Ioannides">
            <a:extLst>
              <a:ext uri="{FF2B5EF4-FFF2-40B4-BE49-F238E27FC236}">
                <a16:creationId xmlns:a16="http://schemas.microsoft.com/office/drawing/2014/main" id="{C0F0C810-E3D6-A8B0-9EE8-243BDED7F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214" y="740228"/>
            <a:ext cx="51054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638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omato Seeds (Solanum lycopersicum) Seeds | Cherry Tomato Seeds | Red Tomato Seeds | Fresh Vegetable Seed - Pack of 100+ Seeds - Gachwala">
            <a:extLst>
              <a:ext uri="{FF2B5EF4-FFF2-40B4-BE49-F238E27FC236}">
                <a16:creationId xmlns:a16="http://schemas.microsoft.com/office/drawing/2014/main" id="{44D4437F-A001-8425-98FE-51824B9800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897F93B6-2D4B-D276-6C49-0B52EB3BB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85" y="2715986"/>
            <a:ext cx="4936671" cy="3581400"/>
          </a:xfrm>
          <a:prstGeom prst="rect">
            <a:avLst/>
          </a:prstGeom>
        </p:spPr>
      </p:pic>
      <p:sp>
        <p:nvSpPr>
          <p:cNvPr id="4" name="AutoShape 4" descr="Tomato Seeds (Solanum lycopersicum) Seeds | Cherry Tomato Seeds | Red Tomato Seeds | Fresh Vegetable Seed - Pack of 100+ Seeds - Gachwala">
            <a:extLst>
              <a:ext uri="{FF2B5EF4-FFF2-40B4-BE49-F238E27FC236}">
                <a16:creationId xmlns:a16="http://schemas.microsoft.com/office/drawing/2014/main" id="{98800F91-E8D5-353F-D142-763121367A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sp>
        <p:nvSpPr>
          <p:cNvPr id="5" name="Φυσαλίδα ομιλίας: Ορθογώνιο με στρογγυλεμένες γωνίες 4">
            <a:extLst>
              <a:ext uri="{FF2B5EF4-FFF2-40B4-BE49-F238E27FC236}">
                <a16:creationId xmlns:a16="http://schemas.microsoft.com/office/drawing/2014/main" id="{601C9DAE-2587-0035-53ED-9E22DCCFD2EF}"/>
              </a:ext>
            </a:extLst>
          </p:cNvPr>
          <p:cNvSpPr/>
          <p:nvPr/>
        </p:nvSpPr>
        <p:spPr>
          <a:xfrm>
            <a:off x="1916635" y="560615"/>
            <a:ext cx="4331765" cy="2296886"/>
          </a:xfrm>
          <a:prstGeom prst="wedgeRoundRect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Θέλω 30 ντομάτες.</a:t>
            </a:r>
            <a:r>
              <a:rPr lang="el-GR" dirty="0"/>
              <a:t> </a:t>
            </a:r>
            <a:endParaRPr lang="el-CY" dirty="0"/>
          </a:p>
        </p:txBody>
      </p:sp>
      <p:pic>
        <p:nvPicPr>
          <p:cNvPr id="1030" name="Picture 6" descr="Στην Λαϊκή αγορά – Victor Ioannides">
            <a:extLst>
              <a:ext uri="{FF2B5EF4-FFF2-40B4-BE49-F238E27FC236}">
                <a16:creationId xmlns:a16="http://schemas.microsoft.com/office/drawing/2014/main" id="{C0F0C810-E3D6-A8B0-9EE8-243BDED7F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214" y="740228"/>
            <a:ext cx="51054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986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omato Seeds (Solanum lycopersicum) Seeds | Cherry Tomato Seeds | Red Tomato Seeds | Fresh Vegetable Seed - Pack of 100+ Seeds - Gachwala">
            <a:extLst>
              <a:ext uri="{FF2B5EF4-FFF2-40B4-BE49-F238E27FC236}">
                <a16:creationId xmlns:a16="http://schemas.microsoft.com/office/drawing/2014/main" id="{44D4437F-A001-8425-98FE-51824B9800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897F93B6-2D4B-D276-6C49-0B52EB3BB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85" y="2715986"/>
            <a:ext cx="4936671" cy="3581400"/>
          </a:xfrm>
          <a:prstGeom prst="rect">
            <a:avLst/>
          </a:prstGeom>
        </p:spPr>
      </p:pic>
      <p:sp>
        <p:nvSpPr>
          <p:cNvPr id="4" name="AutoShape 4" descr="Tomato Seeds (Solanum lycopersicum) Seeds | Cherry Tomato Seeds | Red Tomato Seeds | Fresh Vegetable Seed - Pack of 100+ Seeds - Gachwala">
            <a:extLst>
              <a:ext uri="{FF2B5EF4-FFF2-40B4-BE49-F238E27FC236}">
                <a16:creationId xmlns:a16="http://schemas.microsoft.com/office/drawing/2014/main" id="{98800F91-E8D5-353F-D142-763121367A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sp>
        <p:nvSpPr>
          <p:cNvPr id="5" name="Φυσαλίδα ομιλίας: Ορθογώνιο με στρογγυλεμένες γωνίες 4">
            <a:extLst>
              <a:ext uri="{FF2B5EF4-FFF2-40B4-BE49-F238E27FC236}">
                <a16:creationId xmlns:a16="http://schemas.microsoft.com/office/drawing/2014/main" id="{601C9DAE-2587-0035-53ED-9E22DCCFD2EF}"/>
              </a:ext>
            </a:extLst>
          </p:cNvPr>
          <p:cNvSpPr/>
          <p:nvPr/>
        </p:nvSpPr>
        <p:spPr>
          <a:xfrm>
            <a:off x="1916635" y="560615"/>
            <a:ext cx="4331765" cy="2296886"/>
          </a:xfrm>
          <a:prstGeom prst="wedgeRoundRect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Θέλω 18 ντομάτες.</a:t>
            </a:r>
            <a:r>
              <a:rPr lang="el-GR" dirty="0"/>
              <a:t> </a:t>
            </a:r>
            <a:endParaRPr lang="el-CY" dirty="0"/>
          </a:p>
        </p:txBody>
      </p:sp>
      <p:pic>
        <p:nvPicPr>
          <p:cNvPr id="1030" name="Picture 6" descr="Στην Λαϊκή αγορά – Victor Ioannides">
            <a:extLst>
              <a:ext uri="{FF2B5EF4-FFF2-40B4-BE49-F238E27FC236}">
                <a16:creationId xmlns:a16="http://schemas.microsoft.com/office/drawing/2014/main" id="{C0F0C810-E3D6-A8B0-9EE8-243BDED7F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214" y="740228"/>
            <a:ext cx="51054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692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ΡΟΛΟΓΙΑ - Όλα εν...τάξη!!!">
            <a:extLst>
              <a:ext uri="{FF2B5EF4-FFF2-40B4-BE49-F238E27FC236}">
                <a16:creationId xmlns:a16="http://schemas.microsoft.com/office/drawing/2014/main" id="{018CAF19-D13A-224D-5942-EC3D2FAE8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29" y="631372"/>
            <a:ext cx="4848906" cy="523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9D02C9-457F-443E-549F-D16AB8BD9BB5}"/>
              </a:ext>
            </a:extLst>
          </p:cNvPr>
          <p:cNvSpPr txBox="1"/>
          <p:nvPr/>
        </p:nvSpPr>
        <p:spPr>
          <a:xfrm rot="12296219" flipV="1">
            <a:off x="6374267" y="2478889"/>
            <a:ext cx="3901847" cy="7694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l-GR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Τι ώρα είναι;</a:t>
            </a:r>
            <a:endParaRPr lang="el-CY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2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Υλικό Εργοθεραπείας">
            <a:extLst>
              <a:ext uri="{FF2B5EF4-FFF2-40B4-BE49-F238E27FC236}">
                <a16:creationId xmlns:a16="http://schemas.microsoft.com/office/drawing/2014/main" id="{EA150169-BEBA-6143-6AEA-95A94E26BE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3" t="13429" r="753" b="23143"/>
          <a:stretch/>
        </p:blipFill>
        <p:spPr bwMode="auto">
          <a:xfrm>
            <a:off x="-1" y="119743"/>
            <a:ext cx="12322629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A1E4D3F7-C8A9-A3C7-B677-3674CE86B9CB}"/>
              </a:ext>
            </a:extLst>
          </p:cNvPr>
          <p:cNvSpPr/>
          <p:nvPr/>
        </p:nvSpPr>
        <p:spPr>
          <a:xfrm>
            <a:off x="870857" y="5148942"/>
            <a:ext cx="2449286" cy="6313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29E9013A-94B1-AD6D-D55C-CD2B850AA802}"/>
              </a:ext>
            </a:extLst>
          </p:cNvPr>
          <p:cNvSpPr/>
          <p:nvPr/>
        </p:nvSpPr>
        <p:spPr>
          <a:xfrm>
            <a:off x="7543799" y="5116284"/>
            <a:ext cx="2449286" cy="6313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2A0FA0D-F2F5-4887-2BD1-A65BF16EF7C7}"/>
              </a:ext>
            </a:extLst>
          </p:cNvPr>
          <p:cNvSpPr/>
          <p:nvPr/>
        </p:nvSpPr>
        <p:spPr>
          <a:xfrm>
            <a:off x="4071256" y="5622471"/>
            <a:ext cx="2449286" cy="6313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CF46DFBF-2852-A08A-3EAA-41D98445DF57}"/>
              </a:ext>
            </a:extLst>
          </p:cNvPr>
          <p:cNvSpPr/>
          <p:nvPr/>
        </p:nvSpPr>
        <p:spPr>
          <a:xfrm>
            <a:off x="9693729" y="5938157"/>
            <a:ext cx="2449286" cy="6313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401598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Υλικό Εργοθεραπείας">
            <a:extLst>
              <a:ext uri="{FF2B5EF4-FFF2-40B4-BE49-F238E27FC236}">
                <a16:creationId xmlns:a16="http://schemas.microsoft.com/office/drawing/2014/main" id="{EA150169-BEBA-6143-6AEA-95A94E26BE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3" t="13429" r="753" b="23143"/>
          <a:stretch/>
        </p:blipFill>
        <p:spPr bwMode="auto">
          <a:xfrm>
            <a:off x="-1" y="119743"/>
            <a:ext cx="12322629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DBC55940-20FD-4B60-188C-79C06306AF10}"/>
              </a:ext>
            </a:extLst>
          </p:cNvPr>
          <p:cNvSpPr/>
          <p:nvPr/>
        </p:nvSpPr>
        <p:spPr>
          <a:xfrm>
            <a:off x="859972" y="5148942"/>
            <a:ext cx="2449286" cy="6313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πρωί</a:t>
            </a:r>
            <a:endParaRPr lang="el-CY" sz="4400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B9902106-D747-B921-DB2F-EDBCAC452619}"/>
              </a:ext>
            </a:extLst>
          </p:cNvPr>
          <p:cNvSpPr/>
          <p:nvPr/>
        </p:nvSpPr>
        <p:spPr>
          <a:xfrm>
            <a:off x="4169231" y="5638799"/>
            <a:ext cx="2449286" cy="6313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μεσημέρι</a:t>
            </a:r>
            <a:endParaRPr lang="el-CY" sz="3200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8D46FFE-AFCC-3695-C38A-F7AC89CB89F7}"/>
              </a:ext>
            </a:extLst>
          </p:cNvPr>
          <p:cNvSpPr/>
          <p:nvPr/>
        </p:nvSpPr>
        <p:spPr>
          <a:xfrm>
            <a:off x="7391401" y="5290456"/>
            <a:ext cx="2449286" cy="6313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απόγευμα</a:t>
            </a:r>
            <a:endParaRPr lang="el-CY" sz="3200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5EC5E60B-2E0B-1BE3-5FE7-E1D1280958CC}"/>
              </a:ext>
            </a:extLst>
          </p:cNvPr>
          <p:cNvSpPr/>
          <p:nvPr/>
        </p:nvSpPr>
        <p:spPr>
          <a:xfrm>
            <a:off x="9563106" y="5889170"/>
            <a:ext cx="2449286" cy="6313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βράδυ</a:t>
            </a:r>
            <a:endParaRPr lang="el-CY" sz="3200" dirty="0"/>
          </a:p>
        </p:txBody>
      </p:sp>
    </p:spTree>
    <p:extLst>
      <p:ext uri="{BB962C8B-B14F-4D97-AF65-F5344CB8AC3E}">
        <p14:creationId xmlns:p14="http://schemas.microsoft.com/office/powerpoint/2010/main" val="60217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Στην Λαϊκή αγορά – Victor Ioannides">
            <a:extLst>
              <a:ext uri="{FF2B5EF4-FFF2-40B4-BE49-F238E27FC236}">
                <a16:creationId xmlns:a16="http://schemas.microsoft.com/office/drawing/2014/main" id="{F4E00ACE-618D-EEBB-CD5B-0346C3ED0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014" y="936171"/>
            <a:ext cx="51054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Φυσαλίδα ομιλίας: Ορθογώνιο με στρογγυλεμένες γωνίες 4">
            <a:extLst>
              <a:ext uri="{FF2B5EF4-FFF2-40B4-BE49-F238E27FC236}">
                <a16:creationId xmlns:a16="http://schemas.microsoft.com/office/drawing/2014/main" id="{D4548467-D41E-EDAE-31E6-02F246C67505}"/>
              </a:ext>
            </a:extLst>
          </p:cNvPr>
          <p:cNvSpPr/>
          <p:nvPr/>
        </p:nvSpPr>
        <p:spPr>
          <a:xfrm>
            <a:off x="76200" y="1404061"/>
            <a:ext cx="4430486" cy="1393763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>
                <a:solidFill>
                  <a:schemeClr val="tx1"/>
                </a:solidFill>
              </a:rPr>
              <a:t>Τι ώρα είναι; </a:t>
            </a:r>
            <a:endParaRPr lang="el-CY" sz="4800" b="1" dirty="0">
              <a:solidFill>
                <a:schemeClr val="tx1"/>
              </a:solidFill>
            </a:endParaRPr>
          </a:p>
        </p:txBody>
      </p:sp>
      <p:sp>
        <p:nvSpPr>
          <p:cNvPr id="8" name="Φυσαλίδα ομιλίας: Ορθογώνιο με στρογγυλεμένες γωνίες 7">
            <a:extLst>
              <a:ext uri="{FF2B5EF4-FFF2-40B4-BE49-F238E27FC236}">
                <a16:creationId xmlns:a16="http://schemas.microsoft.com/office/drawing/2014/main" id="{462D6183-CA39-689B-9DF5-E7BD12BCA5E9}"/>
              </a:ext>
            </a:extLst>
          </p:cNvPr>
          <p:cNvSpPr/>
          <p:nvPr/>
        </p:nvSpPr>
        <p:spPr>
          <a:xfrm>
            <a:off x="7685314" y="2966454"/>
            <a:ext cx="4430486" cy="1393763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>
                <a:solidFill>
                  <a:schemeClr val="tx1"/>
                </a:solidFill>
              </a:rPr>
              <a:t>Η ώρα είναι 10:10. </a:t>
            </a:r>
            <a:endParaRPr lang="el-CY" sz="4800" b="1" dirty="0">
              <a:solidFill>
                <a:schemeClr val="tx1"/>
              </a:solidFill>
            </a:endParaRPr>
          </a:p>
        </p:txBody>
      </p:sp>
      <p:sp>
        <p:nvSpPr>
          <p:cNvPr id="11" name="Φυσαλίδα ομιλίας: Ορθογώνιο με στρογγυλεμένες γωνίες 10">
            <a:extLst>
              <a:ext uri="{FF2B5EF4-FFF2-40B4-BE49-F238E27FC236}">
                <a16:creationId xmlns:a16="http://schemas.microsoft.com/office/drawing/2014/main" id="{9AB85F15-1964-55A1-3D27-280AF77FF843}"/>
              </a:ext>
            </a:extLst>
          </p:cNvPr>
          <p:cNvSpPr/>
          <p:nvPr/>
        </p:nvSpPr>
        <p:spPr>
          <a:xfrm>
            <a:off x="7761514" y="424738"/>
            <a:ext cx="4430486" cy="1393763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>
                <a:solidFill>
                  <a:schemeClr val="tx1"/>
                </a:solidFill>
              </a:rPr>
              <a:t>Η ώρα είναι δέκα και δέκα. </a:t>
            </a:r>
            <a:endParaRPr lang="el-CY" sz="48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ΡΟΛΟΙ ΤΟΙΧΟΥ Fylliana &quot;Metal-Wood 232&quot; 70εκ | Ρολόγια | Fylliana">
            <a:extLst>
              <a:ext uri="{FF2B5EF4-FFF2-40B4-BE49-F238E27FC236}">
                <a16:creationId xmlns:a16="http://schemas.microsoft.com/office/drawing/2014/main" id="{A86EF792-66C5-79F8-0B6C-1CECC7FC3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837" y="465568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ψηφιακό ρολόι ξυπνητήρι ηλεκτρονικό εικονίδιο σε: Vector στοκ (χωρίς  δικαιώματα) 2665506723 | Shutterstock">
            <a:extLst>
              <a:ext uri="{FF2B5EF4-FFF2-40B4-BE49-F238E27FC236}">
                <a16:creationId xmlns:a16="http://schemas.microsoft.com/office/drawing/2014/main" id="{6EC8E17D-4DF8-6026-9204-623E75889C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92"/>
          <a:stretch>
            <a:fillRect/>
          </a:stretch>
        </p:blipFill>
        <p:spPr bwMode="auto">
          <a:xfrm>
            <a:off x="588510" y="4822370"/>
            <a:ext cx="2524125" cy="150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E351D431-7983-ACB6-6E08-3CD681289721}"/>
              </a:ext>
            </a:extLst>
          </p:cNvPr>
          <p:cNvSpPr/>
          <p:nvPr/>
        </p:nvSpPr>
        <p:spPr>
          <a:xfrm>
            <a:off x="1208314" y="5453939"/>
            <a:ext cx="1289277" cy="4243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10:10</a:t>
            </a:r>
            <a:endParaRPr lang="el-C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4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E0B05C0D-0A31-4C75-AACD-F33CED55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17" y="515140"/>
            <a:ext cx="2713229" cy="24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1127454" y="1231496"/>
            <a:ext cx="1424354" cy="867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 :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1026" name="Picture 2" descr="Να μην ξεχάσω... - Zaldy Tan | Public βιβλία">
            <a:extLst>
              <a:ext uri="{FF2B5EF4-FFF2-40B4-BE49-F238E27FC236}">
                <a16:creationId xmlns:a16="http://schemas.microsoft.com/office/drawing/2014/main" id="{1D0A7130-3A99-49CD-B6E6-198586424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9" t="15468" r="15517" b="39212"/>
          <a:stretch/>
        </p:blipFill>
        <p:spPr bwMode="auto">
          <a:xfrm rot="20135317">
            <a:off x="9391604" y="851348"/>
            <a:ext cx="2005738" cy="194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ΓΙΑΤΙ ΔΕΝ (ΘΕΛΩ ΝΑ) ΔΙΑΒΑΖΩ | LiFO">
            <a:extLst>
              <a:ext uri="{FF2B5EF4-FFF2-40B4-BE49-F238E27FC236}">
                <a16:creationId xmlns:a16="http://schemas.microsoft.com/office/drawing/2014/main" id="{1E7ADEE5-E488-0024-3A80-52847F391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123" y="2667481"/>
            <a:ext cx="4507961" cy="408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672E43AD-7074-0F31-A39E-B83634295BE0}"/>
              </a:ext>
            </a:extLst>
          </p:cNvPr>
          <p:cNvSpPr/>
          <p:nvPr/>
        </p:nvSpPr>
        <p:spPr>
          <a:xfrm>
            <a:off x="7053943" y="2098600"/>
            <a:ext cx="2808514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ακριβώς</a:t>
            </a:r>
            <a:endParaRPr lang="el-CY" dirty="0"/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434BE986-C7D5-4D49-979A-18FA669F9EF7}"/>
              </a:ext>
            </a:extLst>
          </p:cNvPr>
          <p:cNvSpPr/>
          <p:nvPr/>
        </p:nvSpPr>
        <p:spPr>
          <a:xfrm>
            <a:off x="7733900" y="4336751"/>
            <a:ext cx="2808514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και μισή </a:t>
            </a:r>
            <a:endParaRPr lang="el-CY" dirty="0"/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55746865-5DBC-894E-26F5-4E5DAD3E09E3}"/>
              </a:ext>
            </a:extLst>
          </p:cNvPr>
          <p:cNvSpPr/>
          <p:nvPr/>
        </p:nvSpPr>
        <p:spPr>
          <a:xfrm>
            <a:off x="3709951" y="1312244"/>
            <a:ext cx="2808514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παρά τέταρτο</a:t>
            </a:r>
            <a:endParaRPr lang="el-CY" dirty="0"/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BD9D1101-943F-E583-281D-DF4B4DA2269B}"/>
              </a:ext>
            </a:extLst>
          </p:cNvPr>
          <p:cNvSpPr/>
          <p:nvPr/>
        </p:nvSpPr>
        <p:spPr>
          <a:xfrm>
            <a:off x="2024744" y="3286314"/>
            <a:ext cx="2808514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και τέταρτο</a:t>
            </a:r>
            <a:endParaRPr lang="el-CY" dirty="0"/>
          </a:p>
        </p:txBody>
      </p:sp>
      <p:pic>
        <p:nvPicPr>
          <p:cNvPr id="8" name="Picture 4" descr="ΡΟΛΟΓΙΑ - Όλα εν...τάξη!!!">
            <a:extLst>
              <a:ext uri="{FF2B5EF4-FFF2-40B4-BE49-F238E27FC236}">
                <a16:creationId xmlns:a16="http://schemas.microsoft.com/office/drawing/2014/main" id="{08D1314A-2575-F047-4471-BD665759F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97" y="4708941"/>
            <a:ext cx="1699447" cy="183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187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6. Η ώρα - YouTube">
            <a:extLst>
              <a:ext uri="{FF2B5EF4-FFF2-40B4-BE49-F238E27FC236}">
                <a16:creationId xmlns:a16="http://schemas.microsoft.com/office/drawing/2014/main" id="{ECE5EE88-14E6-92D3-9594-DD618BCCF3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" t="13916" r="5150" b="13754"/>
          <a:stretch/>
        </p:blipFill>
        <p:spPr bwMode="auto">
          <a:xfrm>
            <a:off x="239487" y="380999"/>
            <a:ext cx="11756570" cy="622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323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Μαθαίνω την ώρα! (Υλικό - Φυλλα εργασίας-Παιχνίδια) (Ειδική Διαπαιδαγώγηση)">
            <a:extLst>
              <a:ext uri="{FF2B5EF4-FFF2-40B4-BE49-F238E27FC236}">
                <a16:creationId xmlns:a16="http://schemas.microsoft.com/office/drawing/2014/main" id="{0A9C6CF9-F8AC-6D0D-03EA-394C4C05C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06" y="752000"/>
            <a:ext cx="11704002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Ευθύγραμμο βέλος σύνδεσης 3">
            <a:extLst>
              <a:ext uri="{FF2B5EF4-FFF2-40B4-BE49-F238E27FC236}">
                <a16:creationId xmlns:a16="http://schemas.microsoft.com/office/drawing/2014/main" id="{C2675AC2-5E14-1DC7-5A1A-A0930022078C}"/>
              </a:ext>
            </a:extLst>
          </p:cNvPr>
          <p:cNvCxnSpPr>
            <a:cxnSpLocks/>
          </p:cNvCxnSpPr>
          <p:nvPr/>
        </p:nvCxnSpPr>
        <p:spPr>
          <a:xfrm flipV="1">
            <a:off x="5965372" y="2095627"/>
            <a:ext cx="848810" cy="1666755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CFC4C35E-4E6D-8158-2D07-C00593D21DCC}"/>
              </a:ext>
            </a:extLst>
          </p:cNvPr>
          <p:cNvCxnSpPr>
            <a:cxnSpLocks/>
          </p:cNvCxnSpPr>
          <p:nvPr/>
        </p:nvCxnSpPr>
        <p:spPr>
          <a:xfrm flipH="1" flipV="1">
            <a:off x="5203372" y="2961800"/>
            <a:ext cx="762000" cy="800582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7F74A790-5A3D-CC66-21AD-9716DE31FDDC}"/>
              </a:ext>
            </a:extLst>
          </p:cNvPr>
          <p:cNvSpPr/>
          <p:nvPr/>
        </p:nvSpPr>
        <p:spPr>
          <a:xfrm>
            <a:off x="7369629" y="1153886"/>
            <a:ext cx="3363685" cy="8164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tx1"/>
                </a:solidFill>
              </a:rPr>
              <a:t>και πέντε</a:t>
            </a:r>
            <a:endParaRPr lang="el-CY" sz="2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64623D55-0EFA-E9E2-5D06-30F79D85E746}"/>
              </a:ext>
            </a:extLst>
          </p:cNvPr>
          <p:cNvSpPr/>
          <p:nvPr/>
        </p:nvSpPr>
        <p:spPr>
          <a:xfrm>
            <a:off x="8301288" y="1970314"/>
            <a:ext cx="3363685" cy="8164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tx1"/>
                </a:solidFill>
              </a:rPr>
              <a:t>και δέκα</a:t>
            </a:r>
            <a:endParaRPr lang="el-CY" sz="2800" dirty="0">
              <a:solidFill>
                <a:schemeClr val="tx1"/>
              </a:solidFill>
            </a:endParaRP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C70772CB-2B7D-1436-5183-4E06D5A047CF}"/>
              </a:ext>
            </a:extLst>
          </p:cNvPr>
          <p:cNvSpPr/>
          <p:nvPr/>
        </p:nvSpPr>
        <p:spPr>
          <a:xfrm>
            <a:off x="8649629" y="2927409"/>
            <a:ext cx="3363685" cy="8164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tx1"/>
                </a:solidFill>
              </a:rPr>
              <a:t>και δεκαπέντε</a:t>
            </a:r>
            <a:endParaRPr lang="el-CY" sz="2800" dirty="0">
              <a:solidFill>
                <a:schemeClr val="tx1"/>
              </a:solidFill>
            </a:endParaRP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F8213ED5-70F5-85F2-5D56-4C282955BB79}"/>
              </a:ext>
            </a:extLst>
          </p:cNvPr>
          <p:cNvSpPr/>
          <p:nvPr/>
        </p:nvSpPr>
        <p:spPr>
          <a:xfrm>
            <a:off x="8453688" y="3884504"/>
            <a:ext cx="3363685" cy="8164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tx1"/>
                </a:solidFill>
              </a:rPr>
              <a:t>και είκοσι</a:t>
            </a:r>
            <a:endParaRPr lang="el-CY" sz="2800" dirty="0">
              <a:solidFill>
                <a:schemeClr val="tx1"/>
              </a:solidFill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8586C23A-78BF-7AB0-DF45-624D37FBE14B}"/>
              </a:ext>
            </a:extLst>
          </p:cNvPr>
          <p:cNvSpPr/>
          <p:nvPr/>
        </p:nvSpPr>
        <p:spPr>
          <a:xfrm>
            <a:off x="7669916" y="4757058"/>
            <a:ext cx="3995057" cy="8164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tx1"/>
                </a:solidFill>
              </a:rPr>
              <a:t>και είκοσι πέντε</a:t>
            </a:r>
            <a:endParaRPr lang="el-CY" sz="2800" dirty="0">
              <a:solidFill>
                <a:schemeClr val="tx1"/>
              </a:solidFill>
            </a:endParaRP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D893361A-F9B3-C046-F31C-531ACC596516}"/>
              </a:ext>
            </a:extLst>
          </p:cNvPr>
          <p:cNvSpPr/>
          <p:nvPr/>
        </p:nvSpPr>
        <p:spPr>
          <a:xfrm>
            <a:off x="4306231" y="5431126"/>
            <a:ext cx="3995057" cy="8164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tx1"/>
                </a:solidFill>
              </a:rPr>
              <a:t>και τριάντα</a:t>
            </a:r>
            <a:endParaRPr lang="el-CY" sz="2800" dirty="0">
              <a:solidFill>
                <a:schemeClr val="tx1"/>
              </a:solidFill>
            </a:endParaRPr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49A0152D-64B3-3742-03B4-AA0B95FE8A35}"/>
              </a:ext>
            </a:extLst>
          </p:cNvPr>
          <p:cNvSpPr/>
          <p:nvPr/>
        </p:nvSpPr>
        <p:spPr>
          <a:xfrm>
            <a:off x="158774" y="5165272"/>
            <a:ext cx="3995057" cy="8164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tx1"/>
                </a:solidFill>
              </a:rPr>
              <a:t>και τριάντα  πέντε </a:t>
            </a:r>
            <a:endParaRPr lang="el-CY" sz="2800" dirty="0">
              <a:solidFill>
                <a:schemeClr val="tx1"/>
              </a:solidFill>
            </a:endParaRP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170D155F-4A05-201F-E246-98BC29CDD96F}"/>
              </a:ext>
            </a:extLst>
          </p:cNvPr>
          <p:cNvSpPr/>
          <p:nvPr/>
        </p:nvSpPr>
        <p:spPr>
          <a:xfrm>
            <a:off x="113371" y="4141171"/>
            <a:ext cx="3363685" cy="8164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tx1"/>
                </a:solidFill>
              </a:rPr>
              <a:t>και σαράντα </a:t>
            </a:r>
            <a:endParaRPr lang="el-CY" sz="2800" dirty="0">
              <a:solidFill>
                <a:schemeClr val="tx1"/>
              </a:solidFill>
            </a:endParaRPr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36899191-440C-33FB-39A8-D77C0F954D0A}"/>
              </a:ext>
            </a:extLst>
          </p:cNvPr>
          <p:cNvSpPr/>
          <p:nvPr/>
        </p:nvSpPr>
        <p:spPr>
          <a:xfrm>
            <a:off x="211206" y="2927409"/>
            <a:ext cx="2828165" cy="8164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tx1"/>
                </a:solidFill>
              </a:rPr>
              <a:t>και σαράντα πέντε</a:t>
            </a:r>
            <a:endParaRPr lang="el-CY" sz="2800" dirty="0">
              <a:solidFill>
                <a:schemeClr val="tx1"/>
              </a:solidFill>
            </a:endParaRPr>
          </a:p>
        </p:txBody>
      </p: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6B8AC3DC-8EE0-408A-7AC2-809EB27407B8}"/>
              </a:ext>
            </a:extLst>
          </p:cNvPr>
          <p:cNvSpPr/>
          <p:nvPr/>
        </p:nvSpPr>
        <p:spPr>
          <a:xfrm>
            <a:off x="113371" y="1900401"/>
            <a:ext cx="3206772" cy="8164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tx1"/>
                </a:solidFill>
              </a:rPr>
              <a:t>και πενήντα </a:t>
            </a:r>
            <a:endParaRPr lang="el-CY" sz="2800" dirty="0">
              <a:solidFill>
                <a:schemeClr val="tx1"/>
              </a:solidFill>
            </a:endParaRPr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8645E06C-7230-075C-B9FE-2858C439A044}"/>
              </a:ext>
            </a:extLst>
          </p:cNvPr>
          <p:cNvSpPr/>
          <p:nvPr/>
        </p:nvSpPr>
        <p:spPr>
          <a:xfrm>
            <a:off x="-82571" y="990596"/>
            <a:ext cx="4388801" cy="8164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tx1"/>
                </a:solidFill>
              </a:rPr>
              <a:t>και πενήντα  πέντε</a:t>
            </a:r>
            <a:endParaRPr lang="el-CY" sz="2800" dirty="0">
              <a:solidFill>
                <a:schemeClr val="tx1"/>
              </a:solidFill>
            </a:endParaRPr>
          </a:p>
        </p:txBody>
      </p:sp>
      <p:sp>
        <p:nvSpPr>
          <p:cNvPr id="15" name="Ορθογώνιο: Στρογγύλεμα γωνιών 14">
            <a:extLst>
              <a:ext uri="{FF2B5EF4-FFF2-40B4-BE49-F238E27FC236}">
                <a16:creationId xmlns:a16="http://schemas.microsoft.com/office/drawing/2014/main" id="{13BC0E53-A7E1-2333-BD94-EB5ADB2B1144}"/>
              </a:ext>
            </a:extLst>
          </p:cNvPr>
          <p:cNvSpPr/>
          <p:nvPr/>
        </p:nvSpPr>
        <p:spPr>
          <a:xfrm>
            <a:off x="4310607" y="294041"/>
            <a:ext cx="3363685" cy="8164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tx1"/>
                </a:solidFill>
              </a:rPr>
              <a:t>ακριβώς</a:t>
            </a:r>
            <a:endParaRPr lang="el-CY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096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Μαθαίνω Την Ώρα - House of Science">
            <a:extLst>
              <a:ext uri="{FF2B5EF4-FFF2-40B4-BE49-F238E27FC236}">
                <a16:creationId xmlns:a16="http://schemas.microsoft.com/office/drawing/2014/main" id="{AC731021-F8A8-8B18-7A46-DCD12B296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135" y="523874"/>
            <a:ext cx="8039779" cy="558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687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εικονεσ : ρολόι, χρόνος, ξυπνητηρι, γραφικός, καντράν, ρολογιού, τέχνη,  σκίτσο, σχέδιο, εικονογράφηση, ΚΙΝΟΥΜΕΝΟ ΣΧΕΔΙΟ, δείκτης, μνημονεύοντας,  ώρα, αξεσουάρ για το σπίτι 2916x1924 - - 1271108 - εικονεσ - PxHere">
            <a:extLst>
              <a:ext uri="{FF2B5EF4-FFF2-40B4-BE49-F238E27FC236}">
                <a16:creationId xmlns:a16="http://schemas.microsoft.com/office/drawing/2014/main" id="{46814583-A3C2-39FF-7126-F7F2B19EF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74" y="569342"/>
            <a:ext cx="6961876" cy="560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our panels of a variety of cartoon people having conversations with blank  speech bubbles with copyspace Stock Vector Image &amp; Art - Alamy">
            <a:extLst>
              <a:ext uri="{FF2B5EF4-FFF2-40B4-BE49-F238E27FC236}">
                <a16:creationId xmlns:a16="http://schemas.microsoft.com/office/drawing/2014/main" id="{1A5D1245-3071-398C-56D6-E413E07B2B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39" b="51746"/>
          <a:stretch/>
        </p:blipFill>
        <p:spPr bwMode="auto">
          <a:xfrm>
            <a:off x="5822041" y="379406"/>
            <a:ext cx="6184902" cy="635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924184D8-3704-ADE8-305C-06879C588539}"/>
              </a:ext>
            </a:extLst>
          </p:cNvPr>
          <p:cNvSpPr/>
          <p:nvPr/>
        </p:nvSpPr>
        <p:spPr>
          <a:xfrm>
            <a:off x="4385127" y="1469854"/>
            <a:ext cx="4430486" cy="1393763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>
                <a:solidFill>
                  <a:schemeClr val="tx1"/>
                </a:solidFill>
              </a:rPr>
              <a:t>Τι ώρα είναι; </a:t>
            </a:r>
            <a:endParaRPr lang="el-CY" sz="4800" b="1" dirty="0">
              <a:solidFill>
                <a:schemeClr val="tx1"/>
              </a:solidFill>
            </a:endParaRPr>
          </a:p>
        </p:txBody>
      </p:sp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E718301B-9F83-2CC3-31FF-EF7ADA6D1FD3}"/>
              </a:ext>
            </a:extLst>
          </p:cNvPr>
          <p:cNvSpPr/>
          <p:nvPr/>
        </p:nvSpPr>
        <p:spPr>
          <a:xfrm>
            <a:off x="8411935" y="119744"/>
            <a:ext cx="3409951" cy="187075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solidFill>
                  <a:schemeClr val="tx1"/>
                </a:solidFill>
              </a:rPr>
              <a:t>Η ώρα είναι </a:t>
            </a:r>
          </a:p>
          <a:p>
            <a:pPr algn="ctr"/>
            <a:r>
              <a:rPr lang="el-GR" sz="4800" b="1" dirty="0">
                <a:solidFill>
                  <a:schemeClr val="tx1"/>
                </a:solidFill>
              </a:rPr>
              <a:t>                         </a:t>
            </a:r>
            <a:endParaRPr lang="el-CY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093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Four panels of a variety of cartoon people having conversations with blank  speech bubbles with copyspace Stock Vector Image &amp; Art - Alamy">
            <a:extLst>
              <a:ext uri="{FF2B5EF4-FFF2-40B4-BE49-F238E27FC236}">
                <a16:creationId xmlns:a16="http://schemas.microsoft.com/office/drawing/2014/main" id="{1A5D1245-3071-398C-56D6-E413E07B2B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39" b="51746"/>
          <a:stretch/>
        </p:blipFill>
        <p:spPr bwMode="auto">
          <a:xfrm>
            <a:off x="5822041" y="379406"/>
            <a:ext cx="6184902" cy="635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924184D8-3704-ADE8-305C-06879C588539}"/>
              </a:ext>
            </a:extLst>
          </p:cNvPr>
          <p:cNvSpPr/>
          <p:nvPr/>
        </p:nvSpPr>
        <p:spPr>
          <a:xfrm>
            <a:off x="4385127" y="1469854"/>
            <a:ext cx="4430486" cy="1393763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>
                <a:solidFill>
                  <a:schemeClr val="tx1"/>
                </a:solidFill>
              </a:rPr>
              <a:t>Τι ώρα είναι; </a:t>
            </a:r>
            <a:endParaRPr lang="el-CY" sz="4800" b="1" dirty="0">
              <a:solidFill>
                <a:schemeClr val="tx1"/>
              </a:solidFill>
            </a:endParaRPr>
          </a:p>
        </p:txBody>
      </p:sp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E718301B-9F83-2CC3-31FF-EF7ADA6D1FD3}"/>
              </a:ext>
            </a:extLst>
          </p:cNvPr>
          <p:cNvSpPr/>
          <p:nvPr/>
        </p:nvSpPr>
        <p:spPr>
          <a:xfrm>
            <a:off x="8411935" y="119744"/>
            <a:ext cx="3409951" cy="187075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solidFill>
                  <a:schemeClr val="tx1"/>
                </a:solidFill>
              </a:rPr>
              <a:t>Η ώρα είναι </a:t>
            </a:r>
          </a:p>
          <a:p>
            <a:pPr algn="ctr"/>
            <a:r>
              <a:rPr lang="el-GR" sz="4800" b="1" dirty="0">
                <a:solidFill>
                  <a:schemeClr val="tx1"/>
                </a:solidFill>
              </a:rPr>
              <a:t>                         </a:t>
            </a:r>
            <a:endParaRPr lang="el-CY" sz="48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Alarm Clock Sketch Stock Illustration - Download Image Now - Alarm Clock,  Drawing - Activity, Clock - iStock">
            <a:extLst>
              <a:ext uri="{FF2B5EF4-FFF2-40B4-BE49-F238E27FC236}">
                <a16:creationId xmlns:a16="http://schemas.microsoft.com/office/drawing/2014/main" id="{A31AC2EF-C3AB-2D1F-27F5-CE32B33AD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83" y="567302"/>
            <a:ext cx="3933144" cy="544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765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09850653-2CF5-A127-8C73-9CBA57BE9057}"/>
              </a:ext>
            </a:extLst>
          </p:cNvPr>
          <p:cNvSpPr/>
          <p:nvPr/>
        </p:nvSpPr>
        <p:spPr>
          <a:xfrm>
            <a:off x="5288987" y="4281866"/>
            <a:ext cx="5421086" cy="2196495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Πότε περνά το λεωφορείο;</a:t>
            </a:r>
            <a:endParaRPr lang="el-CY" sz="4400" dirty="0">
              <a:solidFill>
                <a:schemeClr val="tx1"/>
              </a:solidFill>
            </a:endParaRPr>
          </a:p>
        </p:txBody>
      </p:sp>
      <p:pic>
        <p:nvPicPr>
          <p:cNvPr id="9220" name="Picture 4" descr="Três estudantes esperando por ônibus na parada de ônibus Vetor de  ©interactimages 144565389">
            <a:extLst>
              <a:ext uri="{FF2B5EF4-FFF2-40B4-BE49-F238E27FC236}">
                <a16:creationId xmlns:a16="http://schemas.microsoft.com/office/drawing/2014/main" id="{3A49E6EA-C840-9C97-AA6E-C3B79EB1C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93" y="379639"/>
            <a:ext cx="8820150" cy="378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296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0" name="Rectangle 8209">
            <a:extLst>
              <a:ext uri="{FF2B5EF4-FFF2-40B4-BE49-F238E27FC236}">
                <a16:creationId xmlns:a16="http://schemas.microsoft.com/office/drawing/2014/main" id="{AA3CC463-F933-4AC4-86E1-5AC14B0C3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2" name="Rectangle 8211">
            <a:extLst>
              <a:ext uri="{FF2B5EF4-FFF2-40B4-BE49-F238E27FC236}">
                <a16:creationId xmlns:a16="http://schemas.microsoft.com/office/drawing/2014/main" id="{6025D2DB-A12A-44DB-B00E-F4D62232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ECA1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Tα απίστευτα σκίτσα του Αρκά για την επιστροφή στο σχολείο - Aftodioikisi.gr">
            <a:extLst>
              <a:ext uri="{FF2B5EF4-FFF2-40B4-BE49-F238E27FC236}">
                <a16:creationId xmlns:a16="http://schemas.microsoft.com/office/drawing/2014/main" id="{7063671D-1E40-1EB9-2E3F-CA83812109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40230" r="16012"/>
          <a:stretch/>
        </p:blipFill>
        <p:spPr bwMode="auto">
          <a:xfrm>
            <a:off x="643085" y="643467"/>
            <a:ext cx="3813872" cy="24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4" name="Rectangle 8213">
            <a:extLst>
              <a:ext uri="{FF2B5EF4-FFF2-40B4-BE49-F238E27FC236}">
                <a16:creationId xmlns:a16="http://schemas.microsoft.com/office/drawing/2014/main" id="{CE7E7877-F64E-4EEA-B778-138031EFF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ECA1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8" name="Picture 6" descr="Σχολικό λεωφορείο στάση του νόμου. Επιστρα-to-School: Vector στοκ (χωρίς  δικαιώματα) 459951304 | Shutterstock">
            <a:extLst>
              <a:ext uri="{FF2B5EF4-FFF2-40B4-BE49-F238E27FC236}">
                <a16:creationId xmlns:a16="http://schemas.microsoft.com/office/drawing/2014/main" id="{DF299A5A-915D-DEEA-A616-01494346C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879" y="3748194"/>
            <a:ext cx="3416285" cy="247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6" name="Rectangle 8215">
            <a:extLst>
              <a:ext uri="{FF2B5EF4-FFF2-40B4-BE49-F238E27FC236}">
                <a16:creationId xmlns:a16="http://schemas.microsoft.com/office/drawing/2014/main" id="{7DD6C4F3-70FD-4F13-919C-702EE4886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0596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8 Σχολικό λεωφορειο ιδέες | κατασκευές, λεωφορείο, σχολείο">
            <a:extLst>
              <a:ext uri="{FF2B5EF4-FFF2-40B4-BE49-F238E27FC236}">
                <a16:creationId xmlns:a16="http://schemas.microsoft.com/office/drawing/2014/main" id="{C32E935D-4D63-8704-05F0-0F334816F1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05" t="34172" r="3178" b="8770"/>
          <a:stretch/>
        </p:blipFill>
        <p:spPr bwMode="auto">
          <a:xfrm>
            <a:off x="5138831" y="643467"/>
            <a:ext cx="6410084" cy="261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4623FC86-D8CE-A5B0-8556-A971E72CB43D}"/>
              </a:ext>
            </a:extLst>
          </p:cNvPr>
          <p:cNvSpPr/>
          <p:nvPr/>
        </p:nvSpPr>
        <p:spPr>
          <a:xfrm>
            <a:off x="5343416" y="3550398"/>
            <a:ext cx="5421086" cy="2196495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Το λεωφορείο περνά  στις  </a:t>
            </a:r>
            <a:endParaRPr lang="el-CY" sz="4400" dirty="0">
              <a:solidFill>
                <a:schemeClr val="tx1"/>
              </a:solidFill>
            </a:endParaRPr>
          </a:p>
        </p:txBody>
      </p:sp>
      <p:sp>
        <p:nvSpPr>
          <p:cNvPr id="3" name="Οβάλ 2">
            <a:extLst>
              <a:ext uri="{FF2B5EF4-FFF2-40B4-BE49-F238E27FC236}">
                <a16:creationId xmlns:a16="http://schemas.microsoft.com/office/drawing/2014/main" id="{C4BF4D34-45C5-DC3D-4050-544B04A60986}"/>
              </a:ext>
            </a:extLst>
          </p:cNvPr>
          <p:cNvSpPr/>
          <p:nvPr/>
        </p:nvSpPr>
        <p:spPr>
          <a:xfrm>
            <a:off x="348343" y="4604657"/>
            <a:ext cx="2590800" cy="202474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9:50</a:t>
            </a:r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2913241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0" name="Rectangle 8209">
            <a:extLst>
              <a:ext uri="{FF2B5EF4-FFF2-40B4-BE49-F238E27FC236}">
                <a16:creationId xmlns:a16="http://schemas.microsoft.com/office/drawing/2014/main" id="{AA3CC463-F933-4AC4-86E1-5AC14B0C3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2" name="Rectangle 8211">
            <a:extLst>
              <a:ext uri="{FF2B5EF4-FFF2-40B4-BE49-F238E27FC236}">
                <a16:creationId xmlns:a16="http://schemas.microsoft.com/office/drawing/2014/main" id="{6025D2DB-A12A-44DB-B00E-F4D62232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ECA1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Tα απίστευτα σκίτσα του Αρκά για την επιστροφή στο σχολείο - Aftodioikisi.gr">
            <a:extLst>
              <a:ext uri="{FF2B5EF4-FFF2-40B4-BE49-F238E27FC236}">
                <a16:creationId xmlns:a16="http://schemas.microsoft.com/office/drawing/2014/main" id="{7063671D-1E40-1EB9-2E3F-CA83812109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40230" r="16012"/>
          <a:stretch/>
        </p:blipFill>
        <p:spPr bwMode="auto">
          <a:xfrm>
            <a:off x="643085" y="643467"/>
            <a:ext cx="3813872" cy="24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4" name="Rectangle 8213">
            <a:extLst>
              <a:ext uri="{FF2B5EF4-FFF2-40B4-BE49-F238E27FC236}">
                <a16:creationId xmlns:a16="http://schemas.microsoft.com/office/drawing/2014/main" id="{CE7E7877-F64E-4EEA-B778-138031EFF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ECA1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8" name="Picture 6" descr="Σχολικό λεωφορείο στάση του νόμου. Επιστρα-to-School: Vector στοκ (χωρίς  δικαιώματα) 459951304 | Shutterstock">
            <a:extLst>
              <a:ext uri="{FF2B5EF4-FFF2-40B4-BE49-F238E27FC236}">
                <a16:creationId xmlns:a16="http://schemas.microsoft.com/office/drawing/2014/main" id="{DF299A5A-915D-DEEA-A616-01494346C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879" y="3748194"/>
            <a:ext cx="3416285" cy="247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6" name="Rectangle 8215">
            <a:extLst>
              <a:ext uri="{FF2B5EF4-FFF2-40B4-BE49-F238E27FC236}">
                <a16:creationId xmlns:a16="http://schemas.microsoft.com/office/drawing/2014/main" id="{7DD6C4F3-70FD-4F13-919C-702EE4886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0596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8 Σχολικό λεωφορειο ιδέες | κατασκευές, λεωφορείο, σχολείο">
            <a:extLst>
              <a:ext uri="{FF2B5EF4-FFF2-40B4-BE49-F238E27FC236}">
                <a16:creationId xmlns:a16="http://schemas.microsoft.com/office/drawing/2014/main" id="{C32E935D-4D63-8704-05F0-0F334816F1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05" t="34172" r="3178" b="8770"/>
          <a:stretch/>
        </p:blipFill>
        <p:spPr bwMode="auto">
          <a:xfrm>
            <a:off x="5138831" y="643467"/>
            <a:ext cx="6410084" cy="261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4623FC86-D8CE-A5B0-8556-A971E72CB43D}"/>
              </a:ext>
            </a:extLst>
          </p:cNvPr>
          <p:cNvSpPr/>
          <p:nvPr/>
        </p:nvSpPr>
        <p:spPr>
          <a:xfrm>
            <a:off x="5343416" y="3550398"/>
            <a:ext cx="5421086" cy="2196495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Το λεωφορείο περνά  στις  </a:t>
            </a:r>
            <a:endParaRPr lang="el-CY" sz="4400" dirty="0">
              <a:solidFill>
                <a:schemeClr val="tx1"/>
              </a:solidFill>
            </a:endParaRPr>
          </a:p>
        </p:txBody>
      </p:sp>
      <p:sp>
        <p:nvSpPr>
          <p:cNvPr id="3" name="Οβάλ 2">
            <a:extLst>
              <a:ext uri="{FF2B5EF4-FFF2-40B4-BE49-F238E27FC236}">
                <a16:creationId xmlns:a16="http://schemas.microsoft.com/office/drawing/2014/main" id="{C4BF4D34-45C5-DC3D-4050-544B04A60986}"/>
              </a:ext>
            </a:extLst>
          </p:cNvPr>
          <p:cNvSpPr/>
          <p:nvPr/>
        </p:nvSpPr>
        <p:spPr>
          <a:xfrm>
            <a:off x="348343" y="4604657"/>
            <a:ext cx="2590800" cy="202474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8:40</a:t>
            </a:r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697278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0" name="Rectangle 8209">
            <a:extLst>
              <a:ext uri="{FF2B5EF4-FFF2-40B4-BE49-F238E27FC236}">
                <a16:creationId xmlns:a16="http://schemas.microsoft.com/office/drawing/2014/main" id="{AA3CC463-F933-4AC4-86E1-5AC14B0C3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2" name="Rectangle 8211">
            <a:extLst>
              <a:ext uri="{FF2B5EF4-FFF2-40B4-BE49-F238E27FC236}">
                <a16:creationId xmlns:a16="http://schemas.microsoft.com/office/drawing/2014/main" id="{6025D2DB-A12A-44DB-B00E-F4D62232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ECA1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Tα απίστευτα σκίτσα του Αρκά για την επιστροφή στο σχολείο - Aftodioikisi.gr">
            <a:extLst>
              <a:ext uri="{FF2B5EF4-FFF2-40B4-BE49-F238E27FC236}">
                <a16:creationId xmlns:a16="http://schemas.microsoft.com/office/drawing/2014/main" id="{7063671D-1E40-1EB9-2E3F-CA83812109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40230" r="16012"/>
          <a:stretch/>
        </p:blipFill>
        <p:spPr bwMode="auto">
          <a:xfrm>
            <a:off x="643085" y="643467"/>
            <a:ext cx="3813872" cy="24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4" name="Rectangle 8213">
            <a:extLst>
              <a:ext uri="{FF2B5EF4-FFF2-40B4-BE49-F238E27FC236}">
                <a16:creationId xmlns:a16="http://schemas.microsoft.com/office/drawing/2014/main" id="{CE7E7877-F64E-4EEA-B778-138031EFF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ECA1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8" name="Picture 6" descr="Σχολικό λεωφορείο στάση του νόμου. Επιστρα-to-School: Vector στοκ (χωρίς  δικαιώματα) 459951304 | Shutterstock">
            <a:extLst>
              <a:ext uri="{FF2B5EF4-FFF2-40B4-BE49-F238E27FC236}">
                <a16:creationId xmlns:a16="http://schemas.microsoft.com/office/drawing/2014/main" id="{DF299A5A-915D-DEEA-A616-01494346C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879" y="3748194"/>
            <a:ext cx="3416285" cy="247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6" name="Rectangle 8215">
            <a:extLst>
              <a:ext uri="{FF2B5EF4-FFF2-40B4-BE49-F238E27FC236}">
                <a16:creationId xmlns:a16="http://schemas.microsoft.com/office/drawing/2014/main" id="{7DD6C4F3-70FD-4F13-919C-702EE4886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0596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8 Σχολικό λεωφορειο ιδέες | κατασκευές, λεωφορείο, σχολείο">
            <a:extLst>
              <a:ext uri="{FF2B5EF4-FFF2-40B4-BE49-F238E27FC236}">
                <a16:creationId xmlns:a16="http://schemas.microsoft.com/office/drawing/2014/main" id="{C32E935D-4D63-8704-05F0-0F334816F1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05" t="34172" r="3178" b="8770"/>
          <a:stretch/>
        </p:blipFill>
        <p:spPr bwMode="auto">
          <a:xfrm>
            <a:off x="5138831" y="643467"/>
            <a:ext cx="6410084" cy="261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4623FC86-D8CE-A5B0-8556-A971E72CB43D}"/>
              </a:ext>
            </a:extLst>
          </p:cNvPr>
          <p:cNvSpPr/>
          <p:nvPr/>
        </p:nvSpPr>
        <p:spPr>
          <a:xfrm>
            <a:off x="5343416" y="3550398"/>
            <a:ext cx="5421086" cy="2196495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Το λεωφορείο περνά  στις  </a:t>
            </a:r>
            <a:endParaRPr lang="el-CY" sz="4400" dirty="0">
              <a:solidFill>
                <a:schemeClr val="tx1"/>
              </a:solidFill>
            </a:endParaRPr>
          </a:p>
        </p:txBody>
      </p:sp>
      <p:sp>
        <p:nvSpPr>
          <p:cNvPr id="3" name="Οβάλ 2">
            <a:extLst>
              <a:ext uri="{FF2B5EF4-FFF2-40B4-BE49-F238E27FC236}">
                <a16:creationId xmlns:a16="http://schemas.microsoft.com/office/drawing/2014/main" id="{C4BF4D34-45C5-DC3D-4050-544B04A60986}"/>
              </a:ext>
            </a:extLst>
          </p:cNvPr>
          <p:cNvSpPr/>
          <p:nvPr/>
        </p:nvSpPr>
        <p:spPr>
          <a:xfrm>
            <a:off x="348343" y="4604657"/>
            <a:ext cx="2590800" cy="202474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7:20</a:t>
            </a:r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24754377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Η ΩΡΑ | Baamboozle - Baamboozle | The Most Fun Classroom Games!">
            <a:extLst>
              <a:ext uri="{FF2B5EF4-FFF2-40B4-BE49-F238E27FC236}">
                <a16:creationId xmlns:a16="http://schemas.microsoft.com/office/drawing/2014/main" id="{8768587B-7197-CEBB-8EF3-F3C029A0D0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3" b="55238"/>
          <a:stretch/>
        </p:blipFill>
        <p:spPr bwMode="auto">
          <a:xfrm>
            <a:off x="174171" y="283028"/>
            <a:ext cx="6074229" cy="629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0754998A-749C-CD9D-4085-27649E5FDCFA}"/>
              </a:ext>
            </a:extLst>
          </p:cNvPr>
          <p:cNvSpPr/>
          <p:nvPr/>
        </p:nvSpPr>
        <p:spPr>
          <a:xfrm>
            <a:off x="6357257" y="892629"/>
            <a:ext cx="4974772" cy="1752600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Η  ώρα  είναι  δύο  και  τριάντα.</a:t>
            </a:r>
            <a:endParaRPr lang="el-CY" sz="4800" dirty="0"/>
          </a:p>
        </p:txBody>
      </p:sp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9357CC17-5EEF-1FAC-5CEE-1F541C1D0E0A}"/>
              </a:ext>
            </a:extLst>
          </p:cNvPr>
          <p:cNvSpPr/>
          <p:nvPr/>
        </p:nvSpPr>
        <p:spPr>
          <a:xfrm>
            <a:off x="6096000" y="3635829"/>
            <a:ext cx="4974772" cy="1752600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3586846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Νοεμβρίου 2025 (__/11/2025).Τώρα είμαστε στο φθινόπωρο.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70 Ρολοι ταξης ιδέες | μαθαίνω την ώρα, ρολόι, μαθηματικά">
            <a:extLst>
              <a:ext uri="{FF2B5EF4-FFF2-40B4-BE49-F238E27FC236}">
                <a16:creationId xmlns:a16="http://schemas.microsoft.com/office/drawing/2014/main" id="{1FCA715A-0CF0-C46A-935B-A068B8709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" t="13932" r="6158" b="21826"/>
          <a:stretch>
            <a:fillRect/>
          </a:stretch>
        </p:blipFill>
        <p:spPr bwMode="auto">
          <a:xfrm>
            <a:off x="1159328" y="117399"/>
            <a:ext cx="9873344" cy="652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4412AA36-9D32-20A8-7483-498F972E8C21}"/>
              </a:ext>
            </a:extLst>
          </p:cNvPr>
          <p:cNvSpPr/>
          <p:nvPr/>
        </p:nvSpPr>
        <p:spPr>
          <a:xfrm rot="19366925">
            <a:off x="7639191" y="256785"/>
            <a:ext cx="1924716" cy="9248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και πέντε</a:t>
            </a:r>
            <a:endParaRPr lang="el-CY" sz="3600" dirty="0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9D043AB4-3DE4-23CB-4407-8F283582FD06}"/>
              </a:ext>
            </a:extLst>
          </p:cNvPr>
          <p:cNvSpPr/>
          <p:nvPr/>
        </p:nvSpPr>
        <p:spPr>
          <a:xfrm rot="19366925">
            <a:off x="8782191" y="931699"/>
            <a:ext cx="1924716" cy="9248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και δέκα</a:t>
            </a:r>
            <a:endParaRPr lang="el-CY" sz="3600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B241958E-659E-02C9-2570-3F2F33629D6A}"/>
              </a:ext>
            </a:extLst>
          </p:cNvPr>
          <p:cNvSpPr/>
          <p:nvPr/>
        </p:nvSpPr>
        <p:spPr>
          <a:xfrm rot="311621">
            <a:off x="9381951" y="2654932"/>
            <a:ext cx="1924716" cy="9248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και τέταρτο</a:t>
            </a:r>
            <a:endParaRPr lang="el-CY" sz="3600" dirty="0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24DC63B5-A303-4154-A9E4-7CA88DDD7C0D}"/>
              </a:ext>
            </a:extLst>
          </p:cNvPr>
          <p:cNvSpPr/>
          <p:nvPr/>
        </p:nvSpPr>
        <p:spPr>
          <a:xfrm rot="2153228">
            <a:off x="8782191" y="4141382"/>
            <a:ext cx="1924716" cy="9248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και είκοσι</a:t>
            </a:r>
            <a:endParaRPr lang="el-CY" sz="3600" dirty="0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AD2FFD3F-3089-DF48-E6C3-2A9D9738A004}"/>
              </a:ext>
            </a:extLst>
          </p:cNvPr>
          <p:cNvSpPr/>
          <p:nvPr/>
        </p:nvSpPr>
        <p:spPr>
          <a:xfrm rot="2492780">
            <a:off x="7419524" y="5191131"/>
            <a:ext cx="1924716" cy="9248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/>
              <a:t>και είκοσι πέντε</a:t>
            </a:r>
            <a:endParaRPr lang="el-CY" sz="2400" dirty="0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B2D0DBA4-DD77-0F6F-AC47-523CEC327F95}"/>
              </a:ext>
            </a:extLst>
          </p:cNvPr>
          <p:cNvSpPr/>
          <p:nvPr/>
        </p:nvSpPr>
        <p:spPr>
          <a:xfrm>
            <a:off x="5404843" y="5191130"/>
            <a:ext cx="1924716" cy="9248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και μισή</a:t>
            </a:r>
            <a:endParaRPr lang="el-CY" sz="3600" dirty="0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D162BC55-277C-11A7-1AE7-7290FBCE68B9}"/>
              </a:ext>
            </a:extLst>
          </p:cNvPr>
          <p:cNvSpPr/>
          <p:nvPr/>
        </p:nvSpPr>
        <p:spPr>
          <a:xfrm rot="19815737">
            <a:off x="3140112" y="5106085"/>
            <a:ext cx="1924716" cy="9248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/>
              <a:t>παρά είκοσι πέντε</a:t>
            </a:r>
            <a:endParaRPr lang="el-CY" sz="2400" dirty="0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F6FE6C3A-F901-9900-2C64-66D85394C2A0}"/>
              </a:ext>
            </a:extLst>
          </p:cNvPr>
          <p:cNvSpPr/>
          <p:nvPr/>
        </p:nvSpPr>
        <p:spPr>
          <a:xfrm rot="19737698">
            <a:off x="1293545" y="4191402"/>
            <a:ext cx="2327992" cy="9248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/>
              <a:t>παρά </a:t>
            </a:r>
            <a:r>
              <a:rPr lang="el-GR" sz="2400" dirty="0"/>
              <a:t>είκοσι</a:t>
            </a:r>
            <a:endParaRPr lang="el-CY" sz="2400" dirty="0"/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F67FA81E-8E46-12E6-728E-188433596031}"/>
              </a:ext>
            </a:extLst>
          </p:cNvPr>
          <p:cNvSpPr/>
          <p:nvPr/>
        </p:nvSpPr>
        <p:spPr>
          <a:xfrm rot="311621">
            <a:off x="1259671" y="2754971"/>
            <a:ext cx="1924716" cy="9248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παρά τέταρτο</a:t>
            </a:r>
            <a:endParaRPr lang="el-CY" sz="3600" dirty="0"/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F352EDF4-39DC-6D5B-F55F-B2469D46DFD1}"/>
              </a:ext>
            </a:extLst>
          </p:cNvPr>
          <p:cNvSpPr/>
          <p:nvPr/>
        </p:nvSpPr>
        <p:spPr>
          <a:xfrm rot="1853595">
            <a:off x="1582018" y="1207131"/>
            <a:ext cx="1924716" cy="9248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παρά δέκα</a:t>
            </a:r>
            <a:endParaRPr lang="el-CY" sz="3600" dirty="0"/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A6647555-3187-33EE-A87D-7EF866C27BE6}"/>
              </a:ext>
            </a:extLst>
          </p:cNvPr>
          <p:cNvSpPr/>
          <p:nvPr/>
        </p:nvSpPr>
        <p:spPr>
          <a:xfrm rot="1853595">
            <a:off x="2374732" y="391811"/>
            <a:ext cx="1924716" cy="9248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παρά πέντε</a:t>
            </a:r>
            <a:endParaRPr lang="el-CY" sz="3600" dirty="0"/>
          </a:p>
        </p:txBody>
      </p: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9765192C-B7E0-A4F0-E708-2AD15178949F}"/>
              </a:ext>
            </a:extLst>
          </p:cNvPr>
          <p:cNvSpPr/>
          <p:nvPr/>
        </p:nvSpPr>
        <p:spPr>
          <a:xfrm rot="21346238">
            <a:off x="5015555" y="159166"/>
            <a:ext cx="1924716" cy="9248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/>
              <a:t>ακριβώς</a:t>
            </a:r>
            <a:endParaRPr lang="el-CY" sz="3600" dirty="0"/>
          </a:p>
        </p:txBody>
      </p:sp>
    </p:spTree>
    <p:extLst>
      <p:ext uri="{BB962C8B-B14F-4D97-AF65-F5344CB8AC3E}">
        <p14:creationId xmlns:p14="http://schemas.microsoft.com/office/powerpoint/2010/main" val="39998148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Η ΩΡΑ | Baamboozle - Baamboozle | The Most Fun Classroom Games!">
            <a:extLst>
              <a:ext uri="{FF2B5EF4-FFF2-40B4-BE49-F238E27FC236}">
                <a16:creationId xmlns:a16="http://schemas.microsoft.com/office/drawing/2014/main" id="{8768587B-7197-CEBB-8EF3-F3C029A0D0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3" b="55238"/>
          <a:stretch/>
        </p:blipFill>
        <p:spPr bwMode="auto">
          <a:xfrm>
            <a:off x="174171" y="283028"/>
            <a:ext cx="6074229" cy="629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0754998A-749C-CD9D-4085-27649E5FDCFA}"/>
              </a:ext>
            </a:extLst>
          </p:cNvPr>
          <p:cNvSpPr/>
          <p:nvPr/>
        </p:nvSpPr>
        <p:spPr>
          <a:xfrm>
            <a:off x="6357257" y="892629"/>
            <a:ext cx="4974772" cy="1752600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Η  ώρα  είναι  δύο  και  τριάντα.</a:t>
            </a:r>
            <a:endParaRPr lang="el-CY" sz="4800" dirty="0"/>
          </a:p>
        </p:txBody>
      </p:sp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9357CC17-5EEF-1FAC-5CEE-1F541C1D0E0A}"/>
              </a:ext>
            </a:extLst>
          </p:cNvPr>
          <p:cNvSpPr/>
          <p:nvPr/>
        </p:nvSpPr>
        <p:spPr>
          <a:xfrm>
            <a:off x="6096000" y="3635829"/>
            <a:ext cx="4974772" cy="1752600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Η  ώρα  είναι  δύο  και μισή.</a:t>
            </a:r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29090975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09850653-2CF5-A127-8C73-9CBA57BE9057}"/>
              </a:ext>
            </a:extLst>
          </p:cNvPr>
          <p:cNvSpPr/>
          <p:nvPr/>
        </p:nvSpPr>
        <p:spPr>
          <a:xfrm>
            <a:off x="5288987" y="4281866"/>
            <a:ext cx="5421086" cy="2196495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Πότε περνά το λεωφορείο;</a:t>
            </a:r>
            <a:endParaRPr lang="el-CY" sz="4400" dirty="0">
              <a:solidFill>
                <a:schemeClr val="tx1"/>
              </a:solidFill>
            </a:endParaRPr>
          </a:p>
        </p:txBody>
      </p:sp>
      <p:pic>
        <p:nvPicPr>
          <p:cNvPr id="9220" name="Picture 4" descr="Três estudantes esperando por ônibus na parada de ônibus Vetor de  ©interactimages 144565389">
            <a:extLst>
              <a:ext uri="{FF2B5EF4-FFF2-40B4-BE49-F238E27FC236}">
                <a16:creationId xmlns:a16="http://schemas.microsoft.com/office/drawing/2014/main" id="{3A49E6EA-C840-9C97-AA6E-C3B79EB1C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93" y="379639"/>
            <a:ext cx="8820150" cy="378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0310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α απίστευτα σκίτσα του Αρκά για την επιστροφή στο σχολείο - Aftodioikisi.gr">
            <a:extLst>
              <a:ext uri="{FF2B5EF4-FFF2-40B4-BE49-F238E27FC236}">
                <a16:creationId xmlns:a16="http://schemas.microsoft.com/office/drawing/2014/main" id="{7063671D-1E40-1EB9-2E3F-CA83812109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40230" r="16012"/>
          <a:stretch/>
        </p:blipFill>
        <p:spPr bwMode="auto">
          <a:xfrm>
            <a:off x="643085" y="643467"/>
            <a:ext cx="3813872" cy="24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Σχολικό λεωφορείο στάση του νόμου. Επιστρα-to-School: Vector στοκ (χωρίς  δικαιώματα) 459951304 | Shutterstock">
            <a:extLst>
              <a:ext uri="{FF2B5EF4-FFF2-40B4-BE49-F238E27FC236}">
                <a16:creationId xmlns:a16="http://schemas.microsoft.com/office/drawing/2014/main" id="{DF299A5A-915D-DEEA-A616-01494346C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879" y="3748194"/>
            <a:ext cx="3416285" cy="247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8 Σχολικό λεωφορειο ιδέες | κατασκευές, λεωφορείο, σχολείο">
            <a:extLst>
              <a:ext uri="{FF2B5EF4-FFF2-40B4-BE49-F238E27FC236}">
                <a16:creationId xmlns:a16="http://schemas.microsoft.com/office/drawing/2014/main" id="{C32E935D-4D63-8704-05F0-0F334816F1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05" t="34172" r="3178" b="8770"/>
          <a:stretch/>
        </p:blipFill>
        <p:spPr bwMode="auto">
          <a:xfrm>
            <a:off x="5138831" y="643467"/>
            <a:ext cx="6410084" cy="261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4623FC86-D8CE-A5B0-8556-A971E72CB43D}"/>
              </a:ext>
            </a:extLst>
          </p:cNvPr>
          <p:cNvSpPr/>
          <p:nvPr/>
        </p:nvSpPr>
        <p:spPr>
          <a:xfrm>
            <a:off x="5343416" y="3550398"/>
            <a:ext cx="5421086" cy="2196495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Το λεωφορείο περνά  στις  </a:t>
            </a:r>
            <a:endParaRPr lang="el-CY" sz="4400" dirty="0">
              <a:solidFill>
                <a:schemeClr val="tx1"/>
              </a:solidFill>
            </a:endParaRPr>
          </a:p>
        </p:txBody>
      </p:sp>
      <p:sp>
        <p:nvSpPr>
          <p:cNvPr id="3" name="Οβάλ 2">
            <a:extLst>
              <a:ext uri="{FF2B5EF4-FFF2-40B4-BE49-F238E27FC236}">
                <a16:creationId xmlns:a16="http://schemas.microsoft.com/office/drawing/2014/main" id="{C4BF4D34-45C5-DC3D-4050-544B04A60986}"/>
              </a:ext>
            </a:extLst>
          </p:cNvPr>
          <p:cNvSpPr/>
          <p:nvPr/>
        </p:nvSpPr>
        <p:spPr>
          <a:xfrm>
            <a:off x="348343" y="4604657"/>
            <a:ext cx="2590800" cy="202474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7:30</a:t>
            </a:r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20930508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α απίστευτα σκίτσα του Αρκά για την επιστροφή στο σχολείο - Aftodioikisi.gr">
            <a:extLst>
              <a:ext uri="{FF2B5EF4-FFF2-40B4-BE49-F238E27FC236}">
                <a16:creationId xmlns:a16="http://schemas.microsoft.com/office/drawing/2014/main" id="{7063671D-1E40-1EB9-2E3F-CA83812109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40230" r="16012"/>
          <a:stretch/>
        </p:blipFill>
        <p:spPr bwMode="auto">
          <a:xfrm>
            <a:off x="643085" y="643467"/>
            <a:ext cx="3813872" cy="24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Σχολικό λεωφορείο στάση του νόμου. Επιστρα-to-School: Vector στοκ (χωρίς  δικαιώματα) 459951304 | Shutterstock">
            <a:extLst>
              <a:ext uri="{FF2B5EF4-FFF2-40B4-BE49-F238E27FC236}">
                <a16:creationId xmlns:a16="http://schemas.microsoft.com/office/drawing/2014/main" id="{DF299A5A-915D-DEEA-A616-01494346C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879" y="3748194"/>
            <a:ext cx="3416285" cy="247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8 Σχολικό λεωφορειο ιδέες | κατασκευές, λεωφορείο, σχολείο">
            <a:extLst>
              <a:ext uri="{FF2B5EF4-FFF2-40B4-BE49-F238E27FC236}">
                <a16:creationId xmlns:a16="http://schemas.microsoft.com/office/drawing/2014/main" id="{C32E935D-4D63-8704-05F0-0F334816F1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05" t="34172" r="3178" b="8770"/>
          <a:stretch/>
        </p:blipFill>
        <p:spPr bwMode="auto">
          <a:xfrm>
            <a:off x="5138831" y="643467"/>
            <a:ext cx="6410084" cy="261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4623FC86-D8CE-A5B0-8556-A971E72CB43D}"/>
              </a:ext>
            </a:extLst>
          </p:cNvPr>
          <p:cNvSpPr/>
          <p:nvPr/>
        </p:nvSpPr>
        <p:spPr>
          <a:xfrm>
            <a:off x="5343416" y="3550398"/>
            <a:ext cx="5421086" cy="2196495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Το λεωφορείο περνά  στις  </a:t>
            </a:r>
            <a:endParaRPr lang="el-CY" sz="4400" dirty="0">
              <a:solidFill>
                <a:schemeClr val="tx1"/>
              </a:solidFill>
            </a:endParaRPr>
          </a:p>
        </p:txBody>
      </p:sp>
      <p:sp>
        <p:nvSpPr>
          <p:cNvPr id="3" name="Οβάλ 2">
            <a:extLst>
              <a:ext uri="{FF2B5EF4-FFF2-40B4-BE49-F238E27FC236}">
                <a16:creationId xmlns:a16="http://schemas.microsoft.com/office/drawing/2014/main" id="{C4BF4D34-45C5-DC3D-4050-544B04A60986}"/>
              </a:ext>
            </a:extLst>
          </p:cNvPr>
          <p:cNvSpPr/>
          <p:nvPr/>
        </p:nvSpPr>
        <p:spPr>
          <a:xfrm>
            <a:off x="348343" y="4604657"/>
            <a:ext cx="2590800" cy="202474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9:30</a:t>
            </a:r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39893371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α απίστευτα σκίτσα του Αρκά για την επιστροφή στο σχολείο - Aftodioikisi.gr">
            <a:extLst>
              <a:ext uri="{FF2B5EF4-FFF2-40B4-BE49-F238E27FC236}">
                <a16:creationId xmlns:a16="http://schemas.microsoft.com/office/drawing/2014/main" id="{7063671D-1E40-1EB9-2E3F-CA83812109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40230" r="16012"/>
          <a:stretch/>
        </p:blipFill>
        <p:spPr bwMode="auto">
          <a:xfrm>
            <a:off x="643085" y="643467"/>
            <a:ext cx="3813872" cy="24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Σχολικό λεωφορείο στάση του νόμου. Επιστρα-to-School: Vector στοκ (χωρίς  δικαιώματα) 459951304 | Shutterstock">
            <a:extLst>
              <a:ext uri="{FF2B5EF4-FFF2-40B4-BE49-F238E27FC236}">
                <a16:creationId xmlns:a16="http://schemas.microsoft.com/office/drawing/2014/main" id="{DF299A5A-915D-DEEA-A616-01494346C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879" y="3748194"/>
            <a:ext cx="3416285" cy="247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8 Σχολικό λεωφορειο ιδέες | κατασκευές, λεωφορείο, σχολείο">
            <a:extLst>
              <a:ext uri="{FF2B5EF4-FFF2-40B4-BE49-F238E27FC236}">
                <a16:creationId xmlns:a16="http://schemas.microsoft.com/office/drawing/2014/main" id="{C32E935D-4D63-8704-05F0-0F334816F1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05" t="34172" r="3178" b="8770"/>
          <a:stretch/>
        </p:blipFill>
        <p:spPr bwMode="auto">
          <a:xfrm>
            <a:off x="5138831" y="643467"/>
            <a:ext cx="6410084" cy="261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4623FC86-D8CE-A5B0-8556-A971E72CB43D}"/>
              </a:ext>
            </a:extLst>
          </p:cNvPr>
          <p:cNvSpPr/>
          <p:nvPr/>
        </p:nvSpPr>
        <p:spPr>
          <a:xfrm>
            <a:off x="5343416" y="3550398"/>
            <a:ext cx="5421086" cy="2196495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Το λεωφορείο περνά  στις  </a:t>
            </a:r>
            <a:endParaRPr lang="el-CY" sz="4400" dirty="0">
              <a:solidFill>
                <a:schemeClr val="tx1"/>
              </a:solidFill>
            </a:endParaRPr>
          </a:p>
        </p:txBody>
      </p:sp>
      <p:sp>
        <p:nvSpPr>
          <p:cNvPr id="3" name="Οβάλ 2">
            <a:extLst>
              <a:ext uri="{FF2B5EF4-FFF2-40B4-BE49-F238E27FC236}">
                <a16:creationId xmlns:a16="http://schemas.microsoft.com/office/drawing/2014/main" id="{C4BF4D34-45C5-DC3D-4050-544B04A60986}"/>
              </a:ext>
            </a:extLst>
          </p:cNvPr>
          <p:cNvSpPr/>
          <p:nvPr/>
        </p:nvSpPr>
        <p:spPr>
          <a:xfrm>
            <a:off x="348343" y="4604657"/>
            <a:ext cx="2590800" cy="202474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10:30</a:t>
            </a:r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1286997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ΜΑΘΗΜΑΤΙΚΑ 8η ΕΝΟΤΗΤΑ Κεφ.48 Διαβάζω το ρολόι: Η ώρα «και μισή»">
            <a:extLst>
              <a:ext uri="{FF2B5EF4-FFF2-40B4-BE49-F238E27FC236}">
                <a16:creationId xmlns:a16="http://schemas.microsoft.com/office/drawing/2014/main" id="{941CAE3A-6235-18B3-1DD9-8EFA3CB59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" y="402771"/>
            <a:ext cx="10896600" cy="608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390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09850653-2CF5-A127-8C73-9CBA57BE9057}"/>
              </a:ext>
            </a:extLst>
          </p:cNvPr>
          <p:cNvSpPr/>
          <p:nvPr/>
        </p:nvSpPr>
        <p:spPr>
          <a:xfrm>
            <a:off x="5288987" y="4281866"/>
            <a:ext cx="5421086" cy="2196495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Πότε περνά το λεωφορείο;</a:t>
            </a:r>
            <a:endParaRPr lang="el-CY" sz="4400" dirty="0">
              <a:solidFill>
                <a:schemeClr val="tx1"/>
              </a:solidFill>
            </a:endParaRPr>
          </a:p>
        </p:txBody>
      </p:sp>
      <p:pic>
        <p:nvPicPr>
          <p:cNvPr id="9220" name="Picture 4" descr="Três estudantes esperando por ônibus na parada de ônibus Vetor de  ©interactimages 144565389">
            <a:extLst>
              <a:ext uri="{FF2B5EF4-FFF2-40B4-BE49-F238E27FC236}">
                <a16:creationId xmlns:a16="http://schemas.microsoft.com/office/drawing/2014/main" id="{3A49E6EA-C840-9C97-AA6E-C3B79EB1C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93" y="379639"/>
            <a:ext cx="8820150" cy="378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8706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α απίστευτα σκίτσα του Αρκά για την επιστροφή στο σχολείο - Aftodioikisi.gr">
            <a:extLst>
              <a:ext uri="{FF2B5EF4-FFF2-40B4-BE49-F238E27FC236}">
                <a16:creationId xmlns:a16="http://schemas.microsoft.com/office/drawing/2014/main" id="{7063671D-1E40-1EB9-2E3F-CA83812109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40230" r="16012"/>
          <a:stretch/>
        </p:blipFill>
        <p:spPr bwMode="auto">
          <a:xfrm>
            <a:off x="643085" y="643467"/>
            <a:ext cx="3813872" cy="24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Σχολικό λεωφορείο στάση του νόμου. Επιστρα-to-School: Vector στοκ (χωρίς  δικαιώματα) 459951304 | Shutterstock">
            <a:extLst>
              <a:ext uri="{FF2B5EF4-FFF2-40B4-BE49-F238E27FC236}">
                <a16:creationId xmlns:a16="http://schemas.microsoft.com/office/drawing/2014/main" id="{DF299A5A-915D-DEEA-A616-01494346C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879" y="3748194"/>
            <a:ext cx="3416285" cy="247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8 Σχολικό λεωφορειο ιδέες | κατασκευές, λεωφορείο, σχολείο">
            <a:extLst>
              <a:ext uri="{FF2B5EF4-FFF2-40B4-BE49-F238E27FC236}">
                <a16:creationId xmlns:a16="http://schemas.microsoft.com/office/drawing/2014/main" id="{C32E935D-4D63-8704-05F0-0F334816F1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05" t="34172" r="3178" b="8770"/>
          <a:stretch/>
        </p:blipFill>
        <p:spPr bwMode="auto">
          <a:xfrm>
            <a:off x="5138831" y="643467"/>
            <a:ext cx="6410084" cy="261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4623FC86-D8CE-A5B0-8556-A971E72CB43D}"/>
              </a:ext>
            </a:extLst>
          </p:cNvPr>
          <p:cNvSpPr/>
          <p:nvPr/>
        </p:nvSpPr>
        <p:spPr>
          <a:xfrm>
            <a:off x="5024502" y="1615973"/>
            <a:ext cx="5421086" cy="2196495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Το λεωφορείο περνά  στις  </a:t>
            </a:r>
            <a:endParaRPr lang="el-CY" sz="4400" dirty="0">
              <a:solidFill>
                <a:schemeClr val="tx1"/>
              </a:solidFill>
            </a:endParaRPr>
          </a:p>
        </p:txBody>
      </p:sp>
      <p:sp>
        <p:nvSpPr>
          <p:cNvPr id="3" name="Οβάλ 2">
            <a:extLst>
              <a:ext uri="{FF2B5EF4-FFF2-40B4-BE49-F238E27FC236}">
                <a16:creationId xmlns:a16="http://schemas.microsoft.com/office/drawing/2014/main" id="{C4BF4D34-45C5-DC3D-4050-544B04A60986}"/>
              </a:ext>
            </a:extLst>
          </p:cNvPr>
          <p:cNvSpPr/>
          <p:nvPr/>
        </p:nvSpPr>
        <p:spPr>
          <a:xfrm>
            <a:off x="348343" y="4604657"/>
            <a:ext cx="2590800" cy="202474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9:45</a:t>
            </a:r>
            <a:endParaRPr lang="el-CY" sz="4800" dirty="0"/>
          </a:p>
        </p:txBody>
      </p:sp>
      <p:sp>
        <p:nvSpPr>
          <p:cNvPr id="4" name="Φυσαλίδα ομιλίας: Ορθογώνιο με στρογγυλεμένες γωνίες 3">
            <a:extLst>
              <a:ext uri="{FF2B5EF4-FFF2-40B4-BE49-F238E27FC236}">
                <a16:creationId xmlns:a16="http://schemas.microsoft.com/office/drawing/2014/main" id="{2AD33382-9422-47C3-22CE-E836E0CB85C8}"/>
              </a:ext>
            </a:extLst>
          </p:cNvPr>
          <p:cNvSpPr/>
          <p:nvPr/>
        </p:nvSpPr>
        <p:spPr>
          <a:xfrm>
            <a:off x="6627930" y="4226343"/>
            <a:ext cx="5421086" cy="2196495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Το λεωφορείο περνά  στις  </a:t>
            </a:r>
            <a:endParaRPr lang="el-CY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4785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α απίστευτα σκίτσα του Αρκά για την επιστροφή στο σχολείο - Aftodioikisi.gr">
            <a:extLst>
              <a:ext uri="{FF2B5EF4-FFF2-40B4-BE49-F238E27FC236}">
                <a16:creationId xmlns:a16="http://schemas.microsoft.com/office/drawing/2014/main" id="{7063671D-1E40-1EB9-2E3F-CA83812109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40230" r="16012"/>
          <a:stretch/>
        </p:blipFill>
        <p:spPr bwMode="auto">
          <a:xfrm>
            <a:off x="643085" y="643467"/>
            <a:ext cx="3813872" cy="24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Σχολικό λεωφορείο στάση του νόμου. Επιστρα-to-School: Vector στοκ (χωρίς  δικαιώματα) 459951304 | Shutterstock">
            <a:extLst>
              <a:ext uri="{FF2B5EF4-FFF2-40B4-BE49-F238E27FC236}">
                <a16:creationId xmlns:a16="http://schemas.microsoft.com/office/drawing/2014/main" id="{DF299A5A-915D-DEEA-A616-01494346C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879" y="3748194"/>
            <a:ext cx="3416285" cy="247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8 Σχολικό λεωφορειο ιδέες | κατασκευές, λεωφορείο, σχολείο">
            <a:extLst>
              <a:ext uri="{FF2B5EF4-FFF2-40B4-BE49-F238E27FC236}">
                <a16:creationId xmlns:a16="http://schemas.microsoft.com/office/drawing/2014/main" id="{C32E935D-4D63-8704-05F0-0F334816F1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05" t="34172" r="3178" b="8770"/>
          <a:stretch/>
        </p:blipFill>
        <p:spPr bwMode="auto">
          <a:xfrm>
            <a:off x="5138831" y="643467"/>
            <a:ext cx="6410084" cy="261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4623FC86-D8CE-A5B0-8556-A971E72CB43D}"/>
              </a:ext>
            </a:extLst>
          </p:cNvPr>
          <p:cNvSpPr/>
          <p:nvPr/>
        </p:nvSpPr>
        <p:spPr>
          <a:xfrm>
            <a:off x="5024502" y="1615973"/>
            <a:ext cx="5421086" cy="2196495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Το λεωφορείο περνά  στις  </a:t>
            </a:r>
            <a:endParaRPr lang="el-CY" sz="4400" dirty="0">
              <a:solidFill>
                <a:schemeClr val="tx1"/>
              </a:solidFill>
            </a:endParaRPr>
          </a:p>
        </p:txBody>
      </p:sp>
      <p:sp>
        <p:nvSpPr>
          <p:cNvPr id="3" name="Οβάλ 2">
            <a:extLst>
              <a:ext uri="{FF2B5EF4-FFF2-40B4-BE49-F238E27FC236}">
                <a16:creationId xmlns:a16="http://schemas.microsoft.com/office/drawing/2014/main" id="{C4BF4D34-45C5-DC3D-4050-544B04A60986}"/>
              </a:ext>
            </a:extLst>
          </p:cNvPr>
          <p:cNvSpPr/>
          <p:nvPr/>
        </p:nvSpPr>
        <p:spPr>
          <a:xfrm>
            <a:off x="348343" y="4604657"/>
            <a:ext cx="2590800" cy="202474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6:45</a:t>
            </a:r>
            <a:endParaRPr lang="el-CY" sz="4800" dirty="0"/>
          </a:p>
        </p:txBody>
      </p:sp>
      <p:sp>
        <p:nvSpPr>
          <p:cNvPr id="4" name="Φυσαλίδα ομιλίας: Ορθογώνιο με στρογγυλεμένες γωνίες 3">
            <a:extLst>
              <a:ext uri="{FF2B5EF4-FFF2-40B4-BE49-F238E27FC236}">
                <a16:creationId xmlns:a16="http://schemas.microsoft.com/office/drawing/2014/main" id="{2AD33382-9422-47C3-22CE-E836E0CB85C8}"/>
              </a:ext>
            </a:extLst>
          </p:cNvPr>
          <p:cNvSpPr/>
          <p:nvPr/>
        </p:nvSpPr>
        <p:spPr>
          <a:xfrm>
            <a:off x="6627930" y="4226343"/>
            <a:ext cx="5421086" cy="2196495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Το λεωφορείο περνά  στις  </a:t>
            </a:r>
            <a:endParaRPr lang="el-CY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0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7E08D-5490-ECD1-469D-A2A067716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Αναμνήσεις του καλοκαιριού - Digital Zoot">
            <a:extLst>
              <a:ext uri="{FF2B5EF4-FFF2-40B4-BE49-F238E27FC236}">
                <a16:creationId xmlns:a16="http://schemas.microsoft.com/office/drawing/2014/main" id="{E66739B8-2159-EB31-7085-4579F1EE1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8" y="332508"/>
            <a:ext cx="11000509" cy="586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A2D9D46A-2437-2FFD-589D-1C8EBB9CC151}"/>
              </a:ext>
            </a:extLst>
          </p:cNvPr>
          <p:cNvSpPr/>
          <p:nvPr/>
        </p:nvSpPr>
        <p:spPr>
          <a:xfrm>
            <a:off x="2119746" y="1101434"/>
            <a:ext cx="9213271" cy="21613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/>
              <a:t>αριθμοί</a:t>
            </a:r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24669017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A2249-9DA9-5E19-82E5-611A24457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Υλικό Εργοθεραπείας">
            <a:extLst>
              <a:ext uri="{FF2B5EF4-FFF2-40B4-BE49-F238E27FC236}">
                <a16:creationId xmlns:a16="http://schemas.microsoft.com/office/drawing/2014/main" id="{62477FCE-0CDA-C3E3-89DA-B18A88BC2A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3" t="13429" r="753" b="23143"/>
          <a:stretch/>
        </p:blipFill>
        <p:spPr bwMode="auto">
          <a:xfrm>
            <a:off x="-1" y="119743"/>
            <a:ext cx="12322629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70D185-7F21-291A-6B7B-F6E9EF6F7DFD}"/>
              </a:ext>
            </a:extLst>
          </p:cNvPr>
          <p:cNvSpPr/>
          <p:nvPr/>
        </p:nvSpPr>
        <p:spPr>
          <a:xfrm>
            <a:off x="859972" y="5148942"/>
            <a:ext cx="2449286" cy="6313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πρωί</a:t>
            </a:r>
            <a:endParaRPr lang="el-CY" sz="4400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AB2244FD-0C35-B283-F533-D32960BBF6B9}"/>
              </a:ext>
            </a:extLst>
          </p:cNvPr>
          <p:cNvSpPr/>
          <p:nvPr/>
        </p:nvSpPr>
        <p:spPr>
          <a:xfrm>
            <a:off x="4169231" y="5638799"/>
            <a:ext cx="2449286" cy="6313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μεσημέρι</a:t>
            </a:r>
            <a:endParaRPr lang="el-CY" sz="3200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1B38EB67-576F-C864-4CC6-1F1B24A353F8}"/>
              </a:ext>
            </a:extLst>
          </p:cNvPr>
          <p:cNvSpPr/>
          <p:nvPr/>
        </p:nvSpPr>
        <p:spPr>
          <a:xfrm>
            <a:off x="7391401" y="5290456"/>
            <a:ext cx="2449286" cy="6313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απόγευμα</a:t>
            </a:r>
            <a:endParaRPr lang="el-CY" sz="3200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6C5041B3-AF0E-7146-28CF-9EBC42B008A8}"/>
              </a:ext>
            </a:extLst>
          </p:cNvPr>
          <p:cNvSpPr/>
          <p:nvPr/>
        </p:nvSpPr>
        <p:spPr>
          <a:xfrm>
            <a:off x="9563106" y="5889170"/>
            <a:ext cx="2449286" cy="6313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βράδυ</a:t>
            </a:r>
            <a:endParaRPr lang="el-CY" sz="3200" dirty="0"/>
          </a:p>
        </p:txBody>
      </p:sp>
    </p:spTree>
    <p:extLst>
      <p:ext uri="{BB962C8B-B14F-4D97-AF65-F5344CB8AC3E}">
        <p14:creationId xmlns:p14="http://schemas.microsoft.com/office/powerpoint/2010/main" val="285186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4FDC915D-FFAD-FB4A-72BF-AF712F26C1B5}"/>
              </a:ext>
            </a:extLst>
          </p:cNvPr>
          <p:cNvSpPr/>
          <p:nvPr/>
        </p:nvSpPr>
        <p:spPr>
          <a:xfrm>
            <a:off x="511630" y="277585"/>
            <a:ext cx="4027714" cy="1469571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14:00</a:t>
            </a:r>
            <a:endParaRPr lang="el-CY" sz="4800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14B3D4D-B8FC-66C7-7F8C-8D583FDC9E90}"/>
              </a:ext>
            </a:extLst>
          </p:cNvPr>
          <p:cNvSpPr/>
          <p:nvPr/>
        </p:nvSpPr>
        <p:spPr>
          <a:xfrm>
            <a:off x="533401" y="3429000"/>
            <a:ext cx="4027714" cy="1469571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15:00</a:t>
            </a:r>
            <a:endParaRPr lang="el-CY" sz="4800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F32A5BE3-6039-0991-22F7-9FD0F2BC2CFB}"/>
              </a:ext>
            </a:extLst>
          </p:cNvPr>
          <p:cNvSpPr/>
          <p:nvPr/>
        </p:nvSpPr>
        <p:spPr>
          <a:xfrm>
            <a:off x="533401" y="5040086"/>
            <a:ext cx="4027714" cy="1469571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19:00</a:t>
            </a:r>
            <a:endParaRPr lang="el-CY" sz="4800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DA74DFDC-E988-B3B1-2F91-0DA1C24184D7}"/>
              </a:ext>
            </a:extLst>
          </p:cNvPr>
          <p:cNvSpPr/>
          <p:nvPr/>
        </p:nvSpPr>
        <p:spPr>
          <a:xfrm>
            <a:off x="533401" y="1888671"/>
            <a:ext cx="4027714" cy="1469571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17:00</a:t>
            </a:r>
            <a:endParaRPr lang="el-CY" sz="4800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831A814E-CE1B-8AA1-B469-009AB6EB8FF9}"/>
              </a:ext>
            </a:extLst>
          </p:cNvPr>
          <p:cNvSpPr/>
          <p:nvPr/>
        </p:nvSpPr>
        <p:spPr>
          <a:xfrm>
            <a:off x="5377544" y="277584"/>
            <a:ext cx="6422570" cy="1469571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02:00</a:t>
            </a:r>
            <a:endParaRPr lang="el-CY" sz="4800" dirty="0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4C0DA9DE-621A-29CE-5AF4-AA02D94B58A5}"/>
              </a:ext>
            </a:extLst>
          </p:cNvPr>
          <p:cNvSpPr/>
          <p:nvPr/>
        </p:nvSpPr>
        <p:spPr>
          <a:xfrm>
            <a:off x="5377544" y="1872341"/>
            <a:ext cx="6422570" cy="1469571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07:00</a:t>
            </a:r>
            <a:endParaRPr lang="el-CY" sz="4800" dirty="0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E188B726-830B-85B6-D6AE-061A91D229EA}"/>
              </a:ext>
            </a:extLst>
          </p:cNvPr>
          <p:cNvSpPr/>
          <p:nvPr/>
        </p:nvSpPr>
        <p:spPr>
          <a:xfrm>
            <a:off x="5377544" y="3429000"/>
            <a:ext cx="6422570" cy="1469571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05:00</a:t>
            </a:r>
            <a:endParaRPr lang="el-CY" sz="4800" dirty="0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89DCDB53-8FE3-84C6-0C97-63CB2CDF6290}"/>
              </a:ext>
            </a:extLst>
          </p:cNvPr>
          <p:cNvSpPr/>
          <p:nvPr/>
        </p:nvSpPr>
        <p:spPr>
          <a:xfrm>
            <a:off x="5377544" y="5110845"/>
            <a:ext cx="6422570" cy="1469571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03:00</a:t>
            </a:r>
            <a:endParaRPr lang="el-CY" sz="4800" dirty="0"/>
          </a:p>
        </p:txBody>
      </p: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1CF7186A-C908-F152-6799-A7F1094169F5}"/>
              </a:ext>
            </a:extLst>
          </p:cNvPr>
          <p:cNvCxnSpPr>
            <a:cxnSpLocks/>
          </p:cNvCxnSpPr>
          <p:nvPr/>
        </p:nvCxnSpPr>
        <p:spPr>
          <a:xfrm>
            <a:off x="4288973" y="646917"/>
            <a:ext cx="2743198" cy="7464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1364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Ρόλοι, δικαιώματα και υποχρεώσεις των μελών της οικογένειας">
            <a:extLst>
              <a:ext uri="{FF2B5EF4-FFF2-40B4-BE49-F238E27FC236}">
                <a16:creationId xmlns:a16="http://schemas.microsoft.com/office/drawing/2014/main" id="{FEACB83B-D449-E3C3-ACF8-4D8518068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70" y="272143"/>
            <a:ext cx="8817429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B661F125-F75C-7B75-AB65-2294D839E65C}"/>
              </a:ext>
            </a:extLst>
          </p:cNvPr>
          <p:cNvSpPr/>
          <p:nvPr/>
        </p:nvSpPr>
        <p:spPr>
          <a:xfrm>
            <a:off x="2079171" y="707571"/>
            <a:ext cx="2623458" cy="1578429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Στο σπίτι </a:t>
            </a:r>
            <a:endParaRPr lang="el-CY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5759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4FDC915D-FFAD-FB4A-72BF-AF712F26C1B5}"/>
              </a:ext>
            </a:extLst>
          </p:cNvPr>
          <p:cNvSpPr/>
          <p:nvPr/>
        </p:nvSpPr>
        <p:spPr>
          <a:xfrm>
            <a:off x="511630" y="277585"/>
            <a:ext cx="4027714" cy="1469571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14:00</a:t>
            </a:r>
            <a:endParaRPr lang="el-CY" sz="4800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14B3D4D-B8FC-66C7-7F8C-8D583FDC9E90}"/>
              </a:ext>
            </a:extLst>
          </p:cNvPr>
          <p:cNvSpPr/>
          <p:nvPr/>
        </p:nvSpPr>
        <p:spPr>
          <a:xfrm>
            <a:off x="533401" y="3429000"/>
            <a:ext cx="4027714" cy="1469571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15:00</a:t>
            </a:r>
            <a:endParaRPr lang="el-CY" sz="4800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F32A5BE3-6039-0991-22F7-9FD0F2BC2CFB}"/>
              </a:ext>
            </a:extLst>
          </p:cNvPr>
          <p:cNvSpPr/>
          <p:nvPr/>
        </p:nvSpPr>
        <p:spPr>
          <a:xfrm>
            <a:off x="533401" y="5040086"/>
            <a:ext cx="4027714" cy="1469571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19:00</a:t>
            </a:r>
            <a:endParaRPr lang="el-CY" sz="4800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DA74DFDC-E988-B3B1-2F91-0DA1C24184D7}"/>
              </a:ext>
            </a:extLst>
          </p:cNvPr>
          <p:cNvSpPr/>
          <p:nvPr/>
        </p:nvSpPr>
        <p:spPr>
          <a:xfrm>
            <a:off x="533401" y="1888671"/>
            <a:ext cx="4027714" cy="1469571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17:00</a:t>
            </a:r>
            <a:endParaRPr lang="el-CY" sz="4800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831A814E-CE1B-8AA1-B469-009AB6EB8FF9}"/>
              </a:ext>
            </a:extLst>
          </p:cNvPr>
          <p:cNvSpPr/>
          <p:nvPr/>
        </p:nvSpPr>
        <p:spPr>
          <a:xfrm>
            <a:off x="5377544" y="277584"/>
            <a:ext cx="6422570" cy="1469571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πέντε το απόγευμα</a:t>
            </a:r>
            <a:endParaRPr lang="el-CY" sz="4800" dirty="0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4C0DA9DE-621A-29CE-5AF4-AA02D94B58A5}"/>
              </a:ext>
            </a:extLst>
          </p:cNvPr>
          <p:cNvSpPr/>
          <p:nvPr/>
        </p:nvSpPr>
        <p:spPr>
          <a:xfrm>
            <a:off x="5377544" y="1872341"/>
            <a:ext cx="6422570" cy="1469571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τρεις το απόγευμα</a:t>
            </a:r>
            <a:endParaRPr lang="el-CY" sz="4800" dirty="0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E188B726-830B-85B6-D6AE-061A91D229EA}"/>
              </a:ext>
            </a:extLst>
          </p:cNvPr>
          <p:cNvSpPr/>
          <p:nvPr/>
        </p:nvSpPr>
        <p:spPr>
          <a:xfrm>
            <a:off x="5377544" y="3429000"/>
            <a:ext cx="6422570" cy="1469571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επτά το απόγευμα</a:t>
            </a:r>
            <a:endParaRPr lang="el-CY" sz="4800" dirty="0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89DCDB53-8FE3-84C6-0C97-63CB2CDF6290}"/>
              </a:ext>
            </a:extLst>
          </p:cNvPr>
          <p:cNvSpPr/>
          <p:nvPr/>
        </p:nvSpPr>
        <p:spPr>
          <a:xfrm>
            <a:off x="5377544" y="5110845"/>
            <a:ext cx="6422570" cy="1469571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δύο το μεσημέρι </a:t>
            </a:r>
            <a:endParaRPr lang="el-CY" sz="4800" dirty="0"/>
          </a:p>
        </p:txBody>
      </p: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1CF7186A-C908-F152-6799-A7F1094169F5}"/>
              </a:ext>
            </a:extLst>
          </p:cNvPr>
          <p:cNvCxnSpPr/>
          <p:nvPr/>
        </p:nvCxnSpPr>
        <p:spPr>
          <a:xfrm>
            <a:off x="4419600" y="1074963"/>
            <a:ext cx="1066800" cy="46073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9826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CCBC29-2BF3-6EE3-7CDD-3606268BB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Τι ώρα αρχίζει  το μάθημα;</a:t>
            </a:r>
            <a:endParaRPr lang="el-CY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7F72EA-FDE0-5442-B8A0-915C05FF3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4400" dirty="0"/>
              <a:t>Το μάθημα αρχίζει    στις ………………………. (09:10)                                                </a:t>
            </a:r>
            <a:endParaRPr lang="el-CY" sz="4400" dirty="0"/>
          </a:p>
        </p:txBody>
      </p:sp>
    </p:spTree>
    <p:extLst>
      <p:ext uri="{BB962C8B-B14F-4D97-AF65-F5344CB8AC3E}">
        <p14:creationId xmlns:p14="http://schemas.microsoft.com/office/powerpoint/2010/main" val="24842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CCBC29-2BF3-6EE3-7CDD-3606268BB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Τι ώρα αρχίζει  το μάθημα;</a:t>
            </a:r>
            <a:endParaRPr lang="el-CY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7F72EA-FDE0-5442-B8A0-915C05FF3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Το μάθημα αρχίζει    στις    εννιά και δέκα. 09:10)                                                </a:t>
            </a:r>
            <a:endParaRPr lang="el-CY" sz="4000" dirty="0"/>
          </a:p>
        </p:txBody>
      </p:sp>
    </p:spTree>
    <p:extLst>
      <p:ext uri="{BB962C8B-B14F-4D97-AF65-F5344CB8AC3E}">
        <p14:creationId xmlns:p14="http://schemas.microsoft.com/office/powerpoint/2010/main" val="412127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CCBC29-2BF3-6EE3-7CDD-3606268BB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Τι ώρα τελειώνει  το μάθημα;</a:t>
            </a:r>
            <a:endParaRPr lang="el-CY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7F72EA-FDE0-5442-B8A0-915C05FF3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4400" dirty="0"/>
              <a:t>Το μάθημα τελειώνει………………………..  (09:45)</a:t>
            </a:r>
            <a:endParaRPr lang="el-CY" sz="4400" dirty="0"/>
          </a:p>
          <a:p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303763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CCBC29-2BF3-6EE3-7CDD-3606268BB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Τι ώρα τελειώνει  το μάθημα;</a:t>
            </a:r>
            <a:endParaRPr lang="el-CY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7F72EA-FDE0-5442-B8A0-915C05FF3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4400" dirty="0"/>
              <a:t>Το μάθημα τελειώνει     στις    εννιά και σαράντα πέντε.(09:45)</a:t>
            </a:r>
            <a:endParaRPr lang="el-CY" sz="4400" dirty="0"/>
          </a:p>
          <a:p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250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Τι  ώρα  γυρίζεις  στο  σπίτι  ;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4400" dirty="0"/>
              <a:t>Γυρίζω στο σπίτι   στις…………………………... (14:30)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06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Τι  ώρα  γυρίζεις  στο  σπίτι  ;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4400" dirty="0"/>
              <a:t>Γυρίζω στο σπίτι   στις   δύο και τριάντα. (14:30)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7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ΑΚΟΥΩ ΜΟΥΣΙΚΗ - online παζλ">
            <a:extLst>
              <a:ext uri="{FF2B5EF4-FFF2-40B4-BE49-F238E27FC236}">
                <a16:creationId xmlns:a16="http://schemas.microsoft.com/office/drawing/2014/main" id="{80D549C5-5FB1-B3AE-3192-F80C4123B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556" y="332656"/>
            <a:ext cx="799288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2">
            <a:extLst>
              <a:ext uri="{FF2B5EF4-FFF2-40B4-BE49-F238E27FC236}">
                <a16:creationId xmlns:a16="http://schemas.microsoft.com/office/drawing/2014/main" id="{6B6A8C33-D7B6-4F5D-A163-390BF361B869}"/>
              </a:ext>
            </a:extLst>
          </p:cNvPr>
          <p:cNvSpPr/>
          <p:nvPr/>
        </p:nvSpPr>
        <p:spPr>
          <a:xfrm>
            <a:off x="267482" y="925286"/>
            <a:ext cx="3914095" cy="164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Ακούω &amp; Συμπληρώνω </a:t>
            </a:r>
            <a:endParaRPr lang="en-US" sz="480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8007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CCBC29-2BF3-6EE3-7CDD-3606268BB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Τι ώρα ανοίγει  η τράπεζα;</a:t>
            </a:r>
            <a:endParaRPr lang="el-CY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7F72EA-FDE0-5442-B8A0-915C05FF3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98971" cy="4351338"/>
          </a:xfrm>
        </p:spPr>
        <p:txBody>
          <a:bodyPr>
            <a:normAutofit/>
          </a:bodyPr>
          <a:lstStyle/>
          <a:p>
            <a:r>
              <a:rPr lang="el-GR" sz="5400" dirty="0"/>
              <a:t>Η τράπεζα ανοίγει  στις ……………………………….(7:30)</a:t>
            </a:r>
            <a:endParaRPr lang="el-CY" sz="5400" dirty="0"/>
          </a:p>
        </p:txBody>
      </p:sp>
      <p:pic>
        <p:nvPicPr>
          <p:cNvPr id="4" name="Picture 4" descr="7.129.301 εικόνες για «Τράπεζα», φωτογραφίες στοκ, αντικείμενα 3D και  vector | Shutterstock">
            <a:extLst>
              <a:ext uri="{FF2B5EF4-FFF2-40B4-BE49-F238E27FC236}">
                <a16:creationId xmlns:a16="http://schemas.microsoft.com/office/drawing/2014/main" id="{37A2657A-7E12-113F-9AE6-116E9C33E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642" y="48985"/>
            <a:ext cx="3287487" cy="216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Αναβάθμιση για την Τράπεζα Κύπρου">
            <a:extLst>
              <a:ext uri="{FF2B5EF4-FFF2-40B4-BE49-F238E27FC236}">
                <a16:creationId xmlns:a16="http://schemas.microsoft.com/office/drawing/2014/main" id="{3AFA9321-FE62-0452-8FF4-9F700C1C8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641" y="1791606"/>
            <a:ext cx="3287487" cy="241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Έτσι μπορείτε να εξυπηρετήστε από την Ελληνική Τράπεζα | Economy Today">
            <a:extLst>
              <a:ext uri="{FF2B5EF4-FFF2-40B4-BE49-F238E27FC236}">
                <a16:creationId xmlns:a16="http://schemas.microsoft.com/office/drawing/2014/main" id="{FEA6315C-45E6-9E24-6BC2-0E91E3D0D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640" y="3897087"/>
            <a:ext cx="3287487" cy="216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Τράπεζα Κινουμενο Σχεδιο Σχέδιο - Δωρεάν εικόνα στο Pixabay">
            <a:extLst>
              <a:ext uri="{FF2B5EF4-FFF2-40B4-BE49-F238E27FC236}">
                <a16:creationId xmlns:a16="http://schemas.microsoft.com/office/drawing/2014/main" id="{5168F95D-EDD0-3C8C-E095-69747D7AE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639" y="5399314"/>
            <a:ext cx="3287486" cy="145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58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CCBC29-2BF3-6EE3-7CDD-3606268BB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Τι ώρα ανοίγει  η τράπεζα;</a:t>
            </a:r>
            <a:endParaRPr lang="el-CY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7F72EA-FDE0-5442-B8A0-915C05FF3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5400" dirty="0"/>
              <a:t>Η τράπεζα ανοίγει  στις επτά και τριάντα.                                              (7:30)</a:t>
            </a:r>
            <a:endParaRPr lang="el-CY" sz="5400" dirty="0"/>
          </a:p>
        </p:txBody>
      </p:sp>
    </p:spTree>
    <p:extLst>
      <p:ext uri="{BB962C8B-B14F-4D97-AF65-F5344CB8AC3E}">
        <p14:creationId xmlns:p14="http://schemas.microsoft.com/office/powerpoint/2010/main" val="125493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CCBC29-2BF3-6EE3-7CDD-3606268BB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Τι ώρα κλείνει  η τράπεζα;</a:t>
            </a:r>
            <a:endParaRPr lang="el-CY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7F72EA-FDE0-5442-B8A0-915C05FF3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5400" dirty="0"/>
              <a:t>Η τράπεζα κλείνει  στις ………………………………………</a:t>
            </a:r>
          </a:p>
          <a:p>
            <a:r>
              <a:rPr lang="el-GR" sz="5400" dirty="0"/>
              <a:t>Η τράπεζα κλείνει  στις………………………………………..</a:t>
            </a:r>
          </a:p>
          <a:p>
            <a:pPr marL="0" indent="0">
              <a:buNone/>
            </a:pPr>
            <a:r>
              <a:rPr lang="el-GR" sz="5400" dirty="0"/>
              <a:t>(14:30)</a:t>
            </a:r>
            <a:endParaRPr lang="el-CY" sz="5400" dirty="0"/>
          </a:p>
        </p:txBody>
      </p:sp>
    </p:spTree>
    <p:extLst>
      <p:ext uri="{BB962C8B-B14F-4D97-AF65-F5344CB8AC3E}">
        <p14:creationId xmlns:p14="http://schemas.microsoft.com/office/powerpoint/2010/main" val="26070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CCBC29-2BF3-6EE3-7CDD-3606268BB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Τι ώρα κλείνει  η τράπεζα;</a:t>
            </a:r>
            <a:endParaRPr lang="el-CY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7F72EA-FDE0-5442-B8A0-915C05FF3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5400" dirty="0"/>
              <a:t>Η τράπεζα κλείνει  στις δύο και τριάντα. </a:t>
            </a:r>
          </a:p>
          <a:p>
            <a:r>
              <a:rPr lang="el-GR" sz="5400" dirty="0"/>
              <a:t>Η τράπεζα κλείνει  στις δύο και μισή.                                               </a:t>
            </a:r>
          </a:p>
          <a:p>
            <a:r>
              <a:rPr lang="el-GR" sz="5400" dirty="0"/>
              <a:t>(14:30)</a:t>
            </a:r>
            <a:endParaRPr lang="el-CY" sz="5400" dirty="0"/>
          </a:p>
        </p:txBody>
      </p:sp>
    </p:spTree>
    <p:extLst>
      <p:ext uri="{BB962C8B-B14F-4D97-AF65-F5344CB8AC3E}">
        <p14:creationId xmlns:p14="http://schemas.microsoft.com/office/powerpoint/2010/main" val="48337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CCBC29-2BF3-6EE3-7CDD-3606268BB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Τι ώρα αρχίζει  η ταινία;</a:t>
            </a:r>
            <a:endParaRPr lang="el-CY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7F72EA-FDE0-5442-B8A0-915C05FF3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5" y="1825625"/>
            <a:ext cx="11554691" cy="4351338"/>
          </a:xfrm>
        </p:spPr>
        <p:txBody>
          <a:bodyPr/>
          <a:lstStyle/>
          <a:p>
            <a:r>
              <a:rPr lang="el-GR" dirty="0"/>
              <a:t>Η ταινία  αρχίσει  στις ……………………………..  (20:00)</a:t>
            </a:r>
          </a:p>
          <a:p>
            <a:r>
              <a:rPr lang="el-GR" dirty="0"/>
              <a:t>Η ταινία  αρχίσει  στις …………………………….(08:00)</a:t>
            </a:r>
          </a:p>
          <a:p>
            <a:r>
              <a:rPr lang="el-GR" dirty="0"/>
              <a:t>Η ταινία  αρχίσει  στις ……………………….....  (17:00)</a:t>
            </a:r>
          </a:p>
          <a:p>
            <a:r>
              <a:rPr lang="el-GR" dirty="0"/>
              <a:t>Η ταινία  αρχίσει  στις ………………………...  (05:00)</a:t>
            </a:r>
            <a:endParaRPr lang="el-CY" dirty="0"/>
          </a:p>
          <a:p>
            <a:endParaRPr lang="el-CY" dirty="0"/>
          </a:p>
        </p:txBody>
      </p:sp>
      <p:pic>
        <p:nvPicPr>
          <p:cNvPr id="7170" name="Picture 2" descr="358 Pencil Drawing Movie Stock Photos, High-Res Pictures, and Images -  Getty Images">
            <a:extLst>
              <a:ext uri="{FF2B5EF4-FFF2-40B4-BE49-F238E27FC236}">
                <a16:creationId xmlns:a16="http://schemas.microsoft.com/office/drawing/2014/main" id="{D9172190-72D9-AE9B-2BA7-92868DE82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59266"/>
            <a:ext cx="3945576" cy="544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82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CCBC29-2BF3-6EE3-7CDD-3606268BB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Τι ώρα αρχίζει  η ταινία;</a:t>
            </a:r>
            <a:endParaRPr lang="el-CY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7F72EA-FDE0-5442-B8A0-915C05FF3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5" y="1825625"/>
            <a:ext cx="11554691" cy="4351338"/>
          </a:xfrm>
        </p:spPr>
        <p:txBody>
          <a:bodyPr/>
          <a:lstStyle/>
          <a:p>
            <a:r>
              <a:rPr lang="el-GR" dirty="0"/>
              <a:t>Η ταινία  αρχίσει  στις  οκτώ το βράδυ.  (20:00)</a:t>
            </a:r>
          </a:p>
          <a:p>
            <a:r>
              <a:rPr lang="el-GR" dirty="0"/>
              <a:t>Η ταινία  αρχίσει  στις  οκτώ το πρωί.  (08:00)</a:t>
            </a:r>
          </a:p>
          <a:p>
            <a:r>
              <a:rPr lang="el-GR" dirty="0"/>
              <a:t>Η ταινία  αρχίσει  στις  πέντε   το βράδυ.  (17:00)</a:t>
            </a:r>
          </a:p>
          <a:p>
            <a:r>
              <a:rPr lang="el-GR" dirty="0"/>
              <a:t>Η ταινία  αρχίσει  στις  πέντε   το πρωί .  (05:00)</a:t>
            </a:r>
            <a:endParaRPr lang="el-CY" dirty="0"/>
          </a:p>
          <a:p>
            <a:endParaRPr lang="el-CY" dirty="0"/>
          </a:p>
        </p:txBody>
      </p:sp>
      <p:pic>
        <p:nvPicPr>
          <p:cNvPr id="7170" name="Picture 2" descr="358 Pencil Drawing Movie Stock Photos, High-Res Pictures, and Images -  Getty Images">
            <a:extLst>
              <a:ext uri="{FF2B5EF4-FFF2-40B4-BE49-F238E27FC236}">
                <a16:creationId xmlns:a16="http://schemas.microsoft.com/office/drawing/2014/main" id="{D9172190-72D9-AE9B-2BA7-92868DE82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59266"/>
            <a:ext cx="3945576" cy="544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63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70 Ρολοι ταξης ιδέες | μαθαίνω την ώρα, ρολόι, μαθηματικά">
            <a:extLst>
              <a:ext uri="{FF2B5EF4-FFF2-40B4-BE49-F238E27FC236}">
                <a16:creationId xmlns:a16="http://schemas.microsoft.com/office/drawing/2014/main" id="{E0DF3FC5-D409-E7F8-CDD5-DBD74A27DE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3" t="21248" r="21163" b="35745"/>
          <a:stretch>
            <a:fillRect/>
          </a:stretch>
        </p:blipFill>
        <p:spPr bwMode="auto">
          <a:xfrm>
            <a:off x="484632" y="1612603"/>
            <a:ext cx="3517119" cy="362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8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170 Ρολοι ταξης ιδέες | μαθαίνω την ώρα, ρολόι, μαθηματικά">
            <a:extLst>
              <a:ext uri="{FF2B5EF4-FFF2-40B4-BE49-F238E27FC236}">
                <a16:creationId xmlns:a16="http://schemas.microsoft.com/office/drawing/2014/main" id="{32FA9ED8-0972-0A19-DA66-4EBE633D72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3" t="21248" r="21163" b="35745"/>
          <a:stretch>
            <a:fillRect/>
          </a:stretch>
        </p:blipFill>
        <p:spPr bwMode="auto">
          <a:xfrm>
            <a:off x="4310676" y="1602175"/>
            <a:ext cx="3537345" cy="364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170 Ρολοι ταξης ιδέες | μαθαίνω την ώρα, ρολόι, μαθηματικά">
            <a:extLst>
              <a:ext uri="{FF2B5EF4-FFF2-40B4-BE49-F238E27FC236}">
                <a16:creationId xmlns:a16="http://schemas.microsoft.com/office/drawing/2014/main" id="{581FCCF0-D1ED-3F1D-F396-C72AA23DB3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3" t="21248" r="21163" b="35745"/>
          <a:stretch>
            <a:fillRect/>
          </a:stretch>
        </p:blipFill>
        <p:spPr bwMode="auto">
          <a:xfrm>
            <a:off x="8162336" y="1612603"/>
            <a:ext cx="3517120" cy="362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33C0E4A-D859-9C7E-738B-6147B82B1F84}"/>
              </a:ext>
            </a:extLst>
          </p:cNvPr>
          <p:cNvSpPr/>
          <p:nvPr/>
        </p:nvSpPr>
        <p:spPr>
          <a:xfrm>
            <a:off x="359229" y="5486400"/>
            <a:ext cx="3642522" cy="10668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13E0963C-037E-CD27-DFF2-F13F28C5C872}"/>
              </a:ext>
            </a:extLst>
          </p:cNvPr>
          <p:cNvSpPr/>
          <p:nvPr/>
        </p:nvSpPr>
        <p:spPr>
          <a:xfrm>
            <a:off x="8099635" y="5486400"/>
            <a:ext cx="3642522" cy="10668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C93B9A07-E99E-9208-9F6D-B04614B2F8E8}"/>
              </a:ext>
            </a:extLst>
          </p:cNvPr>
          <p:cNvSpPr/>
          <p:nvPr/>
        </p:nvSpPr>
        <p:spPr>
          <a:xfrm>
            <a:off x="4165600" y="5486400"/>
            <a:ext cx="3642522" cy="10668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5DEBC57D-6FC6-0034-52FC-9307618D39E4}"/>
              </a:ext>
            </a:extLst>
          </p:cNvPr>
          <p:cNvSpPr/>
          <p:nvPr/>
        </p:nvSpPr>
        <p:spPr>
          <a:xfrm>
            <a:off x="8392886" y="496201"/>
            <a:ext cx="3642522" cy="10668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02EEAE2B-A277-AD0F-CAC5-8483D6CFCD63}"/>
              </a:ext>
            </a:extLst>
          </p:cNvPr>
          <p:cNvSpPr/>
          <p:nvPr/>
        </p:nvSpPr>
        <p:spPr>
          <a:xfrm>
            <a:off x="4258087" y="507087"/>
            <a:ext cx="3642522" cy="10668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9" name="Ορθογώνιο 18">
            <a:extLst>
              <a:ext uri="{FF2B5EF4-FFF2-40B4-BE49-F238E27FC236}">
                <a16:creationId xmlns:a16="http://schemas.microsoft.com/office/drawing/2014/main" id="{CF29AC16-20CB-B1A1-60AF-A3836AC0BEB1}"/>
              </a:ext>
            </a:extLst>
          </p:cNvPr>
          <p:cNvSpPr/>
          <p:nvPr/>
        </p:nvSpPr>
        <p:spPr>
          <a:xfrm>
            <a:off x="318217" y="535375"/>
            <a:ext cx="3642522" cy="10668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42760420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87CE28-E091-E047-1196-8621B6A36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70 Ρολοι ταξης ιδέες | μαθαίνω την ώρα, ρολόι, μαθηματικά">
            <a:extLst>
              <a:ext uri="{FF2B5EF4-FFF2-40B4-BE49-F238E27FC236}">
                <a16:creationId xmlns:a16="http://schemas.microsoft.com/office/drawing/2014/main" id="{F7D9B763-BDE0-3CC8-B1E4-3334B985DF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3" t="21248" r="21163" b="35745"/>
          <a:stretch>
            <a:fillRect/>
          </a:stretch>
        </p:blipFill>
        <p:spPr bwMode="auto">
          <a:xfrm>
            <a:off x="484632" y="1612603"/>
            <a:ext cx="3517119" cy="362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8">
            <a:extLst>
              <a:ext uri="{FF2B5EF4-FFF2-40B4-BE49-F238E27FC236}">
                <a16:creationId xmlns:a16="http://schemas.microsoft.com/office/drawing/2014/main" id="{4AF858C6-C67E-A69B-C263-2D711F8DB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170 Ρολοι ταξης ιδέες | μαθαίνω την ώρα, ρολόι, μαθηματικά">
            <a:extLst>
              <a:ext uri="{FF2B5EF4-FFF2-40B4-BE49-F238E27FC236}">
                <a16:creationId xmlns:a16="http://schemas.microsoft.com/office/drawing/2014/main" id="{1E32F1B8-FDF5-F1A9-1491-A58C76EBBA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3" t="21248" r="21163" b="35745"/>
          <a:stretch>
            <a:fillRect/>
          </a:stretch>
        </p:blipFill>
        <p:spPr bwMode="auto">
          <a:xfrm>
            <a:off x="4310676" y="1602175"/>
            <a:ext cx="3537345" cy="364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55A23533-EFC5-AD50-28BF-3BBB3069B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170 Ρολοι ταξης ιδέες | μαθαίνω την ώρα, ρολόι, μαθηματικά">
            <a:extLst>
              <a:ext uri="{FF2B5EF4-FFF2-40B4-BE49-F238E27FC236}">
                <a16:creationId xmlns:a16="http://schemas.microsoft.com/office/drawing/2014/main" id="{08E24633-11B0-BA86-34C0-5DB9E42901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3" t="21248" r="21163" b="35745"/>
          <a:stretch>
            <a:fillRect/>
          </a:stretch>
        </p:blipFill>
        <p:spPr bwMode="auto">
          <a:xfrm>
            <a:off x="8162336" y="1612603"/>
            <a:ext cx="3517120" cy="362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B7E3FEA-2B5C-8BF2-5634-867F8E6D4B73}"/>
              </a:ext>
            </a:extLst>
          </p:cNvPr>
          <p:cNvSpPr/>
          <p:nvPr/>
        </p:nvSpPr>
        <p:spPr>
          <a:xfrm>
            <a:off x="359229" y="5486400"/>
            <a:ext cx="3642522" cy="10668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06D859B6-01C6-EC44-B301-431FFA62F47C}"/>
              </a:ext>
            </a:extLst>
          </p:cNvPr>
          <p:cNvSpPr/>
          <p:nvPr/>
        </p:nvSpPr>
        <p:spPr>
          <a:xfrm>
            <a:off x="8099635" y="5486400"/>
            <a:ext cx="3642522" cy="10668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93D5826A-6D32-6A26-66F9-6BED6B56DBDC}"/>
              </a:ext>
            </a:extLst>
          </p:cNvPr>
          <p:cNvSpPr/>
          <p:nvPr/>
        </p:nvSpPr>
        <p:spPr>
          <a:xfrm>
            <a:off x="4165600" y="5486400"/>
            <a:ext cx="3642522" cy="10668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9D36B20A-AA23-C749-6270-A735821C256A}"/>
              </a:ext>
            </a:extLst>
          </p:cNvPr>
          <p:cNvSpPr/>
          <p:nvPr/>
        </p:nvSpPr>
        <p:spPr>
          <a:xfrm>
            <a:off x="8392886" y="496201"/>
            <a:ext cx="3642522" cy="10668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DE3BB418-7A0C-CCFA-34F0-0B447220B448}"/>
              </a:ext>
            </a:extLst>
          </p:cNvPr>
          <p:cNvSpPr/>
          <p:nvPr/>
        </p:nvSpPr>
        <p:spPr>
          <a:xfrm>
            <a:off x="4258087" y="507087"/>
            <a:ext cx="3642522" cy="10668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9" name="Ορθογώνιο 18">
            <a:extLst>
              <a:ext uri="{FF2B5EF4-FFF2-40B4-BE49-F238E27FC236}">
                <a16:creationId xmlns:a16="http://schemas.microsoft.com/office/drawing/2014/main" id="{F89C42B8-6F29-1E57-D332-5250BABDE48C}"/>
              </a:ext>
            </a:extLst>
          </p:cNvPr>
          <p:cNvSpPr/>
          <p:nvPr/>
        </p:nvSpPr>
        <p:spPr>
          <a:xfrm>
            <a:off x="318217" y="535375"/>
            <a:ext cx="3642522" cy="10668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4497938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4452A6-ABD7-C2CC-1F55-BF77767A3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70 Ρολοι ταξης ιδέες | μαθαίνω την ώρα, ρολόι, μαθηματικά">
            <a:extLst>
              <a:ext uri="{FF2B5EF4-FFF2-40B4-BE49-F238E27FC236}">
                <a16:creationId xmlns:a16="http://schemas.microsoft.com/office/drawing/2014/main" id="{5889BF26-B1DE-E7EC-FBB6-23056CA956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3" t="21248" r="21163" b="35745"/>
          <a:stretch>
            <a:fillRect/>
          </a:stretch>
        </p:blipFill>
        <p:spPr bwMode="auto">
          <a:xfrm>
            <a:off x="484632" y="1612603"/>
            <a:ext cx="3517119" cy="362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8">
            <a:extLst>
              <a:ext uri="{FF2B5EF4-FFF2-40B4-BE49-F238E27FC236}">
                <a16:creationId xmlns:a16="http://schemas.microsoft.com/office/drawing/2014/main" id="{282C7B1B-C5AA-07B1-3406-98F578F39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170 Ρολοι ταξης ιδέες | μαθαίνω την ώρα, ρολόι, μαθηματικά">
            <a:extLst>
              <a:ext uri="{FF2B5EF4-FFF2-40B4-BE49-F238E27FC236}">
                <a16:creationId xmlns:a16="http://schemas.microsoft.com/office/drawing/2014/main" id="{ED9682BC-7E73-FFFF-FAEB-9258E8B51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3" t="21248" r="21163" b="35745"/>
          <a:stretch>
            <a:fillRect/>
          </a:stretch>
        </p:blipFill>
        <p:spPr bwMode="auto">
          <a:xfrm>
            <a:off x="4310676" y="1602175"/>
            <a:ext cx="3537345" cy="364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D0F41BBD-FEEF-C06A-159A-4788D96CB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170 Ρολοι ταξης ιδέες | μαθαίνω την ώρα, ρολόι, μαθηματικά">
            <a:extLst>
              <a:ext uri="{FF2B5EF4-FFF2-40B4-BE49-F238E27FC236}">
                <a16:creationId xmlns:a16="http://schemas.microsoft.com/office/drawing/2014/main" id="{AB7F9DF6-4477-4907-18B5-B0FE6FB476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3" t="21248" r="21163" b="35745"/>
          <a:stretch>
            <a:fillRect/>
          </a:stretch>
        </p:blipFill>
        <p:spPr bwMode="auto">
          <a:xfrm>
            <a:off x="8162336" y="1612603"/>
            <a:ext cx="3517120" cy="362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88ED4897-BBB0-ED6C-76A1-B3A38C67EDD1}"/>
              </a:ext>
            </a:extLst>
          </p:cNvPr>
          <p:cNvSpPr/>
          <p:nvPr/>
        </p:nvSpPr>
        <p:spPr>
          <a:xfrm>
            <a:off x="359229" y="5486400"/>
            <a:ext cx="3642522" cy="10668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90ABDA2B-CE14-D78D-A50C-B7AEDA654932}"/>
              </a:ext>
            </a:extLst>
          </p:cNvPr>
          <p:cNvSpPr/>
          <p:nvPr/>
        </p:nvSpPr>
        <p:spPr>
          <a:xfrm>
            <a:off x="8099635" y="5486400"/>
            <a:ext cx="3642522" cy="10668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7FAFB159-0330-6367-1359-FB2DB25F4CDF}"/>
              </a:ext>
            </a:extLst>
          </p:cNvPr>
          <p:cNvSpPr/>
          <p:nvPr/>
        </p:nvSpPr>
        <p:spPr>
          <a:xfrm>
            <a:off x="4165600" y="5486400"/>
            <a:ext cx="3642522" cy="10668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0A9C3CDB-2B2F-E0D7-0F3D-C238749381A4}"/>
              </a:ext>
            </a:extLst>
          </p:cNvPr>
          <p:cNvSpPr/>
          <p:nvPr/>
        </p:nvSpPr>
        <p:spPr>
          <a:xfrm>
            <a:off x="8392886" y="496201"/>
            <a:ext cx="3642522" cy="10668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327D0361-1229-3A50-3322-CE82ED721683}"/>
              </a:ext>
            </a:extLst>
          </p:cNvPr>
          <p:cNvSpPr/>
          <p:nvPr/>
        </p:nvSpPr>
        <p:spPr>
          <a:xfrm>
            <a:off x="4258087" y="507087"/>
            <a:ext cx="3642522" cy="10668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9" name="Ορθογώνιο 18">
            <a:extLst>
              <a:ext uri="{FF2B5EF4-FFF2-40B4-BE49-F238E27FC236}">
                <a16:creationId xmlns:a16="http://schemas.microsoft.com/office/drawing/2014/main" id="{2F62D303-4841-2BD6-D2F4-26D449EE875C}"/>
              </a:ext>
            </a:extLst>
          </p:cNvPr>
          <p:cNvSpPr/>
          <p:nvPr/>
        </p:nvSpPr>
        <p:spPr>
          <a:xfrm>
            <a:off x="318217" y="535375"/>
            <a:ext cx="3642522" cy="10668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42817185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D2B4DD-42D0-5797-4D72-AB3EA20C8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70 Ρολοι ταξης ιδέες | μαθαίνω την ώρα, ρολόι, μαθηματικά">
            <a:extLst>
              <a:ext uri="{FF2B5EF4-FFF2-40B4-BE49-F238E27FC236}">
                <a16:creationId xmlns:a16="http://schemas.microsoft.com/office/drawing/2014/main" id="{56148830-DB01-0188-7878-F677F0F3E0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3" t="21248" r="21163" b="35745"/>
          <a:stretch>
            <a:fillRect/>
          </a:stretch>
        </p:blipFill>
        <p:spPr bwMode="auto">
          <a:xfrm>
            <a:off x="484632" y="1612603"/>
            <a:ext cx="3517119" cy="362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8">
            <a:extLst>
              <a:ext uri="{FF2B5EF4-FFF2-40B4-BE49-F238E27FC236}">
                <a16:creationId xmlns:a16="http://schemas.microsoft.com/office/drawing/2014/main" id="{5FCF54C7-DC2D-C869-F4B4-AAA03BCBA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170 Ρολοι ταξης ιδέες | μαθαίνω την ώρα, ρολόι, μαθηματικά">
            <a:extLst>
              <a:ext uri="{FF2B5EF4-FFF2-40B4-BE49-F238E27FC236}">
                <a16:creationId xmlns:a16="http://schemas.microsoft.com/office/drawing/2014/main" id="{037AAB6F-95D0-F8AA-DACD-5CB72C3B02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3" t="21248" r="21163" b="35745"/>
          <a:stretch>
            <a:fillRect/>
          </a:stretch>
        </p:blipFill>
        <p:spPr bwMode="auto">
          <a:xfrm>
            <a:off x="4310676" y="1602175"/>
            <a:ext cx="3537345" cy="364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AC092DB4-B984-1A94-0992-2AEAC8499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170 Ρολοι ταξης ιδέες | μαθαίνω την ώρα, ρολόι, μαθηματικά">
            <a:extLst>
              <a:ext uri="{FF2B5EF4-FFF2-40B4-BE49-F238E27FC236}">
                <a16:creationId xmlns:a16="http://schemas.microsoft.com/office/drawing/2014/main" id="{394695A7-2CD3-AF94-4E42-5022CF434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3" t="21248" r="21163" b="35745"/>
          <a:stretch>
            <a:fillRect/>
          </a:stretch>
        </p:blipFill>
        <p:spPr bwMode="auto">
          <a:xfrm>
            <a:off x="8162336" y="1612603"/>
            <a:ext cx="3517120" cy="362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EFAE05D-2AFA-EEDB-462D-F49255DAFA81}"/>
              </a:ext>
            </a:extLst>
          </p:cNvPr>
          <p:cNvSpPr/>
          <p:nvPr/>
        </p:nvSpPr>
        <p:spPr>
          <a:xfrm>
            <a:off x="359229" y="5486400"/>
            <a:ext cx="3642522" cy="10668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BA0A70BE-826B-B446-4333-ECAB03868D6B}"/>
              </a:ext>
            </a:extLst>
          </p:cNvPr>
          <p:cNvSpPr/>
          <p:nvPr/>
        </p:nvSpPr>
        <p:spPr>
          <a:xfrm>
            <a:off x="8099635" y="5486400"/>
            <a:ext cx="3642522" cy="10668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7FEAA23D-9B1C-0586-8851-9FBF6CE7821B}"/>
              </a:ext>
            </a:extLst>
          </p:cNvPr>
          <p:cNvSpPr/>
          <p:nvPr/>
        </p:nvSpPr>
        <p:spPr>
          <a:xfrm>
            <a:off x="4165600" y="5486400"/>
            <a:ext cx="3642522" cy="10668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9AEBB4F2-9ED5-38E8-A8BE-986714EB9AB9}"/>
              </a:ext>
            </a:extLst>
          </p:cNvPr>
          <p:cNvSpPr/>
          <p:nvPr/>
        </p:nvSpPr>
        <p:spPr>
          <a:xfrm>
            <a:off x="8392886" y="496201"/>
            <a:ext cx="3642522" cy="10668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1AF216DC-509E-FA9E-A24E-107EFE18E2E2}"/>
              </a:ext>
            </a:extLst>
          </p:cNvPr>
          <p:cNvSpPr/>
          <p:nvPr/>
        </p:nvSpPr>
        <p:spPr>
          <a:xfrm>
            <a:off x="4258087" y="507087"/>
            <a:ext cx="3642522" cy="10668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9" name="Ορθογώνιο 18">
            <a:extLst>
              <a:ext uri="{FF2B5EF4-FFF2-40B4-BE49-F238E27FC236}">
                <a16:creationId xmlns:a16="http://schemas.microsoft.com/office/drawing/2014/main" id="{58416CD6-A6CF-E5C6-1428-782FAE892FD6}"/>
              </a:ext>
            </a:extLst>
          </p:cNvPr>
          <p:cNvSpPr/>
          <p:nvPr/>
        </p:nvSpPr>
        <p:spPr>
          <a:xfrm>
            <a:off x="318217" y="535375"/>
            <a:ext cx="3642522" cy="10668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303766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9B30F11-F4E5-6B9A-F7D7-EBF961B58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10   δέκα</a:t>
            </a:r>
          </a:p>
          <a:p>
            <a:r>
              <a:rPr lang="el-GR" dirty="0"/>
              <a:t>11   έντεκα </a:t>
            </a:r>
          </a:p>
          <a:p>
            <a:r>
              <a:rPr lang="el-GR" dirty="0"/>
              <a:t>12   δώδεκα</a:t>
            </a:r>
          </a:p>
          <a:p>
            <a:r>
              <a:rPr lang="el-GR" dirty="0"/>
              <a:t>13   δεκατρία</a:t>
            </a:r>
          </a:p>
          <a:p>
            <a:r>
              <a:rPr lang="el-GR" dirty="0"/>
              <a:t>20   είκοσι</a:t>
            </a:r>
          </a:p>
          <a:p>
            <a:r>
              <a:rPr lang="el-GR" dirty="0"/>
              <a:t>30   τριάντα</a:t>
            </a:r>
          </a:p>
          <a:p>
            <a:r>
              <a:rPr lang="el-GR" dirty="0"/>
              <a:t>40   σαράντα</a:t>
            </a:r>
          </a:p>
          <a:p>
            <a:r>
              <a:rPr lang="el-GR" dirty="0"/>
              <a:t>50   πενήντα </a:t>
            </a:r>
          </a:p>
          <a:p>
            <a:r>
              <a:rPr lang="el-GR" dirty="0"/>
              <a:t>60    εξήντα </a:t>
            </a:r>
          </a:p>
          <a:p>
            <a:endParaRPr lang="el-CY" dirty="0"/>
          </a:p>
        </p:txBody>
      </p:sp>
      <p:pic>
        <p:nvPicPr>
          <p:cNvPr id="3074" name="Picture 2" descr="Ο Μανάβης (Λαχανικά) Diagram | Quizlet">
            <a:extLst>
              <a:ext uri="{FF2B5EF4-FFF2-40B4-BE49-F238E27FC236}">
                <a16:creationId xmlns:a16="http://schemas.microsoft.com/office/drawing/2014/main" id="{D4F99EFA-6B1E-DB43-8F01-7AC293DDD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029" y="1894908"/>
            <a:ext cx="3688896" cy="421277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Ανέκδοτο: Ο μανάβης και η Αμερικάνα που είχε έρθει για καλοκαιρινές  διακοπές - Διαδραστικά">
            <a:extLst>
              <a:ext uri="{FF2B5EF4-FFF2-40B4-BE49-F238E27FC236}">
                <a16:creationId xmlns:a16="http://schemas.microsoft.com/office/drawing/2014/main" id="{9052462A-EDC9-0963-7DAD-4B23CA615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077" y="1894908"/>
            <a:ext cx="4204607" cy="421277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20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D94EF2-C1D8-A16A-ADCF-2AE16090E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70 Ρολοι ταξης ιδέες | μαθαίνω την ώρα, ρολόι, μαθηματικά">
            <a:extLst>
              <a:ext uri="{FF2B5EF4-FFF2-40B4-BE49-F238E27FC236}">
                <a16:creationId xmlns:a16="http://schemas.microsoft.com/office/drawing/2014/main" id="{340D49F1-70E4-14BC-1379-65521965DA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3" t="21248" r="21163" b="35745"/>
          <a:stretch>
            <a:fillRect/>
          </a:stretch>
        </p:blipFill>
        <p:spPr bwMode="auto">
          <a:xfrm>
            <a:off x="484632" y="1612603"/>
            <a:ext cx="3517119" cy="362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8">
            <a:extLst>
              <a:ext uri="{FF2B5EF4-FFF2-40B4-BE49-F238E27FC236}">
                <a16:creationId xmlns:a16="http://schemas.microsoft.com/office/drawing/2014/main" id="{E05F2686-C0F2-91AA-A775-E528A6E70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170 Ρολοι ταξης ιδέες | μαθαίνω την ώρα, ρολόι, μαθηματικά">
            <a:extLst>
              <a:ext uri="{FF2B5EF4-FFF2-40B4-BE49-F238E27FC236}">
                <a16:creationId xmlns:a16="http://schemas.microsoft.com/office/drawing/2014/main" id="{3D0C86E8-E473-5A75-D94E-3A17173AB7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3" t="21248" r="21163" b="35745"/>
          <a:stretch>
            <a:fillRect/>
          </a:stretch>
        </p:blipFill>
        <p:spPr bwMode="auto">
          <a:xfrm>
            <a:off x="4310676" y="1602175"/>
            <a:ext cx="3537345" cy="364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8CC7BE19-9675-0778-FE43-77705F883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170 Ρολοι ταξης ιδέες | μαθαίνω την ώρα, ρολόι, μαθηματικά">
            <a:extLst>
              <a:ext uri="{FF2B5EF4-FFF2-40B4-BE49-F238E27FC236}">
                <a16:creationId xmlns:a16="http://schemas.microsoft.com/office/drawing/2014/main" id="{2CEBDC59-BD76-F9D8-A926-DC8BD39E5E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3" t="21248" r="21163" b="35745"/>
          <a:stretch>
            <a:fillRect/>
          </a:stretch>
        </p:blipFill>
        <p:spPr bwMode="auto">
          <a:xfrm>
            <a:off x="8162336" y="1612603"/>
            <a:ext cx="3517120" cy="362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1516F0CA-05F6-1AFE-F36C-93C7B9D4C8F1}"/>
              </a:ext>
            </a:extLst>
          </p:cNvPr>
          <p:cNvSpPr/>
          <p:nvPr/>
        </p:nvSpPr>
        <p:spPr>
          <a:xfrm>
            <a:off x="359229" y="5486400"/>
            <a:ext cx="3642522" cy="10668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AF14C432-033D-4CE0-4A46-C9F78DD88BA1}"/>
              </a:ext>
            </a:extLst>
          </p:cNvPr>
          <p:cNvSpPr/>
          <p:nvPr/>
        </p:nvSpPr>
        <p:spPr>
          <a:xfrm>
            <a:off x="8099635" y="5486400"/>
            <a:ext cx="3642522" cy="10668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DA1C344E-A884-0120-E452-9427130BCE8C}"/>
              </a:ext>
            </a:extLst>
          </p:cNvPr>
          <p:cNvSpPr/>
          <p:nvPr/>
        </p:nvSpPr>
        <p:spPr>
          <a:xfrm>
            <a:off x="4165600" y="5486400"/>
            <a:ext cx="3642522" cy="10668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AC2990A9-00A6-FDE1-0058-94FE0ADE3DFA}"/>
              </a:ext>
            </a:extLst>
          </p:cNvPr>
          <p:cNvSpPr/>
          <p:nvPr/>
        </p:nvSpPr>
        <p:spPr>
          <a:xfrm>
            <a:off x="8392886" y="496201"/>
            <a:ext cx="3642522" cy="10668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800864C9-180A-3B7D-84AD-70541D530148}"/>
              </a:ext>
            </a:extLst>
          </p:cNvPr>
          <p:cNvSpPr/>
          <p:nvPr/>
        </p:nvSpPr>
        <p:spPr>
          <a:xfrm>
            <a:off x="4258087" y="507087"/>
            <a:ext cx="3642522" cy="10668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9" name="Ορθογώνιο 18">
            <a:extLst>
              <a:ext uri="{FF2B5EF4-FFF2-40B4-BE49-F238E27FC236}">
                <a16:creationId xmlns:a16="http://schemas.microsoft.com/office/drawing/2014/main" id="{78252CEE-68F5-BE3B-5B37-A4117A5E6E09}"/>
              </a:ext>
            </a:extLst>
          </p:cNvPr>
          <p:cNvSpPr/>
          <p:nvPr/>
        </p:nvSpPr>
        <p:spPr>
          <a:xfrm>
            <a:off x="318217" y="535375"/>
            <a:ext cx="3642522" cy="10668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5427122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2342DC-D188-976C-5C97-1DC99097B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70 Ρολοι ταξης ιδέες | μαθαίνω την ώρα, ρολόι, μαθηματικά">
            <a:extLst>
              <a:ext uri="{FF2B5EF4-FFF2-40B4-BE49-F238E27FC236}">
                <a16:creationId xmlns:a16="http://schemas.microsoft.com/office/drawing/2014/main" id="{413BE2EA-C460-F8AA-41EA-03750ABBFF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3" t="21248" r="21163" b="35745"/>
          <a:stretch>
            <a:fillRect/>
          </a:stretch>
        </p:blipFill>
        <p:spPr bwMode="auto">
          <a:xfrm>
            <a:off x="484632" y="1612603"/>
            <a:ext cx="3517119" cy="362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8">
            <a:extLst>
              <a:ext uri="{FF2B5EF4-FFF2-40B4-BE49-F238E27FC236}">
                <a16:creationId xmlns:a16="http://schemas.microsoft.com/office/drawing/2014/main" id="{03469107-E29A-530E-640D-A79B22945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170 Ρολοι ταξης ιδέες | μαθαίνω την ώρα, ρολόι, μαθηματικά">
            <a:extLst>
              <a:ext uri="{FF2B5EF4-FFF2-40B4-BE49-F238E27FC236}">
                <a16:creationId xmlns:a16="http://schemas.microsoft.com/office/drawing/2014/main" id="{12815B6A-43C5-D38E-6555-A51A46FE4D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3" t="21248" r="21163" b="35745"/>
          <a:stretch>
            <a:fillRect/>
          </a:stretch>
        </p:blipFill>
        <p:spPr bwMode="auto">
          <a:xfrm>
            <a:off x="4310676" y="1602175"/>
            <a:ext cx="3537345" cy="364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89CDDD8A-A03B-C59B-7BB0-A594612E4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170 Ρολοι ταξης ιδέες | μαθαίνω την ώρα, ρολόι, μαθηματικά">
            <a:extLst>
              <a:ext uri="{FF2B5EF4-FFF2-40B4-BE49-F238E27FC236}">
                <a16:creationId xmlns:a16="http://schemas.microsoft.com/office/drawing/2014/main" id="{4FBCCD5A-6EBF-9901-9A58-7634540CD7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3" t="21248" r="21163" b="35745"/>
          <a:stretch>
            <a:fillRect/>
          </a:stretch>
        </p:blipFill>
        <p:spPr bwMode="auto">
          <a:xfrm>
            <a:off x="8162336" y="1612603"/>
            <a:ext cx="3517120" cy="362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526789CD-8F27-BDA9-94BE-D329093FA15A}"/>
              </a:ext>
            </a:extLst>
          </p:cNvPr>
          <p:cNvSpPr/>
          <p:nvPr/>
        </p:nvSpPr>
        <p:spPr>
          <a:xfrm>
            <a:off x="359229" y="5486400"/>
            <a:ext cx="3642522" cy="10668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28CCA4F5-FACE-2625-C72C-0541CC90B8E6}"/>
              </a:ext>
            </a:extLst>
          </p:cNvPr>
          <p:cNvSpPr/>
          <p:nvPr/>
        </p:nvSpPr>
        <p:spPr>
          <a:xfrm>
            <a:off x="8099635" y="5486400"/>
            <a:ext cx="3642522" cy="10668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1E4EB15C-2592-BCB2-B809-63110E5534B9}"/>
              </a:ext>
            </a:extLst>
          </p:cNvPr>
          <p:cNvSpPr/>
          <p:nvPr/>
        </p:nvSpPr>
        <p:spPr>
          <a:xfrm>
            <a:off x="4165600" y="5486400"/>
            <a:ext cx="3642522" cy="10668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5987ED59-CB0D-BE7B-B960-7CB2D8031D95}"/>
              </a:ext>
            </a:extLst>
          </p:cNvPr>
          <p:cNvSpPr/>
          <p:nvPr/>
        </p:nvSpPr>
        <p:spPr>
          <a:xfrm>
            <a:off x="8392886" y="496201"/>
            <a:ext cx="3642522" cy="10668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F7CE8F76-9DBD-B96B-D2EE-2B1E8312FDC7}"/>
              </a:ext>
            </a:extLst>
          </p:cNvPr>
          <p:cNvSpPr/>
          <p:nvPr/>
        </p:nvSpPr>
        <p:spPr>
          <a:xfrm>
            <a:off x="4258087" y="507087"/>
            <a:ext cx="3642522" cy="10668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9" name="Ορθογώνιο 18">
            <a:extLst>
              <a:ext uri="{FF2B5EF4-FFF2-40B4-BE49-F238E27FC236}">
                <a16:creationId xmlns:a16="http://schemas.microsoft.com/office/drawing/2014/main" id="{55261536-F0B0-3262-D9B9-5B4A8654C505}"/>
              </a:ext>
            </a:extLst>
          </p:cNvPr>
          <p:cNvSpPr/>
          <p:nvPr/>
        </p:nvSpPr>
        <p:spPr>
          <a:xfrm>
            <a:off x="318217" y="535375"/>
            <a:ext cx="3642522" cy="10668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7903366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404664"/>
            <a:ext cx="777686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143672" y="2420888"/>
            <a:ext cx="4464496" cy="8640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www.e-charalambous.com</a:t>
            </a:r>
            <a:endParaRPr lang="el-CY" sz="2800" dirty="0"/>
          </a:p>
        </p:txBody>
      </p:sp>
    </p:spTree>
    <p:extLst>
      <p:ext uri="{BB962C8B-B14F-4D97-AF65-F5344CB8AC3E}">
        <p14:creationId xmlns:p14="http://schemas.microsoft.com/office/powerpoint/2010/main" val="568566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773" y="1285875"/>
            <a:ext cx="5936456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2588174" y="1282920"/>
            <a:ext cx="2530365" cy="969579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13233" y="987317"/>
            <a:ext cx="2530365" cy="969579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2111267" y="3635925"/>
            <a:ext cx="2530365" cy="969579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4949060" y="4602547"/>
            <a:ext cx="2530365" cy="969579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952391" y="3352144"/>
            <a:ext cx="2530365" cy="969579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27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Telephone Cartoon | Stock vector | Colourbox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Telephone Cartoon | Stock vector | Colourbox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Red Hot Old Phone Pop Art Vector Illustration by AlexanderPokusay |  GraphicRi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1818" y="357166"/>
            <a:ext cx="3357554" cy="2643206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7596166" y="3214687"/>
            <a:ext cx="3071834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800" dirty="0"/>
              <a:t>Το  τηλέφωνο </a:t>
            </a:r>
          </a:p>
          <a:p>
            <a:r>
              <a:rPr lang="el-GR" sz="2800" dirty="0"/>
              <a:t> μου   είναι …………………. </a:t>
            </a:r>
            <a:endParaRPr lang="en-US" sz="2800" dirty="0"/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 rot="5400000">
            <a:off x="6667504" y="2285992"/>
            <a:ext cx="857256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Χαίρετε. - ppt κατέβασμα"/>
          <p:cNvPicPr>
            <a:picLocks noChangeAspect="1" noChangeArrowheads="1"/>
          </p:cNvPicPr>
          <p:nvPr/>
        </p:nvPicPr>
        <p:blipFill>
          <a:blip r:embed="rId3"/>
          <a:srcRect l="25677" t="4235" r="21588"/>
          <a:stretch>
            <a:fillRect/>
          </a:stretch>
        </p:blipFill>
        <p:spPr bwMode="auto">
          <a:xfrm>
            <a:off x="1809720" y="290468"/>
            <a:ext cx="5214974" cy="6567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024034" y="285729"/>
            <a:ext cx="2214578" cy="4401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4000" dirty="0"/>
              <a:t>δύο</a:t>
            </a:r>
          </a:p>
          <a:p>
            <a:r>
              <a:rPr lang="el-GR" sz="4000" dirty="0"/>
              <a:t>επτά</a:t>
            </a:r>
          </a:p>
          <a:p>
            <a:r>
              <a:rPr lang="el-GR" sz="4000" dirty="0"/>
              <a:t>δώδεκα</a:t>
            </a:r>
          </a:p>
          <a:p>
            <a:r>
              <a:rPr lang="el-GR" sz="4000" dirty="0"/>
              <a:t>έντεκα</a:t>
            </a:r>
          </a:p>
          <a:p>
            <a:r>
              <a:rPr lang="el-GR" sz="4000" dirty="0"/>
              <a:t>δεκατρία</a:t>
            </a:r>
          </a:p>
          <a:p>
            <a:r>
              <a:rPr lang="el-GR" sz="4000" dirty="0"/>
              <a:t>τρία</a:t>
            </a:r>
          </a:p>
          <a:p>
            <a:r>
              <a:rPr lang="el-GR" sz="4000" dirty="0"/>
              <a:t>οκτώ</a:t>
            </a:r>
          </a:p>
        </p:txBody>
      </p:sp>
      <p:sp>
        <p:nvSpPr>
          <p:cNvPr id="3" name="2 - TextBox"/>
          <p:cNvSpPr txBox="1"/>
          <p:nvPr/>
        </p:nvSpPr>
        <p:spPr>
          <a:xfrm>
            <a:off x="8167702" y="357167"/>
            <a:ext cx="2214578" cy="4401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4000" dirty="0"/>
              <a:t>8</a:t>
            </a:r>
          </a:p>
          <a:p>
            <a:r>
              <a:rPr lang="el-GR" sz="4000" dirty="0"/>
              <a:t>11</a:t>
            </a:r>
          </a:p>
          <a:p>
            <a:r>
              <a:rPr lang="el-GR" sz="4000" dirty="0"/>
              <a:t>3</a:t>
            </a:r>
          </a:p>
          <a:p>
            <a:r>
              <a:rPr lang="el-GR" sz="4000" dirty="0"/>
              <a:t>13</a:t>
            </a:r>
          </a:p>
          <a:p>
            <a:r>
              <a:rPr lang="el-GR" sz="4000" dirty="0"/>
              <a:t>2</a:t>
            </a:r>
          </a:p>
          <a:p>
            <a:r>
              <a:rPr lang="el-GR" sz="4000" dirty="0"/>
              <a:t>7</a:t>
            </a:r>
          </a:p>
          <a:p>
            <a:r>
              <a:rPr lang="el-GR" sz="4000" dirty="0"/>
              <a:t>12</a:t>
            </a:r>
          </a:p>
        </p:txBody>
      </p:sp>
      <p:cxnSp>
        <p:nvCxnSpPr>
          <p:cNvPr id="5" name="4 - Ευθύγραμμο βέλος σύνδεσης"/>
          <p:cNvCxnSpPr/>
          <p:nvPr/>
        </p:nvCxnSpPr>
        <p:spPr>
          <a:xfrm>
            <a:off x="4238612" y="1285860"/>
            <a:ext cx="4000528" cy="25003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10 - Ορθογώνιο"/>
          <p:cNvSpPr/>
          <p:nvPr/>
        </p:nvSpPr>
        <p:spPr>
          <a:xfrm>
            <a:off x="1952596" y="4929199"/>
            <a:ext cx="5643602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dirty="0" err="1">
                <a:solidFill>
                  <a:srgbClr val="FF0000"/>
                </a:solidFill>
              </a:rPr>
              <a:t>Πόσο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κοστίζει</a:t>
            </a:r>
            <a:r>
              <a:rPr lang="en-GB" sz="2800" dirty="0">
                <a:solidFill>
                  <a:srgbClr val="FF0000"/>
                </a:solidFill>
              </a:rPr>
              <a:t>;</a:t>
            </a:r>
            <a:r>
              <a:rPr lang="el-GR" sz="2800" dirty="0">
                <a:solidFill>
                  <a:srgbClr val="FF0000"/>
                </a:solidFill>
              </a:rPr>
              <a:t> </a:t>
            </a:r>
            <a:endParaRPr lang="el-GR" sz="2000" dirty="0">
              <a:solidFill>
                <a:srgbClr val="FF0000"/>
              </a:solidFill>
            </a:endParaRPr>
          </a:p>
          <a:p>
            <a:r>
              <a:rPr lang="el-GR" sz="2800" dirty="0">
                <a:solidFill>
                  <a:srgbClr val="FF0000"/>
                </a:solidFill>
              </a:rPr>
              <a:t>…………………….ευρώ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Ο Μανάβης (Λαχανικά) Diagram | Quizlet">
            <a:extLst>
              <a:ext uri="{FF2B5EF4-FFF2-40B4-BE49-F238E27FC236}">
                <a16:creationId xmlns:a16="http://schemas.microsoft.com/office/drawing/2014/main" id="{A964F1AA-6217-51A3-BA53-01B2786A0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686" y="1322614"/>
            <a:ext cx="3688896" cy="421277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Φυσαλίδα ομιλίας: Ορθογώνιο με στρογγυλεμένες γωνίες 3">
            <a:extLst>
              <a:ext uri="{FF2B5EF4-FFF2-40B4-BE49-F238E27FC236}">
                <a16:creationId xmlns:a16="http://schemas.microsoft.com/office/drawing/2014/main" id="{0FC51E04-063E-AD72-000D-48CCE901AD07}"/>
              </a:ext>
            </a:extLst>
          </p:cNvPr>
          <p:cNvSpPr/>
          <p:nvPr/>
        </p:nvSpPr>
        <p:spPr>
          <a:xfrm>
            <a:off x="2155371" y="478971"/>
            <a:ext cx="5421086" cy="4267200"/>
          </a:xfrm>
          <a:prstGeom prst="wedgeRound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Είμαι ο Βασίλης.  Τι θέλετε;  </a:t>
            </a:r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290071835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586</Words>
  <Application>Microsoft Office PowerPoint</Application>
  <PresentationFormat>Ευρεία οθόνη</PresentationFormat>
  <Paragraphs>174</Paragraphs>
  <Slides>63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63</vt:i4>
      </vt:variant>
    </vt:vector>
  </HeadingPairs>
  <TitlesOfParts>
    <vt:vector size="68" baseType="lpstr">
      <vt:lpstr>Arial</vt:lpstr>
      <vt:lpstr>Calibri</vt:lpstr>
      <vt:lpstr>Calibri Light</vt:lpstr>
      <vt:lpstr>Times New Roman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Τι ώρα αρχίζει  το μάθημα;</vt:lpstr>
      <vt:lpstr>Τι ώρα αρχίζει  το μάθημα;</vt:lpstr>
      <vt:lpstr>Τι ώρα τελειώνει  το μάθημα;</vt:lpstr>
      <vt:lpstr>Τι ώρα τελειώνει  το μάθημα;</vt:lpstr>
      <vt:lpstr>Τι  ώρα  γυρίζεις  στο  σπίτι  ;</vt:lpstr>
      <vt:lpstr>Τι  ώρα  γυρίζεις  στο  σπίτι  ;</vt:lpstr>
      <vt:lpstr>Τι ώρα ανοίγει  η τράπεζα;</vt:lpstr>
      <vt:lpstr>Τι ώρα ανοίγει  η τράπεζα;</vt:lpstr>
      <vt:lpstr>Τι ώρα κλείνει  η τράπεζα;</vt:lpstr>
      <vt:lpstr>Τι ώρα κλείνει  η τράπεζα;</vt:lpstr>
      <vt:lpstr>Τι ώρα αρχίζει  η ταινία;</vt:lpstr>
      <vt:lpstr>Τι ώρα αρχίζει  η ταινία;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ΕΛΕΝΗ ΧΑΡΑΛΑΜΠΟΥΣ</dc:creator>
  <cp:lastModifiedBy>ΕΛΕΝΗ ΧΑΡΑΛΑΜΠΟΥΣ</cp:lastModifiedBy>
  <cp:revision>47</cp:revision>
  <dcterms:created xsi:type="dcterms:W3CDTF">2022-11-09T12:38:16Z</dcterms:created>
  <dcterms:modified xsi:type="dcterms:W3CDTF">2025-11-07T09:20:00Z</dcterms:modified>
</cp:coreProperties>
</file>