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8" r:id="rId4"/>
    <p:sldId id="285" r:id="rId5"/>
    <p:sldId id="289" r:id="rId6"/>
    <p:sldId id="258" r:id="rId7"/>
    <p:sldId id="290" r:id="rId8"/>
    <p:sldId id="260" r:id="rId9"/>
    <p:sldId id="291" r:id="rId10"/>
    <p:sldId id="262" r:id="rId11"/>
    <p:sldId id="292" r:id="rId12"/>
    <p:sldId id="263" r:id="rId13"/>
    <p:sldId id="293" r:id="rId14"/>
    <p:sldId id="264" r:id="rId15"/>
    <p:sldId id="294" r:id="rId16"/>
    <p:sldId id="266" r:id="rId17"/>
    <p:sldId id="295" r:id="rId18"/>
    <p:sldId id="267" r:id="rId19"/>
    <p:sldId id="296" r:id="rId20"/>
    <p:sldId id="268" r:id="rId21"/>
    <p:sldId id="297" r:id="rId22"/>
    <p:sldId id="269" r:id="rId23"/>
    <p:sldId id="298" r:id="rId24"/>
    <p:sldId id="271" r:id="rId25"/>
    <p:sldId id="299" r:id="rId26"/>
    <p:sldId id="277" r:id="rId27"/>
    <p:sldId id="300" r:id="rId28"/>
    <p:sldId id="279" r:id="rId29"/>
    <p:sldId id="302" r:id="rId30"/>
    <p:sldId id="281" r:id="rId31"/>
    <p:sldId id="303" r:id="rId32"/>
    <p:sldId id="282" r:id="rId33"/>
    <p:sldId id="304" r:id="rId34"/>
    <p:sldId id="301" r:id="rId35"/>
    <p:sldId id="305" r:id="rId36"/>
    <p:sldId id="311" r:id="rId37"/>
    <p:sldId id="312" r:id="rId38"/>
    <p:sldId id="278" r:id="rId39"/>
    <p:sldId id="272" r:id="rId40"/>
    <p:sldId id="273" r:id="rId41"/>
    <p:sldId id="313" r:id="rId42"/>
    <p:sldId id="274" r:id="rId43"/>
    <p:sldId id="275" r:id="rId44"/>
    <p:sldId id="456" r:id="rId45"/>
    <p:sldId id="284" r:id="rId46"/>
    <p:sldId id="306" r:id="rId47"/>
    <p:sldId id="321" r:id="rId48"/>
    <p:sldId id="309" r:id="rId49"/>
    <p:sldId id="315" r:id="rId50"/>
    <p:sldId id="308" r:id="rId51"/>
    <p:sldId id="314" r:id="rId52"/>
    <p:sldId id="318" r:id="rId53"/>
    <p:sldId id="316" r:id="rId54"/>
    <p:sldId id="319" r:id="rId55"/>
    <p:sldId id="317" r:id="rId56"/>
    <p:sldId id="320" r:id="rId57"/>
    <p:sldId id="453" r:id="rId58"/>
    <p:sldId id="455" r:id="rId59"/>
    <p:sldId id="452" r:id="rId60"/>
    <p:sldId id="450" r:id="rId61"/>
    <p:sldId id="451" r:id="rId62"/>
    <p:sldId id="454" r:id="rId63"/>
    <p:sldId id="310" r:id="rId64"/>
  </p:sldIdLst>
  <p:sldSz cx="12192000" cy="6858000"/>
  <p:notesSz cx="6858000" cy="91440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2593" autoAdjust="0"/>
  </p:normalViewPr>
  <p:slideViewPr>
    <p:cSldViewPr snapToGrid="0">
      <p:cViewPr varScale="1">
        <p:scale>
          <a:sx n="58" d="100"/>
          <a:sy n="58" d="100"/>
        </p:scale>
        <p:origin x="97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224A7D-6AF6-A96E-0B51-DDAED8B87A9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0004FA6C-8EAD-C8D2-A4F5-34B5C699D0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659C8B2B-43D5-ABD3-5831-835D0EDB9C51}"/>
              </a:ext>
            </a:extLst>
          </p:cNvPr>
          <p:cNvSpPr>
            <a:spLocks noGrp="1"/>
          </p:cNvSpPr>
          <p:nvPr>
            <p:ph type="dt" sz="half" idx="10"/>
          </p:nvPr>
        </p:nvSpPr>
        <p:spPr/>
        <p:txBody>
          <a:bodyPr/>
          <a:lstStyle/>
          <a:p>
            <a:fld id="{271F39CC-C43D-436A-8098-92D79759E37B}" type="datetimeFigureOut">
              <a:rPr lang="el-CY" smtClean="0"/>
              <a:t>15/11/2025</a:t>
            </a:fld>
            <a:endParaRPr lang="el-CY"/>
          </a:p>
        </p:txBody>
      </p:sp>
      <p:sp>
        <p:nvSpPr>
          <p:cNvPr id="5" name="Θέση υποσέλιδου 4">
            <a:extLst>
              <a:ext uri="{FF2B5EF4-FFF2-40B4-BE49-F238E27FC236}">
                <a16:creationId xmlns:a16="http://schemas.microsoft.com/office/drawing/2014/main" id="{EE6C9A6A-F2D4-2129-2D81-38E190A8421D}"/>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F6DD7CF2-991B-AF65-4A3B-D1279DD0582B}"/>
              </a:ext>
            </a:extLst>
          </p:cNvPr>
          <p:cNvSpPr>
            <a:spLocks noGrp="1"/>
          </p:cNvSpPr>
          <p:nvPr>
            <p:ph type="sldNum" sz="quarter" idx="12"/>
          </p:nvPr>
        </p:nvSpPr>
        <p:spPr/>
        <p:txBody>
          <a:bodyPr/>
          <a:lstStyle/>
          <a:p>
            <a:fld id="{1782AD6C-C1F6-4BBB-A32C-D3070AAF34DB}" type="slidenum">
              <a:rPr lang="el-CY" smtClean="0"/>
              <a:t>‹#›</a:t>
            </a:fld>
            <a:endParaRPr lang="el-CY"/>
          </a:p>
        </p:txBody>
      </p:sp>
    </p:spTree>
    <p:extLst>
      <p:ext uri="{BB962C8B-B14F-4D97-AF65-F5344CB8AC3E}">
        <p14:creationId xmlns:p14="http://schemas.microsoft.com/office/powerpoint/2010/main" val="421667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01801F-900A-977B-1B06-D23CF65B011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1B2C62A1-E28F-F639-36BE-5AD001C9E48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395F3D3D-70E1-A80C-346A-C31ABB8BF9E4}"/>
              </a:ext>
            </a:extLst>
          </p:cNvPr>
          <p:cNvSpPr>
            <a:spLocks noGrp="1"/>
          </p:cNvSpPr>
          <p:nvPr>
            <p:ph type="dt" sz="half" idx="10"/>
          </p:nvPr>
        </p:nvSpPr>
        <p:spPr/>
        <p:txBody>
          <a:bodyPr/>
          <a:lstStyle/>
          <a:p>
            <a:fld id="{271F39CC-C43D-436A-8098-92D79759E37B}" type="datetimeFigureOut">
              <a:rPr lang="el-CY" smtClean="0"/>
              <a:t>15/11/2025</a:t>
            </a:fld>
            <a:endParaRPr lang="el-CY"/>
          </a:p>
        </p:txBody>
      </p:sp>
      <p:sp>
        <p:nvSpPr>
          <p:cNvPr id="5" name="Θέση υποσέλιδου 4">
            <a:extLst>
              <a:ext uri="{FF2B5EF4-FFF2-40B4-BE49-F238E27FC236}">
                <a16:creationId xmlns:a16="http://schemas.microsoft.com/office/drawing/2014/main" id="{78BAAD7B-097D-FF18-CCEE-444D947DA2A9}"/>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88A4722-BB02-72BE-B900-EB0D5A02F3A6}"/>
              </a:ext>
            </a:extLst>
          </p:cNvPr>
          <p:cNvSpPr>
            <a:spLocks noGrp="1"/>
          </p:cNvSpPr>
          <p:nvPr>
            <p:ph type="sldNum" sz="quarter" idx="12"/>
          </p:nvPr>
        </p:nvSpPr>
        <p:spPr/>
        <p:txBody>
          <a:bodyPr/>
          <a:lstStyle/>
          <a:p>
            <a:fld id="{1782AD6C-C1F6-4BBB-A32C-D3070AAF34DB}" type="slidenum">
              <a:rPr lang="el-CY" smtClean="0"/>
              <a:t>‹#›</a:t>
            </a:fld>
            <a:endParaRPr lang="el-CY"/>
          </a:p>
        </p:txBody>
      </p:sp>
    </p:spTree>
    <p:extLst>
      <p:ext uri="{BB962C8B-B14F-4D97-AF65-F5344CB8AC3E}">
        <p14:creationId xmlns:p14="http://schemas.microsoft.com/office/powerpoint/2010/main" val="2597733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5DB8859-A674-20A9-734D-A257E32E7C4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917D625E-5906-E6EF-9538-D5027670AD7E}"/>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937D150C-7EC2-4D1D-73D5-5699A9FCD91B}"/>
              </a:ext>
            </a:extLst>
          </p:cNvPr>
          <p:cNvSpPr>
            <a:spLocks noGrp="1"/>
          </p:cNvSpPr>
          <p:nvPr>
            <p:ph type="dt" sz="half" idx="10"/>
          </p:nvPr>
        </p:nvSpPr>
        <p:spPr/>
        <p:txBody>
          <a:bodyPr/>
          <a:lstStyle/>
          <a:p>
            <a:fld id="{271F39CC-C43D-436A-8098-92D79759E37B}" type="datetimeFigureOut">
              <a:rPr lang="el-CY" smtClean="0"/>
              <a:t>15/11/2025</a:t>
            </a:fld>
            <a:endParaRPr lang="el-CY"/>
          </a:p>
        </p:txBody>
      </p:sp>
      <p:sp>
        <p:nvSpPr>
          <p:cNvPr id="5" name="Θέση υποσέλιδου 4">
            <a:extLst>
              <a:ext uri="{FF2B5EF4-FFF2-40B4-BE49-F238E27FC236}">
                <a16:creationId xmlns:a16="http://schemas.microsoft.com/office/drawing/2014/main" id="{F5F6009F-17C2-EDD4-DEFB-B6852CD911A5}"/>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207B9FF2-19FE-10DD-CF49-AB8EB973599C}"/>
              </a:ext>
            </a:extLst>
          </p:cNvPr>
          <p:cNvSpPr>
            <a:spLocks noGrp="1"/>
          </p:cNvSpPr>
          <p:nvPr>
            <p:ph type="sldNum" sz="quarter" idx="12"/>
          </p:nvPr>
        </p:nvSpPr>
        <p:spPr/>
        <p:txBody>
          <a:bodyPr/>
          <a:lstStyle/>
          <a:p>
            <a:fld id="{1782AD6C-C1F6-4BBB-A32C-D3070AAF34DB}" type="slidenum">
              <a:rPr lang="el-CY" smtClean="0"/>
              <a:t>‹#›</a:t>
            </a:fld>
            <a:endParaRPr lang="el-CY"/>
          </a:p>
        </p:txBody>
      </p:sp>
    </p:spTree>
    <p:extLst>
      <p:ext uri="{BB962C8B-B14F-4D97-AF65-F5344CB8AC3E}">
        <p14:creationId xmlns:p14="http://schemas.microsoft.com/office/powerpoint/2010/main" val="58051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47D567-3C9E-4E4D-70A0-9FCE1C5A2D4B}"/>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41E162DB-F06C-DC33-F959-C6563089558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6AE95216-02CA-45DA-4BB5-F908B629486E}"/>
              </a:ext>
            </a:extLst>
          </p:cNvPr>
          <p:cNvSpPr>
            <a:spLocks noGrp="1"/>
          </p:cNvSpPr>
          <p:nvPr>
            <p:ph type="dt" sz="half" idx="10"/>
          </p:nvPr>
        </p:nvSpPr>
        <p:spPr/>
        <p:txBody>
          <a:bodyPr/>
          <a:lstStyle/>
          <a:p>
            <a:fld id="{271F39CC-C43D-436A-8098-92D79759E37B}" type="datetimeFigureOut">
              <a:rPr lang="el-CY" smtClean="0"/>
              <a:t>15/11/2025</a:t>
            </a:fld>
            <a:endParaRPr lang="el-CY"/>
          </a:p>
        </p:txBody>
      </p:sp>
      <p:sp>
        <p:nvSpPr>
          <p:cNvPr id="5" name="Θέση υποσέλιδου 4">
            <a:extLst>
              <a:ext uri="{FF2B5EF4-FFF2-40B4-BE49-F238E27FC236}">
                <a16:creationId xmlns:a16="http://schemas.microsoft.com/office/drawing/2014/main" id="{ED8D72A5-B2FE-F00F-5AEC-E93063CB6E9F}"/>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F93C5805-9EE0-C4A6-C60A-862EF9EB6072}"/>
              </a:ext>
            </a:extLst>
          </p:cNvPr>
          <p:cNvSpPr>
            <a:spLocks noGrp="1"/>
          </p:cNvSpPr>
          <p:nvPr>
            <p:ph type="sldNum" sz="quarter" idx="12"/>
          </p:nvPr>
        </p:nvSpPr>
        <p:spPr/>
        <p:txBody>
          <a:bodyPr/>
          <a:lstStyle/>
          <a:p>
            <a:fld id="{1782AD6C-C1F6-4BBB-A32C-D3070AAF34DB}" type="slidenum">
              <a:rPr lang="el-CY" smtClean="0"/>
              <a:t>‹#›</a:t>
            </a:fld>
            <a:endParaRPr lang="el-CY"/>
          </a:p>
        </p:txBody>
      </p:sp>
    </p:spTree>
    <p:extLst>
      <p:ext uri="{BB962C8B-B14F-4D97-AF65-F5344CB8AC3E}">
        <p14:creationId xmlns:p14="http://schemas.microsoft.com/office/powerpoint/2010/main" val="2477633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4B5A63-A713-E462-A16C-ACC8BFEBB656}"/>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8E74D75A-7C47-32C5-4492-33D46D09E1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1EC8967-36B7-BCCB-C277-C237E599E205}"/>
              </a:ext>
            </a:extLst>
          </p:cNvPr>
          <p:cNvSpPr>
            <a:spLocks noGrp="1"/>
          </p:cNvSpPr>
          <p:nvPr>
            <p:ph type="dt" sz="half" idx="10"/>
          </p:nvPr>
        </p:nvSpPr>
        <p:spPr/>
        <p:txBody>
          <a:bodyPr/>
          <a:lstStyle/>
          <a:p>
            <a:fld id="{271F39CC-C43D-436A-8098-92D79759E37B}" type="datetimeFigureOut">
              <a:rPr lang="el-CY" smtClean="0"/>
              <a:t>15/11/2025</a:t>
            </a:fld>
            <a:endParaRPr lang="el-CY"/>
          </a:p>
        </p:txBody>
      </p:sp>
      <p:sp>
        <p:nvSpPr>
          <p:cNvPr id="5" name="Θέση υποσέλιδου 4">
            <a:extLst>
              <a:ext uri="{FF2B5EF4-FFF2-40B4-BE49-F238E27FC236}">
                <a16:creationId xmlns:a16="http://schemas.microsoft.com/office/drawing/2014/main" id="{980008BD-A554-390E-117E-66A222A86531}"/>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33A44014-5CC4-1C71-E4A3-0802CF34F2B4}"/>
              </a:ext>
            </a:extLst>
          </p:cNvPr>
          <p:cNvSpPr>
            <a:spLocks noGrp="1"/>
          </p:cNvSpPr>
          <p:nvPr>
            <p:ph type="sldNum" sz="quarter" idx="12"/>
          </p:nvPr>
        </p:nvSpPr>
        <p:spPr/>
        <p:txBody>
          <a:bodyPr/>
          <a:lstStyle/>
          <a:p>
            <a:fld id="{1782AD6C-C1F6-4BBB-A32C-D3070AAF34DB}" type="slidenum">
              <a:rPr lang="el-CY" smtClean="0"/>
              <a:t>‹#›</a:t>
            </a:fld>
            <a:endParaRPr lang="el-CY"/>
          </a:p>
        </p:txBody>
      </p:sp>
    </p:spTree>
    <p:extLst>
      <p:ext uri="{BB962C8B-B14F-4D97-AF65-F5344CB8AC3E}">
        <p14:creationId xmlns:p14="http://schemas.microsoft.com/office/powerpoint/2010/main" val="43878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F53AD2-AF1A-90E4-EC79-6FAA07D9E50C}"/>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AE6F2A08-3DD4-3FBC-60D8-BF1D548BD76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366F95A9-35D6-9813-F5A6-794FA6165D5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88394D31-4FFD-E95D-1407-6C3ECF4ECE01}"/>
              </a:ext>
            </a:extLst>
          </p:cNvPr>
          <p:cNvSpPr>
            <a:spLocks noGrp="1"/>
          </p:cNvSpPr>
          <p:nvPr>
            <p:ph type="dt" sz="half" idx="10"/>
          </p:nvPr>
        </p:nvSpPr>
        <p:spPr/>
        <p:txBody>
          <a:bodyPr/>
          <a:lstStyle/>
          <a:p>
            <a:fld id="{271F39CC-C43D-436A-8098-92D79759E37B}" type="datetimeFigureOut">
              <a:rPr lang="el-CY" smtClean="0"/>
              <a:t>15/11/2025</a:t>
            </a:fld>
            <a:endParaRPr lang="el-CY"/>
          </a:p>
        </p:txBody>
      </p:sp>
      <p:sp>
        <p:nvSpPr>
          <p:cNvPr id="6" name="Θέση υποσέλιδου 5">
            <a:extLst>
              <a:ext uri="{FF2B5EF4-FFF2-40B4-BE49-F238E27FC236}">
                <a16:creationId xmlns:a16="http://schemas.microsoft.com/office/drawing/2014/main" id="{2000C4AB-1F2F-2CB0-4CF5-5DCA88076574}"/>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3D0114E9-7F34-8948-EE5E-3BE68F0651FA}"/>
              </a:ext>
            </a:extLst>
          </p:cNvPr>
          <p:cNvSpPr>
            <a:spLocks noGrp="1"/>
          </p:cNvSpPr>
          <p:nvPr>
            <p:ph type="sldNum" sz="quarter" idx="12"/>
          </p:nvPr>
        </p:nvSpPr>
        <p:spPr/>
        <p:txBody>
          <a:bodyPr/>
          <a:lstStyle/>
          <a:p>
            <a:fld id="{1782AD6C-C1F6-4BBB-A32C-D3070AAF34DB}" type="slidenum">
              <a:rPr lang="el-CY" smtClean="0"/>
              <a:t>‹#›</a:t>
            </a:fld>
            <a:endParaRPr lang="el-CY"/>
          </a:p>
        </p:txBody>
      </p:sp>
    </p:spTree>
    <p:extLst>
      <p:ext uri="{BB962C8B-B14F-4D97-AF65-F5344CB8AC3E}">
        <p14:creationId xmlns:p14="http://schemas.microsoft.com/office/powerpoint/2010/main" val="89128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C0C9FD-B755-B474-D4B2-1B25AEA3EEE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6AF13483-9FFD-3165-D5C2-DD93B09960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38A9550-84F7-5074-FA7C-D762B96C64FF}"/>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11F32C46-8045-C07F-A004-E846409900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23CBD68-3964-D835-1112-3963ED93555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A3B5C20E-1EE3-99C9-5DDE-91A452644721}"/>
              </a:ext>
            </a:extLst>
          </p:cNvPr>
          <p:cNvSpPr>
            <a:spLocks noGrp="1"/>
          </p:cNvSpPr>
          <p:nvPr>
            <p:ph type="dt" sz="half" idx="10"/>
          </p:nvPr>
        </p:nvSpPr>
        <p:spPr/>
        <p:txBody>
          <a:bodyPr/>
          <a:lstStyle/>
          <a:p>
            <a:fld id="{271F39CC-C43D-436A-8098-92D79759E37B}" type="datetimeFigureOut">
              <a:rPr lang="el-CY" smtClean="0"/>
              <a:t>15/11/2025</a:t>
            </a:fld>
            <a:endParaRPr lang="el-CY"/>
          </a:p>
        </p:txBody>
      </p:sp>
      <p:sp>
        <p:nvSpPr>
          <p:cNvPr id="8" name="Θέση υποσέλιδου 7">
            <a:extLst>
              <a:ext uri="{FF2B5EF4-FFF2-40B4-BE49-F238E27FC236}">
                <a16:creationId xmlns:a16="http://schemas.microsoft.com/office/drawing/2014/main" id="{A7705809-73C4-8AF8-0D59-64326578B9F5}"/>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E1EFB022-26D8-9EC0-AFE6-DFF7C23E1CB5}"/>
              </a:ext>
            </a:extLst>
          </p:cNvPr>
          <p:cNvSpPr>
            <a:spLocks noGrp="1"/>
          </p:cNvSpPr>
          <p:nvPr>
            <p:ph type="sldNum" sz="quarter" idx="12"/>
          </p:nvPr>
        </p:nvSpPr>
        <p:spPr/>
        <p:txBody>
          <a:bodyPr/>
          <a:lstStyle/>
          <a:p>
            <a:fld id="{1782AD6C-C1F6-4BBB-A32C-D3070AAF34DB}" type="slidenum">
              <a:rPr lang="el-CY" smtClean="0"/>
              <a:t>‹#›</a:t>
            </a:fld>
            <a:endParaRPr lang="el-CY"/>
          </a:p>
        </p:txBody>
      </p:sp>
    </p:spTree>
    <p:extLst>
      <p:ext uri="{BB962C8B-B14F-4D97-AF65-F5344CB8AC3E}">
        <p14:creationId xmlns:p14="http://schemas.microsoft.com/office/powerpoint/2010/main" val="82146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F0E131-41F1-852B-2189-802735E115DA}"/>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143581E6-5DCA-ECFF-EE0C-D0250C787A7E}"/>
              </a:ext>
            </a:extLst>
          </p:cNvPr>
          <p:cNvSpPr>
            <a:spLocks noGrp="1"/>
          </p:cNvSpPr>
          <p:nvPr>
            <p:ph type="dt" sz="half" idx="10"/>
          </p:nvPr>
        </p:nvSpPr>
        <p:spPr/>
        <p:txBody>
          <a:bodyPr/>
          <a:lstStyle/>
          <a:p>
            <a:fld id="{271F39CC-C43D-436A-8098-92D79759E37B}" type="datetimeFigureOut">
              <a:rPr lang="el-CY" smtClean="0"/>
              <a:t>15/11/2025</a:t>
            </a:fld>
            <a:endParaRPr lang="el-CY"/>
          </a:p>
        </p:txBody>
      </p:sp>
      <p:sp>
        <p:nvSpPr>
          <p:cNvPr id="4" name="Θέση υποσέλιδου 3">
            <a:extLst>
              <a:ext uri="{FF2B5EF4-FFF2-40B4-BE49-F238E27FC236}">
                <a16:creationId xmlns:a16="http://schemas.microsoft.com/office/drawing/2014/main" id="{9C827400-B17A-3B9A-3159-4DC3FDE5660F}"/>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B5D3F646-D6FA-13D8-7EF8-8500A9D9BF83}"/>
              </a:ext>
            </a:extLst>
          </p:cNvPr>
          <p:cNvSpPr>
            <a:spLocks noGrp="1"/>
          </p:cNvSpPr>
          <p:nvPr>
            <p:ph type="sldNum" sz="quarter" idx="12"/>
          </p:nvPr>
        </p:nvSpPr>
        <p:spPr/>
        <p:txBody>
          <a:bodyPr/>
          <a:lstStyle/>
          <a:p>
            <a:fld id="{1782AD6C-C1F6-4BBB-A32C-D3070AAF34DB}" type="slidenum">
              <a:rPr lang="el-CY" smtClean="0"/>
              <a:t>‹#›</a:t>
            </a:fld>
            <a:endParaRPr lang="el-CY"/>
          </a:p>
        </p:txBody>
      </p:sp>
    </p:spTree>
    <p:extLst>
      <p:ext uri="{BB962C8B-B14F-4D97-AF65-F5344CB8AC3E}">
        <p14:creationId xmlns:p14="http://schemas.microsoft.com/office/powerpoint/2010/main" val="149938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3136965-1AC9-04FD-1CD6-7E8DE5F08229}"/>
              </a:ext>
            </a:extLst>
          </p:cNvPr>
          <p:cNvSpPr>
            <a:spLocks noGrp="1"/>
          </p:cNvSpPr>
          <p:nvPr>
            <p:ph type="dt" sz="half" idx="10"/>
          </p:nvPr>
        </p:nvSpPr>
        <p:spPr/>
        <p:txBody>
          <a:bodyPr/>
          <a:lstStyle/>
          <a:p>
            <a:fld id="{271F39CC-C43D-436A-8098-92D79759E37B}" type="datetimeFigureOut">
              <a:rPr lang="el-CY" smtClean="0"/>
              <a:t>15/11/2025</a:t>
            </a:fld>
            <a:endParaRPr lang="el-CY"/>
          </a:p>
        </p:txBody>
      </p:sp>
      <p:sp>
        <p:nvSpPr>
          <p:cNvPr id="3" name="Θέση υποσέλιδου 2">
            <a:extLst>
              <a:ext uri="{FF2B5EF4-FFF2-40B4-BE49-F238E27FC236}">
                <a16:creationId xmlns:a16="http://schemas.microsoft.com/office/drawing/2014/main" id="{5EE11BC3-AF08-9A1B-365A-C8C4450EEAC2}"/>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2ED88D0B-5342-EC58-9943-FD355497D099}"/>
              </a:ext>
            </a:extLst>
          </p:cNvPr>
          <p:cNvSpPr>
            <a:spLocks noGrp="1"/>
          </p:cNvSpPr>
          <p:nvPr>
            <p:ph type="sldNum" sz="quarter" idx="12"/>
          </p:nvPr>
        </p:nvSpPr>
        <p:spPr/>
        <p:txBody>
          <a:bodyPr/>
          <a:lstStyle/>
          <a:p>
            <a:fld id="{1782AD6C-C1F6-4BBB-A32C-D3070AAF34DB}" type="slidenum">
              <a:rPr lang="el-CY" smtClean="0"/>
              <a:t>‹#›</a:t>
            </a:fld>
            <a:endParaRPr lang="el-CY"/>
          </a:p>
        </p:txBody>
      </p:sp>
    </p:spTree>
    <p:extLst>
      <p:ext uri="{BB962C8B-B14F-4D97-AF65-F5344CB8AC3E}">
        <p14:creationId xmlns:p14="http://schemas.microsoft.com/office/powerpoint/2010/main" val="2624178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92E91E-EA09-B2A1-A4D2-9CDCD92A4C8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348A22D0-46BD-322E-1DC4-D518302735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40135138-8D70-1F18-0878-651C98B72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3DA046A-F293-2030-5DF4-2A79A18A2260}"/>
              </a:ext>
            </a:extLst>
          </p:cNvPr>
          <p:cNvSpPr>
            <a:spLocks noGrp="1"/>
          </p:cNvSpPr>
          <p:nvPr>
            <p:ph type="dt" sz="half" idx="10"/>
          </p:nvPr>
        </p:nvSpPr>
        <p:spPr/>
        <p:txBody>
          <a:bodyPr/>
          <a:lstStyle/>
          <a:p>
            <a:fld id="{271F39CC-C43D-436A-8098-92D79759E37B}" type="datetimeFigureOut">
              <a:rPr lang="el-CY" smtClean="0"/>
              <a:t>15/11/2025</a:t>
            </a:fld>
            <a:endParaRPr lang="el-CY"/>
          </a:p>
        </p:txBody>
      </p:sp>
      <p:sp>
        <p:nvSpPr>
          <p:cNvPr id="6" name="Θέση υποσέλιδου 5">
            <a:extLst>
              <a:ext uri="{FF2B5EF4-FFF2-40B4-BE49-F238E27FC236}">
                <a16:creationId xmlns:a16="http://schemas.microsoft.com/office/drawing/2014/main" id="{920F3951-0442-8A13-795E-2826721D2967}"/>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3C1683FB-3532-FFA2-2E61-418225FE1933}"/>
              </a:ext>
            </a:extLst>
          </p:cNvPr>
          <p:cNvSpPr>
            <a:spLocks noGrp="1"/>
          </p:cNvSpPr>
          <p:nvPr>
            <p:ph type="sldNum" sz="quarter" idx="12"/>
          </p:nvPr>
        </p:nvSpPr>
        <p:spPr/>
        <p:txBody>
          <a:bodyPr/>
          <a:lstStyle/>
          <a:p>
            <a:fld id="{1782AD6C-C1F6-4BBB-A32C-D3070AAF34DB}" type="slidenum">
              <a:rPr lang="el-CY" smtClean="0"/>
              <a:t>‹#›</a:t>
            </a:fld>
            <a:endParaRPr lang="el-CY"/>
          </a:p>
        </p:txBody>
      </p:sp>
    </p:spTree>
    <p:extLst>
      <p:ext uri="{BB962C8B-B14F-4D97-AF65-F5344CB8AC3E}">
        <p14:creationId xmlns:p14="http://schemas.microsoft.com/office/powerpoint/2010/main" val="251189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28ADD5-C52D-FA79-2407-C4C664BD84B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B6019428-8407-4407-4F39-B189349C68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32507FD0-FA46-AE80-F89E-D30538F7E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4CB157F-3732-2F3C-96C2-33F09883F2E2}"/>
              </a:ext>
            </a:extLst>
          </p:cNvPr>
          <p:cNvSpPr>
            <a:spLocks noGrp="1"/>
          </p:cNvSpPr>
          <p:nvPr>
            <p:ph type="dt" sz="half" idx="10"/>
          </p:nvPr>
        </p:nvSpPr>
        <p:spPr/>
        <p:txBody>
          <a:bodyPr/>
          <a:lstStyle/>
          <a:p>
            <a:fld id="{271F39CC-C43D-436A-8098-92D79759E37B}" type="datetimeFigureOut">
              <a:rPr lang="el-CY" smtClean="0"/>
              <a:t>15/11/2025</a:t>
            </a:fld>
            <a:endParaRPr lang="el-CY"/>
          </a:p>
        </p:txBody>
      </p:sp>
      <p:sp>
        <p:nvSpPr>
          <p:cNvPr id="6" name="Θέση υποσέλιδου 5">
            <a:extLst>
              <a:ext uri="{FF2B5EF4-FFF2-40B4-BE49-F238E27FC236}">
                <a16:creationId xmlns:a16="http://schemas.microsoft.com/office/drawing/2014/main" id="{1250F7AF-9103-533D-1078-F05CA119E960}"/>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5067D6CB-541D-1D90-55E0-E1F58183D8E2}"/>
              </a:ext>
            </a:extLst>
          </p:cNvPr>
          <p:cNvSpPr>
            <a:spLocks noGrp="1"/>
          </p:cNvSpPr>
          <p:nvPr>
            <p:ph type="sldNum" sz="quarter" idx="12"/>
          </p:nvPr>
        </p:nvSpPr>
        <p:spPr/>
        <p:txBody>
          <a:bodyPr/>
          <a:lstStyle/>
          <a:p>
            <a:fld id="{1782AD6C-C1F6-4BBB-A32C-D3070AAF34DB}" type="slidenum">
              <a:rPr lang="el-CY" smtClean="0"/>
              <a:t>‹#›</a:t>
            </a:fld>
            <a:endParaRPr lang="el-CY"/>
          </a:p>
        </p:txBody>
      </p:sp>
    </p:spTree>
    <p:extLst>
      <p:ext uri="{BB962C8B-B14F-4D97-AF65-F5344CB8AC3E}">
        <p14:creationId xmlns:p14="http://schemas.microsoft.com/office/powerpoint/2010/main" val="293899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3ADAE28-7AAE-14BA-D368-7A2A8E4183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9710BA7B-8FA0-B4D8-D6A1-D9362FD247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C0C3D72A-A10E-F108-6F52-0DAF9BB7CF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1F39CC-C43D-436A-8098-92D79759E37B}" type="datetimeFigureOut">
              <a:rPr lang="el-CY" smtClean="0"/>
              <a:t>15/11/2025</a:t>
            </a:fld>
            <a:endParaRPr lang="el-CY"/>
          </a:p>
        </p:txBody>
      </p:sp>
      <p:sp>
        <p:nvSpPr>
          <p:cNvPr id="5" name="Θέση υποσέλιδου 4">
            <a:extLst>
              <a:ext uri="{FF2B5EF4-FFF2-40B4-BE49-F238E27FC236}">
                <a16:creationId xmlns:a16="http://schemas.microsoft.com/office/drawing/2014/main" id="{1E1BE113-5EB7-E5D8-574B-7B6B20EB81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1D47B3D5-2881-42E9-498F-E83F8BC197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82AD6C-C1F6-4BBB-A32C-D3070AAF34DB}" type="slidenum">
              <a:rPr lang="el-CY" smtClean="0"/>
              <a:t>‹#›</a:t>
            </a:fld>
            <a:endParaRPr lang="el-CY"/>
          </a:p>
        </p:txBody>
      </p:sp>
    </p:spTree>
    <p:extLst>
      <p:ext uri="{BB962C8B-B14F-4D97-AF65-F5344CB8AC3E}">
        <p14:creationId xmlns:p14="http://schemas.microsoft.com/office/powerpoint/2010/main" val="272206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mailto:elenecharalampous72@gmail.com" TargetMode="External"/><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 Μορφές | Ιστολόγιο βοηθός!">
            <a:extLst>
              <a:ext uri="{FF2B5EF4-FFF2-40B4-BE49-F238E27FC236}">
                <a16:creationId xmlns:a16="http://schemas.microsoft.com/office/drawing/2014/main" id="{8D193C6F-30C3-5D4B-FFBB-A0A35BFD3E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33"/>
          <a:stretch>
            <a:fillRect/>
          </a:stretch>
        </p:blipFill>
        <p:spPr bwMode="auto">
          <a:xfrm>
            <a:off x="854530" y="1197429"/>
            <a:ext cx="8115300" cy="3831770"/>
          </a:xfrm>
          <a:prstGeom prst="rect">
            <a:avLst/>
          </a:prstGeom>
          <a:noFill/>
          <a:extLst>
            <a:ext uri="{909E8E84-426E-40DD-AFC4-6F175D3DCCD1}">
              <a14:hiddenFill xmlns:a14="http://schemas.microsoft.com/office/drawing/2010/main">
                <a:solidFill>
                  <a:srgbClr val="FFFFFF"/>
                </a:solidFill>
              </a14:hiddenFill>
            </a:ext>
          </a:extLst>
        </p:spPr>
      </p:pic>
      <p:sp>
        <p:nvSpPr>
          <p:cNvPr id="2" name="Οβάλ 1">
            <a:extLst>
              <a:ext uri="{FF2B5EF4-FFF2-40B4-BE49-F238E27FC236}">
                <a16:creationId xmlns:a16="http://schemas.microsoft.com/office/drawing/2014/main" id="{53AB6BA0-7F35-6E2E-CBF3-1F3720C6D4F4}"/>
              </a:ext>
            </a:extLst>
          </p:cNvPr>
          <p:cNvSpPr/>
          <p:nvPr/>
        </p:nvSpPr>
        <p:spPr>
          <a:xfrm>
            <a:off x="2100943" y="2340429"/>
            <a:ext cx="925286" cy="8382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dirty="0"/>
          </a:p>
        </p:txBody>
      </p:sp>
      <p:sp>
        <p:nvSpPr>
          <p:cNvPr id="3" name="Ορθογώνιο 2">
            <a:extLst>
              <a:ext uri="{FF2B5EF4-FFF2-40B4-BE49-F238E27FC236}">
                <a16:creationId xmlns:a16="http://schemas.microsoft.com/office/drawing/2014/main" id="{65830105-D733-AA0A-A404-4AA500CE771F}"/>
              </a:ext>
            </a:extLst>
          </p:cNvPr>
          <p:cNvSpPr/>
          <p:nvPr/>
        </p:nvSpPr>
        <p:spPr>
          <a:xfrm rot="20919887">
            <a:off x="7781300" y="4767008"/>
            <a:ext cx="3907971" cy="1222602"/>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l-CY"/>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l-GR" sz="1800" dirty="0" err="1"/>
              <a:t>Δρ</a:t>
            </a:r>
            <a:r>
              <a:rPr lang="el-GR" sz="1800" dirty="0"/>
              <a:t> Ελένη  Χαραλάμπους</a:t>
            </a:r>
          </a:p>
          <a:p>
            <a:pPr algn="ctr"/>
            <a:r>
              <a:rPr lang="en-US" sz="1800" dirty="0">
                <a:solidFill>
                  <a:schemeClr val="tx1"/>
                </a:solidFill>
                <a:hlinkClick r:id="rId3"/>
              </a:rPr>
              <a:t>elenecharalampous72@gmail.com</a:t>
            </a:r>
            <a:endParaRPr lang="el-GR" sz="1800" dirty="0">
              <a:solidFill>
                <a:schemeClr val="tx1"/>
              </a:solidFill>
            </a:endParaRPr>
          </a:p>
          <a:p>
            <a:pPr algn="ctr"/>
            <a:r>
              <a:rPr lang="en-US" dirty="0"/>
              <a:t>https://www.e-charalambous.com</a:t>
            </a:r>
            <a:endParaRPr lang="el-GR" dirty="0"/>
          </a:p>
        </p:txBody>
      </p:sp>
      <p:pic>
        <p:nvPicPr>
          <p:cNvPr id="23554" name="Picture 2" descr="Χαρούμενο χαριτωμένο παιδί αγόρι με σωστό και λάθος σημάδι Διάνυσμα από  ©colorfuelstudio 321237988">
            <a:extLst>
              <a:ext uri="{FF2B5EF4-FFF2-40B4-BE49-F238E27FC236}">
                <a16:creationId xmlns:a16="http://schemas.microsoft.com/office/drawing/2014/main" id="{F618B867-47EF-620D-D556-29BCC3300B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671" t="5998" r="1329" b="10412"/>
          <a:stretch>
            <a:fillRect/>
          </a:stretch>
        </p:blipFill>
        <p:spPr bwMode="auto">
          <a:xfrm>
            <a:off x="140837" y="3962033"/>
            <a:ext cx="956921" cy="1209132"/>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10 μυστικά για τα διαγωνίσματα. - Πραξη και Πρόοδος">
            <a:extLst>
              <a:ext uri="{FF2B5EF4-FFF2-40B4-BE49-F238E27FC236}">
                <a16:creationId xmlns:a16="http://schemas.microsoft.com/office/drawing/2014/main" id="{9E7089BF-DC40-AE07-ECCE-0087B38F35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9562" y="4394878"/>
            <a:ext cx="2066925" cy="2219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Χαρούμενο χαριτωμένο παιδί αγόρι με σωστό και λάθος σημάδι Διάνυσμα από  ©colorfuelstudio 321237988">
            <a:extLst>
              <a:ext uri="{FF2B5EF4-FFF2-40B4-BE49-F238E27FC236}">
                <a16:creationId xmlns:a16="http://schemas.microsoft.com/office/drawing/2014/main" id="{C32994CB-4C6B-04AA-D308-491DC2AACC9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29" t="5998" r="41778" b="10412"/>
          <a:stretch>
            <a:fillRect/>
          </a:stretch>
        </p:blipFill>
        <p:spPr bwMode="auto">
          <a:xfrm>
            <a:off x="9079367" y="3721595"/>
            <a:ext cx="1463448" cy="918253"/>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ΦΙΛΟΛΟΓΟΥΠΟΛΗ: Γράφω καλά στο διαγώνισμα των Αρχαίων Ελληνικών Κειμένων από  μετάφραση (Γυμνάσιο)">
            <a:extLst>
              <a:ext uri="{FF2B5EF4-FFF2-40B4-BE49-F238E27FC236}">
                <a16:creationId xmlns:a16="http://schemas.microsoft.com/office/drawing/2014/main" id="{9FC769CB-6A32-E3AC-512D-62A791434F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2080" y="5014003"/>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Χαρούμενο χαριτωμένο παιδί αγόρι με σωστό και λάθος σημάδι Διάνυσμα από  ©colorfuelstudio 321237988">
            <a:extLst>
              <a:ext uri="{FF2B5EF4-FFF2-40B4-BE49-F238E27FC236}">
                <a16:creationId xmlns:a16="http://schemas.microsoft.com/office/drawing/2014/main" id="{FA8CAADF-D36C-012B-C2F7-07DAF2874B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671" t="5998" r="1329" b="10412"/>
          <a:stretch>
            <a:fillRect/>
          </a:stretch>
        </p:blipFill>
        <p:spPr bwMode="auto">
          <a:xfrm>
            <a:off x="376069" y="450897"/>
            <a:ext cx="956921" cy="1209132"/>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Χαμογελώντας με αναπηρία κορίτσι σε αναπηρική καρέκλα και τους φίλους της  Σχολής που κάθονται γύρω από το στρογγυλό τραπέζι, διαβάζοντας βιβλία και  να μιλούν μεταξύ τους. Έννοια της δραστηριότητας χωρίς αποκλεισμούς. Καρτούν">
            <a:extLst>
              <a:ext uri="{FF2B5EF4-FFF2-40B4-BE49-F238E27FC236}">
                <a16:creationId xmlns:a16="http://schemas.microsoft.com/office/drawing/2014/main" id="{EB2D02D2-E910-885E-C965-983D888C242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9930"/>
          <a:stretch>
            <a:fillRect/>
          </a:stretch>
        </p:blipFill>
        <p:spPr bwMode="auto">
          <a:xfrm>
            <a:off x="8817429" y="279176"/>
            <a:ext cx="3298371" cy="33022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Χαρούμενο χαριτωμένο παιδί αγόρι με σωστό και λάθος σημάδι Διάνυσμα από  ©colorfuelstudio 321237988">
            <a:extLst>
              <a:ext uri="{FF2B5EF4-FFF2-40B4-BE49-F238E27FC236}">
                <a16:creationId xmlns:a16="http://schemas.microsoft.com/office/drawing/2014/main" id="{965C6635-9146-9743-A3C7-1D09818A63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29" t="5998" r="41778" b="10412"/>
          <a:stretch>
            <a:fillRect/>
          </a:stretch>
        </p:blipFill>
        <p:spPr bwMode="auto">
          <a:xfrm>
            <a:off x="3821569" y="4095750"/>
            <a:ext cx="1463448" cy="918253"/>
          </a:xfrm>
          <a:prstGeom prst="rect">
            <a:avLst/>
          </a:prstGeom>
          <a:noFill/>
          <a:extLst>
            <a:ext uri="{909E8E84-426E-40DD-AFC4-6F175D3DCCD1}">
              <a14:hiddenFill xmlns:a14="http://schemas.microsoft.com/office/drawing/2010/main">
                <a:solidFill>
                  <a:srgbClr val="FFFFFF"/>
                </a:solidFill>
              </a14:hiddenFill>
            </a:ext>
          </a:extLst>
        </p:spPr>
      </p:pic>
      <p:pic>
        <p:nvPicPr>
          <p:cNvPr id="23562" name="Picture 10" descr="Παιδί αντιγραφή από άλλα μαθητή χαρτί κατά τη διάρκεια της εξέτασης.  Διάνυσμα από ©eempris.hotmail.com 143587937">
            <a:extLst>
              <a:ext uri="{FF2B5EF4-FFF2-40B4-BE49-F238E27FC236}">
                <a16:creationId xmlns:a16="http://schemas.microsoft.com/office/drawing/2014/main" id="{DABC51F2-1A01-D617-827C-1216E7C3FA5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8923"/>
          <a:stretch>
            <a:fillRect/>
          </a:stretch>
        </p:blipFill>
        <p:spPr bwMode="auto">
          <a:xfrm>
            <a:off x="1561079" y="322719"/>
            <a:ext cx="2005014" cy="1591213"/>
          </a:xfrm>
          <a:prstGeom prst="rect">
            <a:avLst/>
          </a:prstGeom>
          <a:noFill/>
          <a:extLst>
            <a:ext uri="{909E8E84-426E-40DD-AFC4-6F175D3DCCD1}">
              <a14:hiddenFill xmlns:a14="http://schemas.microsoft.com/office/drawing/2010/main">
                <a:solidFill>
                  <a:srgbClr val="FFFFFF"/>
                </a:solidFill>
              </a14:hiddenFill>
            </a:ext>
          </a:extLst>
        </p:spPr>
      </p:pic>
      <p:pic>
        <p:nvPicPr>
          <p:cNvPr id="23564" name="Picture 12" descr="Quiz Cartoons and Comics - funny pictures from CartoonStock">
            <a:extLst>
              <a:ext uri="{FF2B5EF4-FFF2-40B4-BE49-F238E27FC236}">
                <a16:creationId xmlns:a16="http://schemas.microsoft.com/office/drawing/2014/main" id="{A254F7BD-2A6D-67E7-65DD-CDF2FBB514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5017" y="279176"/>
            <a:ext cx="2219325" cy="15912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Χαρούμενο χαριτωμένο παιδί αγόρι με σωστό και λάθος σημάδι Διάνυσμα από  ©colorfuelstudio 321237988">
            <a:extLst>
              <a:ext uri="{FF2B5EF4-FFF2-40B4-BE49-F238E27FC236}">
                <a16:creationId xmlns:a16="http://schemas.microsoft.com/office/drawing/2014/main" id="{815846C3-3EFA-B4A9-C82D-226A785FFA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29" t="5998" r="41778" b="10412"/>
          <a:stretch>
            <a:fillRect/>
          </a:stretch>
        </p:blipFill>
        <p:spPr bwMode="auto">
          <a:xfrm>
            <a:off x="4044554" y="450897"/>
            <a:ext cx="1463448" cy="918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213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22B7CE-D569-CE9B-EA9C-6E92B4DCAD7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6EBE3E4-A897-BBFE-D7F4-E6338DC5B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C939FF-9C3E-2CEE-2E5A-B9DFF6400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1D2B0BD-BB25-84C9-1FB9-553C41F65B4B}"/>
              </a:ext>
            </a:extLst>
          </p:cNvPr>
          <p:cNvSpPr>
            <a:spLocks noGrp="1"/>
          </p:cNvSpPr>
          <p:nvPr>
            <p:ph type="title"/>
          </p:nvPr>
        </p:nvSpPr>
        <p:spPr>
          <a:xfrm>
            <a:off x="640079" y="2074363"/>
            <a:ext cx="307539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l-GR" sz="1800" b="1" dirty="0">
                <a:solidFill>
                  <a:srgbClr val="FF0000"/>
                </a:solidFill>
                <a:effectLst/>
                <a:latin typeface="Calibri" panose="020F0502020204030204" pitchFamily="34" charset="0"/>
                <a:ea typeface="Calibri" panose="020F0502020204030204" pitchFamily="34" charset="0"/>
              </a:rPr>
              <a:t>Ο δίσκος της Φαιστού</a:t>
            </a:r>
            <a:r>
              <a:rPr lang="en-US" sz="1800" b="1" dirty="0">
                <a:solidFill>
                  <a:srgbClr val="FF0000"/>
                </a:solidFill>
                <a:effectLst/>
                <a:latin typeface="Calibri" panose="020F0502020204030204" pitchFamily="34" charset="0"/>
                <a:ea typeface="Calibri" panose="020F0502020204030204" pitchFamily="34" charset="0"/>
              </a:rPr>
              <a:t> </a:t>
            </a:r>
            <a:r>
              <a:rPr lang="el-GR" sz="1800" b="1" dirty="0">
                <a:solidFill>
                  <a:srgbClr val="FF0000"/>
                </a:solidFill>
                <a:effectLst/>
                <a:latin typeface="Calibri" panose="020F0502020204030204" pitchFamily="34" charset="0"/>
                <a:ea typeface="Calibri" panose="020F0502020204030204" pitchFamily="34" charset="0"/>
              </a:rPr>
              <a:t>αποτελεί το σπουδαιότερο δείγμα ιερογλυφικής γραφής από την </a:t>
            </a:r>
            <a:endParaRPr lang="en-US" sz="4000" b="1" kern="1200" dirty="0">
              <a:solidFill>
                <a:srgbClr val="FF0000"/>
              </a:solidFill>
              <a:latin typeface="+mj-lt"/>
              <a:ea typeface="+mj-ea"/>
              <a:cs typeface="+mj-cs"/>
            </a:endParaRPr>
          </a:p>
        </p:txBody>
      </p:sp>
      <p:graphicFrame>
        <p:nvGraphicFramePr>
          <p:cNvPr id="4" name="Θέση περιεχομένου 3">
            <a:extLst>
              <a:ext uri="{FF2B5EF4-FFF2-40B4-BE49-F238E27FC236}">
                <a16:creationId xmlns:a16="http://schemas.microsoft.com/office/drawing/2014/main" id="{5A544A54-254B-65F5-4548-69ACFC76387F}"/>
              </a:ext>
            </a:extLst>
          </p:cNvPr>
          <p:cNvGraphicFramePr>
            <a:graphicFrameLocks noGrp="1"/>
          </p:cNvGraphicFramePr>
          <p:nvPr>
            <p:ph idx="1"/>
            <p:extLst>
              <p:ext uri="{D42A27DB-BD31-4B8C-83A1-F6EECF244321}">
                <p14:modId xmlns:p14="http://schemas.microsoft.com/office/powerpoint/2010/main" val="3967673507"/>
              </p:ext>
            </p:extLst>
          </p:nvPr>
        </p:nvGraphicFramePr>
        <p:xfrm>
          <a:off x="6221292" y="740229"/>
          <a:ext cx="2822815" cy="3755571"/>
        </p:xfrm>
        <a:graphic>
          <a:graphicData uri="http://schemas.openxmlformats.org/drawingml/2006/table">
            <a:tbl>
              <a:tblPr firstRow="1" firstCol="1" bandRow="1">
                <a:tableStyleId>{5C22544A-7EE6-4342-B048-85BDC9FD1C3A}</a:tableStyleId>
              </a:tblPr>
              <a:tblGrid>
                <a:gridCol w="2822815">
                  <a:extLst>
                    <a:ext uri="{9D8B030D-6E8A-4147-A177-3AD203B41FA5}">
                      <a16:colId xmlns:a16="http://schemas.microsoft.com/office/drawing/2014/main" val="3494810646"/>
                    </a:ext>
                  </a:extLst>
                </a:gridCol>
              </a:tblGrid>
              <a:tr h="1112520">
                <a:tc>
                  <a:txBody>
                    <a:bodyPr/>
                    <a:lstStyle/>
                    <a:p>
                      <a:pPr>
                        <a:lnSpc>
                          <a:spcPts val="1800"/>
                        </a:lnSpc>
                        <a:spcAft>
                          <a:spcPts val="800"/>
                        </a:spcAft>
                      </a:pPr>
                      <a:endParaRPr lang="el-GR" sz="3300" b="1" dirty="0">
                        <a:solidFill>
                          <a:schemeClr val="tx1"/>
                        </a:solidFill>
                        <a:effectLst/>
                      </a:endParaRPr>
                    </a:p>
                    <a:p>
                      <a:pPr>
                        <a:lnSpc>
                          <a:spcPts val="1800"/>
                        </a:lnSpc>
                        <a:spcAft>
                          <a:spcPts val="800"/>
                        </a:spcAft>
                      </a:pPr>
                      <a:r>
                        <a:rPr lang="el-GR" sz="3300" b="1" dirty="0">
                          <a:solidFill>
                            <a:schemeClr val="tx1"/>
                          </a:solidFill>
                          <a:effectLst/>
                        </a:rPr>
                        <a:t>(1)</a:t>
                      </a:r>
                      <a:r>
                        <a:rPr lang="el-GR" sz="1800" b="1" kern="1200" dirty="0">
                          <a:solidFill>
                            <a:schemeClr val="tx1"/>
                          </a:solidFill>
                          <a:effectLst/>
                          <a:latin typeface="+mn-lt"/>
                          <a:ea typeface="+mn-ea"/>
                          <a:cs typeface="+mn-cs"/>
                        </a:rPr>
                        <a:t> Κρήτη</a:t>
                      </a:r>
                      <a:endParaRPr lang="el-CY" sz="3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1112520">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(2)</a:t>
                      </a:r>
                      <a:r>
                        <a:rPr lang="el-GR" sz="1800" b="1" kern="1200" dirty="0">
                          <a:solidFill>
                            <a:schemeClr val="lt1"/>
                          </a:solidFill>
                          <a:effectLst/>
                          <a:latin typeface="+mn-lt"/>
                          <a:ea typeface="+mn-ea"/>
                          <a:cs typeface="+mn-cs"/>
                        </a:rPr>
                        <a:t> </a:t>
                      </a:r>
                      <a:r>
                        <a:rPr lang="el-GR" sz="1800" b="1" kern="1200" dirty="0">
                          <a:solidFill>
                            <a:schemeClr val="tx1"/>
                          </a:solidFill>
                          <a:effectLst/>
                          <a:latin typeface="+mn-lt"/>
                          <a:ea typeface="+mn-ea"/>
                          <a:cs typeface="+mn-cs"/>
                        </a:rPr>
                        <a:t>Τίρυνθα</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530531">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(3)</a:t>
                      </a:r>
                      <a:r>
                        <a:rPr lang="el-GR" sz="1800" b="1" kern="1200" dirty="0">
                          <a:solidFill>
                            <a:schemeClr val="tx1"/>
                          </a:solidFill>
                          <a:effectLst/>
                          <a:latin typeface="+mn-lt"/>
                          <a:ea typeface="+mn-ea"/>
                          <a:cs typeface="+mn-cs"/>
                        </a:rPr>
                        <a:t> Κέα</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5122" name="Picture 2" descr="Υπουργείο Πολιτισμού και Αθλητισμού | Αρχαιολογικό Μουσείο Ηρακλείου">
            <a:extLst>
              <a:ext uri="{FF2B5EF4-FFF2-40B4-BE49-F238E27FC236}">
                <a16:creationId xmlns:a16="http://schemas.microsoft.com/office/drawing/2014/main" id="{6D9ED7AD-E4AC-5E04-1E6E-A9B99F5AB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2679" y="4781550"/>
            <a:ext cx="25527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917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45976D-E74A-D33D-F329-483920474AD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DD87B93-BF8D-B8E4-B74A-AA1B08B2C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CA9A44-EB67-C86E-A3B9-3FCF81CCB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824E700-EAB5-77F3-4B32-77B8021CA5FF}"/>
              </a:ext>
            </a:extLst>
          </p:cNvPr>
          <p:cNvSpPr>
            <a:spLocks noGrp="1"/>
          </p:cNvSpPr>
          <p:nvPr>
            <p:ph type="title"/>
          </p:nvPr>
        </p:nvSpPr>
        <p:spPr>
          <a:xfrm>
            <a:off x="640079" y="2074363"/>
            <a:ext cx="307539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l-GR" sz="1800" b="1" dirty="0">
                <a:solidFill>
                  <a:srgbClr val="FF0000"/>
                </a:solidFill>
                <a:effectLst/>
                <a:latin typeface="Calibri" panose="020F0502020204030204" pitchFamily="34" charset="0"/>
                <a:ea typeface="Calibri" panose="020F0502020204030204" pitchFamily="34" charset="0"/>
              </a:rPr>
              <a:t>Ο δίσκος της Φαιστού</a:t>
            </a:r>
            <a:r>
              <a:rPr lang="en-US" sz="1800" b="1" dirty="0">
                <a:solidFill>
                  <a:srgbClr val="FF0000"/>
                </a:solidFill>
                <a:effectLst/>
                <a:latin typeface="Calibri" panose="020F0502020204030204" pitchFamily="34" charset="0"/>
                <a:ea typeface="Calibri" panose="020F0502020204030204" pitchFamily="34" charset="0"/>
              </a:rPr>
              <a:t> </a:t>
            </a:r>
            <a:r>
              <a:rPr lang="el-GR" sz="1800" b="1" dirty="0">
                <a:solidFill>
                  <a:srgbClr val="FF0000"/>
                </a:solidFill>
                <a:effectLst/>
                <a:latin typeface="Calibri" panose="020F0502020204030204" pitchFamily="34" charset="0"/>
                <a:ea typeface="Calibri" panose="020F0502020204030204" pitchFamily="34" charset="0"/>
              </a:rPr>
              <a:t>αποτελεί το σπουδαιότερο δείγμα ιερογλυφικής γραφής από την </a:t>
            </a:r>
            <a:endParaRPr lang="en-US" sz="4000" b="1" kern="1200" dirty="0">
              <a:solidFill>
                <a:srgbClr val="FF0000"/>
              </a:solidFill>
              <a:latin typeface="+mj-lt"/>
              <a:ea typeface="+mj-ea"/>
              <a:cs typeface="+mj-cs"/>
            </a:endParaRPr>
          </a:p>
        </p:txBody>
      </p:sp>
      <p:graphicFrame>
        <p:nvGraphicFramePr>
          <p:cNvPr id="4" name="Θέση περιεχομένου 3">
            <a:extLst>
              <a:ext uri="{FF2B5EF4-FFF2-40B4-BE49-F238E27FC236}">
                <a16:creationId xmlns:a16="http://schemas.microsoft.com/office/drawing/2014/main" id="{A04077A3-830C-4CAE-01F2-DBEF4B9A7603}"/>
              </a:ext>
            </a:extLst>
          </p:cNvPr>
          <p:cNvGraphicFramePr>
            <a:graphicFrameLocks noGrp="1"/>
          </p:cNvGraphicFramePr>
          <p:nvPr>
            <p:ph idx="1"/>
            <p:extLst>
              <p:ext uri="{D42A27DB-BD31-4B8C-83A1-F6EECF244321}">
                <p14:modId xmlns:p14="http://schemas.microsoft.com/office/powerpoint/2010/main" val="952556265"/>
              </p:ext>
            </p:extLst>
          </p:nvPr>
        </p:nvGraphicFramePr>
        <p:xfrm>
          <a:off x="6221292" y="740229"/>
          <a:ext cx="2822815" cy="3755571"/>
        </p:xfrm>
        <a:graphic>
          <a:graphicData uri="http://schemas.openxmlformats.org/drawingml/2006/table">
            <a:tbl>
              <a:tblPr firstRow="1" firstCol="1" bandRow="1">
                <a:tableStyleId>{5C22544A-7EE6-4342-B048-85BDC9FD1C3A}</a:tableStyleId>
              </a:tblPr>
              <a:tblGrid>
                <a:gridCol w="2822815">
                  <a:extLst>
                    <a:ext uri="{9D8B030D-6E8A-4147-A177-3AD203B41FA5}">
                      <a16:colId xmlns:a16="http://schemas.microsoft.com/office/drawing/2014/main" val="3494810646"/>
                    </a:ext>
                  </a:extLst>
                </a:gridCol>
              </a:tblGrid>
              <a:tr h="1112520">
                <a:tc>
                  <a:txBody>
                    <a:bodyPr/>
                    <a:lstStyle/>
                    <a:p>
                      <a:pPr>
                        <a:lnSpc>
                          <a:spcPts val="1800"/>
                        </a:lnSpc>
                        <a:spcAft>
                          <a:spcPts val="800"/>
                        </a:spcAft>
                      </a:pPr>
                      <a:endParaRPr lang="el-GR" sz="3300" b="1" dirty="0">
                        <a:solidFill>
                          <a:schemeClr val="tx1"/>
                        </a:solidFill>
                        <a:effectLst/>
                      </a:endParaRPr>
                    </a:p>
                    <a:p>
                      <a:pPr>
                        <a:lnSpc>
                          <a:spcPts val="1800"/>
                        </a:lnSpc>
                        <a:spcAft>
                          <a:spcPts val="800"/>
                        </a:spcAft>
                      </a:pPr>
                      <a:r>
                        <a:rPr lang="el-GR" sz="3300" b="1" dirty="0">
                          <a:solidFill>
                            <a:srgbClr val="FF0000"/>
                          </a:solidFill>
                          <a:effectLst/>
                        </a:rPr>
                        <a:t>(1)</a:t>
                      </a:r>
                      <a:r>
                        <a:rPr lang="el-GR" sz="1800" b="1" kern="1200" dirty="0">
                          <a:solidFill>
                            <a:srgbClr val="FF0000"/>
                          </a:solidFill>
                          <a:effectLst/>
                          <a:latin typeface="+mn-lt"/>
                          <a:ea typeface="+mn-ea"/>
                          <a:cs typeface="+mn-cs"/>
                        </a:rPr>
                        <a:t> Κρήτη</a:t>
                      </a:r>
                      <a:endParaRPr lang="el-CY" sz="3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1112520">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(2)</a:t>
                      </a:r>
                      <a:r>
                        <a:rPr lang="el-GR" sz="1800" b="1" kern="1200" dirty="0">
                          <a:solidFill>
                            <a:schemeClr val="lt1"/>
                          </a:solidFill>
                          <a:effectLst/>
                          <a:latin typeface="+mn-lt"/>
                          <a:ea typeface="+mn-ea"/>
                          <a:cs typeface="+mn-cs"/>
                        </a:rPr>
                        <a:t> </a:t>
                      </a:r>
                      <a:r>
                        <a:rPr lang="el-GR" sz="1800" b="1" kern="1200" dirty="0">
                          <a:solidFill>
                            <a:schemeClr val="tx1"/>
                          </a:solidFill>
                          <a:effectLst/>
                          <a:latin typeface="+mn-lt"/>
                          <a:ea typeface="+mn-ea"/>
                          <a:cs typeface="+mn-cs"/>
                        </a:rPr>
                        <a:t>Τίρυνθα</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530531">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(3)</a:t>
                      </a:r>
                      <a:r>
                        <a:rPr lang="el-GR" sz="1800" b="1" kern="1200" dirty="0">
                          <a:solidFill>
                            <a:schemeClr val="tx1"/>
                          </a:solidFill>
                          <a:effectLst/>
                          <a:latin typeface="+mn-lt"/>
                          <a:ea typeface="+mn-ea"/>
                          <a:cs typeface="+mn-cs"/>
                        </a:rPr>
                        <a:t> Κέα</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5122" name="Picture 2" descr="Υπουργείο Πολιτισμού και Αθλητισμού | Αρχαιολογικό Μουσείο Ηρακλείου">
            <a:extLst>
              <a:ext uri="{FF2B5EF4-FFF2-40B4-BE49-F238E27FC236}">
                <a16:creationId xmlns:a16="http://schemas.microsoft.com/office/drawing/2014/main" id="{81DEC612-8A48-69FE-BD5B-FB2499AC0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2679" y="4781550"/>
            <a:ext cx="25527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547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2F2B3C-6E44-D99F-D9A1-D90FE035F36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D511A5B-EAA4-54E9-F40D-4DC24D525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4F4E6EA-EC0B-9DBD-B9F3-26157C32B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9627CE1-2723-1F7D-307C-5A6AB9103ACD}"/>
              </a:ext>
            </a:extLst>
          </p:cNvPr>
          <p:cNvSpPr>
            <a:spLocks noGrp="1"/>
          </p:cNvSpPr>
          <p:nvPr>
            <p:ph type="title"/>
          </p:nvPr>
        </p:nvSpPr>
        <p:spPr>
          <a:xfrm>
            <a:off x="640079" y="2074363"/>
            <a:ext cx="307539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nSpc>
                <a:spcPts val="1800"/>
              </a:lnSpc>
              <a:spcAft>
                <a:spcPts val="800"/>
              </a:spcAft>
            </a:pPr>
            <a:r>
              <a:rPr lang="el-G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Από τα ζώα σημαντικό ρόλο παίζει στη μινωική θρησκεία ο</a:t>
            </a:r>
            <a:endParaRPr lang="el-CY"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Θέση περιεχομένου 3">
            <a:extLst>
              <a:ext uri="{FF2B5EF4-FFF2-40B4-BE49-F238E27FC236}">
                <a16:creationId xmlns:a16="http://schemas.microsoft.com/office/drawing/2014/main" id="{92271E35-FE37-4506-1DB1-1C065C2EB082}"/>
              </a:ext>
            </a:extLst>
          </p:cNvPr>
          <p:cNvGraphicFramePr>
            <a:graphicFrameLocks noGrp="1"/>
          </p:cNvGraphicFramePr>
          <p:nvPr>
            <p:ph idx="1"/>
            <p:extLst>
              <p:ext uri="{D42A27DB-BD31-4B8C-83A1-F6EECF244321}">
                <p14:modId xmlns:p14="http://schemas.microsoft.com/office/powerpoint/2010/main" val="1599661840"/>
              </p:ext>
            </p:extLst>
          </p:nvPr>
        </p:nvGraphicFramePr>
        <p:xfrm>
          <a:off x="6221292" y="740229"/>
          <a:ext cx="2822815" cy="3755571"/>
        </p:xfrm>
        <a:graphic>
          <a:graphicData uri="http://schemas.openxmlformats.org/drawingml/2006/table">
            <a:tbl>
              <a:tblPr firstRow="1" firstCol="1" bandRow="1">
                <a:tableStyleId>{5C22544A-7EE6-4342-B048-85BDC9FD1C3A}</a:tableStyleId>
              </a:tblPr>
              <a:tblGrid>
                <a:gridCol w="2822815">
                  <a:extLst>
                    <a:ext uri="{9D8B030D-6E8A-4147-A177-3AD203B41FA5}">
                      <a16:colId xmlns:a16="http://schemas.microsoft.com/office/drawing/2014/main" val="3494810646"/>
                    </a:ext>
                  </a:extLst>
                </a:gridCol>
              </a:tblGrid>
              <a:tr h="1112520">
                <a:tc>
                  <a:txBody>
                    <a:bodyPr/>
                    <a:lstStyle/>
                    <a:p>
                      <a:pPr>
                        <a:lnSpc>
                          <a:spcPts val="1800"/>
                        </a:lnSpc>
                        <a:spcAft>
                          <a:spcPts val="800"/>
                        </a:spcAft>
                      </a:pPr>
                      <a:endParaRPr lang="el-GR" sz="3300" b="1" dirty="0">
                        <a:solidFill>
                          <a:schemeClr val="tx1"/>
                        </a:solidFill>
                        <a:effectLst/>
                      </a:endParaRPr>
                    </a:p>
                    <a:p>
                      <a:pPr>
                        <a:lnSpc>
                          <a:spcPts val="1800"/>
                        </a:lnSpc>
                        <a:spcAft>
                          <a:spcPts val="800"/>
                        </a:spcAft>
                      </a:pPr>
                      <a:r>
                        <a:rPr lang="el-GR" sz="3300" b="1" dirty="0">
                          <a:solidFill>
                            <a:schemeClr val="tx1"/>
                          </a:solidFill>
                          <a:effectLst/>
                        </a:rPr>
                        <a:t>(1)</a:t>
                      </a:r>
                      <a:r>
                        <a:rPr lang="el-GR" sz="1800" b="1" kern="1200" dirty="0">
                          <a:solidFill>
                            <a:schemeClr val="tx1"/>
                          </a:solidFill>
                          <a:effectLst/>
                          <a:latin typeface="+mn-lt"/>
                          <a:ea typeface="+mn-ea"/>
                          <a:cs typeface="+mn-cs"/>
                        </a:rPr>
                        <a:t> τίγρης</a:t>
                      </a:r>
                      <a:endParaRPr lang="el-CY" sz="3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1112520">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b="1" dirty="0">
                          <a:solidFill>
                            <a:schemeClr val="tx1"/>
                          </a:solidFill>
                          <a:effectLst/>
                        </a:rPr>
                        <a:t>(2)</a:t>
                      </a:r>
                      <a:r>
                        <a:rPr lang="el-GR" sz="1800" b="1" kern="1200" dirty="0">
                          <a:solidFill>
                            <a:schemeClr val="tx1"/>
                          </a:solidFill>
                          <a:effectLst/>
                          <a:latin typeface="+mn-lt"/>
                          <a:ea typeface="+mn-ea"/>
                          <a:cs typeface="+mn-cs"/>
                        </a:rPr>
                        <a:t> ταύρος</a:t>
                      </a:r>
                      <a:endParaRPr lang="el-CY" sz="3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530531">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(3)</a:t>
                      </a:r>
                      <a:r>
                        <a:rPr lang="el-GR" sz="1800" b="1" kern="1200" dirty="0">
                          <a:solidFill>
                            <a:schemeClr val="tx1"/>
                          </a:solidFill>
                          <a:effectLst/>
                          <a:latin typeface="+mn-lt"/>
                          <a:ea typeface="+mn-ea"/>
                          <a:cs typeface="+mn-cs"/>
                        </a:rPr>
                        <a:t> τάρανδος</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6146" name="Picture 2" descr="ΤΑΥΡΟΣ - ΤΟ ΙΕΡΟ ΖΩΟ ΣΤΗΝ ΜΙΝΩΙΚΗ ΚΡΗΤΗ - jewelleryforus.com">
            <a:extLst>
              <a:ext uri="{FF2B5EF4-FFF2-40B4-BE49-F238E27FC236}">
                <a16:creationId xmlns:a16="http://schemas.microsoft.com/office/drawing/2014/main" id="{7BF5F27E-43D6-7640-1A33-E50DA80E4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8984" y="4783638"/>
            <a:ext cx="28479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ΤΑΥΡΟΣ - ΤΟ ΙΕΡΟ ΖΩΟ ΣΤΗΝ ΜΙΝΩΙΚΗ ΚΡΗΤΗ - jewelleryforus.com">
            <a:extLst>
              <a:ext uri="{FF2B5EF4-FFF2-40B4-BE49-F238E27FC236}">
                <a16:creationId xmlns:a16="http://schemas.microsoft.com/office/drawing/2014/main" id="{E4EFE027-F6CE-28E2-CE78-BD5075517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3017" y="3735888"/>
            <a:ext cx="1724025"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459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28C40A-63D2-F30C-0186-FADDF766859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739B22E-AB6C-DAC1-D3A7-434999682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5C1338-92F1-CF5E-79A5-28024A908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75414C8-7EA6-36FC-FE84-27D27CD852B8}"/>
              </a:ext>
            </a:extLst>
          </p:cNvPr>
          <p:cNvSpPr>
            <a:spLocks noGrp="1"/>
          </p:cNvSpPr>
          <p:nvPr>
            <p:ph type="title"/>
          </p:nvPr>
        </p:nvSpPr>
        <p:spPr>
          <a:xfrm>
            <a:off x="640079" y="2074363"/>
            <a:ext cx="307539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nSpc>
                <a:spcPts val="1800"/>
              </a:lnSpc>
              <a:spcAft>
                <a:spcPts val="800"/>
              </a:spcAft>
            </a:pPr>
            <a:r>
              <a:rPr lang="el-G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Από τα ζώα σημαντικό ρόλο παίζει στη μινωική θρησκεία ο</a:t>
            </a:r>
            <a:endParaRPr lang="el-CY"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Θέση περιεχομένου 3">
            <a:extLst>
              <a:ext uri="{FF2B5EF4-FFF2-40B4-BE49-F238E27FC236}">
                <a16:creationId xmlns:a16="http://schemas.microsoft.com/office/drawing/2014/main" id="{BC1C0778-8B13-F5C0-89A4-EDE487A217E9}"/>
              </a:ext>
            </a:extLst>
          </p:cNvPr>
          <p:cNvGraphicFramePr>
            <a:graphicFrameLocks noGrp="1"/>
          </p:cNvGraphicFramePr>
          <p:nvPr>
            <p:ph idx="1"/>
          </p:nvPr>
        </p:nvGraphicFramePr>
        <p:xfrm>
          <a:off x="6221292" y="740229"/>
          <a:ext cx="2822815" cy="3755571"/>
        </p:xfrm>
        <a:graphic>
          <a:graphicData uri="http://schemas.openxmlformats.org/drawingml/2006/table">
            <a:tbl>
              <a:tblPr firstRow="1" firstCol="1" bandRow="1">
                <a:tableStyleId>{5C22544A-7EE6-4342-B048-85BDC9FD1C3A}</a:tableStyleId>
              </a:tblPr>
              <a:tblGrid>
                <a:gridCol w="2822815">
                  <a:extLst>
                    <a:ext uri="{9D8B030D-6E8A-4147-A177-3AD203B41FA5}">
                      <a16:colId xmlns:a16="http://schemas.microsoft.com/office/drawing/2014/main" val="3494810646"/>
                    </a:ext>
                  </a:extLst>
                </a:gridCol>
              </a:tblGrid>
              <a:tr h="1112520">
                <a:tc>
                  <a:txBody>
                    <a:bodyPr/>
                    <a:lstStyle/>
                    <a:p>
                      <a:pPr>
                        <a:lnSpc>
                          <a:spcPts val="1800"/>
                        </a:lnSpc>
                        <a:spcAft>
                          <a:spcPts val="800"/>
                        </a:spcAft>
                      </a:pPr>
                      <a:endParaRPr lang="el-GR" sz="3300" b="1" dirty="0">
                        <a:solidFill>
                          <a:schemeClr val="tx1"/>
                        </a:solidFill>
                        <a:effectLst/>
                      </a:endParaRPr>
                    </a:p>
                    <a:p>
                      <a:pPr>
                        <a:lnSpc>
                          <a:spcPts val="1800"/>
                        </a:lnSpc>
                        <a:spcAft>
                          <a:spcPts val="800"/>
                        </a:spcAft>
                      </a:pPr>
                      <a:r>
                        <a:rPr lang="el-GR" sz="3300" b="1" dirty="0">
                          <a:solidFill>
                            <a:schemeClr val="tx1"/>
                          </a:solidFill>
                          <a:effectLst/>
                        </a:rPr>
                        <a:t>(1)</a:t>
                      </a:r>
                      <a:r>
                        <a:rPr lang="el-GR" sz="1800" b="1" kern="1200" dirty="0">
                          <a:solidFill>
                            <a:schemeClr val="tx1"/>
                          </a:solidFill>
                          <a:effectLst/>
                          <a:latin typeface="+mn-lt"/>
                          <a:ea typeface="+mn-ea"/>
                          <a:cs typeface="+mn-cs"/>
                        </a:rPr>
                        <a:t> τίγρης</a:t>
                      </a:r>
                      <a:endParaRPr lang="el-CY" sz="3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1112520">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b="1" dirty="0">
                          <a:solidFill>
                            <a:srgbClr val="FF0000"/>
                          </a:solidFill>
                          <a:effectLst/>
                        </a:rPr>
                        <a:t>(2)</a:t>
                      </a:r>
                      <a:r>
                        <a:rPr lang="el-GR" sz="1800" b="1" kern="1200" dirty="0">
                          <a:solidFill>
                            <a:srgbClr val="FF0000"/>
                          </a:solidFill>
                          <a:effectLst/>
                          <a:latin typeface="+mn-lt"/>
                          <a:ea typeface="+mn-ea"/>
                          <a:cs typeface="+mn-cs"/>
                        </a:rPr>
                        <a:t> ταύρος</a:t>
                      </a:r>
                      <a:endParaRPr lang="el-CY" sz="3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530531">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(3)</a:t>
                      </a:r>
                      <a:r>
                        <a:rPr lang="el-GR" sz="1800" b="1" kern="1200" dirty="0">
                          <a:solidFill>
                            <a:schemeClr val="tx1"/>
                          </a:solidFill>
                          <a:effectLst/>
                          <a:latin typeface="+mn-lt"/>
                          <a:ea typeface="+mn-ea"/>
                          <a:cs typeface="+mn-cs"/>
                        </a:rPr>
                        <a:t> τάρανδος</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6146" name="Picture 2" descr="ΤΑΥΡΟΣ - ΤΟ ΙΕΡΟ ΖΩΟ ΣΤΗΝ ΜΙΝΩΙΚΗ ΚΡΗΤΗ - jewelleryforus.com">
            <a:extLst>
              <a:ext uri="{FF2B5EF4-FFF2-40B4-BE49-F238E27FC236}">
                <a16:creationId xmlns:a16="http://schemas.microsoft.com/office/drawing/2014/main" id="{3EEF00FC-8EB4-D568-075E-73055D1D3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8984" y="4783638"/>
            <a:ext cx="28479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ΤΑΥΡΟΣ - ΤΟ ΙΕΡΟ ΖΩΟ ΣΤΗΝ ΜΙΝΩΙΚΗ ΚΡΗΤΗ - jewelleryforus.com">
            <a:extLst>
              <a:ext uri="{FF2B5EF4-FFF2-40B4-BE49-F238E27FC236}">
                <a16:creationId xmlns:a16="http://schemas.microsoft.com/office/drawing/2014/main" id="{875D14DF-6593-6534-6ED5-BFB378C6E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3017" y="3735888"/>
            <a:ext cx="1724025"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476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CD7631-2FA1-4E7E-3578-CFCB052459A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FC772C5-480D-7970-A47D-15E3EDD72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20CE7C1-4101-8C51-0521-DD04FEFC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B441A87-A9D5-B93C-7624-562502BFBC62}"/>
              </a:ext>
            </a:extLst>
          </p:cNvPr>
          <p:cNvSpPr>
            <a:spLocks noGrp="1"/>
          </p:cNvSpPr>
          <p:nvPr>
            <p:ph type="title"/>
          </p:nvPr>
        </p:nvSpPr>
        <p:spPr>
          <a:xfrm>
            <a:off x="640079" y="2074363"/>
            <a:ext cx="307539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nSpc>
                <a:spcPts val="1800"/>
              </a:lnSpc>
              <a:spcAft>
                <a:spcPts val="800"/>
              </a:spcAft>
            </a:pPr>
            <a:r>
              <a:rPr lang="el-GR" sz="1800" b="1" dirty="0">
                <a:solidFill>
                  <a:srgbClr val="FF0000"/>
                </a:solidFill>
                <a:effectLst/>
                <a:latin typeface="Calibri" panose="020F0502020204030204" pitchFamily="34" charset="0"/>
                <a:ea typeface="Calibri" panose="020F0502020204030204" pitchFamily="34" charset="0"/>
              </a:rPr>
              <a:t>Την αρχή του μυκηναϊκού πολιτισμού σημαδεύουν οι πλούσιοι</a:t>
            </a:r>
            <a:r>
              <a:rPr lang="en-US" sz="1800" b="1" dirty="0">
                <a:solidFill>
                  <a:srgbClr val="FF0000"/>
                </a:solidFill>
                <a:effectLst/>
                <a:latin typeface="Calibri" panose="020F0502020204030204" pitchFamily="34" charset="0"/>
                <a:ea typeface="Calibri" panose="020F0502020204030204" pitchFamily="34" charset="0"/>
              </a:rPr>
              <a:t> </a:t>
            </a:r>
            <a:r>
              <a:rPr lang="el-GR" sz="1800" b="1" dirty="0">
                <a:solidFill>
                  <a:srgbClr val="FF0000"/>
                </a:solidFill>
                <a:effectLst/>
                <a:latin typeface="Calibri" panose="020F0502020204030204" pitchFamily="34" charset="0"/>
                <a:ea typeface="Calibri" panose="020F0502020204030204" pitchFamily="34" charset="0"/>
              </a:rPr>
              <a:t>βασιλικοί τάφοι</a:t>
            </a:r>
            <a:r>
              <a:rPr lang="en-US" sz="1800" b="1" dirty="0">
                <a:solidFill>
                  <a:srgbClr val="FF0000"/>
                </a:solidFill>
                <a:effectLst/>
                <a:latin typeface="Calibri" panose="020F0502020204030204" pitchFamily="34" charset="0"/>
                <a:ea typeface="Calibri" panose="020F0502020204030204" pitchFamily="34" charset="0"/>
              </a:rPr>
              <a:t> </a:t>
            </a:r>
            <a:r>
              <a:rPr lang="el-GR" sz="1800" b="1" dirty="0">
                <a:solidFill>
                  <a:srgbClr val="FF0000"/>
                </a:solidFill>
                <a:effectLst/>
                <a:latin typeface="Calibri" panose="020F0502020204030204" pitchFamily="34" charset="0"/>
                <a:ea typeface="Calibri" panose="020F0502020204030204" pitchFamily="34" charset="0"/>
              </a:rPr>
              <a:t>που ανέσκαψε στην ακρόπολη των Μυκηνών ο</a:t>
            </a:r>
            <a:r>
              <a:rPr lang="en-US" sz="1800" b="1" dirty="0">
                <a:solidFill>
                  <a:srgbClr val="FF0000"/>
                </a:solidFill>
                <a:effectLst/>
                <a:latin typeface="Calibri" panose="020F0502020204030204" pitchFamily="34" charset="0"/>
                <a:ea typeface="Calibri" panose="020F0502020204030204" pitchFamily="34" charset="0"/>
              </a:rPr>
              <a:t> </a:t>
            </a:r>
            <a:endParaRPr lang="el-CY"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Θέση περιεχομένου 3">
            <a:extLst>
              <a:ext uri="{FF2B5EF4-FFF2-40B4-BE49-F238E27FC236}">
                <a16:creationId xmlns:a16="http://schemas.microsoft.com/office/drawing/2014/main" id="{4ADEB993-CCE0-E671-1C40-69E13C54EC09}"/>
              </a:ext>
            </a:extLst>
          </p:cNvPr>
          <p:cNvGraphicFramePr>
            <a:graphicFrameLocks noGrp="1"/>
          </p:cNvGraphicFramePr>
          <p:nvPr>
            <p:ph idx="1"/>
            <p:extLst>
              <p:ext uri="{D42A27DB-BD31-4B8C-83A1-F6EECF244321}">
                <p14:modId xmlns:p14="http://schemas.microsoft.com/office/powerpoint/2010/main" val="4257804871"/>
              </p:ext>
            </p:extLst>
          </p:nvPr>
        </p:nvGraphicFramePr>
        <p:xfrm>
          <a:off x="6221292" y="740229"/>
          <a:ext cx="2822815" cy="3755571"/>
        </p:xfrm>
        <a:graphic>
          <a:graphicData uri="http://schemas.openxmlformats.org/drawingml/2006/table">
            <a:tbl>
              <a:tblPr firstRow="1" firstCol="1" bandRow="1">
                <a:tableStyleId>{5C22544A-7EE6-4342-B048-85BDC9FD1C3A}</a:tableStyleId>
              </a:tblPr>
              <a:tblGrid>
                <a:gridCol w="2822815">
                  <a:extLst>
                    <a:ext uri="{9D8B030D-6E8A-4147-A177-3AD203B41FA5}">
                      <a16:colId xmlns:a16="http://schemas.microsoft.com/office/drawing/2014/main" val="3494810646"/>
                    </a:ext>
                  </a:extLst>
                </a:gridCol>
              </a:tblGrid>
              <a:tr h="1112520">
                <a:tc>
                  <a:txBody>
                    <a:bodyPr/>
                    <a:lstStyle/>
                    <a:p>
                      <a:pPr>
                        <a:lnSpc>
                          <a:spcPts val="1800"/>
                        </a:lnSpc>
                        <a:spcAft>
                          <a:spcPts val="800"/>
                        </a:spcAft>
                      </a:pPr>
                      <a:endParaRPr lang="el-GR" sz="3300" b="1" dirty="0">
                        <a:solidFill>
                          <a:schemeClr val="tx1"/>
                        </a:solidFill>
                        <a:effectLst/>
                      </a:endParaRPr>
                    </a:p>
                    <a:p>
                      <a:pPr>
                        <a:lnSpc>
                          <a:spcPts val="1800"/>
                        </a:lnSpc>
                        <a:spcAft>
                          <a:spcPts val="800"/>
                        </a:spcAft>
                      </a:pPr>
                      <a:r>
                        <a:rPr lang="el-GR" sz="3300" b="1" dirty="0">
                          <a:solidFill>
                            <a:schemeClr val="tx1"/>
                          </a:solidFill>
                          <a:effectLst/>
                        </a:rPr>
                        <a:t>(1)</a:t>
                      </a:r>
                      <a:r>
                        <a:rPr lang="el-GR" sz="1800" b="1" kern="1200" dirty="0">
                          <a:solidFill>
                            <a:schemeClr val="tx1"/>
                          </a:solidFill>
                          <a:effectLst/>
                          <a:latin typeface="+mn-lt"/>
                          <a:ea typeface="+mn-ea"/>
                          <a:cs typeface="+mn-cs"/>
                        </a:rPr>
                        <a:t> </a:t>
                      </a:r>
                      <a:r>
                        <a:rPr lang="el-GR" sz="1800" dirty="0">
                          <a:solidFill>
                            <a:schemeClr val="tx1"/>
                          </a:solidFill>
                          <a:effectLst/>
                          <a:latin typeface="Calibri" panose="020F0502020204030204" pitchFamily="34" charset="0"/>
                          <a:ea typeface="Calibri" panose="020F0502020204030204" pitchFamily="34" charset="0"/>
                        </a:rPr>
                        <a:t>Ερρίκος </a:t>
                      </a:r>
                      <a:r>
                        <a:rPr lang="el-GR" sz="1800" dirty="0" err="1">
                          <a:solidFill>
                            <a:schemeClr val="tx1"/>
                          </a:solidFill>
                          <a:effectLst/>
                          <a:latin typeface="Calibri" panose="020F0502020204030204" pitchFamily="34" charset="0"/>
                          <a:ea typeface="Calibri" panose="020F0502020204030204" pitchFamily="34" charset="0"/>
                        </a:rPr>
                        <a:t>Σλήμαν</a:t>
                      </a:r>
                      <a:r>
                        <a:rPr lang="el-GR" sz="1800" dirty="0">
                          <a:solidFill>
                            <a:schemeClr val="tx1"/>
                          </a:solidFill>
                          <a:effectLst/>
                          <a:latin typeface="Calibri" panose="020F0502020204030204" pitchFamily="34" charset="0"/>
                          <a:ea typeface="Calibri" panose="020F0502020204030204" pitchFamily="34" charset="0"/>
                        </a:rPr>
                        <a:t>.</a:t>
                      </a:r>
                      <a:r>
                        <a:rPr lang="en-US" sz="1800" dirty="0">
                          <a:solidFill>
                            <a:schemeClr val="tx1"/>
                          </a:solidFill>
                          <a:effectLst/>
                          <a:latin typeface="Calibri" panose="020F0502020204030204" pitchFamily="34" charset="0"/>
                          <a:ea typeface="Calibri" panose="020F0502020204030204" pitchFamily="34" charset="0"/>
                        </a:rPr>
                        <a:t> </a:t>
                      </a:r>
                      <a:endParaRPr lang="el-CY" sz="3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1112520">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(2)</a:t>
                      </a:r>
                      <a:r>
                        <a:rPr lang="el-GR" sz="1800" b="1" kern="1200" dirty="0">
                          <a:solidFill>
                            <a:schemeClr val="lt1"/>
                          </a:solidFill>
                          <a:effectLst/>
                          <a:latin typeface="+mn-lt"/>
                          <a:ea typeface="+mn-ea"/>
                          <a:cs typeface="+mn-cs"/>
                        </a:rPr>
                        <a:t> </a:t>
                      </a:r>
                      <a:r>
                        <a:rPr lang="el-GR" sz="1800" b="1" kern="1200" dirty="0">
                          <a:solidFill>
                            <a:schemeClr val="tx1"/>
                          </a:solidFill>
                          <a:effectLst/>
                          <a:latin typeface="+mn-lt"/>
                          <a:ea typeface="+mn-ea"/>
                          <a:cs typeface="+mn-cs"/>
                        </a:rPr>
                        <a:t>Μάικλ </a:t>
                      </a:r>
                      <a:r>
                        <a:rPr lang="el-GR" sz="1800" b="1" kern="1200" dirty="0" err="1">
                          <a:solidFill>
                            <a:schemeClr val="tx1"/>
                          </a:solidFill>
                          <a:effectLst/>
                          <a:latin typeface="+mn-lt"/>
                          <a:ea typeface="+mn-ea"/>
                          <a:cs typeface="+mn-cs"/>
                        </a:rPr>
                        <a:t>Βέντρις</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530531">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(3)</a:t>
                      </a:r>
                      <a:r>
                        <a:rPr lang="el-GR" sz="1800" b="1" kern="1200" dirty="0">
                          <a:solidFill>
                            <a:schemeClr val="tx1"/>
                          </a:solidFill>
                          <a:effectLst/>
                          <a:latin typeface="+mn-lt"/>
                          <a:ea typeface="+mn-ea"/>
                          <a:cs typeface="+mn-cs"/>
                        </a:rPr>
                        <a:t> Τζον Τσάντγουικ </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7170" name="Picture 2" descr="Ερρίκος Σλήμαν : Ο ακαταπόνητος αρχαιοδίφης | in.gr">
            <a:extLst>
              <a:ext uri="{FF2B5EF4-FFF2-40B4-BE49-F238E27FC236}">
                <a16:creationId xmlns:a16="http://schemas.microsoft.com/office/drawing/2014/main" id="{524400AF-24EE-57FB-F9E3-781BA429A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972" y="4783638"/>
            <a:ext cx="253365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Τάφος του Ατρέα - Βικιπαίδεια">
            <a:extLst>
              <a:ext uri="{FF2B5EF4-FFF2-40B4-BE49-F238E27FC236}">
                <a16:creationId xmlns:a16="http://schemas.microsoft.com/office/drawing/2014/main" id="{A6391BB8-CD76-78AE-3DB9-DD04A99EC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7699" y="4783637"/>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687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087D8E-C292-3BF7-6857-72FE41B2107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1377F2F-C5C8-ED2F-D55A-4FD1063B2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9E140C-905A-DB94-4231-30ACF56D8A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94EEB4E-9471-8946-0B83-138B73BDE730}"/>
              </a:ext>
            </a:extLst>
          </p:cNvPr>
          <p:cNvSpPr>
            <a:spLocks noGrp="1"/>
          </p:cNvSpPr>
          <p:nvPr>
            <p:ph type="title"/>
          </p:nvPr>
        </p:nvSpPr>
        <p:spPr>
          <a:xfrm>
            <a:off x="640079" y="2074363"/>
            <a:ext cx="307539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nSpc>
                <a:spcPts val="1800"/>
              </a:lnSpc>
              <a:spcAft>
                <a:spcPts val="800"/>
              </a:spcAft>
            </a:pPr>
            <a:r>
              <a:rPr lang="el-GR" sz="1800" b="1" dirty="0">
                <a:solidFill>
                  <a:srgbClr val="FF0000"/>
                </a:solidFill>
                <a:effectLst/>
                <a:latin typeface="Calibri" panose="020F0502020204030204" pitchFamily="34" charset="0"/>
                <a:ea typeface="Calibri" panose="020F0502020204030204" pitchFamily="34" charset="0"/>
              </a:rPr>
              <a:t>Την αρχή του μυκηναϊκού πολιτισμού σημαδεύουν οι πλούσιοι</a:t>
            </a:r>
            <a:r>
              <a:rPr lang="en-US" sz="1800" b="1" dirty="0">
                <a:solidFill>
                  <a:srgbClr val="FF0000"/>
                </a:solidFill>
                <a:effectLst/>
                <a:latin typeface="Calibri" panose="020F0502020204030204" pitchFamily="34" charset="0"/>
                <a:ea typeface="Calibri" panose="020F0502020204030204" pitchFamily="34" charset="0"/>
              </a:rPr>
              <a:t> </a:t>
            </a:r>
            <a:r>
              <a:rPr lang="el-GR" sz="1800" b="1" dirty="0">
                <a:solidFill>
                  <a:srgbClr val="FF0000"/>
                </a:solidFill>
                <a:effectLst/>
                <a:latin typeface="Calibri" panose="020F0502020204030204" pitchFamily="34" charset="0"/>
                <a:ea typeface="Calibri" panose="020F0502020204030204" pitchFamily="34" charset="0"/>
              </a:rPr>
              <a:t>βασιλικοί τάφοι</a:t>
            </a:r>
            <a:r>
              <a:rPr lang="en-US" sz="1800" b="1" dirty="0">
                <a:solidFill>
                  <a:srgbClr val="FF0000"/>
                </a:solidFill>
                <a:effectLst/>
                <a:latin typeface="Calibri" panose="020F0502020204030204" pitchFamily="34" charset="0"/>
                <a:ea typeface="Calibri" panose="020F0502020204030204" pitchFamily="34" charset="0"/>
              </a:rPr>
              <a:t> </a:t>
            </a:r>
            <a:r>
              <a:rPr lang="el-GR" sz="1800" b="1" dirty="0">
                <a:solidFill>
                  <a:srgbClr val="FF0000"/>
                </a:solidFill>
                <a:effectLst/>
                <a:latin typeface="Calibri" panose="020F0502020204030204" pitchFamily="34" charset="0"/>
                <a:ea typeface="Calibri" panose="020F0502020204030204" pitchFamily="34" charset="0"/>
              </a:rPr>
              <a:t>που ανέσκαψε στην ακρόπολη των Μυκηνών ο</a:t>
            </a:r>
            <a:r>
              <a:rPr lang="en-US" sz="1800" b="1" dirty="0">
                <a:solidFill>
                  <a:srgbClr val="FF0000"/>
                </a:solidFill>
                <a:effectLst/>
                <a:latin typeface="Calibri" panose="020F0502020204030204" pitchFamily="34" charset="0"/>
                <a:ea typeface="Calibri" panose="020F0502020204030204" pitchFamily="34" charset="0"/>
              </a:rPr>
              <a:t> </a:t>
            </a:r>
            <a:endParaRPr lang="el-CY"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Θέση περιεχομένου 3">
            <a:extLst>
              <a:ext uri="{FF2B5EF4-FFF2-40B4-BE49-F238E27FC236}">
                <a16:creationId xmlns:a16="http://schemas.microsoft.com/office/drawing/2014/main" id="{47A42800-EB8D-929B-AF4D-A3CAD47A0760}"/>
              </a:ext>
            </a:extLst>
          </p:cNvPr>
          <p:cNvGraphicFramePr>
            <a:graphicFrameLocks noGrp="1"/>
          </p:cNvGraphicFramePr>
          <p:nvPr>
            <p:ph idx="1"/>
            <p:extLst>
              <p:ext uri="{D42A27DB-BD31-4B8C-83A1-F6EECF244321}">
                <p14:modId xmlns:p14="http://schemas.microsoft.com/office/powerpoint/2010/main" val="2369667238"/>
              </p:ext>
            </p:extLst>
          </p:nvPr>
        </p:nvGraphicFramePr>
        <p:xfrm>
          <a:off x="6221292" y="740229"/>
          <a:ext cx="2822815" cy="3755571"/>
        </p:xfrm>
        <a:graphic>
          <a:graphicData uri="http://schemas.openxmlformats.org/drawingml/2006/table">
            <a:tbl>
              <a:tblPr firstRow="1" firstCol="1" bandRow="1">
                <a:tableStyleId>{5C22544A-7EE6-4342-B048-85BDC9FD1C3A}</a:tableStyleId>
              </a:tblPr>
              <a:tblGrid>
                <a:gridCol w="2822815">
                  <a:extLst>
                    <a:ext uri="{9D8B030D-6E8A-4147-A177-3AD203B41FA5}">
                      <a16:colId xmlns:a16="http://schemas.microsoft.com/office/drawing/2014/main" val="3494810646"/>
                    </a:ext>
                  </a:extLst>
                </a:gridCol>
              </a:tblGrid>
              <a:tr h="1112520">
                <a:tc>
                  <a:txBody>
                    <a:bodyPr/>
                    <a:lstStyle/>
                    <a:p>
                      <a:pPr>
                        <a:lnSpc>
                          <a:spcPts val="1800"/>
                        </a:lnSpc>
                        <a:spcAft>
                          <a:spcPts val="800"/>
                        </a:spcAft>
                      </a:pPr>
                      <a:endParaRPr lang="el-GR" sz="3300" b="1" dirty="0">
                        <a:solidFill>
                          <a:schemeClr val="tx1"/>
                        </a:solidFill>
                        <a:effectLst/>
                      </a:endParaRPr>
                    </a:p>
                    <a:p>
                      <a:pPr>
                        <a:lnSpc>
                          <a:spcPts val="1800"/>
                        </a:lnSpc>
                        <a:spcAft>
                          <a:spcPts val="800"/>
                        </a:spcAft>
                      </a:pPr>
                      <a:r>
                        <a:rPr lang="el-GR" sz="3300" b="1" dirty="0">
                          <a:solidFill>
                            <a:srgbClr val="FF0000"/>
                          </a:solidFill>
                          <a:effectLst/>
                        </a:rPr>
                        <a:t>(1)</a:t>
                      </a:r>
                      <a:r>
                        <a:rPr lang="el-GR" sz="1800" b="1" kern="1200" dirty="0">
                          <a:solidFill>
                            <a:srgbClr val="FF0000"/>
                          </a:solidFill>
                          <a:effectLst/>
                          <a:latin typeface="+mn-lt"/>
                          <a:ea typeface="+mn-ea"/>
                          <a:cs typeface="+mn-cs"/>
                        </a:rPr>
                        <a:t> </a:t>
                      </a:r>
                      <a:r>
                        <a:rPr lang="el-GR" sz="1800" dirty="0">
                          <a:solidFill>
                            <a:srgbClr val="FF0000"/>
                          </a:solidFill>
                          <a:effectLst/>
                          <a:latin typeface="Calibri" panose="020F0502020204030204" pitchFamily="34" charset="0"/>
                          <a:ea typeface="Calibri" panose="020F0502020204030204" pitchFamily="34" charset="0"/>
                        </a:rPr>
                        <a:t>Ερρίκος </a:t>
                      </a:r>
                      <a:r>
                        <a:rPr lang="el-GR" sz="1800" dirty="0" err="1">
                          <a:solidFill>
                            <a:srgbClr val="FF0000"/>
                          </a:solidFill>
                          <a:effectLst/>
                          <a:latin typeface="Calibri" panose="020F0502020204030204" pitchFamily="34" charset="0"/>
                          <a:ea typeface="Calibri" panose="020F0502020204030204" pitchFamily="34" charset="0"/>
                        </a:rPr>
                        <a:t>Σλήμαν</a:t>
                      </a:r>
                      <a:r>
                        <a:rPr lang="el-GR" sz="1800" dirty="0">
                          <a:solidFill>
                            <a:srgbClr val="FF0000"/>
                          </a:solidFill>
                          <a:effectLst/>
                          <a:latin typeface="Calibri" panose="020F0502020204030204" pitchFamily="34" charset="0"/>
                          <a:ea typeface="Calibri" panose="020F0502020204030204" pitchFamily="34" charset="0"/>
                        </a:rPr>
                        <a:t>.</a:t>
                      </a:r>
                      <a:r>
                        <a:rPr lang="en-US" sz="1800" dirty="0">
                          <a:solidFill>
                            <a:srgbClr val="FF0000"/>
                          </a:solidFill>
                          <a:effectLst/>
                          <a:latin typeface="Calibri" panose="020F0502020204030204" pitchFamily="34" charset="0"/>
                          <a:ea typeface="Calibri" panose="020F0502020204030204" pitchFamily="34" charset="0"/>
                        </a:rPr>
                        <a:t> </a:t>
                      </a:r>
                      <a:endParaRPr lang="el-CY" sz="3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1112520">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(2)</a:t>
                      </a:r>
                      <a:r>
                        <a:rPr lang="el-GR" sz="1800" b="1" kern="1200" dirty="0">
                          <a:solidFill>
                            <a:schemeClr val="lt1"/>
                          </a:solidFill>
                          <a:effectLst/>
                          <a:latin typeface="+mn-lt"/>
                          <a:ea typeface="+mn-ea"/>
                          <a:cs typeface="+mn-cs"/>
                        </a:rPr>
                        <a:t> </a:t>
                      </a:r>
                      <a:r>
                        <a:rPr lang="el-GR" sz="1800" b="1" kern="1200" dirty="0">
                          <a:solidFill>
                            <a:schemeClr val="tx1"/>
                          </a:solidFill>
                          <a:effectLst/>
                          <a:latin typeface="+mn-lt"/>
                          <a:ea typeface="+mn-ea"/>
                          <a:cs typeface="+mn-cs"/>
                        </a:rPr>
                        <a:t>Μάικλ </a:t>
                      </a:r>
                      <a:r>
                        <a:rPr lang="el-GR" sz="1800" b="1" kern="1200" dirty="0" err="1">
                          <a:solidFill>
                            <a:schemeClr val="tx1"/>
                          </a:solidFill>
                          <a:effectLst/>
                          <a:latin typeface="+mn-lt"/>
                          <a:ea typeface="+mn-ea"/>
                          <a:cs typeface="+mn-cs"/>
                        </a:rPr>
                        <a:t>Βέντρις</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530531">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(3)</a:t>
                      </a:r>
                      <a:r>
                        <a:rPr lang="el-GR" sz="1800" b="1" kern="1200" dirty="0">
                          <a:solidFill>
                            <a:schemeClr val="tx1"/>
                          </a:solidFill>
                          <a:effectLst/>
                          <a:latin typeface="+mn-lt"/>
                          <a:ea typeface="+mn-ea"/>
                          <a:cs typeface="+mn-cs"/>
                        </a:rPr>
                        <a:t> Τζον Τσάντγουικ </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7170" name="Picture 2" descr="Ερρίκος Σλήμαν : Ο ακαταπόνητος αρχαιοδίφης | in.gr">
            <a:extLst>
              <a:ext uri="{FF2B5EF4-FFF2-40B4-BE49-F238E27FC236}">
                <a16:creationId xmlns:a16="http://schemas.microsoft.com/office/drawing/2014/main" id="{F3C7B17D-D6A1-D108-92E4-12ADC90FCD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972" y="4783638"/>
            <a:ext cx="253365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Τάφος του Ατρέα - Βικιπαίδεια">
            <a:extLst>
              <a:ext uri="{FF2B5EF4-FFF2-40B4-BE49-F238E27FC236}">
                <a16:creationId xmlns:a16="http://schemas.microsoft.com/office/drawing/2014/main" id="{F9B89669-1071-628C-ED42-637CF4C06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7699" y="4783637"/>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820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1CB018-BDCB-9481-3C28-ECA717039D1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4305427-EDCD-5E19-B93B-9F64E4EB6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F66B6-D329-A045-A38B-FDD8EB83F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AC8E56D-A731-6BD8-14A5-EBFAE553C53A}"/>
              </a:ext>
            </a:extLst>
          </p:cNvPr>
          <p:cNvSpPr>
            <a:spLocks noGrp="1"/>
          </p:cNvSpPr>
          <p:nvPr>
            <p:ph type="title"/>
          </p:nvPr>
        </p:nvSpPr>
        <p:spPr>
          <a:xfrm>
            <a:off x="640078" y="2074363"/>
            <a:ext cx="3387635" cy="2835094"/>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nSpc>
                <a:spcPts val="1800"/>
              </a:lnSpc>
              <a:spcAft>
                <a:spcPts val="800"/>
              </a:spcAft>
            </a:pPr>
            <a:r>
              <a:rPr lang="el-GR" sz="1800" b="1" dirty="0">
                <a:solidFill>
                  <a:srgbClr val="FF0000"/>
                </a:solidFill>
                <a:effectLst/>
                <a:latin typeface="Calibri" panose="020F0502020204030204" pitchFamily="34" charset="0"/>
                <a:ea typeface="Calibri" panose="020F0502020204030204" pitchFamily="34" charset="0"/>
              </a:rPr>
              <a:t>Σύστημα γραφής  των Μυκηναίων  το οποίο  έχει αποκρυπτογραφηθεί </a:t>
            </a:r>
            <a:endParaRPr lang="el-CY"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Θέση περιεχομένου 3">
            <a:extLst>
              <a:ext uri="{FF2B5EF4-FFF2-40B4-BE49-F238E27FC236}">
                <a16:creationId xmlns:a16="http://schemas.microsoft.com/office/drawing/2014/main" id="{A43A8439-4BCB-7C4E-CF40-C0255E479995}"/>
              </a:ext>
            </a:extLst>
          </p:cNvPr>
          <p:cNvGraphicFramePr>
            <a:graphicFrameLocks noGrp="1"/>
          </p:cNvGraphicFramePr>
          <p:nvPr>
            <p:ph idx="1"/>
            <p:extLst>
              <p:ext uri="{D42A27DB-BD31-4B8C-83A1-F6EECF244321}">
                <p14:modId xmlns:p14="http://schemas.microsoft.com/office/powerpoint/2010/main" val="1691729188"/>
              </p:ext>
            </p:extLst>
          </p:nvPr>
        </p:nvGraphicFramePr>
        <p:xfrm>
          <a:off x="6238754" y="740229"/>
          <a:ext cx="2805353" cy="3632010"/>
        </p:xfrm>
        <a:graphic>
          <a:graphicData uri="http://schemas.openxmlformats.org/drawingml/2006/table">
            <a:tbl>
              <a:tblPr firstRow="1" firstCol="1" bandRow="1">
                <a:tableStyleId>{5C22544A-7EE6-4342-B048-85BDC9FD1C3A}</a:tableStyleId>
              </a:tblPr>
              <a:tblGrid>
                <a:gridCol w="2805353">
                  <a:extLst>
                    <a:ext uri="{9D8B030D-6E8A-4147-A177-3AD203B41FA5}">
                      <a16:colId xmlns:a16="http://schemas.microsoft.com/office/drawing/2014/main" val="3494810646"/>
                    </a:ext>
                  </a:extLst>
                </a:gridCol>
              </a:tblGrid>
              <a:tr h="1176407">
                <a:tc>
                  <a:txBody>
                    <a:bodyPr/>
                    <a:lstStyle/>
                    <a:p>
                      <a:pPr>
                        <a:lnSpc>
                          <a:spcPts val="1800"/>
                        </a:lnSpc>
                        <a:spcAft>
                          <a:spcPts val="800"/>
                        </a:spcAft>
                      </a:pPr>
                      <a:endParaRPr lang="el-GR" sz="3300" b="1" dirty="0">
                        <a:solidFill>
                          <a:schemeClr val="tx1"/>
                        </a:solidFill>
                        <a:effectLst/>
                      </a:endParaRPr>
                    </a:p>
                    <a:p>
                      <a:r>
                        <a:rPr lang="el-GR" sz="3300" b="1" dirty="0">
                          <a:solidFill>
                            <a:schemeClr val="tx1"/>
                          </a:solidFill>
                          <a:effectLst/>
                        </a:rPr>
                        <a:t>(1)</a:t>
                      </a:r>
                      <a:r>
                        <a:rPr lang="el-GR" sz="1800" b="1" kern="1200" dirty="0">
                          <a:solidFill>
                            <a:schemeClr val="tx1"/>
                          </a:solidFill>
                          <a:effectLst/>
                          <a:latin typeface="+mn-lt"/>
                          <a:ea typeface="+mn-ea"/>
                          <a:cs typeface="+mn-cs"/>
                        </a:rPr>
                        <a:t> Ιερογλυφική γραφή </a:t>
                      </a:r>
                      <a:endParaRPr lang="el-CY" sz="1800" b="1" kern="1200" dirty="0">
                        <a:solidFill>
                          <a:schemeClr val="tx1"/>
                        </a:solidFill>
                        <a:effectLst/>
                        <a:latin typeface="+mn-lt"/>
                        <a:ea typeface="+mn-ea"/>
                        <a:cs typeface="+mn-cs"/>
                      </a:endParaRPr>
                    </a:p>
                    <a:p>
                      <a:r>
                        <a:rPr lang="el-GR" sz="1800" b="1" kern="1200" dirty="0">
                          <a:solidFill>
                            <a:schemeClr val="tx1"/>
                          </a:solidFill>
                          <a:effectLst/>
                          <a:latin typeface="+mn-lt"/>
                          <a:ea typeface="+mn-ea"/>
                          <a:cs typeface="+mn-cs"/>
                        </a:rPr>
                        <a:t> </a:t>
                      </a:r>
                      <a:endParaRPr lang="el-CY" sz="1800" b="1" kern="1200" dirty="0">
                        <a:solidFill>
                          <a:schemeClr val="tx1"/>
                        </a:solidFill>
                        <a:effectLst/>
                        <a:latin typeface="+mn-lt"/>
                        <a:ea typeface="+mn-ea"/>
                        <a:cs typeface="+mn-cs"/>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947181">
                <a:tc>
                  <a:txBody>
                    <a:bodyPr/>
                    <a:lstStyle/>
                    <a:p>
                      <a:pPr>
                        <a:lnSpc>
                          <a:spcPts val="1800"/>
                        </a:lnSpc>
                        <a:spcAft>
                          <a:spcPts val="800"/>
                        </a:spcAft>
                      </a:pPr>
                      <a:endParaRPr lang="el-GR" sz="3300" dirty="0">
                        <a:solidFill>
                          <a:schemeClr val="tx1"/>
                        </a:solidFill>
                        <a:effectLst/>
                      </a:endParaRPr>
                    </a:p>
                    <a:p>
                      <a:pPr marL="0" marR="0" lvl="0" indent="0" algn="l" defTabSz="914400" rtl="0" eaLnBrk="1" fontAlgn="auto" latinLnBrk="0" hangingPunct="1">
                        <a:lnSpc>
                          <a:spcPts val="1800"/>
                        </a:lnSpc>
                        <a:spcBef>
                          <a:spcPts val="0"/>
                        </a:spcBef>
                        <a:spcAft>
                          <a:spcPts val="800"/>
                        </a:spcAft>
                        <a:buClrTx/>
                        <a:buSzTx/>
                        <a:buFontTx/>
                        <a:buNone/>
                        <a:tabLst/>
                        <a:defRPr/>
                      </a:pPr>
                      <a:r>
                        <a:rPr lang="el-GR" sz="3300" dirty="0">
                          <a:solidFill>
                            <a:schemeClr val="tx1"/>
                          </a:solidFill>
                          <a:effectLst/>
                        </a:rPr>
                        <a:t>(2)</a:t>
                      </a:r>
                      <a:r>
                        <a:rPr lang="el-GR" sz="1800" b="1" kern="1200" dirty="0">
                          <a:solidFill>
                            <a:schemeClr val="tx1"/>
                          </a:solidFill>
                          <a:effectLst/>
                          <a:latin typeface="+mn-lt"/>
                          <a:ea typeface="+mn-ea"/>
                          <a:cs typeface="+mn-cs"/>
                        </a:rPr>
                        <a:t> Συλλαβική γραφή-Γραμμική Α</a:t>
                      </a:r>
                      <a:r>
                        <a:rPr lang="el-G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303069">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(3)</a:t>
                      </a:r>
                      <a:r>
                        <a:rPr lang="el-GR" sz="1800" b="1" kern="1200" dirty="0">
                          <a:solidFill>
                            <a:schemeClr val="tx1"/>
                          </a:solidFill>
                          <a:effectLst/>
                          <a:latin typeface="+mn-lt"/>
                          <a:ea typeface="+mn-ea"/>
                          <a:cs typeface="+mn-cs"/>
                        </a:rPr>
                        <a:t> Συλλαβική γραφή-Γραμμική Β </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8194" name="Picture 2" descr="Mycenaean Greece-Achievements">
            <a:extLst>
              <a:ext uri="{FF2B5EF4-FFF2-40B4-BE49-F238E27FC236}">
                <a16:creationId xmlns:a16="http://schemas.microsoft.com/office/drawing/2014/main" id="{158D357E-CF16-4C0F-B005-A952DAE7A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0220" y="4778829"/>
            <a:ext cx="4411560" cy="199460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Γραμμική Β - Κεραμικά Πλακίδια - Nikos Samartzidis - Linear B Art">
            <a:extLst>
              <a:ext uri="{FF2B5EF4-FFF2-40B4-BE49-F238E27FC236}">
                <a16:creationId xmlns:a16="http://schemas.microsoft.com/office/drawing/2014/main" id="{629BB4DE-D991-0FB4-28DC-F4C996B2C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7101" y="4203246"/>
            <a:ext cx="1857375"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076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FC1B5D-3FF6-FF7C-643F-6C5EC9377D9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6089694-0CB7-CD93-7E3F-52EA81BBF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DC65B3-4261-2369-422A-5BA0545C7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492A76E-345A-385D-7A5B-A3389AFF1084}"/>
              </a:ext>
            </a:extLst>
          </p:cNvPr>
          <p:cNvSpPr>
            <a:spLocks noGrp="1"/>
          </p:cNvSpPr>
          <p:nvPr>
            <p:ph type="title"/>
          </p:nvPr>
        </p:nvSpPr>
        <p:spPr>
          <a:xfrm>
            <a:off x="640078" y="2074363"/>
            <a:ext cx="3387635" cy="2835094"/>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nSpc>
                <a:spcPts val="1800"/>
              </a:lnSpc>
              <a:spcAft>
                <a:spcPts val="800"/>
              </a:spcAft>
            </a:pPr>
            <a:r>
              <a:rPr lang="el-GR" sz="1800" b="1" dirty="0">
                <a:solidFill>
                  <a:srgbClr val="FF0000"/>
                </a:solidFill>
                <a:effectLst/>
                <a:latin typeface="Calibri" panose="020F0502020204030204" pitchFamily="34" charset="0"/>
                <a:ea typeface="Calibri" panose="020F0502020204030204" pitchFamily="34" charset="0"/>
              </a:rPr>
              <a:t>Σύστημα γραφής  των Μυκηναίων  το οποίο  έχει αποκρυπτογραφηθεί </a:t>
            </a:r>
            <a:endParaRPr lang="el-CY"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Θέση περιεχομένου 3">
            <a:extLst>
              <a:ext uri="{FF2B5EF4-FFF2-40B4-BE49-F238E27FC236}">
                <a16:creationId xmlns:a16="http://schemas.microsoft.com/office/drawing/2014/main" id="{2A76B34B-81C2-79BD-20F5-D10C2970B504}"/>
              </a:ext>
            </a:extLst>
          </p:cNvPr>
          <p:cNvGraphicFramePr>
            <a:graphicFrameLocks noGrp="1"/>
          </p:cNvGraphicFramePr>
          <p:nvPr>
            <p:ph idx="1"/>
            <p:extLst>
              <p:ext uri="{D42A27DB-BD31-4B8C-83A1-F6EECF244321}">
                <p14:modId xmlns:p14="http://schemas.microsoft.com/office/powerpoint/2010/main" val="1979585397"/>
              </p:ext>
            </p:extLst>
          </p:nvPr>
        </p:nvGraphicFramePr>
        <p:xfrm>
          <a:off x="6238754" y="740229"/>
          <a:ext cx="2805353" cy="3632010"/>
        </p:xfrm>
        <a:graphic>
          <a:graphicData uri="http://schemas.openxmlformats.org/drawingml/2006/table">
            <a:tbl>
              <a:tblPr firstRow="1" firstCol="1" bandRow="1">
                <a:tableStyleId>{5C22544A-7EE6-4342-B048-85BDC9FD1C3A}</a:tableStyleId>
              </a:tblPr>
              <a:tblGrid>
                <a:gridCol w="2805353">
                  <a:extLst>
                    <a:ext uri="{9D8B030D-6E8A-4147-A177-3AD203B41FA5}">
                      <a16:colId xmlns:a16="http://schemas.microsoft.com/office/drawing/2014/main" val="3494810646"/>
                    </a:ext>
                  </a:extLst>
                </a:gridCol>
              </a:tblGrid>
              <a:tr h="1176407">
                <a:tc>
                  <a:txBody>
                    <a:bodyPr/>
                    <a:lstStyle/>
                    <a:p>
                      <a:pPr>
                        <a:lnSpc>
                          <a:spcPts val="1800"/>
                        </a:lnSpc>
                        <a:spcAft>
                          <a:spcPts val="800"/>
                        </a:spcAft>
                      </a:pPr>
                      <a:endParaRPr lang="el-GR" sz="3300" b="1" dirty="0">
                        <a:solidFill>
                          <a:schemeClr val="tx1"/>
                        </a:solidFill>
                        <a:effectLst/>
                      </a:endParaRPr>
                    </a:p>
                    <a:p>
                      <a:r>
                        <a:rPr lang="el-GR" sz="3300" b="1" dirty="0">
                          <a:solidFill>
                            <a:schemeClr val="tx1"/>
                          </a:solidFill>
                          <a:effectLst/>
                        </a:rPr>
                        <a:t>(1)</a:t>
                      </a:r>
                      <a:r>
                        <a:rPr lang="el-GR" sz="1800" b="1" kern="1200" dirty="0">
                          <a:solidFill>
                            <a:schemeClr val="tx1"/>
                          </a:solidFill>
                          <a:effectLst/>
                          <a:latin typeface="+mn-lt"/>
                          <a:ea typeface="+mn-ea"/>
                          <a:cs typeface="+mn-cs"/>
                        </a:rPr>
                        <a:t> Ιερογλυφική γραφή </a:t>
                      </a:r>
                      <a:endParaRPr lang="el-CY" sz="1800" b="1" kern="1200" dirty="0">
                        <a:solidFill>
                          <a:schemeClr val="tx1"/>
                        </a:solidFill>
                        <a:effectLst/>
                        <a:latin typeface="+mn-lt"/>
                        <a:ea typeface="+mn-ea"/>
                        <a:cs typeface="+mn-cs"/>
                      </a:endParaRPr>
                    </a:p>
                    <a:p>
                      <a:r>
                        <a:rPr lang="el-GR" sz="1800" b="1" kern="1200" dirty="0">
                          <a:solidFill>
                            <a:schemeClr val="tx1"/>
                          </a:solidFill>
                          <a:effectLst/>
                          <a:latin typeface="+mn-lt"/>
                          <a:ea typeface="+mn-ea"/>
                          <a:cs typeface="+mn-cs"/>
                        </a:rPr>
                        <a:t> </a:t>
                      </a:r>
                      <a:endParaRPr lang="el-CY" sz="1800" b="1" kern="1200" dirty="0">
                        <a:solidFill>
                          <a:schemeClr val="tx1"/>
                        </a:solidFill>
                        <a:effectLst/>
                        <a:latin typeface="+mn-lt"/>
                        <a:ea typeface="+mn-ea"/>
                        <a:cs typeface="+mn-cs"/>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947181">
                <a:tc>
                  <a:txBody>
                    <a:bodyPr/>
                    <a:lstStyle/>
                    <a:p>
                      <a:pPr>
                        <a:lnSpc>
                          <a:spcPts val="1800"/>
                        </a:lnSpc>
                        <a:spcAft>
                          <a:spcPts val="800"/>
                        </a:spcAft>
                      </a:pPr>
                      <a:endParaRPr lang="el-GR" sz="3300" dirty="0">
                        <a:solidFill>
                          <a:schemeClr val="tx1"/>
                        </a:solidFill>
                        <a:effectLst/>
                      </a:endParaRPr>
                    </a:p>
                    <a:p>
                      <a:pPr marL="0" marR="0" lvl="0" indent="0" algn="l" defTabSz="914400" rtl="0" eaLnBrk="1" fontAlgn="auto" latinLnBrk="0" hangingPunct="1">
                        <a:lnSpc>
                          <a:spcPts val="1800"/>
                        </a:lnSpc>
                        <a:spcBef>
                          <a:spcPts val="0"/>
                        </a:spcBef>
                        <a:spcAft>
                          <a:spcPts val="800"/>
                        </a:spcAft>
                        <a:buClrTx/>
                        <a:buSzTx/>
                        <a:buFontTx/>
                        <a:buNone/>
                        <a:tabLst/>
                        <a:defRPr/>
                      </a:pPr>
                      <a:r>
                        <a:rPr lang="el-GR" sz="3300" dirty="0">
                          <a:solidFill>
                            <a:schemeClr val="tx1"/>
                          </a:solidFill>
                          <a:effectLst/>
                        </a:rPr>
                        <a:t>(2)</a:t>
                      </a:r>
                      <a:r>
                        <a:rPr lang="el-GR" sz="1800" b="1" kern="1200" dirty="0">
                          <a:solidFill>
                            <a:schemeClr val="tx1"/>
                          </a:solidFill>
                          <a:effectLst/>
                          <a:latin typeface="+mn-lt"/>
                          <a:ea typeface="+mn-ea"/>
                          <a:cs typeface="+mn-cs"/>
                        </a:rPr>
                        <a:t> Συλλαβική γραφή-Γραμμική Α</a:t>
                      </a:r>
                      <a:r>
                        <a:rPr lang="el-G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303069">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rgbClr val="FF0000"/>
                          </a:solidFill>
                          <a:effectLst/>
                        </a:rPr>
                        <a:t>(3)</a:t>
                      </a:r>
                      <a:r>
                        <a:rPr lang="el-GR" sz="1800" b="1" kern="1200" dirty="0">
                          <a:solidFill>
                            <a:srgbClr val="FF0000"/>
                          </a:solidFill>
                          <a:effectLst/>
                          <a:latin typeface="+mn-lt"/>
                          <a:ea typeface="+mn-ea"/>
                          <a:cs typeface="+mn-cs"/>
                        </a:rPr>
                        <a:t> Συλλαβική γραφή-Γραμμική Β </a:t>
                      </a:r>
                      <a:endParaRPr lang="el-CY" sz="3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8194" name="Picture 2" descr="Mycenaean Greece-Achievements">
            <a:extLst>
              <a:ext uri="{FF2B5EF4-FFF2-40B4-BE49-F238E27FC236}">
                <a16:creationId xmlns:a16="http://schemas.microsoft.com/office/drawing/2014/main" id="{E76BFE56-1517-DFFE-5CBF-5D7B4546F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0220" y="4778829"/>
            <a:ext cx="4411560" cy="199460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Γραμμική Β - Κεραμικά Πλακίδια - Nikos Samartzidis - Linear B Art">
            <a:extLst>
              <a:ext uri="{FF2B5EF4-FFF2-40B4-BE49-F238E27FC236}">
                <a16:creationId xmlns:a16="http://schemas.microsoft.com/office/drawing/2014/main" id="{C5A9EB3D-F84D-90C1-4E3C-EEE803539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7101" y="4203246"/>
            <a:ext cx="1857375"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595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1F2E50-F6B2-1F59-B5E8-B6785D45E3D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1BDE9E8-1708-1B45-389C-0A24B6E4D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63DA146-F54D-48F0-FE61-66D9B7FB9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8DCD04A-E92A-E5CE-40A2-4EC5B1E27DD8}"/>
              </a:ext>
            </a:extLst>
          </p:cNvPr>
          <p:cNvSpPr>
            <a:spLocks noGrp="1"/>
          </p:cNvSpPr>
          <p:nvPr>
            <p:ph type="title"/>
          </p:nvPr>
        </p:nvSpPr>
        <p:spPr>
          <a:xfrm>
            <a:off x="616930" y="2074362"/>
            <a:ext cx="331846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just">
              <a:lnSpc>
                <a:spcPct val="107000"/>
              </a:lnSpc>
              <a:spcAft>
                <a:spcPts val="800"/>
              </a:spcAft>
            </a:pPr>
            <a:r>
              <a:rPr lang="el-G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Αποκρυπτογράφησαν  τη Γραμμική Β </a:t>
            </a:r>
            <a:br>
              <a:rPr lang="el-CY"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br>
            <a:endParaRPr lang="el-CY"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Θέση περιεχομένου 3">
            <a:extLst>
              <a:ext uri="{FF2B5EF4-FFF2-40B4-BE49-F238E27FC236}">
                <a16:creationId xmlns:a16="http://schemas.microsoft.com/office/drawing/2014/main" id="{C16DA012-19DF-CE98-F5C9-5488757165CC}"/>
              </a:ext>
            </a:extLst>
          </p:cNvPr>
          <p:cNvGraphicFramePr>
            <a:graphicFrameLocks noGrp="1"/>
          </p:cNvGraphicFramePr>
          <p:nvPr>
            <p:ph idx="1"/>
            <p:extLst>
              <p:ext uri="{D42A27DB-BD31-4B8C-83A1-F6EECF244321}">
                <p14:modId xmlns:p14="http://schemas.microsoft.com/office/powerpoint/2010/main" val="2719903290"/>
              </p:ext>
            </p:extLst>
          </p:nvPr>
        </p:nvGraphicFramePr>
        <p:xfrm>
          <a:off x="6238754" y="740229"/>
          <a:ext cx="2805353" cy="3632010"/>
        </p:xfrm>
        <a:graphic>
          <a:graphicData uri="http://schemas.openxmlformats.org/drawingml/2006/table">
            <a:tbl>
              <a:tblPr firstRow="1" firstCol="1" bandRow="1">
                <a:tableStyleId>{5C22544A-7EE6-4342-B048-85BDC9FD1C3A}</a:tableStyleId>
              </a:tblPr>
              <a:tblGrid>
                <a:gridCol w="2805353">
                  <a:extLst>
                    <a:ext uri="{9D8B030D-6E8A-4147-A177-3AD203B41FA5}">
                      <a16:colId xmlns:a16="http://schemas.microsoft.com/office/drawing/2014/main" val="3494810646"/>
                    </a:ext>
                  </a:extLst>
                </a:gridCol>
              </a:tblGrid>
              <a:tr h="1176407">
                <a:tc>
                  <a:txBody>
                    <a:bodyPr/>
                    <a:lstStyle/>
                    <a:p>
                      <a:pPr>
                        <a:lnSpc>
                          <a:spcPts val="1800"/>
                        </a:lnSpc>
                        <a:spcAft>
                          <a:spcPts val="800"/>
                        </a:spcAft>
                      </a:pPr>
                      <a:endParaRPr lang="el-GR" sz="3300" b="1" dirty="0">
                        <a:solidFill>
                          <a:schemeClr val="tx1"/>
                        </a:solidFill>
                        <a:effectLst/>
                      </a:endParaRPr>
                    </a:p>
                    <a:p>
                      <a:r>
                        <a:rPr lang="el-GR" sz="3300" b="1" dirty="0">
                          <a:solidFill>
                            <a:schemeClr val="tx1"/>
                          </a:solidFill>
                          <a:effectLst/>
                        </a:rPr>
                        <a:t>(1)</a:t>
                      </a:r>
                      <a:r>
                        <a:rPr lang="el-GR" sz="1800" b="1" kern="1200" dirty="0">
                          <a:solidFill>
                            <a:schemeClr val="tx1"/>
                          </a:solidFill>
                          <a:effectLst/>
                          <a:latin typeface="+mn-lt"/>
                          <a:ea typeface="+mn-ea"/>
                          <a:cs typeface="+mn-cs"/>
                        </a:rPr>
                        <a:t> </a:t>
                      </a:r>
                      <a:r>
                        <a:rPr lang="el-G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Μάικλ </a:t>
                      </a:r>
                      <a:r>
                        <a:rPr lang="el-G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Βέντρις</a:t>
                      </a:r>
                      <a:r>
                        <a:rPr lang="el-G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&amp; Τζον Τσάντγουικ </a:t>
                      </a:r>
                      <a:endParaRPr lang="el-CY" sz="1800" b="1" kern="1200" dirty="0">
                        <a:solidFill>
                          <a:schemeClr val="tx1"/>
                        </a:solidFill>
                        <a:effectLst/>
                        <a:latin typeface="+mn-lt"/>
                        <a:ea typeface="+mn-ea"/>
                        <a:cs typeface="+mn-cs"/>
                      </a:endParaRPr>
                    </a:p>
                    <a:p>
                      <a:r>
                        <a:rPr lang="el-GR" sz="1800" b="1" kern="1200" dirty="0">
                          <a:solidFill>
                            <a:schemeClr val="tx1"/>
                          </a:solidFill>
                          <a:effectLst/>
                          <a:latin typeface="+mn-lt"/>
                          <a:ea typeface="+mn-ea"/>
                          <a:cs typeface="+mn-cs"/>
                        </a:rPr>
                        <a:t> </a:t>
                      </a:r>
                      <a:endParaRPr lang="el-CY" sz="1800" b="1" kern="1200" dirty="0">
                        <a:solidFill>
                          <a:schemeClr val="tx1"/>
                        </a:solidFill>
                        <a:effectLst/>
                        <a:latin typeface="+mn-lt"/>
                        <a:ea typeface="+mn-ea"/>
                        <a:cs typeface="+mn-cs"/>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947181">
                <a:tc>
                  <a:txBody>
                    <a:bodyPr/>
                    <a:lstStyle/>
                    <a:p>
                      <a:pPr>
                        <a:lnSpc>
                          <a:spcPts val="1800"/>
                        </a:lnSpc>
                        <a:spcAft>
                          <a:spcPts val="800"/>
                        </a:spcAft>
                      </a:pPr>
                      <a:endParaRPr lang="el-GR" sz="3300" dirty="0">
                        <a:solidFill>
                          <a:schemeClr val="tx1"/>
                        </a:solidFill>
                        <a:effectLst/>
                      </a:endParaRPr>
                    </a:p>
                    <a:p>
                      <a:pPr marL="0" marR="0" lvl="0" indent="0" algn="l" defTabSz="914400" rtl="0" eaLnBrk="1" fontAlgn="auto" latinLnBrk="0" hangingPunct="1">
                        <a:lnSpc>
                          <a:spcPts val="1800"/>
                        </a:lnSpc>
                        <a:spcBef>
                          <a:spcPts val="0"/>
                        </a:spcBef>
                        <a:spcAft>
                          <a:spcPts val="800"/>
                        </a:spcAft>
                        <a:buClrTx/>
                        <a:buSzTx/>
                        <a:buFontTx/>
                        <a:buNone/>
                        <a:tabLst/>
                        <a:defRPr/>
                      </a:pPr>
                      <a:r>
                        <a:rPr lang="el-GR" sz="3300" dirty="0">
                          <a:solidFill>
                            <a:schemeClr val="tx1"/>
                          </a:solidFill>
                          <a:effectLst/>
                        </a:rPr>
                        <a:t>(2)</a:t>
                      </a:r>
                      <a:r>
                        <a:rPr lang="el-GR" sz="1800" b="1" kern="1200" dirty="0">
                          <a:solidFill>
                            <a:schemeClr val="tx1"/>
                          </a:solidFill>
                          <a:effectLst/>
                          <a:latin typeface="+mn-lt"/>
                          <a:ea typeface="+mn-ea"/>
                          <a:cs typeface="+mn-cs"/>
                        </a:rPr>
                        <a:t> </a:t>
                      </a:r>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Άρθουρ Έβανς &amp; </a:t>
                      </a:r>
                      <a:r>
                        <a:rPr lang="el-G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Ερρίκος </a:t>
                      </a:r>
                      <a:r>
                        <a:rPr lang="el-G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Σλήμαν</a:t>
                      </a:r>
                      <a:r>
                        <a:rPr lang="el-G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303069">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(3)</a:t>
                      </a:r>
                      <a:r>
                        <a:rPr lang="el-GR" sz="1800" b="1" kern="1200" dirty="0">
                          <a:solidFill>
                            <a:schemeClr val="tx1"/>
                          </a:solidFill>
                          <a:effectLst/>
                          <a:latin typeface="+mn-lt"/>
                          <a:ea typeface="+mn-ea"/>
                          <a:cs typeface="+mn-cs"/>
                        </a:rPr>
                        <a:t> </a:t>
                      </a:r>
                      <a:r>
                        <a:rPr lang="el-G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Τζον Τσάντγουικ &amp;</a:t>
                      </a:r>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Άρθουρ Έβανς</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9218" name="Picture 2" descr="Μάικ Βέντρις - ο ερασιτέχνης αρχαιοδίφης που αποκρυπογράφησε τη Γραμμική Β'  - Κατιούσα">
            <a:extLst>
              <a:ext uri="{FF2B5EF4-FFF2-40B4-BE49-F238E27FC236}">
                <a16:creationId xmlns:a16="http://schemas.microsoft.com/office/drawing/2014/main" id="{57DE66C1-8A34-B3AD-2E29-DCBD6C0DF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3548" y="4783637"/>
            <a:ext cx="3067050" cy="14954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Τζέιμς Τσάντγουικ - Βικιπαίδεια">
            <a:extLst>
              <a:ext uri="{FF2B5EF4-FFF2-40B4-BE49-F238E27FC236}">
                <a16:creationId xmlns:a16="http://schemas.microsoft.com/office/drawing/2014/main" id="{32778FF1-4E61-45F2-910F-607D4D998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8532" y="3801156"/>
            <a:ext cx="191452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23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D7D723-B185-8373-868D-312BE398853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EA9099-D39E-3062-2E2F-18C302DFE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BC84D82-BA79-4632-82C2-61C2713EE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7AE7278-FE6C-EA6C-CCD0-53D7867B5FFD}"/>
              </a:ext>
            </a:extLst>
          </p:cNvPr>
          <p:cNvSpPr>
            <a:spLocks noGrp="1"/>
          </p:cNvSpPr>
          <p:nvPr>
            <p:ph type="title"/>
          </p:nvPr>
        </p:nvSpPr>
        <p:spPr>
          <a:xfrm>
            <a:off x="616930" y="2074362"/>
            <a:ext cx="331846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just">
              <a:lnSpc>
                <a:spcPct val="107000"/>
              </a:lnSpc>
              <a:spcAft>
                <a:spcPts val="800"/>
              </a:spcAft>
            </a:pPr>
            <a:r>
              <a:rPr lang="el-G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Αποκρυπτογράφησαν  τη Γραμμική Β </a:t>
            </a:r>
            <a:br>
              <a:rPr lang="el-CY"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br>
            <a:endParaRPr lang="el-CY"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Θέση περιεχομένου 3">
            <a:extLst>
              <a:ext uri="{FF2B5EF4-FFF2-40B4-BE49-F238E27FC236}">
                <a16:creationId xmlns:a16="http://schemas.microsoft.com/office/drawing/2014/main" id="{CD3954CC-B4EB-70E9-D9A6-E61342E193C2}"/>
              </a:ext>
            </a:extLst>
          </p:cNvPr>
          <p:cNvGraphicFramePr>
            <a:graphicFrameLocks noGrp="1"/>
          </p:cNvGraphicFramePr>
          <p:nvPr>
            <p:ph idx="1"/>
            <p:extLst>
              <p:ext uri="{D42A27DB-BD31-4B8C-83A1-F6EECF244321}">
                <p14:modId xmlns:p14="http://schemas.microsoft.com/office/powerpoint/2010/main" val="2007858679"/>
              </p:ext>
            </p:extLst>
          </p:nvPr>
        </p:nvGraphicFramePr>
        <p:xfrm>
          <a:off x="6238754" y="740229"/>
          <a:ext cx="2805353" cy="3632010"/>
        </p:xfrm>
        <a:graphic>
          <a:graphicData uri="http://schemas.openxmlformats.org/drawingml/2006/table">
            <a:tbl>
              <a:tblPr firstRow="1" firstCol="1" bandRow="1">
                <a:tableStyleId>{5C22544A-7EE6-4342-B048-85BDC9FD1C3A}</a:tableStyleId>
              </a:tblPr>
              <a:tblGrid>
                <a:gridCol w="2805353">
                  <a:extLst>
                    <a:ext uri="{9D8B030D-6E8A-4147-A177-3AD203B41FA5}">
                      <a16:colId xmlns:a16="http://schemas.microsoft.com/office/drawing/2014/main" val="3494810646"/>
                    </a:ext>
                  </a:extLst>
                </a:gridCol>
              </a:tblGrid>
              <a:tr h="1176407">
                <a:tc>
                  <a:txBody>
                    <a:bodyPr/>
                    <a:lstStyle/>
                    <a:p>
                      <a:pPr>
                        <a:lnSpc>
                          <a:spcPts val="1800"/>
                        </a:lnSpc>
                        <a:spcAft>
                          <a:spcPts val="800"/>
                        </a:spcAft>
                      </a:pPr>
                      <a:endParaRPr lang="el-GR" sz="3300" b="1" dirty="0">
                        <a:solidFill>
                          <a:schemeClr val="tx1"/>
                        </a:solidFill>
                        <a:effectLst/>
                      </a:endParaRPr>
                    </a:p>
                    <a:p>
                      <a:r>
                        <a:rPr lang="el-GR" sz="3300" b="1" dirty="0">
                          <a:solidFill>
                            <a:srgbClr val="FF0000"/>
                          </a:solidFill>
                          <a:effectLst/>
                        </a:rPr>
                        <a:t>(1)</a:t>
                      </a:r>
                      <a:r>
                        <a:rPr lang="el-GR" sz="1800" b="1" kern="1200" dirty="0">
                          <a:solidFill>
                            <a:srgbClr val="FF0000"/>
                          </a:solidFill>
                          <a:effectLst/>
                          <a:latin typeface="+mn-lt"/>
                          <a:ea typeface="+mn-ea"/>
                          <a:cs typeface="+mn-cs"/>
                        </a:rPr>
                        <a:t> </a:t>
                      </a:r>
                      <a:r>
                        <a:rPr lang="el-GR"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Μάικλ </a:t>
                      </a:r>
                      <a:r>
                        <a:rPr lang="el-GR" sz="1800"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Βέντρις</a:t>
                      </a:r>
                      <a:r>
                        <a:rPr lang="el-GR"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&amp; Τζον Τσάντγουικ </a:t>
                      </a:r>
                      <a:endParaRPr lang="el-CY" sz="1800" b="1" kern="1200" dirty="0">
                        <a:solidFill>
                          <a:srgbClr val="FF0000"/>
                        </a:solidFill>
                        <a:effectLst/>
                        <a:latin typeface="+mn-lt"/>
                        <a:ea typeface="+mn-ea"/>
                        <a:cs typeface="+mn-cs"/>
                      </a:endParaRPr>
                    </a:p>
                    <a:p>
                      <a:r>
                        <a:rPr lang="el-GR" sz="1800" b="1" kern="1200" dirty="0">
                          <a:solidFill>
                            <a:schemeClr val="tx1"/>
                          </a:solidFill>
                          <a:effectLst/>
                          <a:latin typeface="+mn-lt"/>
                          <a:ea typeface="+mn-ea"/>
                          <a:cs typeface="+mn-cs"/>
                        </a:rPr>
                        <a:t> </a:t>
                      </a:r>
                      <a:endParaRPr lang="el-CY" sz="1800" b="1" kern="1200" dirty="0">
                        <a:solidFill>
                          <a:schemeClr val="tx1"/>
                        </a:solidFill>
                        <a:effectLst/>
                        <a:latin typeface="+mn-lt"/>
                        <a:ea typeface="+mn-ea"/>
                        <a:cs typeface="+mn-cs"/>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947181">
                <a:tc>
                  <a:txBody>
                    <a:bodyPr/>
                    <a:lstStyle/>
                    <a:p>
                      <a:pPr>
                        <a:lnSpc>
                          <a:spcPts val="1800"/>
                        </a:lnSpc>
                        <a:spcAft>
                          <a:spcPts val="800"/>
                        </a:spcAft>
                      </a:pPr>
                      <a:endParaRPr lang="el-GR" sz="3300" dirty="0">
                        <a:solidFill>
                          <a:schemeClr val="tx1"/>
                        </a:solidFill>
                        <a:effectLst/>
                      </a:endParaRPr>
                    </a:p>
                    <a:p>
                      <a:pPr marL="0" marR="0" lvl="0" indent="0" algn="l" defTabSz="914400" rtl="0" eaLnBrk="1" fontAlgn="auto" latinLnBrk="0" hangingPunct="1">
                        <a:lnSpc>
                          <a:spcPts val="1800"/>
                        </a:lnSpc>
                        <a:spcBef>
                          <a:spcPts val="0"/>
                        </a:spcBef>
                        <a:spcAft>
                          <a:spcPts val="800"/>
                        </a:spcAft>
                        <a:buClrTx/>
                        <a:buSzTx/>
                        <a:buFontTx/>
                        <a:buNone/>
                        <a:tabLst/>
                        <a:defRPr/>
                      </a:pPr>
                      <a:r>
                        <a:rPr lang="el-GR" sz="3300" dirty="0">
                          <a:solidFill>
                            <a:schemeClr val="tx1"/>
                          </a:solidFill>
                          <a:effectLst/>
                        </a:rPr>
                        <a:t>(2)</a:t>
                      </a:r>
                      <a:r>
                        <a:rPr lang="el-GR" sz="1800" b="1" kern="1200" dirty="0">
                          <a:solidFill>
                            <a:schemeClr val="tx1"/>
                          </a:solidFill>
                          <a:effectLst/>
                          <a:latin typeface="+mn-lt"/>
                          <a:ea typeface="+mn-ea"/>
                          <a:cs typeface="+mn-cs"/>
                        </a:rPr>
                        <a:t> </a:t>
                      </a:r>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Άρθουρ Έβανς &amp; </a:t>
                      </a:r>
                      <a:r>
                        <a:rPr lang="el-G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Ερρίκος </a:t>
                      </a:r>
                      <a:r>
                        <a:rPr lang="el-G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Σλήμαν</a:t>
                      </a:r>
                      <a:r>
                        <a:rPr lang="el-G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303069">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(3)</a:t>
                      </a:r>
                      <a:r>
                        <a:rPr lang="el-GR" sz="1800" b="1" kern="1200" dirty="0">
                          <a:solidFill>
                            <a:schemeClr val="tx1"/>
                          </a:solidFill>
                          <a:effectLst/>
                          <a:latin typeface="+mn-lt"/>
                          <a:ea typeface="+mn-ea"/>
                          <a:cs typeface="+mn-cs"/>
                        </a:rPr>
                        <a:t> </a:t>
                      </a:r>
                      <a:r>
                        <a:rPr lang="el-G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Τζον Τσάντγουικ &amp;</a:t>
                      </a:r>
                      <a:r>
                        <a:rPr lang="el-G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Άρθουρ Έβανς</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9218" name="Picture 2" descr="Μάικ Βέντρις - ο ερασιτέχνης αρχαιοδίφης που αποκρυπογράφησε τη Γραμμική Β'  - Κατιούσα">
            <a:extLst>
              <a:ext uri="{FF2B5EF4-FFF2-40B4-BE49-F238E27FC236}">
                <a16:creationId xmlns:a16="http://schemas.microsoft.com/office/drawing/2014/main" id="{2D85A238-6D99-99AE-FB55-1A5CC0FF8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3548" y="4783637"/>
            <a:ext cx="3067050" cy="14954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Τζέιμς Τσάντγουικ - Βικιπαίδεια">
            <a:extLst>
              <a:ext uri="{FF2B5EF4-FFF2-40B4-BE49-F238E27FC236}">
                <a16:creationId xmlns:a16="http://schemas.microsoft.com/office/drawing/2014/main" id="{9C82CBF6-5F38-F497-B012-AC7D479FA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8532" y="3801156"/>
            <a:ext cx="191452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01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B3DEDC9-7966-97B2-B484-4026EB6EA39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l-GR" sz="2600" b="1" kern="1200" dirty="0">
                <a:solidFill>
                  <a:srgbClr val="FF0000"/>
                </a:solidFill>
                <a:effectLst/>
                <a:latin typeface="+mj-lt"/>
                <a:ea typeface="+mj-ea"/>
                <a:cs typeface="+mj-cs"/>
              </a:rPr>
              <a:t>Σημαντικός οικισμός Κυκλαδικού </a:t>
            </a:r>
            <a:r>
              <a:rPr lang="el-GR" sz="2600" b="1" dirty="0">
                <a:solidFill>
                  <a:srgbClr val="FF0000"/>
                </a:solidFill>
              </a:rPr>
              <a:t>Πολιτισμού</a:t>
            </a:r>
            <a:r>
              <a:rPr lang="en-US" sz="2600" b="1" kern="1200" dirty="0">
                <a:solidFill>
                  <a:srgbClr val="FF0000"/>
                </a:solidFill>
                <a:effectLst/>
                <a:latin typeface="+mj-lt"/>
                <a:ea typeface="+mj-ea"/>
                <a:cs typeface="+mj-cs"/>
              </a:rPr>
              <a:t> </a:t>
            </a:r>
            <a:endParaRPr lang="en-US" sz="2600" b="1" kern="1200" dirty="0">
              <a:solidFill>
                <a:srgbClr val="FF0000"/>
              </a:solidFill>
              <a:latin typeface="+mj-lt"/>
              <a:ea typeface="+mj-ea"/>
              <a:cs typeface="+mj-cs"/>
            </a:endParaRPr>
          </a:p>
        </p:txBody>
      </p:sp>
      <p:graphicFrame>
        <p:nvGraphicFramePr>
          <p:cNvPr id="4" name="Θέση περιεχομένου 3">
            <a:extLst>
              <a:ext uri="{FF2B5EF4-FFF2-40B4-BE49-F238E27FC236}">
                <a16:creationId xmlns:a16="http://schemas.microsoft.com/office/drawing/2014/main" id="{8E7CF726-006B-2766-82F4-57B90D99F499}"/>
              </a:ext>
            </a:extLst>
          </p:cNvPr>
          <p:cNvGraphicFramePr>
            <a:graphicFrameLocks noGrp="1"/>
          </p:cNvGraphicFramePr>
          <p:nvPr>
            <p:ph idx="1"/>
            <p:extLst>
              <p:ext uri="{D42A27DB-BD31-4B8C-83A1-F6EECF244321}">
                <p14:modId xmlns:p14="http://schemas.microsoft.com/office/powerpoint/2010/main" val="1308842825"/>
              </p:ext>
            </p:extLst>
          </p:nvPr>
        </p:nvGraphicFramePr>
        <p:xfrm>
          <a:off x="6221292" y="740229"/>
          <a:ext cx="2822815" cy="3755571"/>
        </p:xfrm>
        <a:graphic>
          <a:graphicData uri="http://schemas.openxmlformats.org/drawingml/2006/table">
            <a:tbl>
              <a:tblPr firstRow="1" firstCol="1" bandRow="1">
                <a:tableStyleId>{5C22544A-7EE6-4342-B048-85BDC9FD1C3A}</a:tableStyleId>
              </a:tblPr>
              <a:tblGrid>
                <a:gridCol w="2822815">
                  <a:extLst>
                    <a:ext uri="{9D8B030D-6E8A-4147-A177-3AD203B41FA5}">
                      <a16:colId xmlns:a16="http://schemas.microsoft.com/office/drawing/2014/main" val="3494810646"/>
                    </a:ext>
                  </a:extLst>
                </a:gridCol>
              </a:tblGrid>
              <a:tr h="1112520">
                <a:tc>
                  <a:txBody>
                    <a:bodyPr/>
                    <a:lstStyle/>
                    <a:p>
                      <a:pPr>
                        <a:lnSpc>
                          <a:spcPts val="1800"/>
                        </a:lnSpc>
                        <a:spcAft>
                          <a:spcPts val="800"/>
                        </a:spcAft>
                      </a:pPr>
                      <a:endParaRPr lang="el-GR" sz="3300" b="1" dirty="0">
                        <a:solidFill>
                          <a:schemeClr val="tx1"/>
                        </a:solidFill>
                        <a:effectLst/>
                      </a:endParaRPr>
                    </a:p>
                    <a:p>
                      <a:pPr>
                        <a:lnSpc>
                          <a:spcPts val="1800"/>
                        </a:lnSpc>
                        <a:spcAft>
                          <a:spcPts val="800"/>
                        </a:spcAft>
                      </a:pPr>
                      <a:r>
                        <a:rPr lang="el-GR" sz="3300" b="1" dirty="0">
                          <a:solidFill>
                            <a:schemeClr val="tx1"/>
                          </a:solidFill>
                          <a:effectLst/>
                        </a:rPr>
                        <a:t>(1)</a:t>
                      </a:r>
                      <a:r>
                        <a:rPr lang="en-US" sz="3300" b="1" dirty="0" err="1">
                          <a:solidFill>
                            <a:schemeClr val="tx1"/>
                          </a:solidFill>
                          <a:effectLst/>
                        </a:rPr>
                        <a:t>Κνωσός</a:t>
                      </a:r>
                      <a:endParaRPr lang="el-CY" sz="3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1112520">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(2)Μυκήνες</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530531">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(3)Θήρα</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1026" name="Picture 2" descr="Εξ Αφορμής: Κυκλαδικός πολιτισμός - Kanali 6">
            <a:extLst>
              <a:ext uri="{FF2B5EF4-FFF2-40B4-BE49-F238E27FC236}">
                <a16:creationId xmlns:a16="http://schemas.microsoft.com/office/drawing/2014/main" id="{0B7F4BBC-D609-B33A-E1E9-CEB2C3FF9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6086" y="4783638"/>
            <a:ext cx="3842656"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Περιήγηση Στην Τέχνη">
            <a:extLst>
              <a:ext uri="{FF2B5EF4-FFF2-40B4-BE49-F238E27FC236}">
                <a16:creationId xmlns:a16="http://schemas.microsoft.com/office/drawing/2014/main" id="{9F9F0C3C-17C4-FC64-3CCA-677DEB7E4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650" y="4088313"/>
            <a:ext cx="18764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287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9DEE38-5B1C-AD59-6639-61C25009504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5496518-1A4D-B71A-ABB4-1639315E5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7EC8781-20DC-DAF6-6A41-5860B0B2F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A43391E-6714-39E1-6FDE-403D6C31BED6}"/>
              </a:ext>
            </a:extLst>
          </p:cNvPr>
          <p:cNvSpPr>
            <a:spLocks noGrp="1"/>
          </p:cNvSpPr>
          <p:nvPr>
            <p:ph type="title"/>
          </p:nvPr>
        </p:nvSpPr>
        <p:spPr>
          <a:xfrm>
            <a:off x="616930" y="2074362"/>
            <a:ext cx="331846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just">
              <a:lnSpc>
                <a:spcPct val="107000"/>
              </a:lnSpc>
              <a:spcAft>
                <a:spcPts val="800"/>
              </a:spcAft>
            </a:pPr>
            <a:r>
              <a:rPr lang="el-G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Κυρίαρχη   μινωική θεότητα</a:t>
            </a:r>
            <a:br>
              <a:rPr lang="el-CY"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br>
            <a:endParaRPr lang="el-CY"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Θέση περιεχομένου 3">
            <a:extLst>
              <a:ext uri="{FF2B5EF4-FFF2-40B4-BE49-F238E27FC236}">
                <a16:creationId xmlns:a16="http://schemas.microsoft.com/office/drawing/2014/main" id="{17A0D2F6-35BA-4DB1-E2DA-56278AC19F0F}"/>
              </a:ext>
            </a:extLst>
          </p:cNvPr>
          <p:cNvGraphicFramePr>
            <a:graphicFrameLocks noGrp="1"/>
          </p:cNvGraphicFramePr>
          <p:nvPr>
            <p:ph idx="1"/>
            <p:extLst>
              <p:ext uri="{D42A27DB-BD31-4B8C-83A1-F6EECF244321}">
                <p14:modId xmlns:p14="http://schemas.microsoft.com/office/powerpoint/2010/main" val="3987928509"/>
              </p:ext>
            </p:extLst>
          </p:nvPr>
        </p:nvGraphicFramePr>
        <p:xfrm>
          <a:off x="6238754" y="740229"/>
          <a:ext cx="2805353" cy="3426657"/>
        </p:xfrm>
        <a:graphic>
          <a:graphicData uri="http://schemas.openxmlformats.org/drawingml/2006/table">
            <a:tbl>
              <a:tblPr firstRow="1" firstCol="1" bandRow="1">
                <a:tableStyleId>{5C22544A-7EE6-4342-B048-85BDC9FD1C3A}</a:tableStyleId>
              </a:tblPr>
              <a:tblGrid>
                <a:gridCol w="2805353">
                  <a:extLst>
                    <a:ext uri="{9D8B030D-6E8A-4147-A177-3AD203B41FA5}">
                      <a16:colId xmlns:a16="http://schemas.microsoft.com/office/drawing/2014/main" val="3494810646"/>
                    </a:ext>
                  </a:extLst>
                </a:gridCol>
              </a:tblGrid>
              <a:tr h="1176407">
                <a:tc>
                  <a:txBody>
                    <a:bodyPr/>
                    <a:lstStyle/>
                    <a:p>
                      <a:pPr>
                        <a:lnSpc>
                          <a:spcPts val="1800"/>
                        </a:lnSpc>
                        <a:spcAft>
                          <a:spcPts val="800"/>
                        </a:spcAft>
                      </a:pPr>
                      <a:endParaRPr lang="el-GR" sz="3300" b="1" dirty="0">
                        <a:solidFill>
                          <a:schemeClr val="tx1"/>
                        </a:solidFill>
                        <a:effectLst/>
                      </a:endParaRPr>
                    </a:p>
                    <a:p>
                      <a:r>
                        <a:rPr lang="el-GR" sz="3300" b="1" dirty="0">
                          <a:solidFill>
                            <a:schemeClr val="tx1"/>
                          </a:solidFill>
                          <a:effectLst/>
                        </a:rPr>
                        <a:t>(1)</a:t>
                      </a:r>
                      <a:r>
                        <a:rPr lang="el-GR" sz="1800" b="1" kern="1200" dirty="0">
                          <a:solidFill>
                            <a:schemeClr val="tx1"/>
                          </a:solidFill>
                          <a:effectLst/>
                          <a:latin typeface="+mn-lt"/>
                          <a:ea typeface="+mn-ea"/>
                          <a:cs typeface="+mn-cs"/>
                        </a:rPr>
                        <a:t> </a:t>
                      </a:r>
                      <a:r>
                        <a:rPr lang="el-GR"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Θεά των </a:t>
                      </a:r>
                      <a:r>
                        <a:rPr lang="el-G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όφεων</a:t>
                      </a:r>
                      <a:r>
                        <a:rPr lang="el-G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lang="el-CY" sz="1800" b="1" kern="1200" dirty="0">
                        <a:solidFill>
                          <a:schemeClr val="tx1"/>
                        </a:solidFill>
                        <a:effectLst/>
                        <a:latin typeface="+mn-lt"/>
                        <a:ea typeface="+mn-ea"/>
                        <a:cs typeface="+mn-cs"/>
                      </a:endParaRPr>
                    </a:p>
                    <a:p>
                      <a:r>
                        <a:rPr lang="el-GR" sz="1800" b="1" kern="1200" dirty="0">
                          <a:solidFill>
                            <a:schemeClr val="tx1"/>
                          </a:solidFill>
                          <a:effectLst/>
                          <a:latin typeface="+mn-lt"/>
                          <a:ea typeface="+mn-ea"/>
                          <a:cs typeface="+mn-cs"/>
                        </a:rPr>
                        <a:t> </a:t>
                      </a:r>
                      <a:endParaRPr lang="el-CY" sz="1800" b="1" kern="1200" dirty="0">
                        <a:solidFill>
                          <a:schemeClr val="tx1"/>
                        </a:solidFill>
                        <a:effectLst/>
                        <a:latin typeface="+mn-lt"/>
                        <a:ea typeface="+mn-ea"/>
                        <a:cs typeface="+mn-cs"/>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947181">
                <a:tc>
                  <a:txBody>
                    <a:bodyPr/>
                    <a:lstStyle/>
                    <a:p>
                      <a:pPr>
                        <a:lnSpc>
                          <a:spcPts val="1800"/>
                        </a:lnSpc>
                        <a:spcAft>
                          <a:spcPts val="800"/>
                        </a:spcAft>
                      </a:pPr>
                      <a:endParaRPr lang="el-GR" sz="3300" dirty="0">
                        <a:solidFill>
                          <a:schemeClr val="tx1"/>
                        </a:solidFill>
                        <a:effectLst/>
                      </a:endParaRPr>
                    </a:p>
                    <a:p>
                      <a:pPr marL="0" marR="0" lvl="0" indent="0" algn="l" defTabSz="914400" rtl="0" eaLnBrk="1" fontAlgn="auto" latinLnBrk="0" hangingPunct="1">
                        <a:lnSpc>
                          <a:spcPts val="1800"/>
                        </a:lnSpc>
                        <a:spcBef>
                          <a:spcPts val="0"/>
                        </a:spcBef>
                        <a:spcAft>
                          <a:spcPts val="800"/>
                        </a:spcAft>
                        <a:buClrTx/>
                        <a:buSzTx/>
                        <a:buFontTx/>
                        <a:buNone/>
                        <a:tabLst/>
                        <a:defRPr/>
                      </a:pPr>
                      <a:r>
                        <a:rPr lang="el-GR" sz="3300" dirty="0">
                          <a:solidFill>
                            <a:schemeClr val="tx1"/>
                          </a:solidFill>
                          <a:effectLst/>
                        </a:rPr>
                        <a:t>(2)</a:t>
                      </a:r>
                      <a:r>
                        <a:rPr lang="el-GR" sz="1800" b="1" kern="1200" dirty="0">
                          <a:solidFill>
                            <a:schemeClr val="tx1"/>
                          </a:solidFill>
                          <a:effectLst/>
                          <a:latin typeface="+mn-lt"/>
                          <a:ea typeface="+mn-ea"/>
                          <a:cs typeface="+mn-cs"/>
                        </a:rPr>
                        <a:t> </a:t>
                      </a:r>
                      <a:r>
                        <a:rPr lang="el-G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Άρτεμις</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303069">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(3)</a:t>
                      </a:r>
                      <a:r>
                        <a:rPr lang="el-GR" sz="1800" b="1" kern="1200" dirty="0">
                          <a:solidFill>
                            <a:schemeClr val="tx1"/>
                          </a:solidFill>
                          <a:effectLst/>
                          <a:latin typeface="+mn-lt"/>
                          <a:ea typeface="+mn-ea"/>
                          <a:cs typeface="+mn-cs"/>
                        </a:rPr>
                        <a:t> </a:t>
                      </a:r>
                      <a:r>
                        <a:rPr lang="el-G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Πότνια</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10242" name="Picture 2" descr="Υπουργείο Πολιτισμού και Αθλητισμού | Αρχαιολογικό Μουσείο Ηρακλείου">
            <a:extLst>
              <a:ext uri="{FF2B5EF4-FFF2-40B4-BE49-F238E27FC236}">
                <a16:creationId xmlns:a16="http://schemas.microsoft.com/office/drawing/2014/main" id="{DBCBF2B1-B4E8-BF10-AFCE-4D4EA4527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7503" y="3797754"/>
            <a:ext cx="1724025"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026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974BAE-CD3D-ECA6-A19B-2849AC14FC2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811B7B6-9434-4CBF-FEAF-166B1E8B0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C25B45-D667-2433-D093-BA8454A67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55532E5-15AE-C4EE-8D4C-A9A48149CB2B}"/>
              </a:ext>
            </a:extLst>
          </p:cNvPr>
          <p:cNvSpPr>
            <a:spLocks noGrp="1"/>
          </p:cNvSpPr>
          <p:nvPr>
            <p:ph type="title"/>
          </p:nvPr>
        </p:nvSpPr>
        <p:spPr>
          <a:xfrm>
            <a:off x="616930" y="2074362"/>
            <a:ext cx="331846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just">
              <a:lnSpc>
                <a:spcPct val="107000"/>
              </a:lnSpc>
              <a:spcAft>
                <a:spcPts val="800"/>
              </a:spcAft>
            </a:pPr>
            <a:r>
              <a:rPr lang="el-G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Κυρίαρχη   μινωική θεότητα</a:t>
            </a:r>
            <a:br>
              <a:rPr lang="el-CY"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br>
            <a:endParaRPr lang="el-CY"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Θέση περιεχομένου 3">
            <a:extLst>
              <a:ext uri="{FF2B5EF4-FFF2-40B4-BE49-F238E27FC236}">
                <a16:creationId xmlns:a16="http://schemas.microsoft.com/office/drawing/2014/main" id="{629306C4-144A-6871-F1C5-673859AD69ED}"/>
              </a:ext>
            </a:extLst>
          </p:cNvPr>
          <p:cNvGraphicFramePr>
            <a:graphicFrameLocks noGrp="1"/>
          </p:cNvGraphicFramePr>
          <p:nvPr>
            <p:ph idx="1"/>
            <p:extLst>
              <p:ext uri="{D42A27DB-BD31-4B8C-83A1-F6EECF244321}">
                <p14:modId xmlns:p14="http://schemas.microsoft.com/office/powerpoint/2010/main" val="479125308"/>
              </p:ext>
            </p:extLst>
          </p:nvPr>
        </p:nvGraphicFramePr>
        <p:xfrm>
          <a:off x="6238754" y="740229"/>
          <a:ext cx="2805353" cy="3426657"/>
        </p:xfrm>
        <a:graphic>
          <a:graphicData uri="http://schemas.openxmlformats.org/drawingml/2006/table">
            <a:tbl>
              <a:tblPr firstRow="1" firstCol="1" bandRow="1">
                <a:tableStyleId>{5C22544A-7EE6-4342-B048-85BDC9FD1C3A}</a:tableStyleId>
              </a:tblPr>
              <a:tblGrid>
                <a:gridCol w="2805353">
                  <a:extLst>
                    <a:ext uri="{9D8B030D-6E8A-4147-A177-3AD203B41FA5}">
                      <a16:colId xmlns:a16="http://schemas.microsoft.com/office/drawing/2014/main" val="3494810646"/>
                    </a:ext>
                  </a:extLst>
                </a:gridCol>
              </a:tblGrid>
              <a:tr h="1176407">
                <a:tc>
                  <a:txBody>
                    <a:bodyPr/>
                    <a:lstStyle/>
                    <a:p>
                      <a:pPr>
                        <a:lnSpc>
                          <a:spcPts val="1800"/>
                        </a:lnSpc>
                        <a:spcAft>
                          <a:spcPts val="800"/>
                        </a:spcAft>
                      </a:pPr>
                      <a:endParaRPr lang="el-GR" sz="3300" b="1" dirty="0">
                        <a:solidFill>
                          <a:schemeClr val="tx1"/>
                        </a:solidFill>
                        <a:effectLst/>
                      </a:endParaRPr>
                    </a:p>
                    <a:p>
                      <a:r>
                        <a:rPr lang="el-GR" sz="3300" b="1" dirty="0">
                          <a:solidFill>
                            <a:srgbClr val="FF0000"/>
                          </a:solidFill>
                          <a:effectLst/>
                        </a:rPr>
                        <a:t>(1)</a:t>
                      </a:r>
                      <a:r>
                        <a:rPr lang="el-GR" sz="1800" b="1" kern="1200" dirty="0">
                          <a:solidFill>
                            <a:srgbClr val="FF0000"/>
                          </a:solidFill>
                          <a:effectLst/>
                          <a:latin typeface="+mn-lt"/>
                          <a:ea typeface="+mn-ea"/>
                          <a:cs typeface="+mn-cs"/>
                        </a:rPr>
                        <a:t> </a:t>
                      </a:r>
                      <a:r>
                        <a:rPr lang="el-GR"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Θεά των </a:t>
                      </a:r>
                      <a:r>
                        <a:rPr lang="el-GR" sz="1800"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όφεων</a:t>
                      </a:r>
                      <a:r>
                        <a:rPr lang="el-GR"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el-CY" sz="1800" b="1" kern="1200" dirty="0">
                        <a:solidFill>
                          <a:srgbClr val="FF0000"/>
                        </a:solidFill>
                        <a:effectLst/>
                        <a:latin typeface="+mn-lt"/>
                        <a:ea typeface="+mn-ea"/>
                        <a:cs typeface="+mn-cs"/>
                      </a:endParaRPr>
                    </a:p>
                    <a:p>
                      <a:r>
                        <a:rPr lang="el-GR" sz="1800" b="1" kern="1200" dirty="0">
                          <a:solidFill>
                            <a:schemeClr val="tx1"/>
                          </a:solidFill>
                          <a:effectLst/>
                          <a:latin typeface="+mn-lt"/>
                          <a:ea typeface="+mn-ea"/>
                          <a:cs typeface="+mn-cs"/>
                        </a:rPr>
                        <a:t> </a:t>
                      </a:r>
                      <a:endParaRPr lang="el-CY" sz="1800" b="1" kern="1200" dirty="0">
                        <a:solidFill>
                          <a:schemeClr val="tx1"/>
                        </a:solidFill>
                        <a:effectLst/>
                        <a:latin typeface="+mn-lt"/>
                        <a:ea typeface="+mn-ea"/>
                        <a:cs typeface="+mn-cs"/>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947181">
                <a:tc>
                  <a:txBody>
                    <a:bodyPr/>
                    <a:lstStyle/>
                    <a:p>
                      <a:pPr>
                        <a:lnSpc>
                          <a:spcPts val="1800"/>
                        </a:lnSpc>
                        <a:spcAft>
                          <a:spcPts val="800"/>
                        </a:spcAft>
                      </a:pPr>
                      <a:endParaRPr lang="el-GR" sz="3300" dirty="0">
                        <a:solidFill>
                          <a:schemeClr val="tx1"/>
                        </a:solidFill>
                        <a:effectLst/>
                      </a:endParaRPr>
                    </a:p>
                    <a:p>
                      <a:pPr marL="0" marR="0" lvl="0" indent="0" algn="l" defTabSz="914400" rtl="0" eaLnBrk="1" fontAlgn="auto" latinLnBrk="0" hangingPunct="1">
                        <a:lnSpc>
                          <a:spcPts val="1800"/>
                        </a:lnSpc>
                        <a:spcBef>
                          <a:spcPts val="0"/>
                        </a:spcBef>
                        <a:spcAft>
                          <a:spcPts val="800"/>
                        </a:spcAft>
                        <a:buClrTx/>
                        <a:buSzTx/>
                        <a:buFontTx/>
                        <a:buNone/>
                        <a:tabLst/>
                        <a:defRPr/>
                      </a:pPr>
                      <a:r>
                        <a:rPr lang="el-GR" sz="3300" dirty="0">
                          <a:solidFill>
                            <a:schemeClr val="tx1"/>
                          </a:solidFill>
                          <a:effectLst/>
                        </a:rPr>
                        <a:t>(2)</a:t>
                      </a:r>
                      <a:r>
                        <a:rPr lang="el-GR" sz="1800" b="1" kern="1200" dirty="0">
                          <a:solidFill>
                            <a:schemeClr val="tx1"/>
                          </a:solidFill>
                          <a:effectLst/>
                          <a:latin typeface="+mn-lt"/>
                          <a:ea typeface="+mn-ea"/>
                          <a:cs typeface="+mn-cs"/>
                        </a:rPr>
                        <a:t> </a:t>
                      </a:r>
                      <a:r>
                        <a:rPr lang="el-GR"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Άρτεμις</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303069">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(3)</a:t>
                      </a:r>
                      <a:r>
                        <a:rPr lang="el-GR" sz="1800" b="1" kern="1200" dirty="0">
                          <a:solidFill>
                            <a:schemeClr val="tx1"/>
                          </a:solidFill>
                          <a:effectLst/>
                          <a:latin typeface="+mn-lt"/>
                          <a:ea typeface="+mn-ea"/>
                          <a:cs typeface="+mn-cs"/>
                        </a:rPr>
                        <a:t> </a:t>
                      </a:r>
                      <a:r>
                        <a:rPr lang="el-GR" sz="180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Πότνια</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10242" name="Picture 2" descr="Υπουργείο Πολιτισμού και Αθλητισμού | Αρχαιολογικό Μουσείο Ηρακλείου">
            <a:extLst>
              <a:ext uri="{FF2B5EF4-FFF2-40B4-BE49-F238E27FC236}">
                <a16:creationId xmlns:a16="http://schemas.microsoft.com/office/drawing/2014/main" id="{E5F2557A-7DA4-CAAE-B317-9582188ECE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7503" y="3797754"/>
            <a:ext cx="1724025"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292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7C4DF9-6C6C-50A8-4178-19C5E3F5D20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F17D560-55DD-30A7-13B9-986BA6F2C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76CC14-80E3-5CE3-D1B8-EA52117D03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F2D0292-BCC5-54BE-1BE5-F220646D04E7}"/>
              </a:ext>
            </a:extLst>
          </p:cNvPr>
          <p:cNvSpPr>
            <a:spLocks noGrp="1"/>
          </p:cNvSpPr>
          <p:nvPr>
            <p:ph type="title"/>
          </p:nvPr>
        </p:nvSpPr>
        <p:spPr>
          <a:xfrm>
            <a:off x="616930" y="2074362"/>
            <a:ext cx="331846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just">
              <a:lnSpc>
                <a:spcPct val="107000"/>
              </a:lnSpc>
              <a:spcAft>
                <a:spcPts val="800"/>
              </a:spcAft>
            </a:pPr>
            <a:r>
              <a:rPr lang="el-GR" sz="2000" b="1"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Ταυροκαθάψια</a:t>
            </a:r>
            <a:r>
              <a:rPr lang="el-GR"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ι</a:t>
            </a:r>
            <a:r>
              <a:rPr lang="el-GR" sz="2000" b="1" dirty="0">
                <a:solidFill>
                  <a:srgbClr val="FF0000"/>
                </a:solidFill>
              </a:rPr>
              <a:t>ερή τελετουργία με κέντρο τον ταύρο,</a:t>
            </a:r>
            <a:r>
              <a:rPr lang="el-GR"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των  </a:t>
            </a:r>
            <a:br>
              <a:rPr lang="el-CY"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br>
            <a:endParaRPr lang="el-CY"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Θέση περιεχομένου 3">
            <a:extLst>
              <a:ext uri="{FF2B5EF4-FFF2-40B4-BE49-F238E27FC236}">
                <a16:creationId xmlns:a16="http://schemas.microsoft.com/office/drawing/2014/main" id="{6A28C512-9138-8BE5-E7A9-A21385066472}"/>
              </a:ext>
            </a:extLst>
          </p:cNvPr>
          <p:cNvGraphicFramePr>
            <a:graphicFrameLocks noGrp="1"/>
          </p:cNvGraphicFramePr>
          <p:nvPr>
            <p:ph idx="1"/>
            <p:extLst>
              <p:ext uri="{D42A27DB-BD31-4B8C-83A1-F6EECF244321}">
                <p14:modId xmlns:p14="http://schemas.microsoft.com/office/powerpoint/2010/main" val="2413500428"/>
              </p:ext>
            </p:extLst>
          </p:nvPr>
        </p:nvGraphicFramePr>
        <p:xfrm>
          <a:off x="6238754" y="740229"/>
          <a:ext cx="3727049" cy="3426657"/>
        </p:xfrm>
        <a:graphic>
          <a:graphicData uri="http://schemas.openxmlformats.org/drawingml/2006/table">
            <a:tbl>
              <a:tblPr firstRow="1" firstCol="1" bandRow="1">
                <a:tableStyleId>{5C22544A-7EE6-4342-B048-85BDC9FD1C3A}</a:tableStyleId>
              </a:tblPr>
              <a:tblGrid>
                <a:gridCol w="3727049">
                  <a:extLst>
                    <a:ext uri="{9D8B030D-6E8A-4147-A177-3AD203B41FA5}">
                      <a16:colId xmlns:a16="http://schemas.microsoft.com/office/drawing/2014/main" val="3494810646"/>
                    </a:ext>
                  </a:extLst>
                </a:gridCol>
              </a:tblGrid>
              <a:tr h="1176407">
                <a:tc>
                  <a:txBody>
                    <a:bodyPr/>
                    <a:lstStyle/>
                    <a:p>
                      <a:pPr>
                        <a:lnSpc>
                          <a:spcPts val="1800"/>
                        </a:lnSpc>
                        <a:spcAft>
                          <a:spcPts val="800"/>
                        </a:spcAft>
                      </a:pPr>
                      <a:endParaRPr lang="el-GR" sz="3300" b="1" dirty="0">
                        <a:solidFill>
                          <a:schemeClr val="tx1"/>
                        </a:solidFill>
                        <a:effectLst/>
                      </a:endParaRPr>
                    </a:p>
                    <a:p>
                      <a:r>
                        <a:rPr lang="el-GR" sz="3300" b="1" dirty="0">
                          <a:solidFill>
                            <a:schemeClr val="tx1"/>
                          </a:solidFill>
                          <a:effectLst/>
                        </a:rPr>
                        <a:t>(1)</a:t>
                      </a:r>
                      <a:r>
                        <a:rPr lang="el-GR" sz="1800" b="1" kern="1200" dirty="0">
                          <a:solidFill>
                            <a:schemeClr val="tx1"/>
                          </a:solidFill>
                          <a:effectLst/>
                          <a:latin typeface="+mn-lt"/>
                          <a:ea typeface="+mn-ea"/>
                          <a:cs typeface="+mn-cs"/>
                        </a:rPr>
                        <a:t> </a:t>
                      </a:r>
                      <a:r>
                        <a:rPr lang="el-GR" sz="3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Κυπρίων</a:t>
                      </a:r>
                      <a:endParaRPr lang="el-CY" sz="3200" b="1" kern="1200" dirty="0">
                        <a:solidFill>
                          <a:schemeClr val="tx1"/>
                        </a:solidFill>
                        <a:effectLst/>
                        <a:latin typeface="+mn-lt"/>
                        <a:ea typeface="+mn-ea"/>
                        <a:cs typeface="+mn-cs"/>
                      </a:endParaRPr>
                    </a:p>
                    <a:p>
                      <a:r>
                        <a:rPr lang="el-GR" sz="1800" b="1" kern="1200" dirty="0">
                          <a:solidFill>
                            <a:schemeClr val="tx1"/>
                          </a:solidFill>
                          <a:effectLst/>
                          <a:latin typeface="+mn-lt"/>
                          <a:ea typeface="+mn-ea"/>
                          <a:cs typeface="+mn-cs"/>
                        </a:rPr>
                        <a:t> </a:t>
                      </a:r>
                      <a:endParaRPr lang="el-CY" sz="1800" b="1" kern="1200" dirty="0">
                        <a:solidFill>
                          <a:schemeClr val="tx1"/>
                        </a:solidFill>
                        <a:effectLst/>
                        <a:latin typeface="+mn-lt"/>
                        <a:ea typeface="+mn-ea"/>
                        <a:cs typeface="+mn-cs"/>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947181">
                <a:tc>
                  <a:txBody>
                    <a:bodyPr/>
                    <a:lstStyle/>
                    <a:p>
                      <a:pPr>
                        <a:lnSpc>
                          <a:spcPts val="1800"/>
                        </a:lnSpc>
                        <a:spcAft>
                          <a:spcPts val="800"/>
                        </a:spcAft>
                      </a:pPr>
                      <a:endParaRPr lang="el-GR" sz="3300" dirty="0">
                        <a:solidFill>
                          <a:schemeClr val="tx1"/>
                        </a:solidFill>
                        <a:effectLst/>
                      </a:endParaRPr>
                    </a:p>
                    <a:p>
                      <a:pPr marL="0" marR="0" lvl="0" indent="0" algn="l" defTabSz="914400" rtl="0" eaLnBrk="1" fontAlgn="auto" latinLnBrk="0" hangingPunct="1">
                        <a:lnSpc>
                          <a:spcPts val="1800"/>
                        </a:lnSpc>
                        <a:spcBef>
                          <a:spcPts val="0"/>
                        </a:spcBef>
                        <a:spcAft>
                          <a:spcPts val="800"/>
                        </a:spcAft>
                        <a:buClrTx/>
                        <a:buSzTx/>
                        <a:buFontTx/>
                        <a:buNone/>
                        <a:tabLst/>
                        <a:defRPr/>
                      </a:pPr>
                      <a:r>
                        <a:rPr lang="el-GR" sz="3300" dirty="0">
                          <a:solidFill>
                            <a:schemeClr val="tx1"/>
                          </a:solidFill>
                          <a:effectLst/>
                        </a:rPr>
                        <a:t>(2)</a:t>
                      </a:r>
                      <a:r>
                        <a:rPr lang="el-GR" sz="3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Μυκηναίων </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303069">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(3)</a:t>
                      </a:r>
                      <a:r>
                        <a:rPr lang="el-GR" sz="3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Μινωιτών</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11266" name="Picture 2" descr="image">
            <a:extLst>
              <a:ext uri="{FF2B5EF4-FFF2-40B4-BE49-F238E27FC236}">
                <a16:creationId xmlns:a16="http://schemas.microsoft.com/office/drawing/2014/main" id="{C62BD355-CF48-8BA8-956A-155F2FA7D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6204" y="4499202"/>
            <a:ext cx="3438525"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40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DB1629-7F8A-65B9-5980-6671F1F348D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6B3438C-6443-6F46-E6B6-DD8A8CD22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2C46F5-0B9F-697E-61DE-25CBC79B7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7AD542F-F537-D4BF-3E6A-7BD77ED02AC5}"/>
              </a:ext>
            </a:extLst>
          </p:cNvPr>
          <p:cNvSpPr>
            <a:spLocks noGrp="1"/>
          </p:cNvSpPr>
          <p:nvPr>
            <p:ph type="title"/>
          </p:nvPr>
        </p:nvSpPr>
        <p:spPr>
          <a:xfrm>
            <a:off x="616930" y="2074362"/>
            <a:ext cx="331846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just">
              <a:lnSpc>
                <a:spcPct val="107000"/>
              </a:lnSpc>
              <a:spcAft>
                <a:spcPts val="800"/>
              </a:spcAft>
            </a:pPr>
            <a:r>
              <a:rPr lang="el-GR" sz="2000" b="1"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Ταυροκαθάψια</a:t>
            </a:r>
            <a:r>
              <a:rPr lang="el-GR"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ι</a:t>
            </a:r>
            <a:r>
              <a:rPr lang="el-GR" sz="2000" b="1" dirty="0">
                <a:solidFill>
                  <a:srgbClr val="FF0000"/>
                </a:solidFill>
              </a:rPr>
              <a:t>ερή τελετουργία με κέντρο τον ταύρο,</a:t>
            </a:r>
            <a:r>
              <a:rPr lang="el-GR"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των  </a:t>
            </a:r>
            <a:br>
              <a:rPr lang="el-CY"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br>
            <a:endParaRPr lang="el-CY"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Θέση περιεχομένου 3">
            <a:extLst>
              <a:ext uri="{FF2B5EF4-FFF2-40B4-BE49-F238E27FC236}">
                <a16:creationId xmlns:a16="http://schemas.microsoft.com/office/drawing/2014/main" id="{42CE6D38-69BD-C644-B33A-6293227DAA2D}"/>
              </a:ext>
            </a:extLst>
          </p:cNvPr>
          <p:cNvGraphicFramePr>
            <a:graphicFrameLocks noGrp="1"/>
          </p:cNvGraphicFramePr>
          <p:nvPr>
            <p:ph idx="1"/>
            <p:extLst>
              <p:ext uri="{D42A27DB-BD31-4B8C-83A1-F6EECF244321}">
                <p14:modId xmlns:p14="http://schemas.microsoft.com/office/powerpoint/2010/main" val="1324796418"/>
              </p:ext>
            </p:extLst>
          </p:nvPr>
        </p:nvGraphicFramePr>
        <p:xfrm>
          <a:off x="6238754" y="740229"/>
          <a:ext cx="3727049" cy="3426657"/>
        </p:xfrm>
        <a:graphic>
          <a:graphicData uri="http://schemas.openxmlformats.org/drawingml/2006/table">
            <a:tbl>
              <a:tblPr firstRow="1" firstCol="1" bandRow="1">
                <a:tableStyleId>{5C22544A-7EE6-4342-B048-85BDC9FD1C3A}</a:tableStyleId>
              </a:tblPr>
              <a:tblGrid>
                <a:gridCol w="3727049">
                  <a:extLst>
                    <a:ext uri="{9D8B030D-6E8A-4147-A177-3AD203B41FA5}">
                      <a16:colId xmlns:a16="http://schemas.microsoft.com/office/drawing/2014/main" val="3494810646"/>
                    </a:ext>
                  </a:extLst>
                </a:gridCol>
              </a:tblGrid>
              <a:tr h="1176407">
                <a:tc>
                  <a:txBody>
                    <a:bodyPr/>
                    <a:lstStyle/>
                    <a:p>
                      <a:pPr>
                        <a:lnSpc>
                          <a:spcPts val="1800"/>
                        </a:lnSpc>
                        <a:spcAft>
                          <a:spcPts val="800"/>
                        </a:spcAft>
                      </a:pPr>
                      <a:endParaRPr lang="el-GR" sz="3300" b="1" dirty="0">
                        <a:solidFill>
                          <a:schemeClr val="tx1"/>
                        </a:solidFill>
                        <a:effectLst/>
                      </a:endParaRPr>
                    </a:p>
                    <a:p>
                      <a:r>
                        <a:rPr lang="el-GR" sz="3300" b="1" dirty="0">
                          <a:solidFill>
                            <a:schemeClr val="tx1"/>
                          </a:solidFill>
                          <a:effectLst/>
                        </a:rPr>
                        <a:t>(1)</a:t>
                      </a:r>
                      <a:r>
                        <a:rPr lang="el-GR" sz="1800" b="1" kern="1200" dirty="0">
                          <a:solidFill>
                            <a:schemeClr val="tx1"/>
                          </a:solidFill>
                          <a:effectLst/>
                          <a:latin typeface="+mn-lt"/>
                          <a:ea typeface="+mn-ea"/>
                          <a:cs typeface="+mn-cs"/>
                        </a:rPr>
                        <a:t> </a:t>
                      </a:r>
                      <a:r>
                        <a:rPr lang="el-GR" sz="3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Κυπρίων</a:t>
                      </a:r>
                      <a:endParaRPr lang="el-CY" sz="3200" b="1" kern="1200" dirty="0">
                        <a:solidFill>
                          <a:schemeClr val="tx1"/>
                        </a:solidFill>
                        <a:effectLst/>
                        <a:latin typeface="+mn-lt"/>
                        <a:ea typeface="+mn-ea"/>
                        <a:cs typeface="+mn-cs"/>
                      </a:endParaRPr>
                    </a:p>
                    <a:p>
                      <a:r>
                        <a:rPr lang="el-GR" sz="1800" b="1" kern="1200" dirty="0">
                          <a:solidFill>
                            <a:schemeClr val="tx1"/>
                          </a:solidFill>
                          <a:effectLst/>
                          <a:latin typeface="+mn-lt"/>
                          <a:ea typeface="+mn-ea"/>
                          <a:cs typeface="+mn-cs"/>
                        </a:rPr>
                        <a:t> </a:t>
                      </a:r>
                      <a:endParaRPr lang="el-CY" sz="1800" b="1" kern="1200" dirty="0">
                        <a:solidFill>
                          <a:schemeClr val="tx1"/>
                        </a:solidFill>
                        <a:effectLst/>
                        <a:latin typeface="+mn-lt"/>
                        <a:ea typeface="+mn-ea"/>
                        <a:cs typeface="+mn-cs"/>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947181">
                <a:tc>
                  <a:txBody>
                    <a:bodyPr/>
                    <a:lstStyle/>
                    <a:p>
                      <a:pPr>
                        <a:lnSpc>
                          <a:spcPts val="1800"/>
                        </a:lnSpc>
                        <a:spcAft>
                          <a:spcPts val="800"/>
                        </a:spcAft>
                      </a:pPr>
                      <a:endParaRPr lang="el-GR" sz="3300" dirty="0">
                        <a:solidFill>
                          <a:schemeClr val="tx1"/>
                        </a:solidFill>
                        <a:effectLst/>
                      </a:endParaRPr>
                    </a:p>
                    <a:p>
                      <a:pPr marL="0" marR="0" lvl="0" indent="0" algn="l" defTabSz="914400" rtl="0" eaLnBrk="1" fontAlgn="auto" latinLnBrk="0" hangingPunct="1">
                        <a:lnSpc>
                          <a:spcPts val="1800"/>
                        </a:lnSpc>
                        <a:spcBef>
                          <a:spcPts val="0"/>
                        </a:spcBef>
                        <a:spcAft>
                          <a:spcPts val="800"/>
                        </a:spcAft>
                        <a:buClrTx/>
                        <a:buSzTx/>
                        <a:buFontTx/>
                        <a:buNone/>
                        <a:tabLst/>
                        <a:defRPr/>
                      </a:pPr>
                      <a:r>
                        <a:rPr lang="el-GR" sz="3300" dirty="0">
                          <a:solidFill>
                            <a:schemeClr val="tx1"/>
                          </a:solidFill>
                          <a:effectLst/>
                        </a:rPr>
                        <a:t>(2)</a:t>
                      </a:r>
                      <a:r>
                        <a:rPr lang="el-GR" sz="3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Μυκηναίων </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303069">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rgbClr val="FF0000"/>
                          </a:solidFill>
                          <a:effectLst/>
                        </a:rPr>
                        <a:t>(3)</a:t>
                      </a:r>
                      <a:r>
                        <a:rPr lang="el-GR" sz="32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Μινωιτών</a:t>
                      </a:r>
                      <a:endParaRPr lang="el-CY" sz="3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11266" name="Picture 2" descr="image">
            <a:extLst>
              <a:ext uri="{FF2B5EF4-FFF2-40B4-BE49-F238E27FC236}">
                <a16:creationId xmlns:a16="http://schemas.microsoft.com/office/drawing/2014/main" id="{A6FBD090-BF60-8FE0-585C-AAF252E76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6204" y="4499202"/>
            <a:ext cx="3438525"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243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1C6FA8-B610-E2C7-7D40-4D308F8A800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B630711-D10F-1EC5-7FC3-080899743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B6AC05-8E17-9F62-4818-6EA90B349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AD446C3-684A-63F7-544C-52E906F60296}"/>
              </a:ext>
            </a:extLst>
          </p:cNvPr>
          <p:cNvSpPr>
            <a:spLocks noGrp="1"/>
          </p:cNvSpPr>
          <p:nvPr>
            <p:ph type="title"/>
          </p:nvPr>
        </p:nvSpPr>
        <p:spPr>
          <a:xfrm>
            <a:off x="616930" y="2074362"/>
            <a:ext cx="331846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just">
              <a:lnSpc>
                <a:spcPct val="107000"/>
              </a:lnSpc>
              <a:spcAft>
                <a:spcPts val="800"/>
              </a:spcAft>
            </a:pPr>
            <a:r>
              <a:rPr lang="el-GR" sz="4000" b="1" dirty="0">
                <a:solidFill>
                  <a:srgbClr val="FF0000"/>
                </a:solidFill>
                <a:effectLst/>
                <a:latin typeface="Calibri" panose="020F0502020204030204" pitchFamily="34" charset="0"/>
                <a:ea typeface="Calibri" panose="020F0502020204030204" pitchFamily="34" charset="0"/>
              </a:rPr>
              <a:t>Θολωτοί τάφοι </a:t>
            </a:r>
            <a:endParaRPr lang="el-CY" sz="4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Θέση περιεχομένου 3">
            <a:extLst>
              <a:ext uri="{FF2B5EF4-FFF2-40B4-BE49-F238E27FC236}">
                <a16:creationId xmlns:a16="http://schemas.microsoft.com/office/drawing/2014/main" id="{14883B32-DB54-2617-AC60-65F16D97C238}"/>
              </a:ext>
            </a:extLst>
          </p:cNvPr>
          <p:cNvGraphicFramePr>
            <a:graphicFrameLocks noGrp="1"/>
          </p:cNvGraphicFramePr>
          <p:nvPr>
            <p:ph idx="1"/>
            <p:extLst>
              <p:ext uri="{D42A27DB-BD31-4B8C-83A1-F6EECF244321}">
                <p14:modId xmlns:p14="http://schemas.microsoft.com/office/powerpoint/2010/main" val="3158894828"/>
              </p:ext>
            </p:extLst>
          </p:nvPr>
        </p:nvGraphicFramePr>
        <p:xfrm>
          <a:off x="6238754" y="740229"/>
          <a:ext cx="3727049" cy="4209210"/>
        </p:xfrm>
        <a:graphic>
          <a:graphicData uri="http://schemas.openxmlformats.org/drawingml/2006/table">
            <a:tbl>
              <a:tblPr firstRow="1" firstCol="1" bandRow="1">
                <a:tableStyleId>{5C22544A-7EE6-4342-B048-85BDC9FD1C3A}</a:tableStyleId>
              </a:tblPr>
              <a:tblGrid>
                <a:gridCol w="3727049">
                  <a:extLst>
                    <a:ext uri="{9D8B030D-6E8A-4147-A177-3AD203B41FA5}">
                      <a16:colId xmlns:a16="http://schemas.microsoft.com/office/drawing/2014/main" val="3494810646"/>
                    </a:ext>
                  </a:extLst>
                </a:gridCol>
              </a:tblGrid>
              <a:tr h="1176407">
                <a:tc>
                  <a:txBody>
                    <a:bodyPr/>
                    <a:lstStyle/>
                    <a:p>
                      <a:pPr>
                        <a:lnSpc>
                          <a:spcPts val="1800"/>
                        </a:lnSpc>
                        <a:spcAft>
                          <a:spcPts val="800"/>
                        </a:spcAft>
                      </a:pPr>
                      <a:endParaRPr lang="el-GR" sz="3300" b="1" dirty="0">
                        <a:solidFill>
                          <a:schemeClr val="tx1"/>
                        </a:solidFill>
                        <a:effectLst/>
                      </a:endParaRPr>
                    </a:p>
                    <a:p>
                      <a:r>
                        <a:rPr lang="el-GR" sz="3300" b="1" dirty="0">
                          <a:solidFill>
                            <a:schemeClr val="tx1"/>
                          </a:solidFill>
                          <a:effectLst/>
                        </a:rPr>
                        <a:t>(1)</a:t>
                      </a:r>
                      <a:r>
                        <a:rPr lang="el-GR" sz="1800" b="1" kern="1200" dirty="0">
                          <a:solidFill>
                            <a:schemeClr val="tx1"/>
                          </a:solidFill>
                          <a:effectLst/>
                          <a:latin typeface="+mn-lt"/>
                          <a:ea typeface="+mn-ea"/>
                          <a:cs typeface="+mn-cs"/>
                        </a:rPr>
                        <a:t>  ανήκουν  στα ταφικά έθιμα  των Μυκηναίων με πιο  γνωστό  τον θολωτό τάφο  «Ο θησαυρός του Ατρέα» </a:t>
                      </a:r>
                      <a:endParaRPr lang="el-CY" sz="1800" b="1" kern="1200" dirty="0">
                        <a:solidFill>
                          <a:schemeClr val="tx1"/>
                        </a:solidFill>
                        <a:effectLst/>
                        <a:latin typeface="+mn-lt"/>
                        <a:ea typeface="+mn-ea"/>
                        <a:cs typeface="+mn-cs"/>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947181">
                <a:tc>
                  <a:txBody>
                    <a:bodyPr/>
                    <a:lstStyle/>
                    <a:p>
                      <a:pPr>
                        <a:lnSpc>
                          <a:spcPts val="1800"/>
                        </a:lnSpc>
                        <a:spcAft>
                          <a:spcPts val="800"/>
                        </a:spcAft>
                      </a:pPr>
                      <a:endParaRPr lang="el-GR" sz="1800" dirty="0">
                        <a:solidFill>
                          <a:schemeClr val="tx1"/>
                        </a:solidFill>
                        <a:effectLst/>
                      </a:endParaRPr>
                    </a:p>
                    <a:p>
                      <a:pPr marL="0" marR="0" lvl="0" indent="0" algn="l" defTabSz="914400" rtl="0" eaLnBrk="1" fontAlgn="auto" latinLnBrk="0" hangingPunct="1">
                        <a:lnSpc>
                          <a:spcPts val="1800"/>
                        </a:lnSpc>
                        <a:spcBef>
                          <a:spcPts val="0"/>
                        </a:spcBef>
                        <a:spcAft>
                          <a:spcPts val="800"/>
                        </a:spcAft>
                        <a:buClrTx/>
                        <a:buSzTx/>
                        <a:buFontTx/>
                        <a:buNone/>
                        <a:tabLst/>
                        <a:defRPr/>
                      </a:pPr>
                      <a:r>
                        <a:rPr lang="el-GR" sz="1800" dirty="0">
                          <a:solidFill>
                            <a:schemeClr val="tx1"/>
                          </a:solidFill>
                          <a:effectLst/>
                        </a:rPr>
                        <a:t>(2)</a:t>
                      </a:r>
                      <a:r>
                        <a:rPr lang="el-GR" sz="1800" b="1" kern="1200" dirty="0">
                          <a:solidFill>
                            <a:schemeClr val="tx1"/>
                          </a:solidFill>
                          <a:effectLst/>
                          <a:latin typeface="+mn-lt"/>
                          <a:ea typeface="+mn-ea"/>
                          <a:cs typeface="+mn-cs"/>
                        </a:rPr>
                        <a:t> ανήκουν  στα ταφικά έθιμα  των Μινωιτών με πιο  γνωστό  τον θολωτό τάφο  «Ο θησαυρός του Ατρέα» </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303069">
                <a:tc>
                  <a:txBody>
                    <a:bodyPr/>
                    <a:lstStyle/>
                    <a:p>
                      <a:pPr>
                        <a:lnSpc>
                          <a:spcPts val="1800"/>
                        </a:lnSpc>
                        <a:spcAft>
                          <a:spcPts val="800"/>
                        </a:spcAft>
                      </a:pPr>
                      <a:endParaRPr lang="el-GR" sz="3300" dirty="0">
                        <a:solidFill>
                          <a:schemeClr val="tx1"/>
                        </a:solidFill>
                        <a:effectLst/>
                      </a:endParaRPr>
                    </a:p>
                    <a:p>
                      <a:pPr marL="0" marR="0" lvl="0" indent="0" algn="l" defTabSz="914400" rtl="0" eaLnBrk="1" fontAlgn="auto" latinLnBrk="0" hangingPunct="1">
                        <a:lnSpc>
                          <a:spcPts val="1800"/>
                        </a:lnSpc>
                        <a:spcBef>
                          <a:spcPts val="0"/>
                        </a:spcBef>
                        <a:spcAft>
                          <a:spcPts val="800"/>
                        </a:spcAft>
                        <a:buClrTx/>
                        <a:buSzTx/>
                        <a:buFontTx/>
                        <a:buNone/>
                        <a:tabLst/>
                        <a:defRPr/>
                      </a:pPr>
                      <a:r>
                        <a:rPr lang="el-GR" sz="3300" dirty="0">
                          <a:solidFill>
                            <a:schemeClr val="tx1"/>
                          </a:solidFill>
                          <a:effectLst/>
                        </a:rPr>
                        <a:t>(3)</a:t>
                      </a:r>
                      <a:r>
                        <a:rPr lang="el-GR" sz="3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l-GR" sz="1800" b="1" kern="1200" dirty="0">
                          <a:solidFill>
                            <a:schemeClr val="tx1"/>
                          </a:solidFill>
                          <a:effectLst/>
                          <a:latin typeface="+mn-lt"/>
                          <a:ea typeface="+mn-ea"/>
                          <a:cs typeface="+mn-cs"/>
                        </a:rPr>
                        <a:t>ανήκουν  στα ταφικά έθιμα  των Κυπρίων με πιο  γνωστό  τον θολωτό τάφο  «Ο θησαυρός του Ατρέα» </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12290" name="Picture 2" descr="Θολωτός τάφος - Βικιπαίδεια">
            <a:extLst>
              <a:ext uri="{FF2B5EF4-FFF2-40B4-BE49-F238E27FC236}">
                <a16:creationId xmlns:a16="http://schemas.microsoft.com/office/drawing/2014/main" id="{902A8F12-9D63-4BB7-B230-A73D4B26C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272" y="4896893"/>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216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32A8B6-A3AB-A6EB-8F60-C129597584C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4EBB935-1918-7E99-63CC-6813ABBA0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4255742-1D4B-6FE5-BC99-16088B1E3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37C8D98-E44E-0EAA-931E-AC350304D883}"/>
              </a:ext>
            </a:extLst>
          </p:cNvPr>
          <p:cNvSpPr>
            <a:spLocks noGrp="1"/>
          </p:cNvSpPr>
          <p:nvPr>
            <p:ph type="title"/>
          </p:nvPr>
        </p:nvSpPr>
        <p:spPr>
          <a:xfrm>
            <a:off x="616930" y="2074362"/>
            <a:ext cx="331846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just">
              <a:lnSpc>
                <a:spcPct val="107000"/>
              </a:lnSpc>
              <a:spcAft>
                <a:spcPts val="800"/>
              </a:spcAft>
            </a:pPr>
            <a:r>
              <a:rPr lang="el-GR" sz="1800" b="1" dirty="0">
                <a:solidFill>
                  <a:srgbClr val="FF0000"/>
                </a:solidFill>
                <a:effectLst/>
                <a:latin typeface="Calibri" panose="020F0502020204030204" pitchFamily="34" charset="0"/>
                <a:ea typeface="Calibri" panose="020F0502020204030204" pitchFamily="34" charset="0"/>
              </a:rPr>
              <a:t>Θολωτοί τάφοι </a:t>
            </a:r>
            <a:endParaRPr lang="el-CY"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Θέση περιεχομένου 3">
            <a:extLst>
              <a:ext uri="{FF2B5EF4-FFF2-40B4-BE49-F238E27FC236}">
                <a16:creationId xmlns:a16="http://schemas.microsoft.com/office/drawing/2014/main" id="{17A62D39-6BE5-95BF-5C28-D9E5348EDBB9}"/>
              </a:ext>
            </a:extLst>
          </p:cNvPr>
          <p:cNvGraphicFramePr>
            <a:graphicFrameLocks noGrp="1"/>
          </p:cNvGraphicFramePr>
          <p:nvPr>
            <p:ph idx="1"/>
            <p:extLst>
              <p:ext uri="{D42A27DB-BD31-4B8C-83A1-F6EECF244321}">
                <p14:modId xmlns:p14="http://schemas.microsoft.com/office/powerpoint/2010/main" val="50424613"/>
              </p:ext>
            </p:extLst>
          </p:nvPr>
        </p:nvGraphicFramePr>
        <p:xfrm>
          <a:off x="6238754" y="740229"/>
          <a:ext cx="3727049" cy="4209210"/>
        </p:xfrm>
        <a:graphic>
          <a:graphicData uri="http://schemas.openxmlformats.org/drawingml/2006/table">
            <a:tbl>
              <a:tblPr firstRow="1" firstCol="1" bandRow="1">
                <a:tableStyleId>{5C22544A-7EE6-4342-B048-85BDC9FD1C3A}</a:tableStyleId>
              </a:tblPr>
              <a:tblGrid>
                <a:gridCol w="3727049">
                  <a:extLst>
                    <a:ext uri="{9D8B030D-6E8A-4147-A177-3AD203B41FA5}">
                      <a16:colId xmlns:a16="http://schemas.microsoft.com/office/drawing/2014/main" val="3494810646"/>
                    </a:ext>
                  </a:extLst>
                </a:gridCol>
              </a:tblGrid>
              <a:tr h="1176407">
                <a:tc>
                  <a:txBody>
                    <a:bodyPr/>
                    <a:lstStyle/>
                    <a:p>
                      <a:pPr>
                        <a:lnSpc>
                          <a:spcPts val="1800"/>
                        </a:lnSpc>
                        <a:spcAft>
                          <a:spcPts val="800"/>
                        </a:spcAft>
                      </a:pPr>
                      <a:endParaRPr lang="el-GR" sz="3300" b="1" dirty="0">
                        <a:solidFill>
                          <a:schemeClr val="tx1"/>
                        </a:solidFill>
                        <a:effectLst/>
                      </a:endParaRPr>
                    </a:p>
                    <a:p>
                      <a:r>
                        <a:rPr lang="el-GR" sz="3300" b="1" dirty="0">
                          <a:solidFill>
                            <a:srgbClr val="FF0000"/>
                          </a:solidFill>
                          <a:effectLst/>
                        </a:rPr>
                        <a:t>(1)</a:t>
                      </a:r>
                      <a:r>
                        <a:rPr lang="el-GR" sz="1800" b="1" kern="1200" dirty="0">
                          <a:solidFill>
                            <a:srgbClr val="FF0000"/>
                          </a:solidFill>
                          <a:effectLst/>
                          <a:latin typeface="+mn-lt"/>
                          <a:ea typeface="+mn-ea"/>
                          <a:cs typeface="+mn-cs"/>
                        </a:rPr>
                        <a:t>  ανήκουν  στα ταφικά έθιμα  των Μυκηναίων με πιο  γνωστό  τον θολωτό τάφο  «Ο θησαυρός του Ατρέα» </a:t>
                      </a:r>
                      <a:endParaRPr lang="el-CY" sz="1800" b="1" kern="1200" dirty="0">
                        <a:solidFill>
                          <a:srgbClr val="FF0000"/>
                        </a:solidFill>
                        <a:effectLst/>
                        <a:latin typeface="+mn-lt"/>
                        <a:ea typeface="+mn-ea"/>
                        <a:cs typeface="+mn-cs"/>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947181">
                <a:tc>
                  <a:txBody>
                    <a:bodyPr/>
                    <a:lstStyle/>
                    <a:p>
                      <a:pPr>
                        <a:lnSpc>
                          <a:spcPts val="1800"/>
                        </a:lnSpc>
                        <a:spcAft>
                          <a:spcPts val="800"/>
                        </a:spcAft>
                      </a:pPr>
                      <a:endParaRPr lang="el-GR" sz="1800" dirty="0">
                        <a:solidFill>
                          <a:schemeClr val="tx1"/>
                        </a:solidFill>
                        <a:effectLst/>
                      </a:endParaRPr>
                    </a:p>
                    <a:p>
                      <a:pPr marL="0" marR="0" lvl="0" indent="0" algn="l" defTabSz="914400" rtl="0" eaLnBrk="1" fontAlgn="auto" latinLnBrk="0" hangingPunct="1">
                        <a:lnSpc>
                          <a:spcPts val="1800"/>
                        </a:lnSpc>
                        <a:spcBef>
                          <a:spcPts val="0"/>
                        </a:spcBef>
                        <a:spcAft>
                          <a:spcPts val="800"/>
                        </a:spcAft>
                        <a:buClrTx/>
                        <a:buSzTx/>
                        <a:buFontTx/>
                        <a:buNone/>
                        <a:tabLst/>
                        <a:defRPr/>
                      </a:pPr>
                      <a:r>
                        <a:rPr lang="el-GR" sz="1800" dirty="0">
                          <a:solidFill>
                            <a:schemeClr val="tx1"/>
                          </a:solidFill>
                          <a:effectLst/>
                        </a:rPr>
                        <a:t>(2)</a:t>
                      </a:r>
                      <a:r>
                        <a:rPr lang="el-GR" sz="1800" b="1" kern="1200" dirty="0">
                          <a:solidFill>
                            <a:schemeClr val="tx1"/>
                          </a:solidFill>
                          <a:effectLst/>
                          <a:latin typeface="+mn-lt"/>
                          <a:ea typeface="+mn-ea"/>
                          <a:cs typeface="+mn-cs"/>
                        </a:rPr>
                        <a:t> ανήκουν  στα ταφικά έθιμα  των Μινωιτών με πιο  γνωστό  τον θολωτό τάφο  «Ο θησαυρός του Ατρέα» </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303069">
                <a:tc>
                  <a:txBody>
                    <a:bodyPr/>
                    <a:lstStyle/>
                    <a:p>
                      <a:pPr>
                        <a:lnSpc>
                          <a:spcPts val="1800"/>
                        </a:lnSpc>
                        <a:spcAft>
                          <a:spcPts val="800"/>
                        </a:spcAft>
                      </a:pPr>
                      <a:endParaRPr lang="el-GR" sz="3300" dirty="0">
                        <a:solidFill>
                          <a:schemeClr val="tx1"/>
                        </a:solidFill>
                        <a:effectLst/>
                      </a:endParaRPr>
                    </a:p>
                    <a:p>
                      <a:pPr marL="0" marR="0" lvl="0" indent="0" algn="l" defTabSz="914400" rtl="0" eaLnBrk="1" fontAlgn="auto" latinLnBrk="0" hangingPunct="1">
                        <a:lnSpc>
                          <a:spcPts val="1800"/>
                        </a:lnSpc>
                        <a:spcBef>
                          <a:spcPts val="0"/>
                        </a:spcBef>
                        <a:spcAft>
                          <a:spcPts val="800"/>
                        </a:spcAft>
                        <a:buClrTx/>
                        <a:buSzTx/>
                        <a:buFontTx/>
                        <a:buNone/>
                        <a:tabLst/>
                        <a:defRPr/>
                      </a:pPr>
                      <a:r>
                        <a:rPr lang="el-GR" sz="3300" dirty="0">
                          <a:solidFill>
                            <a:schemeClr val="tx1"/>
                          </a:solidFill>
                          <a:effectLst/>
                        </a:rPr>
                        <a:t>(3)</a:t>
                      </a:r>
                      <a:r>
                        <a:rPr lang="el-GR" sz="3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l-GR" sz="1800" b="1" kern="1200" dirty="0">
                          <a:solidFill>
                            <a:schemeClr val="tx1"/>
                          </a:solidFill>
                          <a:effectLst/>
                          <a:latin typeface="+mn-lt"/>
                          <a:ea typeface="+mn-ea"/>
                          <a:cs typeface="+mn-cs"/>
                        </a:rPr>
                        <a:t>ανήκουν  στα ταφικά έθιμα  των Κυπρίων με πιο  γνωστό  τον θολωτό τάφο  «Ο θησαυρός του Ατρέα» </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12290" name="Picture 2" descr="Θολωτός τάφος - Βικιπαίδεια">
            <a:extLst>
              <a:ext uri="{FF2B5EF4-FFF2-40B4-BE49-F238E27FC236}">
                <a16:creationId xmlns:a16="http://schemas.microsoft.com/office/drawing/2014/main" id="{A4C4BEA5-520D-D335-A9D4-FB63C2EEC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272" y="4896893"/>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547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61CB4C-D0BA-CAFF-4757-83DD150C16C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A78C333-1776-BAC5-A3DC-0B0FA4AE0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EFABA91-A666-FA22-E7C1-5A2E9DED4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28F4882-992C-0127-021E-F47FC8861765}"/>
              </a:ext>
            </a:extLst>
          </p:cNvPr>
          <p:cNvSpPr>
            <a:spLocks noGrp="1"/>
          </p:cNvSpPr>
          <p:nvPr>
            <p:ph type="title"/>
          </p:nvPr>
        </p:nvSpPr>
        <p:spPr>
          <a:xfrm>
            <a:off x="616930" y="2074362"/>
            <a:ext cx="331846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nSpc>
                <a:spcPts val="1800"/>
              </a:lnSpc>
              <a:spcAft>
                <a:spcPts val="800"/>
              </a:spcAft>
            </a:pPr>
            <a:r>
              <a:rPr lang="el-GR" sz="1800" b="1" dirty="0">
                <a:solidFill>
                  <a:srgbClr val="FF0000"/>
                </a:solidFill>
                <a:effectLst/>
                <a:latin typeface="Calibri" panose="020F0502020204030204" pitchFamily="34" charset="0"/>
                <a:ea typeface="Calibri" panose="020F0502020204030204" pitchFamily="34" charset="0"/>
              </a:rPr>
              <a:t>Ποιοι  διαδέχθηκαν τους Μινωίτες   θαλασσοκράτορες; </a:t>
            </a:r>
            <a:endParaRPr lang="el-CY"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92EECE1C-6303-EABA-B806-23A15E9A5ED2}"/>
              </a:ext>
            </a:extLst>
          </p:cNvPr>
          <p:cNvSpPr txBox="1"/>
          <p:nvPr/>
        </p:nvSpPr>
        <p:spPr>
          <a:xfrm>
            <a:off x="5209575" y="2283821"/>
            <a:ext cx="6094070" cy="1706749"/>
          </a:xfrm>
          <a:prstGeom prst="rect">
            <a:avLst/>
          </a:prstGeom>
          <a:noFill/>
        </p:spPr>
        <p:txBody>
          <a:bodyPr wrap="square">
            <a:spAutoFit/>
          </a:bodyPr>
          <a:lstStyle/>
          <a:p>
            <a:pPr>
              <a:lnSpc>
                <a:spcPct val="107000"/>
              </a:lnSpc>
              <a:spcAft>
                <a:spcPts val="800"/>
              </a:spcAft>
            </a:pPr>
            <a:r>
              <a:rPr lang="el-GR" sz="3200" kern="100" dirty="0">
                <a:effectLst/>
                <a:latin typeface="Aptos" panose="020B0004020202020204" pitchFamily="34" charset="0"/>
                <a:ea typeface="Aptos" panose="020B0004020202020204" pitchFamily="34" charset="0"/>
                <a:cs typeface="Times New Roman" panose="02020603050405020304" pitchFamily="18" charset="0"/>
              </a:rPr>
              <a:t>1. </a:t>
            </a:r>
            <a:r>
              <a:rPr lang="el-GR" sz="3200" kern="100" dirty="0">
                <a:latin typeface="Aptos" panose="020B0004020202020204" pitchFamily="34" charset="0"/>
                <a:ea typeface="Aptos" panose="020B0004020202020204" pitchFamily="34" charset="0"/>
                <a:cs typeface="Times New Roman" panose="02020603050405020304" pitchFamily="18" charset="0"/>
              </a:rPr>
              <a:t>ο</a:t>
            </a:r>
            <a:r>
              <a:rPr lang="el-GR" sz="3200" kern="100" dirty="0">
                <a:effectLst/>
                <a:latin typeface="Aptos" panose="020B0004020202020204" pitchFamily="34" charset="0"/>
                <a:ea typeface="Aptos" panose="020B0004020202020204" pitchFamily="34" charset="0"/>
                <a:cs typeface="Times New Roman" panose="02020603050405020304" pitchFamily="18" charset="0"/>
              </a:rPr>
              <a:t>ι </a:t>
            </a:r>
            <a:r>
              <a:rPr lang="el-GR" sz="3200" kern="100" dirty="0">
                <a:latin typeface="Aptos" panose="020B0004020202020204" pitchFamily="34" charset="0"/>
                <a:ea typeface="Aptos" panose="020B0004020202020204" pitchFamily="34" charset="0"/>
                <a:cs typeface="Times New Roman" panose="02020603050405020304" pitchFamily="18" charset="0"/>
              </a:rPr>
              <a:t>Μυκηναίοι </a:t>
            </a:r>
            <a:endParaRPr lang="el-CY" sz="3200" kern="100" dirty="0">
              <a:effectLst/>
              <a:latin typeface="Aptos" panose="020B0004020202020204" pitchFamily="34" charset="0"/>
              <a:ea typeface="Aptos" panose="020B0004020202020204" pitchFamily="34" charset="0"/>
              <a:cs typeface="Times New Roman" panose="02020603050405020304" pitchFamily="18" charset="0"/>
            </a:endParaRPr>
          </a:p>
          <a:p>
            <a:r>
              <a:rPr lang="el-GR" sz="3200" dirty="0">
                <a:effectLst/>
                <a:latin typeface="Aptos" panose="020B0004020202020204" pitchFamily="34" charset="0"/>
                <a:ea typeface="Aptos" panose="020B0004020202020204" pitchFamily="34" charset="0"/>
                <a:cs typeface="Times New Roman" panose="02020603050405020304" pitchFamily="18" charset="0"/>
              </a:rPr>
              <a:t>2. </a:t>
            </a:r>
            <a:r>
              <a:rPr lang="el-GR" sz="3200" dirty="0">
                <a:latin typeface="Aptos" panose="020B0004020202020204" pitchFamily="34" charset="0"/>
                <a:ea typeface="Aptos" panose="020B0004020202020204" pitchFamily="34" charset="0"/>
                <a:cs typeface="Times New Roman" panose="02020603050405020304" pitchFamily="18" charset="0"/>
              </a:rPr>
              <a:t>ο</a:t>
            </a:r>
            <a:r>
              <a:rPr lang="el-GR" sz="3200" dirty="0">
                <a:effectLst/>
                <a:latin typeface="Aptos" panose="020B0004020202020204" pitchFamily="34" charset="0"/>
                <a:ea typeface="Aptos" panose="020B0004020202020204" pitchFamily="34" charset="0"/>
                <a:cs typeface="Times New Roman" panose="02020603050405020304" pitchFamily="18" charset="0"/>
              </a:rPr>
              <a:t>ι </a:t>
            </a:r>
            <a:r>
              <a:rPr lang="el-GR" sz="3200" dirty="0">
                <a:latin typeface="Aptos" panose="020B0004020202020204" pitchFamily="34" charset="0"/>
                <a:ea typeface="Aptos" panose="020B0004020202020204" pitchFamily="34" charset="0"/>
                <a:cs typeface="Times New Roman" panose="02020603050405020304" pitchFamily="18" charset="0"/>
              </a:rPr>
              <a:t>Κύπριοι</a:t>
            </a:r>
          </a:p>
          <a:p>
            <a:r>
              <a:rPr lang="el-GR" sz="3200" dirty="0">
                <a:latin typeface="Aptos" panose="020B0004020202020204" pitchFamily="34" charset="0"/>
                <a:ea typeface="Aptos" panose="020B0004020202020204" pitchFamily="34" charset="0"/>
                <a:cs typeface="Times New Roman" panose="02020603050405020304" pitchFamily="18" charset="0"/>
              </a:rPr>
              <a:t>3. οι </a:t>
            </a:r>
            <a:r>
              <a:rPr lang="el-GR" sz="3200" dirty="0" err="1">
                <a:latin typeface="Aptos" panose="020B0004020202020204" pitchFamily="34" charset="0"/>
                <a:ea typeface="Aptos" panose="020B0004020202020204" pitchFamily="34" charset="0"/>
                <a:cs typeface="Times New Roman" panose="02020603050405020304" pitchFamily="18" charset="0"/>
              </a:rPr>
              <a:t>Κυκλαδίτες</a:t>
            </a:r>
            <a:r>
              <a:rPr lang="el-GR" sz="3200" dirty="0">
                <a:latin typeface="Aptos" panose="020B0004020202020204" pitchFamily="34" charset="0"/>
                <a:ea typeface="Aptos" panose="020B0004020202020204" pitchFamily="34" charset="0"/>
                <a:cs typeface="Times New Roman" panose="02020603050405020304" pitchFamily="18" charset="0"/>
              </a:rPr>
              <a:t>  </a:t>
            </a:r>
            <a:r>
              <a:rPr lang="el-GR" sz="3200" dirty="0">
                <a:effectLst/>
                <a:latin typeface="Aptos" panose="020B0004020202020204" pitchFamily="34" charset="0"/>
                <a:ea typeface="Aptos" panose="020B0004020202020204" pitchFamily="34" charset="0"/>
                <a:cs typeface="Times New Roman" panose="02020603050405020304" pitchFamily="18" charset="0"/>
              </a:rPr>
              <a:t> </a:t>
            </a:r>
            <a:endParaRPr lang="el-CY" sz="3200" dirty="0"/>
          </a:p>
        </p:txBody>
      </p:sp>
      <p:pic>
        <p:nvPicPr>
          <p:cNvPr id="13314" name="Picture 2" descr="Η Μινωική Κρήτη - Δασκαλέματα">
            <a:extLst>
              <a:ext uri="{FF2B5EF4-FFF2-40B4-BE49-F238E27FC236}">
                <a16:creationId xmlns:a16="http://schemas.microsoft.com/office/drawing/2014/main" id="{C350EEB7-14C8-2A29-96E8-90EA8049A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6670" y="4405742"/>
            <a:ext cx="2466975"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Η Μινωική Κρήτη - Δασκαλέματα">
            <a:extLst>
              <a:ext uri="{FF2B5EF4-FFF2-40B4-BE49-F238E27FC236}">
                <a16:creationId xmlns:a16="http://schemas.microsoft.com/office/drawing/2014/main" id="{4A203417-B435-AC5A-2F0A-C40DBFB566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392" y="4593771"/>
            <a:ext cx="1838325" cy="2002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788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1BD741-8A0A-E33A-B45B-C39B8EB73CE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2233774-0725-C1B1-7D25-8AECCE7D1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434C47-790D-C7FA-81FE-746D94A6E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270E4E4-E111-F632-EAA9-07750F0E33BB}"/>
              </a:ext>
            </a:extLst>
          </p:cNvPr>
          <p:cNvSpPr>
            <a:spLocks noGrp="1"/>
          </p:cNvSpPr>
          <p:nvPr>
            <p:ph type="title"/>
          </p:nvPr>
        </p:nvSpPr>
        <p:spPr>
          <a:xfrm>
            <a:off x="616930" y="2074362"/>
            <a:ext cx="331846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nSpc>
                <a:spcPts val="1800"/>
              </a:lnSpc>
              <a:spcAft>
                <a:spcPts val="800"/>
              </a:spcAft>
            </a:pPr>
            <a:r>
              <a:rPr lang="el-GR" sz="1800" b="1" dirty="0">
                <a:solidFill>
                  <a:srgbClr val="FF0000"/>
                </a:solidFill>
                <a:effectLst/>
                <a:latin typeface="Calibri" panose="020F0502020204030204" pitchFamily="34" charset="0"/>
                <a:ea typeface="Calibri" panose="020F0502020204030204" pitchFamily="34" charset="0"/>
              </a:rPr>
              <a:t>Ποιοι  διαδέχθηκαν τους Μινωίτες   θαλασσοκράτορες; </a:t>
            </a:r>
            <a:endParaRPr lang="el-CY"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9FD13F49-1707-5E78-ABE6-56190443816D}"/>
              </a:ext>
            </a:extLst>
          </p:cNvPr>
          <p:cNvSpPr txBox="1"/>
          <p:nvPr/>
        </p:nvSpPr>
        <p:spPr>
          <a:xfrm>
            <a:off x="5209575" y="2283821"/>
            <a:ext cx="6094070" cy="1706749"/>
          </a:xfrm>
          <a:prstGeom prst="rect">
            <a:avLst/>
          </a:prstGeom>
          <a:noFill/>
        </p:spPr>
        <p:txBody>
          <a:bodyPr wrap="square">
            <a:spAutoFit/>
          </a:bodyPr>
          <a:lstStyle/>
          <a:p>
            <a:pPr>
              <a:lnSpc>
                <a:spcPct val="107000"/>
              </a:lnSpc>
              <a:spcAft>
                <a:spcPts val="800"/>
              </a:spcAft>
            </a:pPr>
            <a:r>
              <a:rPr lang="el-GR" sz="3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1. </a:t>
            </a:r>
            <a:r>
              <a:rPr lang="el-GR" sz="3200" kern="100" dirty="0">
                <a:solidFill>
                  <a:srgbClr val="FF0000"/>
                </a:solidFill>
                <a:latin typeface="Aptos" panose="020B0004020202020204" pitchFamily="34" charset="0"/>
                <a:ea typeface="Aptos" panose="020B0004020202020204" pitchFamily="34" charset="0"/>
                <a:cs typeface="Times New Roman" panose="02020603050405020304" pitchFamily="18" charset="0"/>
              </a:rPr>
              <a:t>ο</a:t>
            </a:r>
            <a:r>
              <a:rPr lang="el-GR" sz="3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ι </a:t>
            </a:r>
            <a:r>
              <a:rPr lang="el-GR" sz="3200" kern="100" dirty="0">
                <a:solidFill>
                  <a:srgbClr val="FF0000"/>
                </a:solidFill>
                <a:latin typeface="Aptos" panose="020B0004020202020204" pitchFamily="34" charset="0"/>
                <a:ea typeface="Aptos" panose="020B0004020202020204" pitchFamily="34" charset="0"/>
                <a:cs typeface="Times New Roman" panose="02020603050405020304" pitchFamily="18" charset="0"/>
              </a:rPr>
              <a:t>Μυκηναίοι </a:t>
            </a:r>
            <a:endParaRPr lang="el-CY" sz="3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r>
              <a:rPr lang="el-GR" sz="3200" dirty="0">
                <a:effectLst/>
                <a:latin typeface="Aptos" panose="020B0004020202020204" pitchFamily="34" charset="0"/>
                <a:ea typeface="Aptos" panose="020B0004020202020204" pitchFamily="34" charset="0"/>
                <a:cs typeface="Times New Roman" panose="02020603050405020304" pitchFamily="18" charset="0"/>
              </a:rPr>
              <a:t>2. </a:t>
            </a:r>
            <a:r>
              <a:rPr lang="el-GR" sz="3200" dirty="0">
                <a:latin typeface="Aptos" panose="020B0004020202020204" pitchFamily="34" charset="0"/>
                <a:ea typeface="Aptos" panose="020B0004020202020204" pitchFamily="34" charset="0"/>
                <a:cs typeface="Times New Roman" panose="02020603050405020304" pitchFamily="18" charset="0"/>
              </a:rPr>
              <a:t>ο</a:t>
            </a:r>
            <a:r>
              <a:rPr lang="el-GR" sz="3200" dirty="0">
                <a:effectLst/>
                <a:latin typeface="Aptos" panose="020B0004020202020204" pitchFamily="34" charset="0"/>
                <a:ea typeface="Aptos" panose="020B0004020202020204" pitchFamily="34" charset="0"/>
                <a:cs typeface="Times New Roman" panose="02020603050405020304" pitchFamily="18" charset="0"/>
              </a:rPr>
              <a:t>ι </a:t>
            </a:r>
            <a:r>
              <a:rPr lang="el-GR" sz="3200" dirty="0">
                <a:latin typeface="Aptos" panose="020B0004020202020204" pitchFamily="34" charset="0"/>
                <a:ea typeface="Aptos" panose="020B0004020202020204" pitchFamily="34" charset="0"/>
                <a:cs typeface="Times New Roman" panose="02020603050405020304" pitchFamily="18" charset="0"/>
              </a:rPr>
              <a:t>Κύπριοι</a:t>
            </a:r>
          </a:p>
          <a:p>
            <a:r>
              <a:rPr lang="el-GR" sz="3200" dirty="0">
                <a:latin typeface="Aptos" panose="020B0004020202020204" pitchFamily="34" charset="0"/>
                <a:ea typeface="Aptos" panose="020B0004020202020204" pitchFamily="34" charset="0"/>
                <a:cs typeface="Times New Roman" panose="02020603050405020304" pitchFamily="18" charset="0"/>
              </a:rPr>
              <a:t>3. οι </a:t>
            </a:r>
            <a:r>
              <a:rPr lang="el-GR" sz="3200" dirty="0" err="1">
                <a:latin typeface="Aptos" panose="020B0004020202020204" pitchFamily="34" charset="0"/>
                <a:ea typeface="Aptos" panose="020B0004020202020204" pitchFamily="34" charset="0"/>
                <a:cs typeface="Times New Roman" panose="02020603050405020304" pitchFamily="18" charset="0"/>
              </a:rPr>
              <a:t>Κυκλαδίτες</a:t>
            </a:r>
            <a:r>
              <a:rPr lang="el-GR" sz="3200" dirty="0">
                <a:latin typeface="Aptos" panose="020B0004020202020204" pitchFamily="34" charset="0"/>
                <a:ea typeface="Aptos" panose="020B0004020202020204" pitchFamily="34" charset="0"/>
                <a:cs typeface="Times New Roman" panose="02020603050405020304" pitchFamily="18" charset="0"/>
              </a:rPr>
              <a:t>  </a:t>
            </a:r>
            <a:r>
              <a:rPr lang="el-GR" sz="3200" dirty="0">
                <a:effectLst/>
                <a:latin typeface="Aptos" panose="020B0004020202020204" pitchFamily="34" charset="0"/>
                <a:ea typeface="Aptos" panose="020B0004020202020204" pitchFamily="34" charset="0"/>
                <a:cs typeface="Times New Roman" panose="02020603050405020304" pitchFamily="18" charset="0"/>
              </a:rPr>
              <a:t> </a:t>
            </a:r>
            <a:endParaRPr lang="el-CY" sz="3200" dirty="0"/>
          </a:p>
        </p:txBody>
      </p:sp>
      <p:pic>
        <p:nvPicPr>
          <p:cNvPr id="13314" name="Picture 2" descr="Η Μινωική Κρήτη - Δασκαλέματα">
            <a:extLst>
              <a:ext uri="{FF2B5EF4-FFF2-40B4-BE49-F238E27FC236}">
                <a16:creationId xmlns:a16="http://schemas.microsoft.com/office/drawing/2014/main" id="{186E147C-2AB8-B7E4-3AD8-AE663423E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6670" y="4405742"/>
            <a:ext cx="2466975"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Η Μινωική Κρήτη - Δασκαλέματα">
            <a:extLst>
              <a:ext uri="{FF2B5EF4-FFF2-40B4-BE49-F238E27FC236}">
                <a16:creationId xmlns:a16="http://schemas.microsoft.com/office/drawing/2014/main" id="{EAA1BE25-5D9B-CC02-518B-EDDCE538F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392" y="4593771"/>
            <a:ext cx="1838325" cy="2002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494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676F74-2037-35BC-C370-B259B80A7AA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37A9125-946E-0FEF-FB02-63DE50214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834674-D0C6-B04E-A3B1-DDB5F89F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58690DD-F30C-0B7E-8172-410EDEFB16A2}"/>
              </a:ext>
            </a:extLst>
          </p:cNvPr>
          <p:cNvSpPr>
            <a:spLocks noGrp="1"/>
          </p:cNvSpPr>
          <p:nvPr>
            <p:ph type="title"/>
          </p:nvPr>
        </p:nvSpPr>
        <p:spPr>
          <a:xfrm>
            <a:off x="616930" y="2074362"/>
            <a:ext cx="331846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nSpc>
                <a:spcPts val="1800"/>
              </a:lnSpc>
              <a:spcAft>
                <a:spcPts val="800"/>
              </a:spcAft>
            </a:pPr>
            <a:r>
              <a:rPr lang="el-GR"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Μετά την κυριαρχία τους στην Κρήτης , οι Μυκηναίοι γίνονται θαλασσοκράτορες και  ιδρύουν </a:t>
            </a:r>
            <a:endParaRPr lang="el-CY"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Γραφικό 1">
            <a:extLst>
              <a:ext uri="{FF2B5EF4-FFF2-40B4-BE49-F238E27FC236}">
                <a16:creationId xmlns:a16="http://schemas.microsoft.com/office/drawing/2014/main" id="{70384D3D-5AF2-EB6A-3630-790FF7203FD2}"/>
              </a:ext>
            </a:extLst>
          </p:cNvPr>
          <p:cNvPicPr>
            <a:picLocks noChangeAspect="1"/>
          </p:cNvPicPr>
          <p:nvPr/>
        </p:nvPicPr>
        <p:blipFill>
          <a:blip r:embed="rId2">
            <a:extLst>
              <a:ext uri="{96DAC541-7B7A-43D3-8B79-37D633B846F1}">
                <asvg:svgBlip xmlns:asvg="http://schemas.microsoft.com/office/drawing/2016/SVG/main" r:embed="rId3"/>
              </a:ext>
            </a:extLst>
          </a:blip>
          <a:srcRect l="1089" t="-9074" r="83773" b="55054"/>
          <a:stretch/>
        </p:blipFill>
        <p:spPr>
          <a:xfrm>
            <a:off x="1159727" y="2454232"/>
            <a:ext cx="2128014" cy="1760929"/>
          </a:xfrm>
          <a:prstGeom prst="rect">
            <a:avLst/>
          </a:prstGeom>
        </p:spPr>
      </p:pic>
      <p:sp>
        <p:nvSpPr>
          <p:cNvPr id="4" name="Ορθογώνιο: Στρογγύλεμα γωνιών 3">
            <a:extLst>
              <a:ext uri="{FF2B5EF4-FFF2-40B4-BE49-F238E27FC236}">
                <a16:creationId xmlns:a16="http://schemas.microsoft.com/office/drawing/2014/main" id="{0BE7F8B7-F218-7DDB-6E57-3676366E9D94}"/>
              </a:ext>
            </a:extLst>
          </p:cNvPr>
          <p:cNvSpPr/>
          <p:nvPr/>
        </p:nvSpPr>
        <p:spPr>
          <a:xfrm>
            <a:off x="4552322" y="1848909"/>
            <a:ext cx="7195457" cy="29347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r>
              <a:rPr lang="el-GR" sz="2400" dirty="0"/>
              <a:t>(1)Τοιχογραφία - "Ο Ψαράς" </a:t>
            </a:r>
          </a:p>
          <a:p>
            <a:pPr algn="ctr"/>
            <a:r>
              <a:rPr lang="el-GR" sz="2400" dirty="0"/>
              <a:t>(2)Ειδώλιο - Θεά των </a:t>
            </a:r>
            <a:r>
              <a:rPr lang="el-GR" sz="2400" dirty="0" err="1"/>
              <a:t>όφεων</a:t>
            </a:r>
            <a:endParaRPr lang="el-GR" sz="2400" dirty="0">
              <a:latin typeface="Times New Roman" panose="02020603050405020304" pitchFamily="18" charset="0"/>
              <a:cs typeface="Times New Roman" panose="02020603050405020304" pitchFamily="18" charset="0"/>
            </a:endParaRPr>
          </a:p>
          <a:p>
            <a:pPr algn="ctr"/>
            <a:r>
              <a:rPr lang="el-GR" sz="2400" dirty="0"/>
              <a:t>(3)Δίσκος της Φαιστού </a:t>
            </a:r>
          </a:p>
          <a:p>
            <a:pPr algn="ctr"/>
            <a:r>
              <a:rPr lang="el-GR" sz="2400" dirty="0"/>
              <a:t>(4)Χρυσό δαχτυλίδι -«</a:t>
            </a:r>
            <a:r>
              <a:rPr lang="el-GR" sz="2400" dirty="0" err="1"/>
              <a:t>Πότνια</a:t>
            </a:r>
            <a:r>
              <a:rPr lang="el-GR" sz="2400" dirty="0"/>
              <a:t>»</a:t>
            </a:r>
          </a:p>
          <a:p>
            <a:pPr algn="ctr"/>
            <a:endParaRPr lang="el-CY" dirty="0"/>
          </a:p>
        </p:txBody>
      </p:sp>
    </p:spTree>
    <p:extLst>
      <p:ext uri="{BB962C8B-B14F-4D97-AF65-F5344CB8AC3E}">
        <p14:creationId xmlns:p14="http://schemas.microsoft.com/office/powerpoint/2010/main" val="1617802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3B14B4-E8FE-8127-1079-A5FD22B2496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1B59630-593A-5590-320D-C5A295F99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FDA66B-0F2C-BA90-EF14-04AF780DE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4F2BC59-7C89-B118-ACD3-7BFCF9EC6BA3}"/>
              </a:ext>
            </a:extLst>
          </p:cNvPr>
          <p:cNvSpPr>
            <a:spLocks noGrp="1"/>
          </p:cNvSpPr>
          <p:nvPr>
            <p:ph type="title"/>
          </p:nvPr>
        </p:nvSpPr>
        <p:spPr>
          <a:xfrm>
            <a:off x="616930" y="2074362"/>
            <a:ext cx="331846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nSpc>
                <a:spcPts val="1800"/>
              </a:lnSpc>
              <a:spcAft>
                <a:spcPts val="800"/>
              </a:spcAft>
            </a:pPr>
            <a:r>
              <a:rPr lang="el-GR"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Μετά την κυριαρχία τους στην Κρήτης , οι Μυκηναίοι γίνονται θαλασσοκράτορες και  ιδρύουν </a:t>
            </a:r>
            <a:endParaRPr lang="el-CY"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Γραφικό 1">
            <a:extLst>
              <a:ext uri="{FF2B5EF4-FFF2-40B4-BE49-F238E27FC236}">
                <a16:creationId xmlns:a16="http://schemas.microsoft.com/office/drawing/2014/main" id="{39029626-10DB-A569-7E29-84BD621086EC}"/>
              </a:ext>
            </a:extLst>
          </p:cNvPr>
          <p:cNvPicPr>
            <a:picLocks noChangeAspect="1"/>
          </p:cNvPicPr>
          <p:nvPr/>
        </p:nvPicPr>
        <p:blipFill>
          <a:blip r:embed="rId2">
            <a:extLst>
              <a:ext uri="{96DAC541-7B7A-43D3-8B79-37D633B846F1}">
                <asvg:svgBlip xmlns:asvg="http://schemas.microsoft.com/office/drawing/2016/SVG/main" r:embed="rId3"/>
              </a:ext>
            </a:extLst>
          </a:blip>
          <a:srcRect l="1089" t="-9074" r="83773" b="55054"/>
          <a:stretch/>
        </p:blipFill>
        <p:spPr>
          <a:xfrm>
            <a:off x="1159727" y="2454232"/>
            <a:ext cx="2128014" cy="1760929"/>
          </a:xfrm>
          <a:prstGeom prst="rect">
            <a:avLst/>
          </a:prstGeom>
        </p:spPr>
      </p:pic>
      <p:sp>
        <p:nvSpPr>
          <p:cNvPr id="4" name="Ορθογώνιο: Στρογγύλεμα γωνιών 3">
            <a:extLst>
              <a:ext uri="{FF2B5EF4-FFF2-40B4-BE49-F238E27FC236}">
                <a16:creationId xmlns:a16="http://schemas.microsoft.com/office/drawing/2014/main" id="{5D018B65-3676-444F-7493-4613BF53CDA4}"/>
              </a:ext>
            </a:extLst>
          </p:cNvPr>
          <p:cNvSpPr/>
          <p:nvPr/>
        </p:nvSpPr>
        <p:spPr>
          <a:xfrm>
            <a:off x="4552322" y="1848909"/>
            <a:ext cx="7195457" cy="29347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r>
              <a:rPr lang="el-GR" sz="2400" dirty="0"/>
              <a:t>(1)Τοιχογραφία - "Ο Ψαράς" </a:t>
            </a:r>
          </a:p>
          <a:p>
            <a:pPr algn="ctr"/>
            <a:r>
              <a:rPr lang="el-GR" sz="2400" b="1" dirty="0">
                <a:solidFill>
                  <a:srgbClr val="FF0000"/>
                </a:solidFill>
              </a:rPr>
              <a:t>(2)Ειδώλιο - Θεά των </a:t>
            </a:r>
            <a:r>
              <a:rPr lang="el-GR" sz="2400" b="1" dirty="0" err="1">
                <a:solidFill>
                  <a:srgbClr val="FF0000"/>
                </a:solidFill>
              </a:rPr>
              <a:t>όφεων</a:t>
            </a:r>
            <a:endParaRPr lang="el-GR" sz="2400" b="1" dirty="0">
              <a:solidFill>
                <a:srgbClr val="FF0000"/>
              </a:solidFill>
              <a:latin typeface="Times New Roman" panose="02020603050405020304" pitchFamily="18" charset="0"/>
              <a:cs typeface="Times New Roman" panose="02020603050405020304" pitchFamily="18" charset="0"/>
            </a:endParaRPr>
          </a:p>
          <a:p>
            <a:pPr algn="ctr"/>
            <a:r>
              <a:rPr lang="el-GR" sz="2400" dirty="0"/>
              <a:t>(3)Δίσκος της Φαιστού </a:t>
            </a:r>
          </a:p>
          <a:p>
            <a:pPr algn="ctr"/>
            <a:r>
              <a:rPr lang="el-GR" sz="2400" dirty="0"/>
              <a:t>(4)Χρυσό δαχτυλίδι - «</a:t>
            </a:r>
            <a:r>
              <a:rPr lang="el-GR" sz="2400" dirty="0" err="1"/>
              <a:t>Πότνια</a:t>
            </a:r>
            <a:r>
              <a:rPr lang="el-GR" sz="2400" dirty="0"/>
              <a:t>»</a:t>
            </a:r>
          </a:p>
          <a:p>
            <a:pPr algn="ctr"/>
            <a:endParaRPr lang="el-CY" dirty="0"/>
          </a:p>
        </p:txBody>
      </p:sp>
    </p:spTree>
    <p:extLst>
      <p:ext uri="{BB962C8B-B14F-4D97-AF65-F5344CB8AC3E}">
        <p14:creationId xmlns:p14="http://schemas.microsoft.com/office/powerpoint/2010/main" val="765516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3C6418-BE9E-BA22-5C0F-A1C6830D7D7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1203145-E302-785D-9CD8-693EE14754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2BEE91B-7D96-4BEF-7D91-9E1090944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808E3BF-8283-DF82-E451-08A8ED0F8AB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l-GR" sz="2600" b="1" dirty="0">
                <a:solidFill>
                  <a:srgbClr val="FF0000"/>
                </a:solidFill>
              </a:rPr>
              <a:t>Σημαντικός οικισμός Κυκλαδικού Πολιτισμού</a:t>
            </a:r>
            <a:r>
              <a:rPr lang="en-US" sz="2600" b="1" dirty="0">
                <a:solidFill>
                  <a:srgbClr val="FF0000"/>
                </a:solidFill>
              </a:rPr>
              <a:t> </a:t>
            </a:r>
            <a:endParaRPr lang="en-US" sz="2600" b="1" kern="1200" dirty="0">
              <a:solidFill>
                <a:srgbClr val="FF0000"/>
              </a:solidFill>
              <a:latin typeface="+mj-lt"/>
              <a:ea typeface="+mj-ea"/>
              <a:cs typeface="+mj-cs"/>
            </a:endParaRPr>
          </a:p>
        </p:txBody>
      </p:sp>
      <p:graphicFrame>
        <p:nvGraphicFramePr>
          <p:cNvPr id="4" name="Θέση περιεχομένου 3">
            <a:extLst>
              <a:ext uri="{FF2B5EF4-FFF2-40B4-BE49-F238E27FC236}">
                <a16:creationId xmlns:a16="http://schemas.microsoft.com/office/drawing/2014/main" id="{A7AEA4F2-6A81-4BCC-1E2D-880D9D380B71}"/>
              </a:ext>
            </a:extLst>
          </p:cNvPr>
          <p:cNvGraphicFramePr>
            <a:graphicFrameLocks noGrp="1"/>
          </p:cNvGraphicFramePr>
          <p:nvPr>
            <p:ph idx="1"/>
            <p:extLst>
              <p:ext uri="{D42A27DB-BD31-4B8C-83A1-F6EECF244321}">
                <p14:modId xmlns:p14="http://schemas.microsoft.com/office/powerpoint/2010/main" val="332180962"/>
              </p:ext>
            </p:extLst>
          </p:nvPr>
        </p:nvGraphicFramePr>
        <p:xfrm>
          <a:off x="6221292" y="740229"/>
          <a:ext cx="2822815" cy="3755571"/>
        </p:xfrm>
        <a:graphic>
          <a:graphicData uri="http://schemas.openxmlformats.org/drawingml/2006/table">
            <a:tbl>
              <a:tblPr firstRow="1" firstCol="1" bandRow="1">
                <a:tableStyleId>{5C22544A-7EE6-4342-B048-85BDC9FD1C3A}</a:tableStyleId>
              </a:tblPr>
              <a:tblGrid>
                <a:gridCol w="2822815">
                  <a:extLst>
                    <a:ext uri="{9D8B030D-6E8A-4147-A177-3AD203B41FA5}">
                      <a16:colId xmlns:a16="http://schemas.microsoft.com/office/drawing/2014/main" val="3494810646"/>
                    </a:ext>
                  </a:extLst>
                </a:gridCol>
              </a:tblGrid>
              <a:tr h="1112520">
                <a:tc>
                  <a:txBody>
                    <a:bodyPr/>
                    <a:lstStyle/>
                    <a:p>
                      <a:pPr>
                        <a:lnSpc>
                          <a:spcPts val="1800"/>
                        </a:lnSpc>
                        <a:spcAft>
                          <a:spcPts val="800"/>
                        </a:spcAft>
                      </a:pPr>
                      <a:endParaRPr lang="el-GR" sz="3300" b="1" dirty="0">
                        <a:solidFill>
                          <a:schemeClr val="tx1"/>
                        </a:solidFill>
                        <a:effectLst/>
                      </a:endParaRPr>
                    </a:p>
                    <a:p>
                      <a:pPr>
                        <a:lnSpc>
                          <a:spcPts val="1800"/>
                        </a:lnSpc>
                        <a:spcAft>
                          <a:spcPts val="800"/>
                        </a:spcAft>
                      </a:pPr>
                      <a:r>
                        <a:rPr lang="el-GR" sz="3300" b="1" dirty="0">
                          <a:solidFill>
                            <a:schemeClr val="tx1"/>
                          </a:solidFill>
                          <a:effectLst/>
                        </a:rPr>
                        <a:t>(1)</a:t>
                      </a:r>
                      <a:r>
                        <a:rPr lang="en-US" sz="3300" b="1" dirty="0" err="1">
                          <a:solidFill>
                            <a:schemeClr val="tx1"/>
                          </a:solidFill>
                          <a:effectLst/>
                        </a:rPr>
                        <a:t>Κνωσός</a:t>
                      </a:r>
                      <a:endParaRPr lang="el-CY" sz="3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1112520">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(2)Μυκήνες</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530531">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rgbClr val="FF0000"/>
                          </a:solidFill>
                          <a:effectLst/>
                        </a:rPr>
                        <a:t>(3)Θήρα</a:t>
                      </a:r>
                      <a:endParaRPr lang="el-CY" sz="3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1026" name="Picture 2" descr="Εξ Αφορμής: Κυκλαδικός πολιτισμός - Kanali 6">
            <a:extLst>
              <a:ext uri="{FF2B5EF4-FFF2-40B4-BE49-F238E27FC236}">
                <a16:creationId xmlns:a16="http://schemas.microsoft.com/office/drawing/2014/main" id="{39BF669C-07E2-7A47-D5C6-DE78B7785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6086" y="4783638"/>
            <a:ext cx="3842656"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Περιήγηση Στην Τέχνη">
            <a:extLst>
              <a:ext uri="{FF2B5EF4-FFF2-40B4-BE49-F238E27FC236}">
                <a16:creationId xmlns:a16="http://schemas.microsoft.com/office/drawing/2014/main" id="{5FA19251-D1BC-A608-7CAD-A56A163C6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650" y="4088313"/>
            <a:ext cx="18764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779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A4DA94-1CFA-65A5-A3C7-81F3B0C55C3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CF1BEB6-72C0-D2C6-DDDB-167670416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297A9E-57B9-3BDD-C993-A9A9BC2C6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A6DF49C-5BDD-06D5-63E6-D372557E29C2}"/>
              </a:ext>
            </a:extLst>
          </p:cNvPr>
          <p:cNvSpPr>
            <a:spLocks noGrp="1"/>
          </p:cNvSpPr>
          <p:nvPr>
            <p:ph type="title"/>
          </p:nvPr>
        </p:nvSpPr>
        <p:spPr>
          <a:xfrm>
            <a:off x="616930" y="2074362"/>
            <a:ext cx="331846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nSpc>
                <a:spcPts val="1800"/>
              </a:lnSpc>
              <a:spcAft>
                <a:spcPts val="800"/>
              </a:spcAft>
            </a:pPr>
            <a:endParaRPr lang="el-CY"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Γραφικό 1">
            <a:extLst>
              <a:ext uri="{FF2B5EF4-FFF2-40B4-BE49-F238E27FC236}">
                <a16:creationId xmlns:a16="http://schemas.microsoft.com/office/drawing/2014/main" id="{A0184B08-9BE6-CECA-329E-647F0C03638B}"/>
              </a:ext>
            </a:extLst>
          </p:cNvPr>
          <p:cNvPicPr>
            <a:picLocks noChangeAspect="1"/>
          </p:cNvPicPr>
          <p:nvPr/>
        </p:nvPicPr>
        <p:blipFill>
          <a:blip r:embed="rId2">
            <a:extLst>
              <a:ext uri="{96DAC541-7B7A-43D3-8B79-37D633B846F1}">
                <asvg:svgBlip xmlns:asvg="http://schemas.microsoft.com/office/drawing/2016/SVG/main" r:embed="rId3"/>
              </a:ext>
            </a:extLst>
          </a:blip>
          <a:srcRect l="41195" t="5952" r="41313" b="62104"/>
          <a:stretch>
            <a:fillRect/>
          </a:stretch>
        </p:blipFill>
        <p:spPr>
          <a:xfrm>
            <a:off x="1153885" y="2911927"/>
            <a:ext cx="2220686" cy="1034144"/>
          </a:xfrm>
          <a:prstGeom prst="rect">
            <a:avLst/>
          </a:prstGeom>
        </p:spPr>
      </p:pic>
      <p:sp>
        <p:nvSpPr>
          <p:cNvPr id="4" name="Ορθογώνιο: Στρογγύλεμα γωνιών 3">
            <a:extLst>
              <a:ext uri="{FF2B5EF4-FFF2-40B4-BE49-F238E27FC236}">
                <a16:creationId xmlns:a16="http://schemas.microsoft.com/office/drawing/2014/main" id="{F7697B50-A89C-CF99-597F-752C52367F7F}"/>
              </a:ext>
            </a:extLst>
          </p:cNvPr>
          <p:cNvSpPr/>
          <p:nvPr/>
        </p:nvSpPr>
        <p:spPr>
          <a:xfrm>
            <a:off x="4552322" y="1848909"/>
            <a:ext cx="7195457" cy="29347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r>
              <a:rPr lang="el-GR" sz="2400" dirty="0"/>
              <a:t>(1)Τοιχογραφία - "Ο Ψαράς" </a:t>
            </a:r>
          </a:p>
          <a:p>
            <a:pPr algn="ctr"/>
            <a:r>
              <a:rPr lang="el-GR" sz="2400" dirty="0"/>
              <a:t>(2)Ειδώλιο - Θεά των </a:t>
            </a:r>
            <a:r>
              <a:rPr lang="el-GR" sz="2400" dirty="0" err="1"/>
              <a:t>όφεων</a:t>
            </a:r>
            <a:endParaRPr lang="el-GR" sz="2400" dirty="0">
              <a:latin typeface="Times New Roman" panose="02020603050405020304" pitchFamily="18" charset="0"/>
              <a:cs typeface="Times New Roman" panose="02020603050405020304" pitchFamily="18" charset="0"/>
            </a:endParaRPr>
          </a:p>
          <a:p>
            <a:pPr algn="ctr"/>
            <a:r>
              <a:rPr lang="el-GR" sz="2400" dirty="0"/>
              <a:t>(3)Δίσκος της Φαιστού </a:t>
            </a:r>
          </a:p>
          <a:p>
            <a:pPr algn="ctr"/>
            <a:r>
              <a:rPr lang="el-GR" sz="2400" dirty="0"/>
              <a:t>(4)Χρυσό δαχτυλίδι - «</a:t>
            </a:r>
            <a:r>
              <a:rPr lang="el-GR" sz="2400" dirty="0" err="1"/>
              <a:t>Πότνια</a:t>
            </a:r>
            <a:r>
              <a:rPr lang="el-GR" sz="2400" dirty="0"/>
              <a:t>»</a:t>
            </a:r>
          </a:p>
          <a:p>
            <a:pPr algn="ctr"/>
            <a:endParaRPr lang="el-CY" dirty="0"/>
          </a:p>
        </p:txBody>
      </p:sp>
    </p:spTree>
    <p:extLst>
      <p:ext uri="{BB962C8B-B14F-4D97-AF65-F5344CB8AC3E}">
        <p14:creationId xmlns:p14="http://schemas.microsoft.com/office/powerpoint/2010/main" val="4226457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1356D5-1516-E8B5-65ED-206EB4BBB1C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CD5F6F4-290E-0C04-9317-83150995B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5D6C442-1977-3B44-4A73-14BA30DB2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76A9571-4D7B-FAE5-27C7-BFAA0DDA3CA1}"/>
              </a:ext>
            </a:extLst>
          </p:cNvPr>
          <p:cNvSpPr>
            <a:spLocks noGrp="1"/>
          </p:cNvSpPr>
          <p:nvPr>
            <p:ph type="title"/>
          </p:nvPr>
        </p:nvSpPr>
        <p:spPr>
          <a:xfrm>
            <a:off x="616930" y="2074362"/>
            <a:ext cx="331846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nSpc>
                <a:spcPts val="1800"/>
              </a:lnSpc>
              <a:spcAft>
                <a:spcPts val="800"/>
              </a:spcAft>
            </a:pPr>
            <a:r>
              <a:rPr lang="el-GR"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ιδρύουν </a:t>
            </a:r>
            <a:endParaRPr lang="el-CY"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Γραφικό 1">
            <a:extLst>
              <a:ext uri="{FF2B5EF4-FFF2-40B4-BE49-F238E27FC236}">
                <a16:creationId xmlns:a16="http://schemas.microsoft.com/office/drawing/2014/main" id="{EA821676-41EF-4DE3-D320-CD7E7939A69A}"/>
              </a:ext>
            </a:extLst>
          </p:cNvPr>
          <p:cNvPicPr>
            <a:picLocks noChangeAspect="1"/>
          </p:cNvPicPr>
          <p:nvPr/>
        </p:nvPicPr>
        <p:blipFill>
          <a:blip r:embed="rId2">
            <a:extLst>
              <a:ext uri="{96DAC541-7B7A-43D3-8B79-37D633B846F1}">
                <asvg:svgBlip xmlns:asvg="http://schemas.microsoft.com/office/drawing/2016/SVG/main" r:embed="rId3"/>
              </a:ext>
            </a:extLst>
          </a:blip>
          <a:srcRect l="41562" t="3263" r="41313" b="60085"/>
          <a:stretch>
            <a:fillRect/>
          </a:stretch>
        </p:blipFill>
        <p:spPr>
          <a:xfrm>
            <a:off x="1077686" y="2873828"/>
            <a:ext cx="2144485" cy="1186543"/>
          </a:xfrm>
          <a:prstGeom prst="rect">
            <a:avLst/>
          </a:prstGeom>
        </p:spPr>
      </p:pic>
      <p:sp>
        <p:nvSpPr>
          <p:cNvPr id="4" name="Ορθογώνιο: Στρογγύλεμα γωνιών 3">
            <a:extLst>
              <a:ext uri="{FF2B5EF4-FFF2-40B4-BE49-F238E27FC236}">
                <a16:creationId xmlns:a16="http://schemas.microsoft.com/office/drawing/2014/main" id="{2FDAEA85-CB9E-FB40-1D71-7869B1AF4C86}"/>
              </a:ext>
            </a:extLst>
          </p:cNvPr>
          <p:cNvSpPr/>
          <p:nvPr/>
        </p:nvSpPr>
        <p:spPr>
          <a:xfrm>
            <a:off x="4552322" y="1848909"/>
            <a:ext cx="7195457" cy="29347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r>
              <a:rPr lang="el-GR" sz="2400" dirty="0"/>
              <a:t>(1)Τοιχογραφία - "Ο Ψαράς" </a:t>
            </a:r>
          </a:p>
          <a:p>
            <a:pPr algn="ctr"/>
            <a:r>
              <a:rPr lang="el-GR" sz="2400" dirty="0"/>
              <a:t>(2)Ειδώλιο - Θεά των </a:t>
            </a:r>
            <a:r>
              <a:rPr lang="el-GR" sz="2400" dirty="0" err="1"/>
              <a:t>όφεων</a:t>
            </a:r>
            <a:endParaRPr lang="el-GR" sz="2400" dirty="0">
              <a:latin typeface="Times New Roman" panose="02020603050405020304" pitchFamily="18" charset="0"/>
              <a:cs typeface="Times New Roman" panose="02020603050405020304" pitchFamily="18" charset="0"/>
            </a:endParaRPr>
          </a:p>
          <a:p>
            <a:pPr algn="ctr"/>
            <a:r>
              <a:rPr lang="el-GR" sz="2400" dirty="0">
                <a:solidFill>
                  <a:srgbClr val="FF0000"/>
                </a:solidFill>
              </a:rPr>
              <a:t>(3)Δίσκος της Φαιστού </a:t>
            </a:r>
          </a:p>
          <a:p>
            <a:pPr algn="ctr"/>
            <a:r>
              <a:rPr lang="el-GR" sz="2400" dirty="0"/>
              <a:t>(4)Χρυσό δαχτυλίδι - «</a:t>
            </a:r>
            <a:r>
              <a:rPr lang="el-GR" sz="2400" dirty="0" err="1"/>
              <a:t>Πότνια</a:t>
            </a:r>
            <a:r>
              <a:rPr lang="el-GR" sz="2400" dirty="0"/>
              <a:t>»</a:t>
            </a:r>
          </a:p>
          <a:p>
            <a:pPr algn="ctr"/>
            <a:endParaRPr lang="el-CY" dirty="0"/>
          </a:p>
        </p:txBody>
      </p:sp>
    </p:spTree>
    <p:extLst>
      <p:ext uri="{BB962C8B-B14F-4D97-AF65-F5344CB8AC3E}">
        <p14:creationId xmlns:p14="http://schemas.microsoft.com/office/powerpoint/2010/main" val="2730399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7E6585-DF45-D386-1B3D-70D99D171F9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A22031E-AB4B-B349-11E9-92BAB5570E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FC63812-12F8-89DC-7DD6-F33FA0373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4961AC0-5790-F5DD-6AC7-B47979C0ADC6}"/>
              </a:ext>
            </a:extLst>
          </p:cNvPr>
          <p:cNvSpPr>
            <a:spLocks noGrp="1"/>
          </p:cNvSpPr>
          <p:nvPr>
            <p:ph type="title"/>
          </p:nvPr>
        </p:nvSpPr>
        <p:spPr>
          <a:xfrm>
            <a:off x="616930" y="2074362"/>
            <a:ext cx="331846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nSpc>
                <a:spcPts val="1800"/>
              </a:lnSpc>
              <a:spcAft>
                <a:spcPts val="800"/>
              </a:spcAft>
            </a:pPr>
            <a:endParaRPr lang="el-CY"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Γραφικό 1">
            <a:extLst>
              <a:ext uri="{FF2B5EF4-FFF2-40B4-BE49-F238E27FC236}">
                <a16:creationId xmlns:a16="http://schemas.microsoft.com/office/drawing/2014/main" id="{7F9E02BD-6BB3-7CA2-F26C-844F858BB3CA}"/>
              </a:ext>
            </a:extLst>
          </p:cNvPr>
          <p:cNvPicPr>
            <a:picLocks noChangeAspect="1"/>
          </p:cNvPicPr>
          <p:nvPr/>
        </p:nvPicPr>
        <p:blipFill>
          <a:blip r:embed="rId2">
            <a:extLst>
              <a:ext uri="{96DAC541-7B7A-43D3-8B79-37D633B846F1}">
                <asvg:svgBlip xmlns:asvg="http://schemas.microsoft.com/office/drawing/2016/SVG/main" r:embed="rId3"/>
              </a:ext>
            </a:extLst>
          </a:blip>
          <a:srcRect l="69876" t="2241" r="11782" b="59609"/>
          <a:stretch>
            <a:fillRect/>
          </a:stretch>
        </p:blipFill>
        <p:spPr>
          <a:xfrm>
            <a:off x="1002578" y="2704170"/>
            <a:ext cx="2208707" cy="1449658"/>
          </a:xfrm>
          <a:prstGeom prst="rect">
            <a:avLst/>
          </a:prstGeom>
        </p:spPr>
      </p:pic>
      <p:sp>
        <p:nvSpPr>
          <p:cNvPr id="4" name="Ορθογώνιο: Στρογγύλεμα γωνιών 3">
            <a:extLst>
              <a:ext uri="{FF2B5EF4-FFF2-40B4-BE49-F238E27FC236}">
                <a16:creationId xmlns:a16="http://schemas.microsoft.com/office/drawing/2014/main" id="{79A24E68-176F-749A-26A5-095059E224BF}"/>
              </a:ext>
            </a:extLst>
          </p:cNvPr>
          <p:cNvSpPr/>
          <p:nvPr/>
        </p:nvSpPr>
        <p:spPr>
          <a:xfrm>
            <a:off x="4552322" y="1848909"/>
            <a:ext cx="7195457" cy="29347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r>
              <a:rPr lang="el-GR" sz="2400" dirty="0"/>
              <a:t>(1)Τοιχογραφία - "Ο Ψαράς" </a:t>
            </a:r>
          </a:p>
          <a:p>
            <a:pPr algn="ctr"/>
            <a:r>
              <a:rPr lang="el-GR" sz="2400" dirty="0"/>
              <a:t>(2)Ειδώλιο - Θεά των </a:t>
            </a:r>
            <a:r>
              <a:rPr lang="el-GR" sz="2400" dirty="0" err="1"/>
              <a:t>όφεων</a:t>
            </a:r>
            <a:endParaRPr lang="el-GR" sz="2400" dirty="0">
              <a:latin typeface="Times New Roman" panose="02020603050405020304" pitchFamily="18" charset="0"/>
              <a:cs typeface="Times New Roman" panose="02020603050405020304" pitchFamily="18" charset="0"/>
            </a:endParaRPr>
          </a:p>
          <a:p>
            <a:pPr algn="ctr"/>
            <a:r>
              <a:rPr lang="el-GR" sz="2400" dirty="0"/>
              <a:t>(3)Δίσκος της Φαιστού </a:t>
            </a:r>
          </a:p>
          <a:p>
            <a:pPr algn="ctr"/>
            <a:r>
              <a:rPr lang="el-GR" sz="2400" dirty="0"/>
              <a:t>(4)Χρυσό δαχτυλίδι - «</a:t>
            </a:r>
            <a:r>
              <a:rPr lang="el-GR" sz="2400" dirty="0" err="1"/>
              <a:t>Πότνια</a:t>
            </a:r>
            <a:r>
              <a:rPr lang="el-GR" sz="2400" dirty="0"/>
              <a:t>»</a:t>
            </a:r>
          </a:p>
          <a:p>
            <a:pPr algn="ctr"/>
            <a:endParaRPr lang="el-CY" dirty="0"/>
          </a:p>
        </p:txBody>
      </p:sp>
    </p:spTree>
    <p:extLst>
      <p:ext uri="{BB962C8B-B14F-4D97-AF65-F5344CB8AC3E}">
        <p14:creationId xmlns:p14="http://schemas.microsoft.com/office/powerpoint/2010/main" val="1065847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D25A07-5397-831D-4E30-01F95E2303F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6B45F0A-9583-8534-5F7D-E6CEC8891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BC10940-B89C-381B-0BFD-80D4EF047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D8A94C3-FA58-2AF4-7602-5CC95A438EF2}"/>
              </a:ext>
            </a:extLst>
          </p:cNvPr>
          <p:cNvSpPr>
            <a:spLocks noGrp="1"/>
          </p:cNvSpPr>
          <p:nvPr>
            <p:ph type="title"/>
          </p:nvPr>
        </p:nvSpPr>
        <p:spPr>
          <a:xfrm>
            <a:off x="616930" y="2074362"/>
            <a:ext cx="331846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nSpc>
                <a:spcPts val="1800"/>
              </a:lnSpc>
              <a:spcAft>
                <a:spcPts val="800"/>
              </a:spcAft>
            </a:pPr>
            <a:endParaRPr lang="el-CY"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Γραφικό 1">
            <a:extLst>
              <a:ext uri="{FF2B5EF4-FFF2-40B4-BE49-F238E27FC236}">
                <a16:creationId xmlns:a16="http://schemas.microsoft.com/office/drawing/2014/main" id="{C2F78E3E-507C-EDF0-A8A9-D43DE271BEF0}"/>
              </a:ext>
            </a:extLst>
          </p:cNvPr>
          <p:cNvPicPr>
            <a:picLocks noChangeAspect="1"/>
          </p:cNvPicPr>
          <p:nvPr/>
        </p:nvPicPr>
        <p:blipFill>
          <a:blip r:embed="rId2">
            <a:extLst>
              <a:ext uri="{96DAC541-7B7A-43D3-8B79-37D633B846F1}">
                <asvg:svgBlip xmlns:asvg="http://schemas.microsoft.com/office/drawing/2016/SVG/main" r:embed="rId3"/>
              </a:ext>
            </a:extLst>
          </a:blip>
          <a:srcRect l="70602" t="2241" r="11782" b="63130"/>
          <a:stretch>
            <a:fillRect/>
          </a:stretch>
        </p:blipFill>
        <p:spPr>
          <a:xfrm>
            <a:off x="1006778" y="2771077"/>
            <a:ext cx="2258936" cy="1315844"/>
          </a:xfrm>
          <a:prstGeom prst="rect">
            <a:avLst/>
          </a:prstGeom>
        </p:spPr>
      </p:pic>
      <p:sp>
        <p:nvSpPr>
          <p:cNvPr id="4" name="Ορθογώνιο: Στρογγύλεμα γωνιών 3">
            <a:extLst>
              <a:ext uri="{FF2B5EF4-FFF2-40B4-BE49-F238E27FC236}">
                <a16:creationId xmlns:a16="http://schemas.microsoft.com/office/drawing/2014/main" id="{C7BDDAFF-664F-3EB3-B0B8-54E198A29A89}"/>
              </a:ext>
            </a:extLst>
          </p:cNvPr>
          <p:cNvSpPr/>
          <p:nvPr/>
        </p:nvSpPr>
        <p:spPr>
          <a:xfrm>
            <a:off x="4552322" y="1848909"/>
            <a:ext cx="7195457" cy="29347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r>
              <a:rPr lang="el-GR" sz="2400" dirty="0"/>
              <a:t>(1)Τοιχογραφία - "Ο Ψαράς" </a:t>
            </a:r>
          </a:p>
          <a:p>
            <a:pPr algn="ctr"/>
            <a:r>
              <a:rPr lang="el-GR" sz="2400" dirty="0"/>
              <a:t>(2)Ειδώλιο - Θεά των </a:t>
            </a:r>
            <a:r>
              <a:rPr lang="el-GR" sz="2400" dirty="0" err="1"/>
              <a:t>όφεων</a:t>
            </a:r>
            <a:endParaRPr lang="el-GR" sz="2400" dirty="0">
              <a:latin typeface="Times New Roman" panose="02020603050405020304" pitchFamily="18" charset="0"/>
              <a:cs typeface="Times New Roman" panose="02020603050405020304" pitchFamily="18" charset="0"/>
            </a:endParaRPr>
          </a:p>
          <a:p>
            <a:pPr algn="ctr"/>
            <a:r>
              <a:rPr lang="el-GR" sz="2400" dirty="0"/>
              <a:t>(3)Δίσκος της Φαιστού </a:t>
            </a:r>
          </a:p>
          <a:p>
            <a:pPr algn="ctr"/>
            <a:r>
              <a:rPr lang="el-GR" sz="2400" dirty="0">
                <a:solidFill>
                  <a:srgbClr val="FF0000"/>
                </a:solidFill>
              </a:rPr>
              <a:t>(4)Χρυσό δαχτυλίδι - «</a:t>
            </a:r>
            <a:r>
              <a:rPr lang="el-GR" sz="2400" dirty="0" err="1">
                <a:solidFill>
                  <a:srgbClr val="FF0000"/>
                </a:solidFill>
              </a:rPr>
              <a:t>Πότνια</a:t>
            </a:r>
            <a:r>
              <a:rPr lang="el-GR" sz="2400" dirty="0">
                <a:solidFill>
                  <a:srgbClr val="FF0000"/>
                </a:solidFill>
              </a:rPr>
              <a:t>»</a:t>
            </a:r>
          </a:p>
          <a:p>
            <a:pPr algn="ctr"/>
            <a:endParaRPr lang="el-CY" dirty="0"/>
          </a:p>
        </p:txBody>
      </p:sp>
    </p:spTree>
    <p:extLst>
      <p:ext uri="{BB962C8B-B14F-4D97-AF65-F5344CB8AC3E}">
        <p14:creationId xmlns:p14="http://schemas.microsoft.com/office/powerpoint/2010/main" val="1478495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449B38-002D-C9B5-572B-8A260536C02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4B5E05F-5D51-6BB7-1D6B-7994AE837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644AE0-50F0-AE53-15DC-F4F792F89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53CF4D3-DDE3-C62F-830D-F724F1D8B16E}"/>
              </a:ext>
            </a:extLst>
          </p:cNvPr>
          <p:cNvSpPr>
            <a:spLocks noGrp="1"/>
          </p:cNvSpPr>
          <p:nvPr>
            <p:ph type="title"/>
          </p:nvPr>
        </p:nvSpPr>
        <p:spPr>
          <a:xfrm>
            <a:off x="616930" y="2074362"/>
            <a:ext cx="331846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nSpc>
                <a:spcPts val="1800"/>
              </a:lnSpc>
              <a:spcAft>
                <a:spcPts val="800"/>
              </a:spcAft>
            </a:pPr>
            <a:endParaRPr lang="el-CY"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8" name="Εικόνα 7">
            <a:extLst>
              <a:ext uri="{FF2B5EF4-FFF2-40B4-BE49-F238E27FC236}">
                <a16:creationId xmlns:a16="http://schemas.microsoft.com/office/drawing/2014/main" id="{3DEEBB72-D20B-FEB4-F2B6-0C348581C9B5}"/>
              </a:ext>
            </a:extLst>
          </p:cNvPr>
          <p:cNvPicPr>
            <a:picLocks noChangeAspect="1"/>
          </p:cNvPicPr>
          <p:nvPr/>
        </p:nvPicPr>
        <p:blipFill>
          <a:blip r:embed="rId2"/>
          <a:stretch>
            <a:fillRect/>
          </a:stretch>
        </p:blipFill>
        <p:spPr>
          <a:xfrm>
            <a:off x="1006778" y="2645229"/>
            <a:ext cx="2532720" cy="1444720"/>
          </a:xfrm>
          <a:prstGeom prst="rect">
            <a:avLst/>
          </a:prstGeom>
        </p:spPr>
      </p:pic>
      <p:sp>
        <p:nvSpPr>
          <p:cNvPr id="10" name="Ορθογώνιο: Στρογγύλεμα γωνιών 9">
            <a:extLst>
              <a:ext uri="{FF2B5EF4-FFF2-40B4-BE49-F238E27FC236}">
                <a16:creationId xmlns:a16="http://schemas.microsoft.com/office/drawing/2014/main" id="{6A672B30-CA6F-5CE6-E9D4-2080D98B1042}"/>
              </a:ext>
            </a:extLst>
          </p:cNvPr>
          <p:cNvSpPr/>
          <p:nvPr/>
        </p:nvSpPr>
        <p:spPr>
          <a:xfrm>
            <a:off x="4552322" y="1848909"/>
            <a:ext cx="7195457" cy="29347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r>
              <a:rPr lang="el-GR" sz="2400" dirty="0"/>
              <a:t>(1)Τοιχογραφία - "Ο Ψαράς" </a:t>
            </a:r>
          </a:p>
          <a:p>
            <a:pPr algn="ctr"/>
            <a:r>
              <a:rPr lang="el-GR" sz="2400" dirty="0"/>
              <a:t>(2)Ειδώλιο - Θεά των </a:t>
            </a:r>
            <a:r>
              <a:rPr lang="el-GR" sz="2400" dirty="0" err="1"/>
              <a:t>όφεων</a:t>
            </a:r>
            <a:endParaRPr lang="el-GR" sz="2400" dirty="0">
              <a:latin typeface="Times New Roman" panose="02020603050405020304" pitchFamily="18" charset="0"/>
              <a:cs typeface="Times New Roman" panose="02020603050405020304" pitchFamily="18" charset="0"/>
            </a:endParaRPr>
          </a:p>
          <a:p>
            <a:pPr algn="ctr"/>
            <a:r>
              <a:rPr lang="el-GR" sz="2400" dirty="0"/>
              <a:t>(3)Δίσκος της Φαιστού </a:t>
            </a:r>
          </a:p>
          <a:p>
            <a:pPr algn="ctr"/>
            <a:r>
              <a:rPr lang="el-GR" sz="2400" dirty="0"/>
              <a:t>(4)Χρυσό δαχτυλίδι - «</a:t>
            </a:r>
            <a:r>
              <a:rPr lang="el-GR" sz="2400" dirty="0" err="1"/>
              <a:t>Πότνια</a:t>
            </a:r>
            <a:r>
              <a:rPr lang="el-GR" sz="2400" dirty="0"/>
              <a:t>»</a:t>
            </a:r>
          </a:p>
          <a:p>
            <a:pPr algn="ctr"/>
            <a:endParaRPr lang="el-CY" dirty="0"/>
          </a:p>
        </p:txBody>
      </p:sp>
    </p:spTree>
    <p:extLst>
      <p:ext uri="{BB962C8B-B14F-4D97-AF65-F5344CB8AC3E}">
        <p14:creationId xmlns:p14="http://schemas.microsoft.com/office/powerpoint/2010/main" val="3543698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660783-F618-1EC6-E523-FCB629465EA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FA87C20-B448-927A-308E-CBE64BAB9E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EE799E-7AF1-5775-E096-9F329D51E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F2B0573-3848-2FC3-FEBC-F5BB0249D309}"/>
              </a:ext>
            </a:extLst>
          </p:cNvPr>
          <p:cNvSpPr>
            <a:spLocks noGrp="1"/>
          </p:cNvSpPr>
          <p:nvPr>
            <p:ph type="title"/>
          </p:nvPr>
        </p:nvSpPr>
        <p:spPr>
          <a:xfrm>
            <a:off x="616930" y="2074362"/>
            <a:ext cx="331846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nSpc>
                <a:spcPts val="1800"/>
              </a:lnSpc>
              <a:spcAft>
                <a:spcPts val="800"/>
              </a:spcAft>
            </a:pPr>
            <a:endParaRPr lang="el-CY"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8" name="Εικόνα 7">
            <a:extLst>
              <a:ext uri="{FF2B5EF4-FFF2-40B4-BE49-F238E27FC236}">
                <a16:creationId xmlns:a16="http://schemas.microsoft.com/office/drawing/2014/main" id="{323C1F50-6D07-D274-D413-BCED715AD290}"/>
              </a:ext>
            </a:extLst>
          </p:cNvPr>
          <p:cNvPicPr>
            <a:picLocks noChangeAspect="1"/>
          </p:cNvPicPr>
          <p:nvPr/>
        </p:nvPicPr>
        <p:blipFill>
          <a:blip r:embed="rId2"/>
          <a:stretch>
            <a:fillRect/>
          </a:stretch>
        </p:blipFill>
        <p:spPr>
          <a:xfrm>
            <a:off x="1006778" y="2645229"/>
            <a:ext cx="2532720" cy="1444720"/>
          </a:xfrm>
          <a:prstGeom prst="rect">
            <a:avLst/>
          </a:prstGeom>
        </p:spPr>
      </p:pic>
      <p:sp>
        <p:nvSpPr>
          <p:cNvPr id="10" name="Ορθογώνιο: Στρογγύλεμα γωνιών 9">
            <a:extLst>
              <a:ext uri="{FF2B5EF4-FFF2-40B4-BE49-F238E27FC236}">
                <a16:creationId xmlns:a16="http://schemas.microsoft.com/office/drawing/2014/main" id="{98746422-A0B4-85D4-A373-227048CA866D}"/>
              </a:ext>
            </a:extLst>
          </p:cNvPr>
          <p:cNvSpPr/>
          <p:nvPr/>
        </p:nvSpPr>
        <p:spPr>
          <a:xfrm>
            <a:off x="4552322" y="1848909"/>
            <a:ext cx="7195457" cy="29347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r>
              <a:rPr lang="el-GR" sz="2400" b="1" dirty="0">
                <a:solidFill>
                  <a:srgbClr val="FF0000"/>
                </a:solidFill>
              </a:rPr>
              <a:t>(1)Τοιχογραφία - "Ο Ψαράς" </a:t>
            </a:r>
          </a:p>
          <a:p>
            <a:pPr algn="ctr"/>
            <a:r>
              <a:rPr lang="el-GR" sz="2400" dirty="0"/>
              <a:t>(2)Ειδώλιο - Θεά των </a:t>
            </a:r>
            <a:r>
              <a:rPr lang="el-GR" sz="2400" dirty="0" err="1"/>
              <a:t>όφεων</a:t>
            </a:r>
            <a:endParaRPr lang="el-GR" sz="2400" dirty="0">
              <a:latin typeface="Times New Roman" panose="02020603050405020304" pitchFamily="18" charset="0"/>
              <a:cs typeface="Times New Roman" panose="02020603050405020304" pitchFamily="18" charset="0"/>
            </a:endParaRPr>
          </a:p>
          <a:p>
            <a:pPr algn="ctr"/>
            <a:r>
              <a:rPr lang="el-GR" sz="2400" dirty="0"/>
              <a:t>(3)Δίσκος της Φαιστού </a:t>
            </a:r>
          </a:p>
          <a:p>
            <a:pPr algn="ctr"/>
            <a:r>
              <a:rPr lang="el-GR" sz="2400" dirty="0"/>
              <a:t>(4)Χρυσό δαχτυλίδι - «</a:t>
            </a:r>
            <a:r>
              <a:rPr lang="el-GR" sz="2400" dirty="0" err="1"/>
              <a:t>Πότνια</a:t>
            </a:r>
            <a:r>
              <a:rPr lang="el-GR" sz="2400" dirty="0"/>
              <a:t>»</a:t>
            </a:r>
          </a:p>
          <a:p>
            <a:pPr algn="ctr"/>
            <a:endParaRPr lang="el-CY" dirty="0"/>
          </a:p>
        </p:txBody>
      </p:sp>
    </p:spTree>
    <p:extLst>
      <p:ext uri="{BB962C8B-B14F-4D97-AF65-F5344CB8AC3E}">
        <p14:creationId xmlns:p14="http://schemas.microsoft.com/office/powerpoint/2010/main" val="2732827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D77E13-C0F1-FF19-CEC9-2F5812C079C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78FAC5B-0E2A-F072-C247-17D0423B4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C8629C-9BC7-BD45-2A50-365470F92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5106789-68CE-A746-1B9F-B269ABEEFF79}"/>
              </a:ext>
            </a:extLst>
          </p:cNvPr>
          <p:cNvSpPr>
            <a:spLocks noGrp="1"/>
          </p:cNvSpPr>
          <p:nvPr>
            <p:ph type="title"/>
          </p:nvPr>
        </p:nvSpPr>
        <p:spPr>
          <a:xfrm>
            <a:off x="749132" y="2206564"/>
            <a:ext cx="331846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nSpc>
                <a:spcPts val="1800"/>
              </a:lnSpc>
              <a:spcAft>
                <a:spcPts val="800"/>
              </a:spcAft>
            </a:pPr>
            <a:endParaRPr lang="el-CY"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Ορθογώνιο: Στρογγύλεμα γωνιών 9">
            <a:extLst>
              <a:ext uri="{FF2B5EF4-FFF2-40B4-BE49-F238E27FC236}">
                <a16:creationId xmlns:a16="http://schemas.microsoft.com/office/drawing/2014/main" id="{CB439B06-27E2-FA61-8C25-96201D014FDE}"/>
              </a:ext>
            </a:extLst>
          </p:cNvPr>
          <p:cNvSpPr/>
          <p:nvPr/>
        </p:nvSpPr>
        <p:spPr>
          <a:xfrm>
            <a:off x="4552322" y="1848909"/>
            <a:ext cx="7195457" cy="29347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r>
              <a:rPr lang="el-GR" sz="2400" dirty="0">
                <a:solidFill>
                  <a:schemeClr val="tx1"/>
                </a:solidFill>
              </a:rPr>
              <a:t>(</a:t>
            </a:r>
            <a:r>
              <a:rPr lang="el-GR" sz="3200" dirty="0">
                <a:solidFill>
                  <a:schemeClr val="tx1"/>
                </a:solidFill>
              </a:rPr>
              <a:t>1)Τοιχογραφία - "Ο Ψαράς" </a:t>
            </a:r>
          </a:p>
          <a:p>
            <a:pPr algn="ctr"/>
            <a:r>
              <a:rPr lang="el-GR" sz="3200" dirty="0"/>
              <a:t>(2)Ειδώλιο - Θεά των </a:t>
            </a:r>
            <a:r>
              <a:rPr lang="el-GR" sz="3200" dirty="0" err="1"/>
              <a:t>όφεων</a:t>
            </a:r>
            <a:endParaRPr lang="el-GR" sz="3200" dirty="0">
              <a:latin typeface="Times New Roman" panose="02020603050405020304" pitchFamily="18" charset="0"/>
              <a:cs typeface="Times New Roman" panose="02020603050405020304" pitchFamily="18" charset="0"/>
            </a:endParaRPr>
          </a:p>
          <a:p>
            <a:pPr algn="ctr"/>
            <a:r>
              <a:rPr lang="el-GR" sz="3200" dirty="0"/>
              <a:t>(3)Δίσκος της Φαιστού </a:t>
            </a:r>
          </a:p>
          <a:p>
            <a:pPr algn="ctr"/>
            <a:r>
              <a:rPr lang="el-GR" sz="3200" dirty="0"/>
              <a:t>(4)Χρυσό δαχτυλίδι - «</a:t>
            </a:r>
            <a:r>
              <a:rPr lang="el-GR" sz="3200" dirty="0" err="1"/>
              <a:t>Πότνια</a:t>
            </a:r>
            <a:r>
              <a:rPr lang="el-GR" sz="3200" dirty="0"/>
              <a:t>»</a:t>
            </a:r>
            <a:endParaRPr lang="en-US" sz="3200" dirty="0"/>
          </a:p>
          <a:p>
            <a:pPr algn="ctr"/>
            <a:r>
              <a:rPr lang="en-US" sz="3200" dirty="0"/>
              <a:t>(5) </a:t>
            </a:r>
            <a:r>
              <a:rPr lang="el-GR" sz="3200" dirty="0"/>
              <a:t>Καμαραϊκό </a:t>
            </a:r>
            <a:r>
              <a:rPr lang="el-GR" sz="3200" dirty="0" err="1"/>
              <a:t>αγγεί</a:t>
            </a:r>
            <a:r>
              <a:rPr lang="en-US" sz="3200" dirty="0"/>
              <a:t>o</a:t>
            </a:r>
            <a:endParaRPr lang="el-GR" sz="3200" dirty="0"/>
          </a:p>
          <a:p>
            <a:pPr algn="ctr"/>
            <a:endParaRPr lang="el-CY" dirty="0"/>
          </a:p>
        </p:txBody>
      </p:sp>
      <p:pic>
        <p:nvPicPr>
          <p:cNvPr id="1026" name="Picture 2" descr="Το «Βασιλικό Σερβίτσιο». Αγγεία με διακόσμηση καμαραϊκού ρυθμού. -  Αρχαιολογικό Μουσείο Ηρακλείου">
            <a:extLst>
              <a:ext uri="{FF2B5EF4-FFF2-40B4-BE49-F238E27FC236}">
                <a16:creationId xmlns:a16="http://schemas.microsoft.com/office/drawing/2014/main" id="{ACA8F19A-F8DD-66ED-BADD-76E11C060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70" y="2489639"/>
            <a:ext cx="2389255" cy="1906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698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3CD11A-E104-DBFC-7641-6DAF105F41B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BFAD6FB-A695-3063-A2B9-1C1C5C9AB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B78292-5459-C11E-E23D-137F980C44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71AD149-CE15-13CD-B5AF-EA59C5201FEF}"/>
              </a:ext>
            </a:extLst>
          </p:cNvPr>
          <p:cNvSpPr>
            <a:spLocks noGrp="1"/>
          </p:cNvSpPr>
          <p:nvPr>
            <p:ph type="title"/>
          </p:nvPr>
        </p:nvSpPr>
        <p:spPr>
          <a:xfrm>
            <a:off x="749132" y="2206564"/>
            <a:ext cx="331846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nSpc>
                <a:spcPts val="1800"/>
              </a:lnSpc>
              <a:spcAft>
                <a:spcPts val="800"/>
              </a:spcAft>
            </a:pPr>
            <a:endParaRPr lang="el-CY"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Ορθογώνιο: Στρογγύλεμα γωνιών 9">
            <a:extLst>
              <a:ext uri="{FF2B5EF4-FFF2-40B4-BE49-F238E27FC236}">
                <a16:creationId xmlns:a16="http://schemas.microsoft.com/office/drawing/2014/main" id="{3CBEACEB-C621-E97A-3577-738B7FC249FD}"/>
              </a:ext>
            </a:extLst>
          </p:cNvPr>
          <p:cNvSpPr/>
          <p:nvPr/>
        </p:nvSpPr>
        <p:spPr>
          <a:xfrm>
            <a:off x="4552322" y="1848909"/>
            <a:ext cx="7195457" cy="29347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a:p>
            <a:pPr algn="ctr"/>
            <a:r>
              <a:rPr lang="el-GR" sz="2400" dirty="0">
                <a:solidFill>
                  <a:schemeClr val="tx1"/>
                </a:solidFill>
              </a:rPr>
              <a:t>(</a:t>
            </a:r>
            <a:r>
              <a:rPr lang="el-GR" sz="3200" dirty="0">
                <a:solidFill>
                  <a:schemeClr val="tx1"/>
                </a:solidFill>
              </a:rPr>
              <a:t>1)Τοιχογραφία - "Ο Ψαράς" </a:t>
            </a:r>
          </a:p>
          <a:p>
            <a:pPr algn="ctr"/>
            <a:r>
              <a:rPr lang="el-GR" sz="3200" dirty="0"/>
              <a:t>(2)Ειδώλιο - Θεά των </a:t>
            </a:r>
            <a:r>
              <a:rPr lang="el-GR" sz="3200" dirty="0" err="1"/>
              <a:t>όφεων</a:t>
            </a:r>
            <a:endParaRPr lang="el-GR" sz="3200" dirty="0">
              <a:latin typeface="Times New Roman" panose="02020603050405020304" pitchFamily="18" charset="0"/>
              <a:cs typeface="Times New Roman" panose="02020603050405020304" pitchFamily="18" charset="0"/>
            </a:endParaRPr>
          </a:p>
          <a:p>
            <a:pPr algn="ctr"/>
            <a:r>
              <a:rPr lang="el-GR" sz="3200" dirty="0"/>
              <a:t>(3)Δίσκος της Φαιστού </a:t>
            </a:r>
          </a:p>
          <a:p>
            <a:pPr algn="ctr"/>
            <a:r>
              <a:rPr lang="el-GR" sz="3200" dirty="0"/>
              <a:t>(4)Χρυσό δαχτυλίδι - «</a:t>
            </a:r>
            <a:r>
              <a:rPr lang="el-GR" sz="3200" dirty="0" err="1"/>
              <a:t>Πότνια</a:t>
            </a:r>
            <a:r>
              <a:rPr lang="el-GR" sz="3200" dirty="0"/>
              <a:t>»</a:t>
            </a:r>
            <a:endParaRPr lang="en-US" sz="3200" dirty="0"/>
          </a:p>
          <a:p>
            <a:pPr algn="ctr"/>
            <a:r>
              <a:rPr lang="en-US" sz="3200" b="1" dirty="0">
                <a:solidFill>
                  <a:srgbClr val="FF0000"/>
                </a:solidFill>
              </a:rPr>
              <a:t>(5) </a:t>
            </a:r>
            <a:r>
              <a:rPr lang="el-GR" sz="3200" b="1" dirty="0">
                <a:solidFill>
                  <a:srgbClr val="FF0000"/>
                </a:solidFill>
              </a:rPr>
              <a:t>Καμαραϊκό </a:t>
            </a:r>
            <a:r>
              <a:rPr lang="el-GR" sz="3200" b="1" dirty="0" err="1">
                <a:solidFill>
                  <a:srgbClr val="FF0000"/>
                </a:solidFill>
              </a:rPr>
              <a:t>αγγεί</a:t>
            </a:r>
            <a:r>
              <a:rPr lang="en-US" sz="3200" b="1" dirty="0">
                <a:solidFill>
                  <a:srgbClr val="FF0000"/>
                </a:solidFill>
              </a:rPr>
              <a:t>o</a:t>
            </a:r>
            <a:endParaRPr lang="el-GR" sz="3200" b="1" dirty="0">
              <a:solidFill>
                <a:srgbClr val="FF0000"/>
              </a:solidFill>
            </a:endParaRPr>
          </a:p>
          <a:p>
            <a:pPr algn="ctr"/>
            <a:endParaRPr lang="el-CY" dirty="0"/>
          </a:p>
        </p:txBody>
      </p:sp>
      <p:pic>
        <p:nvPicPr>
          <p:cNvPr id="1026" name="Picture 2" descr="Το «Βασιλικό Σερβίτσιο». Αγγεία με διακόσμηση καμαραϊκού ρυθμού. -  Αρχαιολογικό Μουσείο Ηρακλείου">
            <a:extLst>
              <a:ext uri="{FF2B5EF4-FFF2-40B4-BE49-F238E27FC236}">
                <a16:creationId xmlns:a16="http://schemas.microsoft.com/office/drawing/2014/main" id="{E6E493C7-07CF-B1BC-B0D7-D13D6FAE9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70" y="2489639"/>
            <a:ext cx="2389255" cy="1906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53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A7773-B827-84E8-5D97-A6D11A9622F4}"/>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F985444-B948-E7B6-A8D2-907F4FF8E6FE}"/>
              </a:ext>
            </a:extLst>
          </p:cNvPr>
          <p:cNvSpPr>
            <a:spLocks noGrp="1"/>
          </p:cNvSpPr>
          <p:nvPr>
            <p:ph type="title"/>
          </p:nvPr>
        </p:nvSpPr>
        <p:spPr>
          <a:xfrm>
            <a:off x="616930" y="2074362"/>
            <a:ext cx="331846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nSpc>
                <a:spcPts val="1800"/>
              </a:lnSpc>
              <a:spcAft>
                <a:spcPts val="800"/>
              </a:spcAft>
            </a:pPr>
            <a:r>
              <a:rPr lang="el-G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Μετά την κυριαρχία τους στην Κρήτη, οι Μυκηναίοι γίνονται θαλασσοκράτορες και  ιδρύουν </a:t>
            </a:r>
            <a:endParaRPr lang="el-CY"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64776E42-D334-9376-361C-B045B920B20E}"/>
              </a:ext>
            </a:extLst>
          </p:cNvPr>
          <p:cNvSpPr txBox="1"/>
          <p:nvPr/>
        </p:nvSpPr>
        <p:spPr>
          <a:xfrm>
            <a:off x="4904775" y="825136"/>
            <a:ext cx="6094070" cy="1756506"/>
          </a:xfrm>
          <a:prstGeom prst="rect">
            <a:avLst/>
          </a:prstGeom>
          <a:noFill/>
        </p:spPr>
        <p:txBody>
          <a:bodyPr wrap="square">
            <a:spAutoFit/>
          </a:bodyPr>
          <a:lstStyle/>
          <a:p>
            <a:pPr>
              <a:lnSpc>
                <a:spcPct val="107000"/>
              </a:lnSpc>
              <a:spcAft>
                <a:spcPts val="800"/>
              </a:spcAft>
            </a:pPr>
            <a:r>
              <a:rPr lang="el-GR" sz="3200" dirty="0">
                <a:effectLst/>
                <a:latin typeface="Calibri" panose="020F0502020204030204" pitchFamily="34" charset="0"/>
                <a:ea typeface="Calibri" panose="020F0502020204030204" pitchFamily="34" charset="0"/>
                <a:cs typeface="Calibri" panose="020F0502020204030204" pitchFamily="34" charset="0"/>
              </a:rPr>
              <a:t>1.αποικίες </a:t>
            </a:r>
          </a:p>
          <a:p>
            <a:pPr>
              <a:lnSpc>
                <a:spcPct val="107000"/>
              </a:lnSpc>
              <a:spcAft>
                <a:spcPts val="800"/>
              </a:spcAft>
            </a:pPr>
            <a:r>
              <a:rPr lang="el-GR" sz="3200" dirty="0">
                <a:latin typeface="Calibri" panose="020F0502020204030204" pitchFamily="34" charset="0"/>
                <a:ea typeface="Calibri" panose="020F0502020204030204" pitchFamily="34" charset="0"/>
                <a:cs typeface="Calibri" panose="020F0502020204030204" pitchFamily="34" charset="0"/>
              </a:rPr>
              <a:t>2.</a:t>
            </a:r>
            <a:r>
              <a:rPr lang="el-GR" sz="3200" dirty="0">
                <a:effectLst/>
                <a:latin typeface="Calibri" panose="020F0502020204030204" pitchFamily="34" charset="0"/>
                <a:ea typeface="Calibri" panose="020F0502020204030204" pitchFamily="34" charset="0"/>
                <a:cs typeface="Calibri" panose="020F0502020204030204" pitchFamily="34" charset="0"/>
              </a:rPr>
              <a:t>εμπορικούς σταθμούς</a:t>
            </a:r>
            <a:br>
              <a:rPr lang="el-CY" sz="3200" dirty="0">
                <a:effectLst/>
                <a:latin typeface="Calibri" panose="020F0502020204030204" pitchFamily="34" charset="0"/>
                <a:ea typeface="Calibri" panose="020F0502020204030204" pitchFamily="34" charset="0"/>
                <a:cs typeface="Arial" panose="020B0604020202020204" pitchFamily="34" charset="0"/>
              </a:rPr>
            </a:br>
            <a:r>
              <a:rPr lang="el-GR" sz="3200" dirty="0">
                <a:effectLst/>
                <a:latin typeface="Calibri" panose="020F0502020204030204" pitchFamily="34" charset="0"/>
                <a:ea typeface="Calibri" panose="020F0502020204030204" pitchFamily="34" charset="0"/>
                <a:cs typeface="Calibri" panose="020F0502020204030204" pitchFamily="34" charset="0"/>
              </a:rPr>
              <a:t> </a:t>
            </a:r>
            <a:endParaRPr lang="el-CY" sz="3200" dirty="0"/>
          </a:p>
        </p:txBody>
      </p:sp>
      <p:pic>
        <p:nvPicPr>
          <p:cNvPr id="15362" name="Picture 2" descr="Αχαιοί και Κύπρος">
            <a:extLst>
              <a:ext uri="{FF2B5EF4-FFF2-40B4-BE49-F238E27FC236}">
                <a16:creationId xmlns:a16="http://schemas.microsoft.com/office/drawing/2014/main" id="{12AB0EF1-ACCB-744B-BAE7-012DF50A4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629" y="2296886"/>
            <a:ext cx="7554685" cy="423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68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ABD7F-BC90-D23E-F432-144D1032A89C}"/>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7021608-B57D-6352-4BDC-30D4DE21BEFA}"/>
              </a:ext>
            </a:extLst>
          </p:cNvPr>
          <p:cNvSpPr>
            <a:spLocks noGrp="1"/>
          </p:cNvSpPr>
          <p:nvPr>
            <p:ph type="title"/>
          </p:nvPr>
        </p:nvSpPr>
        <p:spPr>
          <a:xfrm>
            <a:off x="388329" y="365305"/>
            <a:ext cx="4292527" cy="2845981"/>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pPr algn="just">
              <a:lnSpc>
                <a:spcPct val="107000"/>
              </a:lnSpc>
              <a:spcAft>
                <a:spcPts val="800"/>
              </a:spcAft>
            </a:pPr>
            <a:r>
              <a:rPr lang="el-GR" sz="4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Ανάκτορο  Μυκηναίων </a:t>
            </a:r>
            <a:endParaRPr lang="el-CY" sz="4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Θέση περιεχομένου 3">
            <a:extLst>
              <a:ext uri="{FF2B5EF4-FFF2-40B4-BE49-F238E27FC236}">
                <a16:creationId xmlns:a16="http://schemas.microsoft.com/office/drawing/2014/main" id="{1A160D17-8DE2-977C-228D-CE6797CCA296}"/>
              </a:ext>
            </a:extLst>
          </p:cNvPr>
          <p:cNvGraphicFramePr>
            <a:graphicFrameLocks noGrp="1"/>
          </p:cNvGraphicFramePr>
          <p:nvPr>
            <p:ph idx="1"/>
          </p:nvPr>
        </p:nvGraphicFramePr>
        <p:xfrm>
          <a:off x="6516547" y="740229"/>
          <a:ext cx="3449256" cy="3426657"/>
        </p:xfrm>
        <a:graphic>
          <a:graphicData uri="http://schemas.openxmlformats.org/drawingml/2006/table">
            <a:tbl>
              <a:tblPr firstRow="1" firstCol="1" bandRow="1">
                <a:tableStyleId>{5C22544A-7EE6-4342-B048-85BDC9FD1C3A}</a:tableStyleId>
              </a:tblPr>
              <a:tblGrid>
                <a:gridCol w="3449256">
                  <a:extLst>
                    <a:ext uri="{9D8B030D-6E8A-4147-A177-3AD203B41FA5}">
                      <a16:colId xmlns:a16="http://schemas.microsoft.com/office/drawing/2014/main" val="3494810646"/>
                    </a:ext>
                  </a:extLst>
                </a:gridCol>
              </a:tblGrid>
              <a:tr h="1176407">
                <a:tc>
                  <a:txBody>
                    <a:bodyPr/>
                    <a:lstStyle/>
                    <a:p>
                      <a:pPr>
                        <a:lnSpc>
                          <a:spcPts val="1800"/>
                        </a:lnSpc>
                        <a:spcAft>
                          <a:spcPts val="800"/>
                        </a:spcAft>
                      </a:pPr>
                      <a:endParaRPr lang="el-GR" sz="3300" b="1" dirty="0">
                        <a:solidFill>
                          <a:srgbClr val="FF0000"/>
                        </a:solidFill>
                        <a:effectLst/>
                      </a:endParaRPr>
                    </a:p>
                    <a:p>
                      <a:pPr lvl="0"/>
                      <a:r>
                        <a:rPr lang="el-GR" sz="3300" b="1" dirty="0">
                          <a:solidFill>
                            <a:srgbClr val="FF0000"/>
                          </a:solidFill>
                          <a:effectLst/>
                        </a:rPr>
                        <a:t>(1)</a:t>
                      </a:r>
                      <a:r>
                        <a:rPr lang="el-GR" sz="1800" b="1" kern="1200" dirty="0">
                          <a:solidFill>
                            <a:srgbClr val="FF0000"/>
                          </a:solidFill>
                          <a:effectLst/>
                          <a:latin typeface="+mn-lt"/>
                          <a:ea typeface="+mn-ea"/>
                          <a:cs typeface="+mn-cs"/>
                        </a:rPr>
                        <a:t>  απλό σχέδιο</a:t>
                      </a:r>
                      <a:endParaRPr lang="el-CY" sz="1800" b="1" kern="1200" dirty="0">
                        <a:solidFill>
                          <a:srgbClr val="FF0000"/>
                        </a:solidFill>
                        <a:effectLst/>
                        <a:latin typeface="+mn-lt"/>
                        <a:ea typeface="+mn-ea"/>
                        <a:cs typeface="+mn-cs"/>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947181">
                <a:tc>
                  <a:txBody>
                    <a:bodyPr/>
                    <a:lstStyle/>
                    <a:p>
                      <a:pPr>
                        <a:lnSpc>
                          <a:spcPts val="1800"/>
                        </a:lnSpc>
                        <a:spcAft>
                          <a:spcPts val="800"/>
                        </a:spcAft>
                      </a:pPr>
                      <a:endParaRPr lang="el-GR" sz="1800" dirty="0">
                        <a:solidFill>
                          <a:srgbClr val="FF0000"/>
                        </a:solidFill>
                        <a:effectLst/>
                      </a:endParaRPr>
                    </a:p>
                    <a:p>
                      <a:pPr marL="0" marR="0" lvl="0" indent="0" algn="l" defTabSz="914400" rtl="0" eaLnBrk="1" fontAlgn="auto" latinLnBrk="0" hangingPunct="1">
                        <a:lnSpc>
                          <a:spcPts val="1800"/>
                        </a:lnSpc>
                        <a:spcBef>
                          <a:spcPts val="0"/>
                        </a:spcBef>
                        <a:spcAft>
                          <a:spcPts val="800"/>
                        </a:spcAft>
                        <a:buClrTx/>
                        <a:buSzTx/>
                        <a:buFontTx/>
                        <a:buNone/>
                        <a:tabLst/>
                        <a:defRPr/>
                      </a:pPr>
                      <a:r>
                        <a:rPr lang="el-GR" sz="1800" dirty="0">
                          <a:solidFill>
                            <a:srgbClr val="FF0000"/>
                          </a:solidFill>
                          <a:effectLst/>
                        </a:rPr>
                        <a:t>(2)</a:t>
                      </a:r>
                      <a:r>
                        <a:rPr lang="el-GR" sz="1800" b="1" kern="1200" dirty="0">
                          <a:solidFill>
                            <a:srgbClr val="FF0000"/>
                          </a:solidFill>
                          <a:effectLst/>
                          <a:latin typeface="+mn-lt"/>
                          <a:ea typeface="+mn-ea"/>
                          <a:cs typeface="+mn-cs"/>
                        </a:rPr>
                        <a:t> περιορισμένης έκτασης</a:t>
                      </a:r>
                      <a:endParaRPr lang="el-CY" sz="3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303069">
                <a:tc>
                  <a:txBody>
                    <a:bodyPr/>
                    <a:lstStyle/>
                    <a:p>
                      <a:pPr>
                        <a:lnSpc>
                          <a:spcPts val="1800"/>
                        </a:lnSpc>
                        <a:spcAft>
                          <a:spcPts val="800"/>
                        </a:spcAft>
                      </a:pPr>
                      <a:endParaRPr lang="el-GR" sz="3300" dirty="0">
                        <a:solidFill>
                          <a:srgbClr val="FF0000"/>
                        </a:solidFill>
                        <a:effectLst/>
                      </a:endParaRPr>
                    </a:p>
                    <a:p>
                      <a:pPr marL="0" marR="0" lvl="0" indent="0" algn="l" defTabSz="914400" rtl="0" eaLnBrk="1" fontAlgn="auto" latinLnBrk="0" hangingPunct="1">
                        <a:lnSpc>
                          <a:spcPts val="1800"/>
                        </a:lnSpc>
                        <a:spcBef>
                          <a:spcPts val="0"/>
                        </a:spcBef>
                        <a:spcAft>
                          <a:spcPts val="800"/>
                        </a:spcAft>
                        <a:buClrTx/>
                        <a:buSzTx/>
                        <a:buFontTx/>
                        <a:buNone/>
                        <a:tabLst/>
                        <a:defRPr/>
                      </a:pPr>
                      <a:r>
                        <a:rPr lang="el-GR" sz="3300" dirty="0">
                          <a:solidFill>
                            <a:srgbClr val="FF0000"/>
                          </a:solidFill>
                          <a:effectLst/>
                        </a:rPr>
                        <a:t>(3)</a:t>
                      </a:r>
                      <a:r>
                        <a:rPr lang="el-GR" sz="32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el-GR" sz="1800" b="1" kern="1200" dirty="0">
                          <a:solidFill>
                            <a:srgbClr val="FF0000"/>
                          </a:solidFill>
                          <a:effectLst/>
                          <a:latin typeface="+mn-lt"/>
                          <a:ea typeface="+mn-ea"/>
                          <a:cs typeface="+mn-cs"/>
                        </a:rPr>
                        <a:t>οχυρωμένα με κυκλώπεια  τείχη</a:t>
                      </a:r>
                      <a:endParaRPr lang="el-CY" sz="3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20482" name="Picture 2" descr="Μυκήνες: Το ανακτορικό σύστημα">
            <a:extLst>
              <a:ext uri="{FF2B5EF4-FFF2-40B4-BE49-F238E27FC236}">
                <a16:creationId xmlns:a16="http://schemas.microsoft.com/office/drawing/2014/main" id="{18343869-F39E-FDDA-9B17-D429EC4C19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170" t="5292" r="4166" b="14386"/>
          <a:stretch>
            <a:fillRect/>
          </a:stretch>
        </p:blipFill>
        <p:spPr bwMode="auto">
          <a:xfrm>
            <a:off x="2714328" y="3429000"/>
            <a:ext cx="3526971" cy="2953129"/>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9. Ο ΜΙΝΩΙΚΟΣ ΠΟΛΙΤΙΣΜΟΣ">
            <a:extLst>
              <a:ext uri="{FF2B5EF4-FFF2-40B4-BE49-F238E27FC236}">
                <a16:creationId xmlns:a16="http://schemas.microsoft.com/office/drawing/2014/main" id="{1045B648-0988-E604-1472-3962A8F5F0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967" y="4558771"/>
            <a:ext cx="4222976"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75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B18136-A9D8-6F9D-6192-3A989918D6F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C1A7F73-A9CC-83FA-8310-0E211DF6A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1DF705-8E10-1192-C6FA-D4C4EE54E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09CEF2B-3712-8E41-A237-71E968D6204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dirty="0" err="1">
                <a:solidFill>
                  <a:srgbClr val="FF0000"/>
                </a:solidFill>
                <a:effectLst/>
                <a:latin typeface="+mj-lt"/>
                <a:ea typeface="+mj-ea"/>
                <a:cs typeface="+mj-cs"/>
              </a:rPr>
              <a:t>Κέντρο</a:t>
            </a:r>
            <a:r>
              <a:rPr lang="en-US" sz="2600" b="1" kern="1200" dirty="0">
                <a:solidFill>
                  <a:srgbClr val="FF0000"/>
                </a:solidFill>
                <a:effectLst/>
                <a:latin typeface="+mj-lt"/>
                <a:ea typeface="+mj-ea"/>
                <a:cs typeface="+mj-cs"/>
              </a:rPr>
              <a:t>  </a:t>
            </a:r>
            <a:r>
              <a:rPr lang="en-US" sz="2600" b="1" kern="1200" dirty="0" err="1">
                <a:solidFill>
                  <a:srgbClr val="FF0000"/>
                </a:solidFill>
                <a:effectLst/>
                <a:latin typeface="+mj-lt"/>
                <a:ea typeface="+mj-ea"/>
                <a:cs typeface="+mj-cs"/>
              </a:rPr>
              <a:t>Μυκην</a:t>
            </a:r>
            <a:r>
              <a:rPr lang="en-US" sz="2600" b="1" kern="1200" dirty="0">
                <a:solidFill>
                  <a:srgbClr val="FF0000"/>
                </a:solidFill>
                <a:effectLst/>
                <a:latin typeface="+mj-lt"/>
                <a:ea typeface="+mj-ea"/>
                <a:cs typeface="+mj-cs"/>
              </a:rPr>
              <a:t>αϊκού  </a:t>
            </a:r>
            <a:r>
              <a:rPr lang="el-GR" sz="2600" b="1" kern="1200" dirty="0">
                <a:solidFill>
                  <a:srgbClr val="FF0000"/>
                </a:solidFill>
                <a:effectLst/>
                <a:latin typeface="+mj-lt"/>
                <a:ea typeface="+mj-ea"/>
                <a:cs typeface="+mj-cs"/>
              </a:rPr>
              <a:t>Π</a:t>
            </a:r>
            <a:r>
              <a:rPr lang="en-US" sz="2600" b="1" kern="1200" dirty="0" err="1">
                <a:solidFill>
                  <a:srgbClr val="FF0000"/>
                </a:solidFill>
                <a:effectLst/>
                <a:latin typeface="+mj-lt"/>
                <a:ea typeface="+mj-ea"/>
                <a:cs typeface="+mj-cs"/>
              </a:rPr>
              <a:t>ολιτισμού</a:t>
            </a:r>
            <a:r>
              <a:rPr lang="en-US" sz="2600" b="1" kern="1200" dirty="0">
                <a:solidFill>
                  <a:srgbClr val="FF0000"/>
                </a:solidFill>
                <a:effectLst/>
                <a:latin typeface="+mj-lt"/>
                <a:ea typeface="+mj-ea"/>
                <a:cs typeface="+mj-cs"/>
              </a:rPr>
              <a:t> </a:t>
            </a:r>
            <a:endParaRPr lang="en-US" sz="2600" b="1" kern="1200" dirty="0">
              <a:solidFill>
                <a:srgbClr val="FF0000"/>
              </a:solidFill>
              <a:latin typeface="+mj-lt"/>
              <a:ea typeface="+mj-ea"/>
              <a:cs typeface="+mj-cs"/>
            </a:endParaRPr>
          </a:p>
        </p:txBody>
      </p:sp>
      <p:graphicFrame>
        <p:nvGraphicFramePr>
          <p:cNvPr id="4" name="Θέση περιεχομένου 3">
            <a:extLst>
              <a:ext uri="{FF2B5EF4-FFF2-40B4-BE49-F238E27FC236}">
                <a16:creationId xmlns:a16="http://schemas.microsoft.com/office/drawing/2014/main" id="{0BE855C3-1F50-47D5-DAA1-16F0F52056EC}"/>
              </a:ext>
            </a:extLst>
          </p:cNvPr>
          <p:cNvGraphicFramePr>
            <a:graphicFrameLocks noGrp="1"/>
          </p:cNvGraphicFramePr>
          <p:nvPr>
            <p:ph idx="1"/>
          </p:nvPr>
        </p:nvGraphicFramePr>
        <p:xfrm>
          <a:off x="6221292" y="740229"/>
          <a:ext cx="2822815" cy="3755571"/>
        </p:xfrm>
        <a:graphic>
          <a:graphicData uri="http://schemas.openxmlformats.org/drawingml/2006/table">
            <a:tbl>
              <a:tblPr firstRow="1" firstCol="1" bandRow="1">
                <a:tableStyleId>{5C22544A-7EE6-4342-B048-85BDC9FD1C3A}</a:tableStyleId>
              </a:tblPr>
              <a:tblGrid>
                <a:gridCol w="2822815">
                  <a:extLst>
                    <a:ext uri="{9D8B030D-6E8A-4147-A177-3AD203B41FA5}">
                      <a16:colId xmlns:a16="http://schemas.microsoft.com/office/drawing/2014/main" val="3494810646"/>
                    </a:ext>
                  </a:extLst>
                </a:gridCol>
              </a:tblGrid>
              <a:tr h="1112520">
                <a:tc>
                  <a:txBody>
                    <a:bodyPr/>
                    <a:lstStyle/>
                    <a:p>
                      <a:pPr>
                        <a:lnSpc>
                          <a:spcPts val="1800"/>
                        </a:lnSpc>
                        <a:spcAft>
                          <a:spcPts val="800"/>
                        </a:spcAft>
                      </a:pPr>
                      <a:endParaRPr lang="el-GR" sz="3300" b="1" dirty="0">
                        <a:solidFill>
                          <a:schemeClr val="tx1"/>
                        </a:solidFill>
                        <a:effectLst/>
                      </a:endParaRPr>
                    </a:p>
                    <a:p>
                      <a:pPr>
                        <a:lnSpc>
                          <a:spcPts val="1800"/>
                        </a:lnSpc>
                        <a:spcAft>
                          <a:spcPts val="800"/>
                        </a:spcAft>
                      </a:pPr>
                      <a:r>
                        <a:rPr lang="el-GR" sz="3300" b="1" dirty="0">
                          <a:solidFill>
                            <a:schemeClr val="tx1"/>
                          </a:solidFill>
                          <a:effectLst/>
                        </a:rPr>
                        <a:t>(1)</a:t>
                      </a:r>
                      <a:r>
                        <a:rPr lang="en-US" sz="3300" b="1" dirty="0" err="1">
                          <a:solidFill>
                            <a:schemeClr val="tx1"/>
                          </a:solidFill>
                          <a:effectLst/>
                        </a:rPr>
                        <a:t>Κνωσός</a:t>
                      </a:r>
                      <a:endParaRPr lang="el-CY" sz="3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1112520">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(2)Μυκήνες</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530531">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(3)</a:t>
                      </a:r>
                      <a:r>
                        <a:rPr lang="el-GR" sz="3300" dirty="0" err="1">
                          <a:solidFill>
                            <a:schemeClr val="tx1"/>
                          </a:solidFill>
                          <a:effectLst/>
                        </a:rPr>
                        <a:t>Έγκωμη</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2050" name="Picture 2" descr="ΜΥΚΗΝΑΙΚΟΣ ΠΟΛΙΤΙΣΜΟΣ Quiz">
            <a:extLst>
              <a:ext uri="{FF2B5EF4-FFF2-40B4-BE49-F238E27FC236}">
                <a16:creationId xmlns:a16="http://schemas.microsoft.com/office/drawing/2014/main" id="{A18481E5-D5F7-1A16-4F01-D27031AC7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6295" y="3939268"/>
            <a:ext cx="3996332" cy="25935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6. Μυκηναϊκός Πολιτισμός, Μυκηναϊκή Θρησκεία και Τέχνη">
            <a:extLst>
              <a:ext uri="{FF2B5EF4-FFF2-40B4-BE49-F238E27FC236}">
                <a16:creationId xmlns:a16="http://schemas.microsoft.com/office/drawing/2014/main" id="{DF8F990A-7CF0-5B34-0819-7B59391AF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306" y="3905249"/>
            <a:ext cx="2590800" cy="2627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393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1E5BF-F807-9523-DC9B-25228E234FD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2BF7538A-6590-4287-C3CE-8838C4F42F59}"/>
              </a:ext>
            </a:extLst>
          </p:cNvPr>
          <p:cNvSpPr>
            <a:spLocks noGrp="1"/>
          </p:cNvSpPr>
          <p:nvPr>
            <p:ph type="title"/>
          </p:nvPr>
        </p:nvSpPr>
        <p:spPr>
          <a:xfrm>
            <a:off x="486301" y="719725"/>
            <a:ext cx="331846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just">
              <a:lnSpc>
                <a:spcPct val="107000"/>
              </a:lnSpc>
              <a:spcAft>
                <a:spcPts val="800"/>
              </a:spcAft>
            </a:pPr>
            <a:r>
              <a:rPr lang="el-GR" sz="32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Ανάκτορο Μινωιτών </a:t>
            </a:r>
            <a:endParaRPr lang="el-CY" sz="32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Θέση περιεχομένου 3">
            <a:extLst>
              <a:ext uri="{FF2B5EF4-FFF2-40B4-BE49-F238E27FC236}">
                <a16:creationId xmlns:a16="http://schemas.microsoft.com/office/drawing/2014/main" id="{025EF313-2A31-629F-1A45-B52291335641}"/>
              </a:ext>
            </a:extLst>
          </p:cNvPr>
          <p:cNvGraphicFramePr>
            <a:graphicFrameLocks noGrp="1"/>
          </p:cNvGraphicFramePr>
          <p:nvPr>
            <p:ph idx="1"/>
          </p:nvPr>
        </p:nvGraphicFramePr>
        <p:xfrm>
          <a:off x="6967959" y="740229"/>
          <a:ext cx="2997844" cy="3426657"/>
        </p:xfrm>
        <a:graphic>
          <a:graphicData uri="http://schemas.openxmlformats.org/drawingml/2006/table">
            <a:tbl>
              <a:tblPr firstRow="1" firstCol="1" bandRow="1">
                <a:tableStyleId>{5C22544A-7EE6-4342-B048-85BDC9FD1C3A}</a:tableStyleId>
              </a:tblPr>
              <a:tblGrid>
                <a:gridCol w="2997844">
                  <a:extLst>
                    <a:ext uri="{9D8B030D-6E8A-4147-A177-3AD203B41FA5}">
                      <a16:colId xmlns:a16="http://schemas.microsoft.com/office/drawing/2014/main" val="3494810646"/>
                    </a:ext>
                  </a:extLst>
                </a:gridCol>
              </a:tblGrid>
              <a:tr h="1176407">
                <a:tc>
                  <a:txBody>
                    <a:bodyPr/>
                    <a:lstStyle/>
                    <a:p>
                      <a:pPr>
                        <a:lnSpc>
                          <a:spcPts val="1800"/>
                        </a:lnSpc>
                        <a:spcAft>
                          <a:spcPts val="800"/>
                        </a:spcAft>
                      </a:pPr>
                      <a:endParaRPr lang="el-GR" sz="2000" b="1" dirty="0">
                        <a:solidFill>
                          <a:srgbClr val="FF0000"/>
                        </a:solidFill>
                        <a:effectLst/>
                      </a:endParaRPr>
                    </a:p>
                    <a:p>
                      <a:pPr lvl="0"/>
                      <a:r>
                        <a:rPr lang="el-GR" sz="2000" b="1" dirty="0">
                          <a:solidFill>
                            <a:srgbClr val="FF0000"/>
                          </a:solidFill>
                          <a:effectLst/>
                        </a:rPr>
                        <a:t>(1)</a:t>
                      </a:r>
                      <a:r>
                        <a:rPr lang="el-GR" sz="2000" b="1" kern="1200" dirty="0">
                          <a:solidFill>
                            <a:srgbClr val="FF0000"/>
                          </a:solidFill>
                          <a:effectLst/>
                          <a:latin typeface="+mn-lt"/>
                          <a:ea typeface="+mn-ea"/>
                          <a:cs typeface="+mn-cs"/>
                        </a:rPr>
                        <a:t>  πολύπλοκο </a:t>
                      </a:r>
                      <a:endParaRPr lang="el-CY" sz="2000" b="1" kern="1200" dirty="0">
                        <a:solidFill>
                          <a:srgbClr val="FF0000"/>
                        </a:solidFill>
                        <a:effectLst/>
                        <a:latin typeface="+mn-lt"/>
                        <a:ea typeface="+mn-ea"/>
                        <a:cs typeface="+mn-cs"/>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947181">
                <a:tc>
                  <a:txBody>
                    <a:bodyPr/>
                    <a:lstStyle/>
                    <a:p>
                      <a:pPr>
                        <a:lnSpc>
                          <a:spcPts val="1800"/>
                        </a:lnSpc>
                        <a:spcAft>
                          <a:spcPts val="800"/>
                        </a:spcAft>
                      </a:pPr>
                      <a:endParaRPr lang="el-GR" sz="2000" dirty="0">
                        <a:solidFill>
                          <a:srgbClr val="FF0000"/>
                        </a:solidFill>
                        <a:effectLst/>
                      </a:endParaRPr>
                    </a:p>
                    <a:p>
                      <a:pPr marL="0" marR="0" lvl="0" indent="0" algn="l" defTabSz="914400" rtl="0" eaLnBrk="1" fontAlgn="auto" latinLnBrk="0" hangingPunct="1">
                        <a:lnSpc>
                          <a:spcPts val="1800"/>
                        </a:lnSpc>
                        <a:spcBef>
                          <a:spcPts val="0"/>
                        </a:spcBef>
                        <a:spcAft>
                          <a:spcPts val="800"/>
                        </a:spcAft>
                        <a:buClrTx/>
                        <a:buSzTx/>
                        <a:buFontTx/>
                        <a:buNone/>
                        <a:tabLst/>
                        <a:defRPr/>
                      </a:pPr>
                      <a:r>
                        <a:rPr lang="el-GR" sz="2000" dirty="0">
                          <a:solidFill>
                            <a:srgbClr val="FF0000"/>
                          </a:solidFill>
                          <a:effectLst/>
                        </a:rPr>
                        <a:t>(2)</a:t>
                      </a:r>
                      <a:r>
                        <a:rPr lang="el-GR" sz="2000" b="1" kern="1200" dirty="0">
                          <a:solidFill>
                            <a:srgbClr val="FF0000"/>
                          </a:solidFill>
                          <a:effectLst/>
                          <a:latin typeface="+mn-lt"/>
                          <a:ea typeface="+mn-ea"/>
                          <a:cs typeface="+mn-cs"/>
                        </a:rPr>
                        <a:t> </a:t>
                      </a:r>
                      <a:r>
                        <a:rPr lang="el-GR" sz="1800" b="1" kern="1200" dirty="0">
                          <a:solidFill>
                            <a:srgbClr val="FF0000"/>
                          </a:solidFill>
                          <a:effectLst/>
                          <a:latin typeface="+mn-lt"/>
                          <a:ea typeface="+mn-ea"/>
                          <a:cs typeface="+mn-cs"/>
                        </a:rPr>
                        <a:t> στο κέντρο υπήρχε μια υπαίθρια αυλή </a:t>
                      </a:r>
                      <a:endParaRPr lang="el-CY"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303069">
                <a:tc>
                  <a:txBody>
                    <a:bodyPr/>
                    <a:lstStyle/>
                    <a:p>
                      <a:pPr>
                        <a:lnSpc>
                          <a:spcPts val="1800"/>
                        </a:lnSpc>
                        <a:spcAft>
                          <a:spcPts val="800"/>
                        </a:spcAft>
                      </a:pPr>
                      <a:endParaRPr lang="el-GR" sz="2000" dirty="0">
                        <a:solidFill>
                          <a:srgbClr val="FF0000"/>
                        </a:solidFill>
                        <a:effectLst/>
                      </a:endParaRPr>
                    </a:p>
                    <a:p>
                      <a:pPr marL="0" marR="0" lvl="0" indent="0" algn="l" defTabSz="914400" rtl="0" eaLnBrk="1" fontAlgn="auto" latinLnBrk="0" hangingPunct="1">
                        <a:lnSpc>
                          <a:spcPts val="1800"/>
                        </a:lnSpc>
                        <a:spcBef>
                          <a:spcPts val="0"/>
                        </a:spcBef>
                        <a:spcAft>
                          <a:spcPts val="800"/>
                        </a:spcAft>
                        <a:buClrTx/>
                        <a:buSzTx/>
                        <a:buFontTx/>
                        <a:buNone/>
                        <a:tabLst/>
                        <a:defRPr/>
                      </a:pPr>
                      <a:r>
                        <a:rPr lang="el-GR" sz="2000" dirty="0">
                          <a:solidFill>
                            <a:srgbClr val="FF0000"/>
                          </a:solidFill>
                          <a:effectLst/>
                        </a:rPr>
                        <a:t>(3)</a:t>
                      </a:r>
                      <a:r>
                        <a:rPr lang="el-GR" sz="20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μη </a:t>
                      </a:r>
                      <a:r>
                        <a:rPr lang="el-GR" sz="2000" b="1" kern="1200" dirty="0">
                          <a:solidFill>
                            <a:srgbClr val="FF0000"/>
                          </a:solidFill>
                          <a:effectLst/>
                          <a:latin typeface="+mn-lt"/>
                          <a:ea typeface="+mn-ea"/>
                          <a:cs typeface="+mn-cs"/>
                        </a:rPr>
                        <a:t>οχυρωμένα</a:t>
                      </a:r>
                      <a:endParaRPr lang="el-CY"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3" name="Picture 2" descr="Μυκήνες: Το ανακτορικό σύστημα">
            <a:extLst>
              <a:ext uri="{FF2B5EF4-FFF2-40B4-BE49-F238E27FC236}">
                <a16:creationId xmlns:a16="http://schemas.microsoft.com/office/drawing/2014/main" id="{943AA663-1984-1FCC-080E-58A637AF23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170" t="5292" r="4166" b="14386"/>
          <a:stretch>
            <a:fillRect/>
          </a:stretch>
        </p:blipFill>
        <p:spPr bwMode="auto">
          <a:xfrm>
            <a:off x="2714328" y="3429000"/>
            <a:ext cx="3526971" cy="29531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9. Ο ΜΙΝΩΙΚΟΣ ΠΟΛΙΤΙΣΜΟΣ">
            <a:extLst>
              <a:ext uri="{FF2B5EF4-FFF2-40B4-BE49-F238E27FC236}">
                <a16:creationId xmlns:a16="http://schemas.microsoft.com/office/drawing/2014/main" id="{A0BDEF55-78D2-D078-B267-B91D07C23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967" y="4558771"/>
            <a:ext cx="4222976"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98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4A968-A73E-6564-B06F-140905442030}"/>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DD8BD70-5EAE-1F10-08DC-26D09AEA005D}"/>
              </a:ext>
            </a:extLst>
          </p:cNvPr>
          <p:cNvSpPr>
            <a:spLocks noGrp="1"/>
          </p:cNvSpPr>
          <p:nvPr>
            <p:ph type="title"/>
          </p:nvPr>
        </p:nvSpPr>
        <p:spPr>
          <a:xfrm>
            <a:off x="486301" y="719725"/>
            <a:ext cx="331846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just">
              <a:lnSpc>
                <a:spcPct val="107000"/>
              </a:lnSpc>
              <a:spcAft>
                <a:spcPts val="800"/>
              </a:spcAft>
            </a:pPr>
            <a:r>
              <a:rPr lang="el-GR" sz="32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Ανάκτορο</a:t>
            </a:r>
            <a:endParaRPr lang="el-CY" sz="32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Θέση περιεχομένου 3">
            <a:extLst>
              <a:ext uri="{FF2B5EF4-FFF2-40B4-BE49-F238E27FC236}">
                <a16:creationId xmlns:a16="http://schemas.microsoft.com/office/drawing/2014/main" id="{742B7988-73FB-B11D-289F-CB2B4F184D00}"/>
              </a:ext>
            </a:extLst>
          </p:cNvPr>
          <p:cNvGraphicFramePr>
            <a:graphicFrameLocks noGrp="1"/>
          </p:cNvGraphicFramePr>
          <p:nvPr>
            <p:ph idx="1"/>
            <p:extLst>
              <p:ext uri="{D42A27DB-BD31-4B8C-83A1-F6EECF244321}">
                <p14:modId xmlns:p14="http://schemas.microsoft.com/office/powerpoint/2010/main" val="127073202"/>
              </p:ext>
            </p:extLst>
          </p:nvPr>
        </p:nvGraphicFramePr>
        <p:xfrm>
          <a:off x="6967959" y="740229"/>
          <a:ext cx="2997844" cy="3426657"/>
        </p:xfrm>
        <a:graphic>
          <a:graphicData uri="http://schemas.openxmlformats.org/drawingml/2006/table">
            <a:tbl>
              <a:tblPr firstRow="1" firstCol="1" bandRow="1">
                <a:tableStyleId>{5C22544A-7EE6-4342-B048-85BDC9FD1C3A}</a:tableStyleId>
              </a:tblPr>
              <a:tblGrid>
                <a:gridCol w="2997844">
                  <a:extLst>
                    <a:ext uri="{9D8B030D-6E8A-4147-A177-3AD203B41FA5}">
                      <a16:colId xmlns:a16="http://schemas.microsoft.com/office/drawing/2014/main" val="3494810646"/>
                    </a:ext>
                  </a:extLst>
                </a:gridCol>
              </a:tblGrid>
              <a:tr h="1176407">
                <a:tc>
                  <a:txBody>
                    <a:bodyPr/>
                    <a:lstStyle/>
                    <a:p>
                      <a:pPr>
                        <a:lnSpc>
                          <a:spcPts val="1800"/>
                        </a:lnSpc>
                        <a:spcAft>
                          <a:spcPts val="800"/>
                        </a:spcAft>
                      </a:pPr>
                      <a:endParaRPr lang="el-GR" sz="2000" b="1" dirty="0">
                        <a:solidFill>
                          <a:srgbClr val="FF0000"/>
                        </a:solidFill>
                        <a:effectLst/>
                      </a:endParaRPr>
                    </a:p>
                    <a:p>
                      <a:pPr lvl="0"/>
                      <a:r>
                        <a:rPr lang="el-GR" sz="2000" b="1" dirty="0">
                          <a:solidFill>
                            <a:srgbClr val="FF0000"/>
                          </a:solidFill>
                          <a:effectLst/>
                        </a:rPr>
                        <a:t>(1)</a:t>
                      </a:r>
                      <a:r>
                        <a:rPr lang="el-GR" sz="2000" b="1" kern="1200" dirty="0">
                          <a:solidFill>
                            <a:srgbClr val="FF0000"/>
                          </a:solidFill>
                          <a:effectLst/>
                          <a:latin typeface="+mn-lt"/>
                          <a:ea typeface="+mn-ea"/>
                          <a:cs typeface="+mn-cs"/>
                        </a:rPr>
                        <a:t>  κατοικία άρχοντα </a:t>
                      </a:r>
                      <a:endParaRPr lang="el-CY" sz="2000" b="1" kern="1200" dirty="0">
                        <a:solidFill>
                          <a:srgbClr val="FF0000"/>
                        </a:solidFill>
                        <a:effectLst/>
                        <a:latin typeface="+mn-lt"/>
                        <a:ea typeface="+mn-ea"/>
                        <a:cs typeface="+mn-cs"/>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947181">
                <a:tc>
                  <a:txBody>
                    <a:bodyPr/>
                    <a:lstStyle/>
                    <a:p>
                      <a:pPr>
                        <a:lnSpc>
                          <a:spcPts val="1800"/>
                        </a:lnSpc>
                        <a:spcAft>
                          <a:spcPts val="800"/>
                        </a:spcAft>
                      </a:pPr>
                      <a:endParaRPr lang="el-GR" sz="2000" dirty="0">
                        <a:solidFill>
                          <a:srgbClr val="FF0000"/>
                        </a:solidFill>
                        <a:effectLst/>
                      </a:endParaRPr>
                    </a:p>
                    <a:p>
                      <a:pPr marL="0" marR="0" lvl="0" indent="0" algn="l" defTabSz="914400" rtl="0" eaLnBrk="1" fontAlgn="auto" latinLnBrk="0" hangingPunct="1">
                        <a:lnSpc>
                          <a:spcPts val="1800"/>
                        </a:lnSpc>
                        <a:spcBef>
                          <a:spcPts val="0"/>
                        </a:spcBef>
                        <a:spcAft>
                          <a:spcPts val="800"/>
                        </a:spcAft>
                        <a:buClrTx/>
                        <a:buSzTx/>
                        <a:buFontTx/>
                        <a:buNone/>
                        <a:tabLst/>
                        <a:defRPr/>
                      </a:pPr>
                      <a:r>
                        <a:rPr lang="el-GR" sz="2000" dirty="0">
                          <a:solidFill>
                            <a:srgbClr val="FF0000"/>
                          </a:solidFill>
                          <a:effectLst/>
                        </a:rPr>
                        <a:t>(2)</a:t>
                      </a:r>
                      <a:r>
                        <a:rPr lang="el-GR" sz="2000" b="1" kern="1200" dirty="0">
                          <a:solidFill>
                            <a:srgbClr val="FF0000"/>
                          </a:solidFill>
                          <a:effectLst/>
                          <a:latin typeface="+mn-lt"/>
                          <a:ea typeface="+mn-ea"/>
                          <a:cs typeface="+mn-cs"/>
                        </a:rPr>
                        <a:t> </a:t>
                      </a:r>
                      <a:r>
                        <a:rPr lang="el-GR" sz="1800" b="1" kern="1200" dirty="0">
                          <a:solidFill>
                            <a:srgbClr val="FF0000"/>
                          </a:solidFill>
                          <a:effectLst/>
                          <a:latin typeface="+mn-lt"/>
                          <a:ea typeface="+mn-ea"/>
                          <a:cs typeface="+mn-cs"/>
                        </a:rPr>
                        <a:t> θρησκευτικό κέντρο</a:t>
                      </a:r>
                      <a:endParaRPr lang="el-CY"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303069">
                <a:tc>
                  <a:txBody>
                    <a:bodyPr/>
                    <a:lstStyle/>
                    <a:p>
                      <a:pPr>
                        <a:lnSpc>
                          <a:spcPts val="1800"/>
                        </a:lnSpc>
                        <a:spcAft>
                          <a:spcPts val="800"/>
                        </a:spcAft>
                      </a:pPr>
                      <a:endParaRPr lang="el-GR" sz="2000" dirty="0">
                        <a:solidFill>
                          <a:srgbClr val="FF0000"/>
                        </a:solidFill>
                        <a:effectLst/>
                      </a:endParaRPr>
                    </a:p>
                    <a:p>
                      <a:pPr marL="0" marR="0" lvl="0" indent="0" algn="l" defTabSz="914400" rtl="0" eaLnBrk="1" fontAlgn="auto" latinLnBrk="0" hangingPunct="1">
                        <a:lnSpc>
                          <a:spcPts val="1800"/>
                        </a:lnSpc>
                        <a:spcBef>
                          <a:spcPts val="0"/>
                        </a:spcBef>
                        <a:spcAft>
                          <a:spcPts val="800"/>
                        </a:spcAft>
                        <a:buClrTx/>
                        <a:buSzTx/>
                        <a:buFontTx/>
                        <a:buNone/>
                        <a:tabLst/>
                        <a:defRPr/>
                      </a:pPr>
                      <a:r>
                        <a:rPr lang="el-GR" sz="2000" dirty="0">
                          <a:solidFill>
                            <a:srgbClr val="FF0000"/>
                          </a:solidFill>
                          <a:effectLst/>
                        </a:rPr>
                        <a:t>(3)</a:t>
                      </a:r>
                      <a:r>
                        <a:rPr lang="el-GR" sz="20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εργαστήρια</a:t>
                      </a:r>
                      <a:endParaRPr lang="el-CY"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3" name="Picture 2" descr="Μυκήνες: Το ανακτορικό σύστημα">
            <a:extLst>
              <a:ext uri="{FF2B5EF4-FFF2-40B4-BE49-F238E27FC236}">
                <a16:creationId xmlns:a16="http://schemas.microsoft.com/office/drawing/2014/main" id="{4F0D2ABA-8A0C-508B-39D7-01A8F3A964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170" t="5292" r="4166" b="14386"/>
          <a:stretch>
            <a:fillRect/>
          </a:stretch>
        </p:blipFill>
        <p:spPr bwMode="auto">
          <a:xfrm>
            <a:off x="2714328" y="3429000"/>
            <a:ext cx="3526971" cy="29531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9. Ο ΜΙΝΩΙΚΟΣ ΠΟΛΙΤΙΣΜΟΣ">
            <a:extLst>
              <a:ext uri="{FF2B5EF4-FFF2-40B4-BE49-F238E27FC236}">
                <a16:creationId xmlns:a16="http://schemas.microsoft.com/office/drawing/2014/main" id="{CEC753B7-4378-312C-7C47-86C86D0DF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967" y="4558771"/>
            <a:ext cx="4222976"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59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D1A1F-5D79-B3C2-68E9-A129DD6B1314}"/>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25EEC15-4EFD-1508-CA62-23622F4BE747}"/>
              </a:ext>
            </a:extLst>
          </p:cNvPr>
          <p:cNvSpPr>
            <a:spLocks noGrp="1"/>
          </p:cNvSpPr>
          <p:nvPr>
            <p:ph type="title"/>
          </p:nvPr>
        </p:nvSpPr>
        <p:spPr>
          <a:xfrm>
            <a:off x="616930" y="2074362"/>
            <a:ext cx="3318462" cy="2709275"/>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pPr algn="just">
              <a:lnSpc>
                <a:spcPct val="107000"/>
              </a:lnSpc>
              <a:spcAft>
                <a:spcPts val="800"/>
              </a:spcAft>
            </a:pPr>
            <a:r>
              <a:rPr lang="el-GR" sz="2800" b="1" dirty="0">
                <a:solidFill>
                  <a:srgbClr val="FF0000"/>
                </a:solidFill>
                <a:effectLst/>
                <a:latin typeface="Calibri" panose="020F0502020204030204" pitchFamily="34" charset="0"/>
                <a:ea typeface="Calibri" panose="020F0502020204030204" pitchFamily="34" charset="0"/>
              </a:rPr>
              <a:t>Οι  Μυκηναίοι  είναι πολεμικός λαός</a:t>
            </a:r>
            <a:endParaRPr lang="el-CY"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4" name="Θέση περιεχομένου 3">
            <a:extLst>
              <a:ext uri="{FF2B5EF4-FFF2-40B4-BE49-F238E27FC236}">
                <a16:creationId xmlns:a16="http://schemas.microsoft.com/office/drawing/2014/main" id="{0CAC5D77-3EBA-1313-E630-23FE4C152887}"/>
              </a:ext>
            </a:extLst>
          </p:cNvPr>
          <p:cNvGraphicFramePr>
            <a:graphicFrameLocks noGrp="1"/>
          </p:cNvGraphicFramePr>
          <p:nvPr>
            <p:ph idx="1"/>
            <p:extLst>
              <p:ext uri="{D42A27DB-BD31-4B8C-83A1-F6EECF244321}">
                <p14:modId xmlns:p14="http://schemas.microsoft.com/office/powerpoint/2010/main" val="2061267800"/>
              </p:ext>
            </p:extLst>
          </p:nvPr>
        </p:nvGraphicFramePr>
        <p:xfrm>
          <a:off x="5034987" y="1416205"/>
          <a:ext cx="6874515" cy="3073400"/>
        </p:xfrm>
        <a:graphic>
          <a:graphicData uri="http://schemas.openxmlformats.org/drawingml/2006/table">
            <a:tbl>
              <a:tblPr firstRow="1" firstCol="1" bandRow="1">
                <a:tableStyleId>{5C22544A-7EE6-4342-B048-85BDC9FD1C3A}</a:tableStyleId>
              </a:tblPr>
              <a:tblGrid>
                <a:gridCol w="6874515">
                  <a:extLst>
                    <a:ext uri="{9D8B030D-6E8A-4147-A177-3AD203B41FA5}">
                      <a16:colId xmlns:a16="http://schemas.microsoft.com/office/drawing/2014/main" val="3494810646"/>
                    </a:ext>
                  </a:extLst>
                </a:gridCol>
              </a:tblGrid>
              <a:tr h="2177894">
                <a:tc>
                  <a:txBody>
                    <a:bodyPr/>
                    <a:lstStyle/>
                    <a:p>
                      <a:pPr>
                        <a:lnSpc>
                          <a:spcPts val="1800"/>
                        </a:lnSpc>
                        <a:spcAft>
                          <a:spcPts val="800"/>
                        </a:spcAft>
                      </a:pPr>
                      <a:endParaRPr lang="el-GR" sz="3600" b="1" dirty="0">
                        <a:solidFill>
                          <a:schemeClr val="tx1"/>
                        </a:solidFill>
                        <a:effectLst/>
                      </a:endParaRPr>
                    </a:p>
                    <a:p>
                      <a:pPr marL="0" indent="0">
                        <a:buNone/>
                      </a:pPr>
                      <a:r>
                        <a:rPr lang="el-GR" sz="3600" dirty="0">
                          <a:solidFill>
                            <a:schemeClr val="tx1"/>
                          </a:solidFill>
                        </a:rPr>
                        <a:t>(1)</a:t>
                      </a:r>
                      <a:r>
                        <a:rPr lang="el-GR" sz="3600" dirty="0">
                          <a:solidFill>
                            <a:schemeClr val="tx1"/>
                          </a:solidFill>
                          <a:effectLst/>
                          <a:ea typeface="Calibri" panose="020F0502020204030204" pitchFamily="34" charset="0"/>
                          <a:cs typeface="Times New Roman" panose="02020603050405020304" pitchFamily="18" charset="0"/>
                        </a:rPr>
                        <a:t> ανάκτορα οχυρωμένα με κυκλώπεια τείχη </a:t>
                      </a:r>
                      <a:endParaRPr lang="el-GR" sz="3600" dirty="0">
                        <a:solidFill>
                          <a:schemeClr val="tx1"/>
                        </a:solidFill>
                      </a:endParaRPr>
                    </a:p>
                    <a:p>
                      <a:pPr marL="0" indent="0">
                        <a:buNone/>
                      </a:pPr>
                      <a:r>
                        <a:rPr lang="el-GR" sz="3600" dirty="0">
                          <a:solidFill>
                            <a:schemeClr val="tx1"/>
                          </a:solidFill>
                        </a:rPr>
                        <a:t>(2) τοιχογραφίες  με </a:t>
                      </a:r>
                      <a:r>
                        <a:rPr lang="el-GR" sz="3600" dirty="0">
                          <a:solidFill>
                            <a:schemeClr val="tx1"/>
                          </a:solidFill>
                          <a:effectLst/>
                        </a:rPr>
                        <a:t>πολεμιστές / σκηνές με άρματα</a:t>
                      </a:r>
                      <a:endParaRPr lang="el-GR" sz="3600" dirty="0">
                        <a:solidFill>
                          <a:schemeClr val="tx1"/>
                        </a:solidFill>
                      </a:endParaRPr>
                    </a:p>
                    <a:p>
                      <a:pPr lvl="0"/>
                      <a:r>
                        <a:rPr lang="el-GR" sz="3600" b="1" kern="1200" dirty="0">
                          <a:solidFill>
                            <a:schemeClr val="tx1"/>
                          </a:solidFill>
                          <a:effectLst/>
                          <a:latin typeface="+mn-lt"/>
                          <a:ea typeface="+mn-ea"/>
                          <a:cs typeface="+mn-cs"/>
                        </a:rPr>
                        <a:t> </a:t>
                      </a:r>
                      <a:endParaRPr lang="el-CY" sz="3600" b="1" kern="1200" dirty="0">
                        <a:solidFill>
                          <a:schemeClr val="tx1"/>
                        </a:solidFill>
                        <a:effectLst/>
                        <a:latin typeface="+mn-lt"/>
                        <a:ea typeface="+mn-ea"/>
                        <a:cs typeface="+mn-cs"/>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bl>
          </a:graphicData>
        </a:graphic>
      </p:graphicFrame>
    </p:spTree>
    <p:extLst>
      <p:ext uri="{BB962C8B-B14F-4D97-AF65-F5344CB8AC3E}">
        <p14:creationId xmlns:p14="http://schemas.microsoft.com/office/powerpoint/2010/main" val="39337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89745-819B-631F-2DB0-6C9D13F1238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54420974-F812-21CA-4F6C-5AF538385920}"/>
              </a:ext>
            </a:extLst>
          </p:cNvPr>
          <p:cNvSpPr>
            <a:spLocks noGrp="1"/>
          </p:cNvSpPr>
          <p:nvPr>
            <p:ph type="title"/>
          </p:nvPr>
        </p:nvSpPr>
        <p:spPr>
          <a:xfrm>
            <a:off x="616930" y="2074362"/>
            <a:ext cx="3318462"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nSpc>
                <a:spcPts val="1800"/>
              </a:lnSpc>
              <a:spcAft>
                <a:spcPts val="800"/>
              </a:spcAft>
            </a:pPr>
            <a:r>
              <a:rPr lang="el-GR"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Θεωρίες για τα αίτια της παρακμής του μυκηναϊκού κόσμου</a:t>
            </a:r>
            <a:br>
              <a:rPr lang="el-CY"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br>
            <a:r>
              <a:rPr lang="el-GR"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l-CY" sz="2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 name="Πίνακας 5">
            <a:extLst>
              <a:ext uri="{FF2B5EF4-FFF2-40B4-BE49-F238E27FC236}">
                <a16:creationId xmlns:a16="http://schemas.microsoft.com/office/drawing/2014/main" id="{2FF0628F-3C6D-E9E6-7F6A-09E1A58EF221}"/>
              </a:ext>
            </a:extLst>
          </p:cNvPr>
          <p:cNvGraphicFramePr>
            <a:graphicFrameLocks noGrp="1"/>
          </p:cNvGraphicFramePr>
          <p:nvPr>
            <p:extLst>
              <p:ext uri="{D42A27DB-BD31-4B8C-83A1-F6EECF244321}">
                <p14:modId xmlns:p14="http://schemas.microsoft.com/office/powerpoint/2010/main" val="908000721"/>
              </p:ext>
            </p:extLst>
          </p:nvPr>
        </p:nvGraphicFramePr>
        <p:xfrm>
          <a:off x="4552322" y="1079105"/>
          <a:ext cx="7384112" cy="4121215"/>
        </p:xfrm>
        <a:graphic>
          <a:graphicData uri="http://schemas.openxmlformats.org/drawingml/2006/table">
            <a:tbl>
              <a:tblPr firstRow="1" firstCol="1" bandRow="1">
                <a:tableStyleId>{5940675A-B579-460E-94D1-54222C63F5DA}</a:tableStyleId>
              </a:tblPr>
              <a:tblGrid>
                <a:gridCol w="626617">
                  <a:extLst>
                    <a:ext uri="{9D8B030D-6E8A-4147-A177-3AD203B41FA5}">
                      <a16:colId xmlns:a16="http://schemas.microsoft.com/office/drawing/2014/main" val="3199371955"/>
                    </a:ext>
                  </a:extLst>
                </a:gridCol>
                <a:gridCol w="6757495">
                  <a:extLst>
                    <a:ext uri="{9D8B030D-6E8A-4147-A177-3AD203B41FA5}">
                      <a16:colId xmlns:a16="http://schemas.microsoft.com/office/drawing/2014/main" val="2514374840"/>
                    </a:ext>
                  </a:extLst>
                </a:gridCol>
              </a:tblGrid>
              <a:tr h="0">
                <a:tc>
                  <a:txBody>
                    <a:bodyPr/>
                    <a:lstStyle/>
                    <a:p>
                      <a:pPr>
                        <a:lnSpc>
                          <a:spcPct val="107000"/>
                        </a:lnSpc>
                        <a:spcAft>
                          <a:spcPts val="800"/>
                        </a:spcAft>
                      </a:pPr>
                      <a:r>
                        <a:rPr lang="el-GR" sz="3200" kern="100" dirty="0">
                          <a:solidFill>
                            <a:schemeClr val="tx1"/>
                          </a:solidFill>
                          <a:effectLst/>
                        </a:rPr>
                        <a:t>1.</a:t>
                      </a:r>
                      <a:endParaRPr lang="el-CY" sz="3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3200" kern="100" dirty="0">
                          <a:solidFill>
                            <a:schemeClr val="tx1"/>
                          </a:solidFill>
                          <a:effectLst/>
                        </a:rPr>
                        <a:t>μετακίνηση νέων ελληνικών φύλων (κάθοδος των Δωριέων)</a:t>
                      </a:r>
                      <a:endParaRPr lang="el-CY" sz="3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9974272"/>
                  </a:ext>
                </a:extLst>
              </a:tr>
              <a:tr h="0">
                <a:tc>
                  <a:txBody>
                    <a:bodyPr/>
                    <a:lstStyle/>
                    <a:p>
                      <a:pPr>
                        <a:lnSpc>
                          <a:spcPct val="107000"/>
                        </a:lnSpc>
                        <a:spcAft>
                          <a:spcPts val="800"/>
                        </a:spcAft>
                      </a:pPr>
                      <a:r>
                        <a:rPr lang="el-GR" sz="3200" kern="100">
                          <a:solidFill>
                            <a:schemeClr val="tx1"/>
                          </a:solidFill>
                          <a:effectLst/>
                        </a:rPr>
                        <a:t>2.</a:t>
                      </a:r>
                      <a:endParaRPr lang="el-CY" sz="32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3200" kern="100">
                          <a:solidFill>
                            <a:schemeClr val="tx1"/>
                          </a:solidFill>
                          <a:effectLst/>
                        </a:rPr>
                        <a:t>εσωτερικές αναταραχές</a:t>
                      </a:r>
                      <a:endParaRPr lang="el-CY" sz="32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0436068"/>
                  </a:ext>
                </a:extLst>
              </a:tr>
              <a:tr h="0">
                <a:tc>
                  <a:txBody>
                    <a:bodyPr/>
                    <a:lstStyle/>
                    <a:p>
                      <a:pPr>
                        <a:lnSpc>
                          <a:spcPct val="107000"/>
                        </a:lnSpc>
                        <a:spcAft>
                          <a:spcPts val="800"/>
                        </a:spcAft>
                      </a:pPr>
                      <a:r>
                        <a:rPr lang="el-GR" sz="3200" kern="100">
                          <a:solidFill>
                            <a:schemeClr val="tx1"/>
                          </a:solidFill>
                          <a:effectLst/>
                        </a:rPr>
                        <a:t>3.</a:t>
                      </a:r>
                      <a:endParaRPr lang="el-CY" sz="32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3200" kern="100" dirty="0">
                          <a:solidFill>
                            <a:schemeClr val="tx1"/>
                          </a:solidFill>
                          <a:effectLst/>
                        </a:rPr>
                        <a:t>τρομακτική αναστάτωση στην ανατολική λεκάνη της Μεσογείου με την πτώση του κράτους των Χετταίων και με τις επιθέσεις των «λαών της θάλασσας»</a:t>
                      </a:r>
                      <a:endParaRPr lang="el-CY" sz="3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4700229"/>
                  </a:ext>
                </a:extLst>
              </a:tr>
            </a:tbl>
          </a:graphicData>
        </a:graphic>
      </p:graphicFrame>
    </p:spTree>
    <p:extLst>
      <p:ext uri="{BB962C8B-B14F-4D97-AF65-F5344CB8AC3E}">
        <p14:creationId xmlns:p14="http://schemas.microsoft.com/office/powerpoint/2010/main" val="135833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FC25C-812A-B610-DC8F-B241AD5BE8EA}"/>
            </a:ext>
          </a:extLst>
        </p:cNvPr>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02133184-C6EB-3943-FD10-6DD84E226962}"/>
              </a:ext>
            </a:extLst>
          </p:cNvPr>
          <p:cNvCxnSpPr/>
          <p:nvPr/>
        </p:nvCxnSpPr>
        <p:spPr>
          <a:xfrm>
            <a:off x="5584371" y="0"/>
            <a:ext cx="0" cy="685800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4" name="Οβάλ 3">
            <a:extLst>
              <a:ext uri="{FF2B5EF4-FFF2-40B4-BE49-F238E27FC236}">
                <a16:creationId xmlns:a16="http://schemas.microsoft.com/office/drawing/2014/main" id="{F5E3F734-2E08-48AC-FA03-6E9B176FCB64}"/>
              </a:ext>
            </a:extLst>
          </p:cNvPr>
          <p:cNvSpPr/>
          <p:nvPr/>
        </p:nvSpPr>
        <p:spPr>
          <a:xfrm>
            <a:off x="1872342" y="2079172"/>
            <a:ext cx="2688770" cy="2035629"/>
          </a:xfrm>
          <a:prstGeom prst="ellipse">
            <a:avLst/>
          </a:prstGeom>
          <a:solidFill>
            <a:schemeClr val="tx2">
              <a:lumMod val="25000"/>
              <a:lumOff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2800" b="1" dirty="0"/>
              <a:t>Συνέπειες</a:t>
            </a:r>
          </a:p>
        </p:txBody>
      </p:sp>
      <p:sp>
        <p:nvSpPr>
          <p:cNvPr id="5" name="Οβάλ 4">
            <a:extLst>
              <a:ext uri="{FF2B5EF4-FFF2-40B4-BE49-F238E27FC236}">
                <a16:creationId xmlns:a16="http://schemas.microsoft.com/office/drawing/2014/main" id="{E87230BD-26B0-ED08-8EE4-2E1943CD8792}"/>
              </a:ext>
            </a:extLst>
          </p:cNvPr>
          <p:cNvSpPr/>
          <p:nvPr/>
        </p:nvSpPr>
        <p:spPr>
          <a:xfrm>
            <a:off x="7643275" y="2373085"/>
            <a:ext cx="1774367" cy="1382486"/>
          </a:xfrm>
          <a:prstGeom prst="ellipse">
            <a:avLst/>
          </a:prstGeom>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b="1" dirty="0"/>
              <a:t>Λόγοι παρακμής </a:t>
            </a:r>
            <a:endParaRPr lang="el-CY" dirty="0"/>
          </a:p>
        </p:txBody>
      </p:sp>
      <p:cxnSp>
        <p:nvCxnSpPr>
          <p:cNvPr id="7" name="Ευθεία γραμμή σύνδεσης 6">
            <a:extLst>
              <a:ext uri="{FF2B5EF4-FFF2-40B4-BE49-F238E27FC236}">
                <a16:creationId xmlns:a16="http://schemas.microsoft.com/office/drawing/2014/main" id="{3E82A1F9-3E33-85D3-EA3A-969BBBF87C97}"/>
              </a:ext>
            </a:extLst>
          </p:cNvPr>
          <p:cNvCxnSpPr/>
          <p:nvPr/>
        </p:nvCxnSpPr>
        <p:spPr>
          <a:xfrm flipV="1">
            <a:off x="751114" y="631371"/>
            <a:ext cx="9742715" cy="130629"/>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Βέλος: Δεξιό 7">
            <a:extLst>
              <a:ext uri="{FF2B5EF4-FFF2-40B4-BE49-F238E27FC236}">
                <a16:creationId xmlns:a16="http://schemas.microsoft.com/office/drawing/2014/main" id="{A44DFD26-5938-2D02-E9CF-83D4B0186B65}"/>
              </a:ext>
            </a:extLst>
          </p:cNvPr>
          <p:cNvSpPr/>
          <p:nvPr/>
        </p:nvSpPr>
        <p:spPr>
          <a:xfrm rot="16200000">
            <a:off x="1360714" y="544285"/>
            <a:ext cx="674914" cy="4354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11" name="Ορθογώνιο: Στρογγύλεμα γωνιών 10">
            <a:extLst>
              <a:ext uri="{FF2B5EF4-FFF2-40B4-BE49-F238E27FC236}">
                <a16:creationId xmlns:a16="http://schemas.microsoft.com/office/drawing/2014/main" id="{AB12325B-CBAC-ACD4-7DDD-6BEA294F0009}"/>
              </a:ext>
            </a:extLst>
          </p:cNvPr>
          <p:cNvSpPr/>
          <p:nvPr/>
        </p:nvSpPr>
        <p:spPr>
          <a:xfrm>
            <a:off x="1937658" y="174171"/>
            <a:ext cx="2699655" cy="250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Εποχή του Χαλκού</a:t>
            </a:r>
            <a:endParaRPr lang="el-CY" dirty="0"/>
          </a:p>
        </p:txBody>
      </p:sp>
      <p:sp>
        <p:nvSpPr>
          <p:cNvPr id="12" name="Βέλος: Δεξιό 11">
            <a:extLst>
              <a:ext uri="{FF2B5EF4-FFF2-40B4-BE49-F238E27FC236}">
                <a16:creationId xmlns:a16="http://schemas.microsoft.com/office/drawing/2014/main" id="{DD94669D-AB33-816C-49DF-CFCA078070B7}"/>
              </a:ext>
            </a:extLst>
          </p:cNvPr>
          <p:cNvSpPr/>
          <p:nvPr/>
        </p:nvSpPr>
        <p:spPr>
          <a:xfrm>
            <a:off x="9655616" y="2830284"/>
            <a:ext cx="1306291" cy="5987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dirty="0"/>
          </a:p>
        </p:txBody>
      </p:sp>
      <p:sp>
        <p:nvSpPr>
          <p:cNvPr id="13" name="Βέλος: Δεξιό 12">
            <a:extLst>
              <a:ext uri="{FF2B5EF4-FFF2-40B4-BE49-F238E27FC236}">
                <a16:creationId xmlns:a16="http://schemas.microsoft.com/office/drawing/2014/main" id="{2E1FC739-293B-B852-29B8-E4BB6492105F}"/>
              </a:ext>
            </a:extLst>
          </p:cNvPr>
          <p:cNvSpPr/>
          <p:nvPr/>
        </p:nvSpPr>
        <p:spPr>
          <a:xfrm rot="16200000">
            <a:off x="8209777" y="1496785"/>
            <a:ext cx="849088" cy="5987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dirty="0"/>
          </a:p>
        </p:txBody>
      </p:sp>
      <p:sp>
        <p:nvSpPr>
          <p:cNvPr id="14" name="Βέλος: Δεξιό 13">
            <a:extLst>
              <a:ext uri="{FF2B5EF4-FFF2-40B4-BE49-F238E27FC236}">
                <a16:creationId xmlns:a16="http://schemas.microsoft.com/office/drawing/2014/main" id="{4FCD8E34-8A78-C998-94D0-DDD093FFF015}"/>
              </a:ext>
            </a:extLst>
          </p:cNvPr>
          <p:cNvSpPr/>
          <p:nvPr/>
        </p:nvSpPr>
        <p:spPr>
          <a:xfrm rot="12001096">
            <a:off x="6359493" y="2187087"/>
            <a:ext cx="1306291" cy="5987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dirty="0"/>
          </a:p>
        </p:txBody>
      </p:sp>
      <p:sp>
        <p:nvSpPr>
          <p:cNvPr id="15" name="Βέλος: Δεξιό 14">
            <a:extLst>
              <a:ext uri="{FF2B5EF4-FFF2-40B4-BE49-F238E27FC236}">
                <a16:creationId xmlns:a16="http://schemas.microsoft.com/office/drawing/2014/main" id="{E6252A7D-79D5-856D-C61A-96C891FD7812}"/>
              </a:ext>
            </a:extLst>
          </p:cNvPr>
          <p:cNvSpPr/>
          <p:nvPr/>
        </p:nvSpPr>
        <p:spPr>
          <a:xfrm rot="20365032">
            <a:off x="9400380" y="2057399"/>
            <a:ext cx="1306291" cy="5987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dirty="0"/>
          </a:p>
        </p:txBody>
      </p:sp>
      <p:sp>
        <p:nvSpPr>
          <p:cNvPr id="16" name="Βέλος: Δεξιό 15">
            <a:extLst>
              <a:ext uri="{FF2B5EF4-FFF2-40B4-BE49-F238E27FC236}">
                <a16:creationId xmlns:a16="http://schemas.microsoft.com/office/drawing/2014/main" id="{EE95EEAB-3B67-35C8-826E-8BFA0BBD53EB}"/>
              </a:ext>
            </a:extLst>
          </p:cNvPr>
          <p:cNvSpPr/>
          <p:nvPr/>
        </p:nvSpPr>
        <p:spPr>
          <a:xfrm rot="3581795">
            <a:off x="9078495" y="3844595"/>
            <a:ext cx="1306291" cy="5987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dirty="0"/>
          </a:p>
        </p:txBody>
      </p:sp>
      <p:sp>
        <p:nvSpPr>
          <p:cNvPr id="17" name="Βέλος: Δεξιό 16">
            <a:extLst>
              <a:ext uri="{FF2B5EF4-FFF2-40B4-BE49-F238E27FC236}">
                <a16:creationId xmlns:a16="http://schemas.microsoft.com/office/drawing/2014/main" id="{6476AC6D-6627-7335-D035-9C9F604386D8}"/>
              </a:ext>
            </a:extLst>
          </p:cNvPr>
          <p:cNvSpPr/>
          <p:nvPr/>
        </p:nvSpPr>
        <p:spPr>
          <a:xfrm rot="4745155">
            <a:off x="8346889" y="4208654"/>
            <a:ext cx="1306291" cy="5987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dirty="0"/>
          </a:p>
        </p:txBody>
      </p:sp>
      <p:sp>
        <p:nvSpPr>
          <p:cNvPr id="18" name="Βέλος: Δεξιό 17">
            <a:extLst>
              <a:ext uri="{FF2B5EF4-FFF2-40B4-BE49-F238E27FC236}">
                <a16:creationId xmlns:a16="http://schemas.microsoft.com/office/drawing/2014/main" id="{A095D9A9-B948-F059-A2B8-4A0E838E8D50}"/>
              </a:ext>
            </a:extLst>
          </p:cNvPr>
          <p:cNvSpPr/>
          <p:nvPr/>
        </p:nvSpPr>
        <p:spPr>
          <a:xfrm rot="6342347" flipV="1">
            <a:off x="7233642" y="4107652"/>
            <a:ext cx="1306291" cy="5199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dirty="0"/>
          </a:p>
        </p:txBody>
      </p:sp>
      <p:sp>
        <p:nvSpPr>
          <p:cNvPr id="19" name="Βέλος: Δεξιό 18">
            <a:extLst>
              <a:ext uri="{FF2B5EF4-FFF2-40B4-BE49-F238E27FC236}">
                <a16:creationId xmlns:a16="http://schemas.microsoft.com/office/drawing/2014/main" id="{2540DAE5-C7DC-298A-8F6C-C386CC8279DC}"/>
              </a:ext>
            </a:extLst>
          </p:cNvPr>
          <p:cNvSpPr/>
          <p:nvPr/>
        </p:nvSpPr>
        <p:spPr>
          <a:xfrm rot="8659020">
            <a:off x="6406238" y="3480693"/>
            <a:ext cx="1306291" cy="5987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dirty="0"/>
          </a:p>
        </p:txBody>
      </p:sp>
      <p:sp>
        <p:nvSpPr>
          <p:cNvPr id="21" name="TextBox 20">
            <a:extLst>
              <a:ext uri="{FF2B5EF4-FFF2-40B4-BE49-F238E27FC236}">
                <a16:creationId xmlns:a16="http://schemas.microsoft.com/office/drawing/2014/main" id="{7D68AA6B-95E2-4E87-E838-F2639E9A9212}"/>
              </a:ext>
            </a:extLst>
          </p:cNvPr>
          <p:cNvSpPr txBox="1"/>
          <p:nvPr/>
        </p:nvSpPr>
        <p:spPr>
          <a:xfrm>
            <a:off x="181381" y="4676621"/>
            <a:ext cx="5626691" cy="1815882"/>
          </a:xfrm>
          <a:prstGeom prst="rect">
            <a:avLst/>
          </a:prstGeom>
          <a:noFill/>
        </p:spPr>
        <p:txBody>
          <a:bodyPr wrap="square">
            <a:spAutoFit/>
          </a:bodyPr>
          <a:lstStyle/>
          <a:p>
            <a:r>
              <a:rPr lang="el-GR" sz="2800" dirty="0"/>
              <a:t>πτώση του μυκηναϊκού εμπορίου</a:t>
            </a:r>
          </a:p>
          <a:p>
            <a:r>
              <a:rPr lang="el-GR" sz="2800" dirty="0"/>
              <a:t>οικονομική κρίση</a:t>
            </a:r>
          </a:p>
          <a:p>
            <a:r>
              <a:rPr lang="el-GR" sz="2800" dirty="0"/>
              <a:t>παρακμή των μυκηναϊκών ανακτόρων</a:t>
            </a:r>
          </a:p>
        </p:txBody>
      </p:sp>
      <p:pic>
        <p:nvPicPr>
          <p:cNvPr id="1026" name="Picture 2" descr="Οι Άγνωστοι «Λαοί της Θάλασσας» Ήταν Έλληνες - Διαδραστικά">
            <a:extLst>
              <a:ext uri="{FF2B5EF4-FFF2-40B4-BE49-F238E27FC236}">
                <a16:creationId xmlns:a16="http://schemas.microsoft.com/office/drawing/2014/main" id="{D74CDCDE-05BA-2652-BDFE-FF15F0CDFF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0784" y="174171"/>
            <a:ext cx="6078499" cy="6492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40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Κυκλαδικό ειδώλιο - Βικιπαίδεια">
            <a:extLst>
              <a:ext uri="{FF2B5EF4-FFF2-40B4-BE49-F238E27FC236}">
                <a16:creationId xmlns:a16="http://schemas.microsoft.com/office/drawing/2014/main" id="{C86AAD37-7E24-B09B-E136-53856B3B8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3635828"/>
            <a:ext cx="16668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Περιήγηση Στην Τέχνη">
            <a:extLst>
              <a:ext uri="{FF2B5EF4-FFF2-40B4-BE49-F238E27FC236}">
                <a16:creationId xmlns:a16="http://schemas.microsoft.com/office/drawing/2014/main" id="{AE787B3A-DD5A-BEE1-2582-15E2AE0D1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104" y="3635828"/>
            <a:ext cx="187642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Print Preview">
            <a:extLst>
              <a:ext uri="{FF2B5EF4-FFF2-40B4-BE49-F238E27FC236}">
                <a16:creationId xmlns:a16="http://schemas.microsoft.com/office/drawing/2014/main" id="{DFC15005-9498-8937-C68E-FB0567DEB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6192" y="3635828"/>
            <a:ext cx="18192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Κύπρος Ιστορία">
            <a:extLst>
              <a:ext uri="{FF2B5EF4-FFF2-40B4-BE49-F238E27FC236}">
                <a16:creationId xmlns:a16="http://schemas.microsoft.com/office/drawing/2014/main" id="{2B0F6E19-C46D-5136-0F1F-140509BF5A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5166" y="3635828"/>
            <a:ext cx="2657475"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Στρογγύλεμα γωνιών 2">
            <a:extLst>
              <a:ext uri="{FF2B5EF4-FFF2-40B4-BE49-F238E27FC236}">
                <a16:creationId xmlns:a16="http://schemas.microsoft.com/office/drawing/2014/main" id="{06F58990-F744-D594-C6A8-AE0617C11B24}"/>
              </a:ext>
            </a:extLst>
          </p:cNvPr>
          <p:cNvSpPr/>
          <p:nvPr/>
        </p:nvSpPr>
        <p:spPr>
          <a:xfrm>
            <a:off x="468767" y="696685"/>
            <a:ext cx="9203874" cy="13716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b="1" dirty="0">
                <a:solidFill>
                  <a:srgbClr val="FF0000"/>
                </a:solidFill>
              </a:rPr>
              <a:t>Τα αντιπροσωπευτικά δείγματα του Κυκλαδικού Πολιτισμού </a:t>
            </a:r>
            <a:endParaRPr lang="el-CY" sz="3600" b="1" dirty="0">
              <a:solidFill>
                <a:srgbClr val="FF0000"/>
              </a:solidFill>
            </a:endParaRPr>
          </a:p>
        </p:txBody>
      </p:sp>
    </p:spTree>
    <p:extLst>
      <p:ext uri="{BB962C8B-B14F-4D97-AF65-F5344CB8AC3E}">
        <p14:creationId xmlns:p14="http://schemas.microsoft.com/office/powerpoint/2010/main" val="32504753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E2BF5-296F-156B-BBBD-F004C9E85D3A}"/>
            </a:ext>
          </a:extLst>
        </p:cNvPr>
        <p:cNvGrpSpPr/>
        <p:nvPr/>
      </p:nvGrpSpPr>
      <p:grpSpPr>
        <a:xfrm>
          <a:off x="0" y="0"/>
          <a:ext cx="0" cy="0"/>
          <a:chOff x="0" y="0"/>
          <a:chExt cx="0" cy="0"/>
        </a:xfrm>
      </p:grpSpPr>
      <p:pic>
        <p:nvPicPr>
          <p:cNvPr id="19458" name="Picture 2" descr="Κυκλαδικό ειδώλιο - Βικιπαίδεια">
            <a:extLst>
              <a:ext uri="{FF2B5EF4-FFF2-40B4-BE49-F238E27FC236}">
                <a16:creationId xmlns:a16="http://schemas.microsoft.com/office/drawing/2014/main" id="{0162ED36-B9D4-57A6-F8CB-EC2CF45D8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997" y="3635828"/>
            <a:ext cx="16668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Περιήγηση Στην Τέχνη">
            <a:extLst>
              <a:ext uri="{FF2B5EF4-FFF2-40B4-BE49-F238E27FC236}">
                <a16:creationId xmlns:a16="http://schemas.microsoft.com/office/drawing/2014/main" id="{F474CFB8-7F8E-1E57-0D2A-009EA490D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104" y="3635828"/>
            <a:ext cx="187642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Print Preview">
            <a:extLst>
              <a:ext uri="{FF2B5EF4-FFF2-40B4-BE49-F238E27FC236}">
                <a16:creationId xmlns:a16="http://schemas.microsoft.com/office/drawing/2014/main" id="{1F5CE7D1-CF38-4AB4-BCC7-31436CB043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6192" y="3635828"/>
            <a:ext cx="18192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Κύπρος Ιστορία">
            <a:extLst>
              <a:ext uri="{FF2B5EF4-FFF2-40B4-BE49-F238E27FC236}">
                <a16:creationId xmlns:a16="http://schemas.microsoft.com/office/drawing/2014/main" id="{9C54F74D-04D4-6C8A-988A-852B2358B3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5166" y="3635828"/>
            <a:ext cx="2657475"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Στρογγύλεμα γωνιών 2">
            <a:extLst>
              <a:ext uri="{FF2B5EF4-FFF2-40B4-BE49-F238E27FC236}">
                <a16:creationId xmlns:a16="http://schemas.microsoft.com/office/drawing/2014/main" id="{6DAC3824-F656-9B6E-D62E-C3394CC14A4E}"/>
              </a:ext>
            </a:extLst>
          </p:cNvPr>
          <p:cNvSpPr/>
          <p:nvPr/>
        </p:nvSpPr>
        <p:spPr>
          <a:xfrm>
            <a:off x="468767" y="696685"/>
            <a:ext cx="9203874" cy="13716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b="1" dirty="0">
                <a:solidFill>
                  <a:srgbClr val="FF0000"/>
                </a:solidFill>
              </a:rPr>
              <a:t>Τα αντιπροσωπευτικά δείγματα του Κυκλαδικού Πολιτισμού </a:t>
            </a:r>
            <a:endParaRPr lang="el-CY" sz="3600" b="1" dirty="0">
              <a:solidFill>
                <a:srgbClr val="FF0000"/>
              </a:solidFill>
            </a:endParaRPr>
          </a:p>
        </p:txBody>
      </p:sp>
      <p:pic>
        <p:nvPicPr>
          <p:cNvPr id="21506" name="Picture 2" descr="Σωστό ή λάθος - 481 χιλιάδες εικόνες, εικονογραφήσεις και φωτογραφίες στοκ  χωρίς δικαιώματα | Shutterstock">
            <a:extLst>
              <a:ext uri="{FF2B5EF4-FFF2-40B4-BE49-F238E27FC236}">
                <a16:creationId xmlns:a16="http://schemas.microsoft.com/office/drawing/2014/main" id="{F2F5718E-B88D-D89B-B3B3-734C1683975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5483" b="9008"/>
          <a:stretch>
            <a:fillRect/>
          </a:stretch>
        </p:blipFill>
        <p:spPr bwMode="auto">
          <a:xfrm>
            <a:off x="2802391" y="2171699"/>
            <a:ext cx="1666875" cy="13607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Σωστό ή λάθος - 481 χιλιάδες εικόνες, εικονογραφήσεις και φωτογραφίες στοκ  χωρίς δικαιώματα | Shutterstock">
            <a:extLst>
              <a:ext uri="{FF2B5EF4-FFF2-40B4-BE49-F238E27FC236}">
                <a16:creationId xmlns:a16="http://schemas.microsoft.com/office/drawing/2014/main" id="{E45DEC51-526E-AA5D-0856-09088824BDB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46" t="4823" r="46729" b="9008"/>
          <a:stretch>
            <a:fillRect/>
          </a:stretch>
        </p:blipFill>
        <p:spPr bwMode="auto">
          <a:xfrm>
            <a:off x="678998" y="2207758"/>
            <a:ext cx="1666875" cy="12885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Σωστό ή λάθος - 481 χιλιάδες εικόνες, εικονογραφήσεις και φωτογραφίες στοκ  χωρίς δικαιώματα | Shutterstock">
            <a:extLst>
              <a:ext uri="{FF2B5EF4-FFF2-40B4-BE49-F238E27FC236}">
                <a16:creationId xmlns:a16="http://schemas.microsoft.com/office/drawing/2014/main" id="{7301A27E-4CBE-F16F-C5D7-3E48CD67302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46" t="4823" r="46729" b="9008"/>
          <a:stretch>
            <a:fillRect/>
          </a:stretch>
        </p:blipFill>
        <p:spPr bwMode="auto">
          <a:xfrm>
            <a:off x="4925784" y="2243816"/>
            <a:ext cx="1666875" cy="12885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Σωστό ή λάθος - 481 χιλιάδες εικόνες, εικονογραφήσεις και φωτογραφίες στοκ  χωρίς δικαιώματα | Shutterstock">
            <a:extLst>
              <a:ext uri="{FF2B5EF4-FFF2-40B4-BE49-F238E27FC236}">
                <a16:creationId xmlns:a16="http://schemas.microsoft.com/office/drawing/2014/main" id="{132015BA-D54E-187E-CC97-53811A165F6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5483" b="9327"/>
          <a:stretch>
            <a:fillRect/>
          </a:stretch>
        </p:blipFill>
        <p:spPr bwMode="auto">
          <a:xfrm>
            <a:off x="7510465" y="2207758"/>
            <a:ext cx="1666875" cy="135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276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B8C529-FFCD-17C2-BBF6-35B310344805}"/>
              </a:ext>
            </a:extLst>
          </p:cNvPr>
          <p:cNvSpPr txBox="1"/>
          <p:nvPr/>
        </p:nvSpPr>
        <p:spPr>
          <a:xfrm>
            <a:off x="713342" y="628233"/>
            <a:ext cx="9752682" cy="769441"/>
          </a:xfrm>
          <a:prstGeom prst="rect">
            <a:avLst/>
          </a:prstGeom>
          <a:noFill/>
        </p:spPr>
        <p:txBody>
          <a:bodyPr wrap="square">
            <a:spAutoFit/>
          </a:bodyPr>
          <a:lstStyle/>
          <a:p>
            <a:pPr algn="ctr"/>
            <a:r>
              <a:rPr lang="el-GR" sz="4400" b="1" dirty="0">
                <a:solidFill>
                  <a:srgbClr val="FF0000"/>
                </a:solidFill>
                <a:latin typeface="Arial" panose="020B0604020202020204" pitchFamily="34" charset="0"/>
              </a:rPr>
              <a:t>Μ</a:t>
            </a:r>
            <a:r>
              <a:rPr lang="el-GR" sz="4400" b="1" i="0" dirty="0">
                <a:solidFill>
                  <a:srgbClr val="FF0000"/>
                </a:solidFill>
                <a:effectLst/>
                <a:latin typeface="Arial" panose="020B0604020202020204" pitchFamily="34" charset="0"/>
              </a:rPr>
              <a:t>υκηναϊκή </a:t>
            </a:r>
            <a:r>
              <a:rPr lang="el-GR" sz="4400" b="1" dirty="0" err="1">
                <a:solidFill>
                  <a:srgbClr val="FF0000"/>
                </a:solidFill>
                <a:latin typeface="Arial" panose="020B0604020202020204" pitchFamily="34" charset="0"/>
              </a:rPr>
              <a:t>Θ</a:t>
            </a:r>
            <a:r>
              <a:rPr lang="el-GR" sz="4400" b="1" i="0" dirty="0" err="1">
                <a:solidFill>
                  <a:srgbClr val="FF0000"/>
                </a:solidFill>
                <a:effectLst/>
                <a:latin typeface="Arial" panose="020B0604020202020204" pitchFamily="34" charset="0"/>
              </a:rPr>
              <a:t>αλασσοκρατία</a:t>
            </a:r>
            <a:r>
              <a:rPr lang="el-GR" sz="4400" b="1" i="0" dirty="0">
                <a:solidFill>
                  <a:srgbClr val="FF0000"/>
                </a:solidFill>
                <a:effectLst/>
                <a:latin typeface="Arial" panose="020B0604020202020204" pitchFamily="34" charset="0"/>
              </a:rPr>
              <a:t> </a:t>
            </a:r>
            <a:endParaRPr lang="el-CY" sz="4400" b="1" dirty="0">
              <a:solidFill>
                <a:srgbClr val="FF0000"/>
              </a:solidFill>
            </a:endParaRPr>
          </a:p>
        </p:txBody>
      </p:sp>
      <p:sp>
        <p:nvSpPr>
          <p:cNvPr id="5" name="TextBox 4">
            <a:extLst>
              <a:ext uri="{FF2B5EF4-FFF2-40B4-BE49-F238E27FC236}">
                <a16:creationId xmlns:a16="http://schemas.microsoft.com/office/drawing/2014/main" id="{B5350979-AA87-E108-466C-42AF600ECCD1}"/>
              </a:ext>
            </a:extLst>
          </p:cNvPr>
          <p:cNvSpPr txBox="1"/>
          <p:nvPr/>
        </p:nvSpPr>
        <p:spPr>
          <a:xfrm>
            <a:off x="220337" y="3714528"/>
            <a:ext cx="10839680" cy="2308324"/>
          </a:xfrm>
          <a:prstGeom prst="rect">
            <a:avLst/>
          </a:prstGeom>
          <a:noFill/>
        </p:spPr>
        <p:txBody>
          <a:bodyPr wrap="square">
            <a:spAutoFit/>
          </a:bodyPr>
          <a:lstStyle/>
          <a:p>
            <a:r>
              <a:rPr lang="el-GR" sz="4800" b="0" i="0" dirty="0">
                <a:solidFill>
                  <a:srgbClr val="474747"/>
                </a:solidFill>
                <a:effectLst/>
                <a:latin typeface="Arial" panose="020B0604020202020204" pitchFamily="34" charset="0"/>
              </a:rPr>
              <a:t>εμπορικούς σταθμούς,</a:t>
            </a:r>
          </a:p>
          <a:p>
            <a:r>
              <a:rPr lang="el-GR" sz="4800" dirty="0">
                <a:solidFill>
                  <a:srgbClr val="474747"/>
                </a:solidFill>
                <a:latin typeface="Arial" panose="020B0604020202020204" pitchFamily="34" charset="0"/>
              </a:rPr>
              <a:t>και </a:t>
            </a:r>
            <a:r>
              <a:rPr lang="el-GR" sz="4800" b="0" i="0" dirty="0">
                <a:solidFill>
                  <a:srgbClr val="474747"/>
                </a:solidFill>
                <a:effectLst/>
                <a:latin typeface="Arial" panose="020B0604020202020204" pitchFamily="34" charset="0"/>
              </a:rPr>
              <a:t>αποικίες,</a:t>
            </a:r>
          </a:p>
          <a:p>
            <a:r>
              <a:rPr lang="el-GR" sz="4800" dirty="0">
                <a:solidFill>
                  <a:srgbClr val="474747"/>
                </a:solidFill>
                <a:latin typeface="Arial" panose="020B0604020202020204" pitchFamily="34" charset="0"/>
              </a:rPr>
              <a:t>έχουν εμπορικές σχέσεις  με</a:t>
            </a:r>
            <a:r>
              <a:rPr lang="el-GR" sz="4800" b="0" i="0" dirty="0">
                <a:solidFill>
                  <a:srgbClr val="474747"/>
                </a:solidFill>
                <a:effectLst/>
                <a:latin typeface="Arial" panose="020B0604020202020204" pitchFamily="34" charset="0"/>
              </a:rPr>
              <a:t>  την </a:t>
            </a:r>
            <a:endParaRPr lang="el-CY" sz="4800" dirty="0"/>
          </a:p>
        </p:txBody>
      </p:sp>
      <p:sp>
        <p:nvSpPr>
          <p:cNvPr id="6" name="Ορθογώνιο: Στρογγύλεμα γωνιών 5">
            <a:extLst>
              <a:ext uri="{FF2B5EF4-FFF2-40B4-BE49-F238E27FC236}">
                <a16:creationId xmlns:a16="http://schemas.microsoft.com/office/drawing/2014/main" id="{8C264283-C6EA-725A-EB0D-4CC2D2C16CAB}"/>
              </a:ext>
            </a:extLst>
          </p:cNvPr>
          <p:cNvSpPr/>
          <p:nvPr/>
        </p:nvSpPr>
        <p:spPr>
          <a:xfrm>
            <a:off x="3437263" y="1983036"/>
            <a:ext cx="3646583" cy="6499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Οι Μυκηναίοι </a:t>
            </a:r>
            <a:endParaRPr lang="el-CY" sz="4000" dirty="0"/>
          </a:p>
        </p:txBody>
      </p:sp>
      <p:sp>
        <p:nvSpPr>
          <p:cNvPr id="7" name="Ορθογώνιο: Στρογγύλεμα γωνιών 6">
            <a:extLst>
              <a:ext uri="{FF2B5EF4-FFF2-40B4-BE49-F238E27FC236}">
                <a16:creationId xmlns:a16="http://schemas.microsoft.com/office/drawing/2014/main" id="{A7226AB2-5CC0-5007-3FBB-37E391BBDD06}"/>
              </a:ext>
            </a:extLst>
          </p:cNvPr>
          <p:cNvSpPr/>
          <p:nvPr/>
        </p:nvSpPr>
        <p:spPr>
          <a:xfrm>
            <a:off x="3437263" y="2893395"/>
            <a:ext cx="3646583" cy="6499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ιδρύουν</a:t>
            </a:r>
            <a:endParaRPr lang="el-CY" sz="4000" dirty="0"/>
          </a:p>
        </p:txBody>
      </p:sp>
      <p:sp>
        <p:nvSpPr>
          <p:cNvPr id="8" name="Βέλος: Κάτω 7">
            <a:extLst>
              <a:ext uri="{FF2B5EF4-FFF2-40B4-BE49-F238E27FC236}">
                <a16:creationId xmlns:a16="http://schemas.microsoft.com/office/drawing/2014/main" id="{2C9DE222-27CB-9055-B74B-2ED947A325EC}"/>
              </a:ext>
            </a:extLst>
          </p:cNvPr>
          <p:cNvSpPr/>
          <p:nvPr/>
        </p:nvSpPr>
        <p:spPr>
          <a:xfrm>
            <a:off x="4555015" y="5811397"/>
            <a:ext cx="1795749" cy="104660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pic>
        <p:nvPicPr>
          <p:cNvPr id="1026" name="Picture 2" descr="1.2γ Ο μυκηναϊκός πολιτισμός – Η εξάπλωση – Η παρακμή | Μαθαίνοντας Ιστορία  | learninghistory.gr">
            <a:extLst>
              <a:ext uri="{FF2B5EF4-FFF2-40B4-BE49-F238E27FC236}">
                <a16:creationId xmlns:a16="http://schemas.microsoft.com/office/drawing/2014/main" id="{0987BF17-D352-C69A-4F29-D83808CA4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1354" y="1819209"/>
            <a:ext cx="253365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60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2D6DB-955A-A808-5A87-B3B7F9C5EA8D}"/>
            </a:ext>
          </a:extLst>
        </p:cNvPr>
        <p:cNvGrpSpPr/>
        <p:nvPr/>
      </p:nvGrpSpPr>
      <p:grpSpPr>
        <a:xfrm>
          <a:off x="0" y="0"/>
          <a:ext cx="0" cy="0"/>
          <a:chOff x="0" y="0"/>
          <a:chExt cx="0" cy="0"/>
        </a:xfrm>
      </p:grpSpPr>
      <p:pic>
        <p:nvPicPr>
          <p:cNvPr id="2" name="Εικόνα 1">
            <a:extLst>
              <a:ext uri="{FF2B5EF4-FFF2-40B4-BE49-F238E27FC236}">
                <a16:creationId xmlns:a16="http://schemas.microsoft.com/office/drawing/2014/main" id="{EB230163-43C7-FA12-175E-45C1828B2F14}"/>
              </a:ext>
            </a:extLst>
          </p:cNvPr>
          <p:cNvPicPr>
            <a:picLocks noChangeAspect="1"/>
          </p:cNvPicPr>
          <p:nvPr/>
        </p:nvPicPr>
        <p:blipFill>
          <a:blip r:embed="rId2">
            <a:extLst>
              <a:ext uri="{28A0092B-C50C-407E-A947-70E740481C1C}">
                <a14:useLocalDpi xmlns:a14="http://schemas.microsoft.com/office/drawing/2010/main" val="0"/>
              </a:ext>
            </a:extLst>
          </a:blip>
          <a:srcRect l="22117" t="6177" r="20106" b="6176"/>
          <a:stretch/>
        </p:blipFill>
        <p:spPr>
          <a:xfrm rot="16200000">
            <a:off x="965993" y="-326575"/>
            <a:ext cx="6232301" cy="7511143"/>
          </a:xfrm>
          <a:prstGeom prst="rect">
            <a:avLst/>
          </a:prstGeom>
        </p:spPr>
      </p:pic>
      <p:sp>
        <p:nvSpPr>
          <p:cNvPr id="3" name="Ορθογώνιο: Στρογγύλεμα γωνιών 2">
            <a:extLst>
              <a:ext uri="{FF2B5EF4-FFF2-40B4-BE49-F238E27FC236}">
                <a16:creationId xmlns:a16="http://schemas.microsoft.com/office/drawing/2014/main" id="{FF8EA4EF-B113-A336-F309-7078BFCF5CE1}"/>
              </a:ext>
            </a:extLst>
          </p:cNvPr>
          <p:cNvSpPr/>
          <p:nvPr/>
        </p:nvSpPr>
        <p:spPr>
          <a:xfrm>
            <a:off x="8088087" y="190499"/>
            <a:ext cx="3254827" cy="6368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a:t>Αίγυπτο</a:t>
            </a:r>
            <a:endParaRPr lang="el-CY" sz="3600" dirty="0"/>
          </a:p>
        </p:txBody>
      </p:sp>
      <p:sp>
        <p:nvSpPr>
          <p:cNvPr id="5" name="Ορθογώνιο: Στρογγύλεμα γωνιών 4">
            <a:extLst>
              <a:ext uri="{FF2B5EF4-FFF2-40B4-BE49-F238E27FC236}">
                <a16:creationId xmlns:a16="http://schemas.microsoft.com/office/drawing/2014/main" id="{EB8D8E3D-83F5-3B3A-B44F-099D1242A4BA}"/>
              </a:ext>
            </a:extLst>
          </p:cNvPr>
          <p:cNvSpPr/>
          <p:nvPr/>
        </p:nvSpPr>
        <p:spPr>
          <a:xfrm>
            <a:off x="8088087" y="974272"/>
            <a:ext cx="3646713" cy="8980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Αιγαίο Πέλαγο</a:t>
            </a:r>
            <a:endParaRPr lang="el-CY" sz="3600" dirty="0"/>
          </a:p>
        </p:txBody>
      </p:sp>
      <p:sp>
        <p:nvSpPr>
          <p:cNvPr id="7" name="Ορθογώνιο: Στρογγύλεμα γωνιών 6">
            <a:extLst>
              <a:ext uri="{FF2B5EF4-FFF2-40B4-BE49-F238E27FC236}">
                <a16:creationId xmlns:a16="http://schemas.microsoft.com/office/drawing/2014/main" id="{9BE098C7-4419-59A3-5A5A-6B892D979561}"/>
              </a:ext>
            </a:extLst>
          </p:cNvPr>
          <p:cNvSpPr/>
          <p:nvPr/>
        </p:nvSpPr>
        <p:spPr>
          <a:xfrm>
            <a:off x="8120745" y="1951262"/>
            <a:ext cx="2068285" cy="7565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Κρήτη </a:t>
            </a:r>
            <a:endParaRPr lang="el-CY" sz="3600" dirty="0"/>
          </a:p>
        </p:txBody>
      </p:sp>
      <p:sp>
        <p:nvSpPr>
          <p:cNvPr id="8" name="Ορθογώνιο: Στρογγύλεμα γωνιών 7">
            <a:extLst>
              <a:ext uri="{FF2B5EF4-FFF2-40B4-BE49-F238E27FC236}">
                <a16:creationId xmlns:a16="http://schemas.microsoft.com/office/drawing/2014/main" id="{E1E1D6B0-6FFB-7054-81E1-20E94548669A}"/>
              </a:ext>
            </a:extLst>
          </p:cNvPr>
          <p:cNvSpPr/>
          <p:nvPr/>
        </p:nvSpPr>
        <p:spPr>
          <a:xfrm>
            <a:off x="8098973" y="2775855"/>
            <a:ext cx="2068285" cy="7565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Κύπρο</a:t>
            </a:r>
            <a:endParaRPr lang="el-CY" sz="3600" dirty="0"/>
          </a:p>
        </p:txBody>
      </p:sp>
      <p:sp>
        <p:nvSpPr>
          <p:cNvPr id="9" name="Ορθογώνιο: Στρογγύλεμα γωνιών 8">
            <a:extLst>
              <a:ext uri="{FF2B5EF4-FFF2-40B4-BE49-F238E27FC236}">
                <a16:creationId xmlns:a16="http://schemas.microsoft.com/office/drawing/2014/main" id="{46A35619-20CE-E446-51FA-B80B09E40C9C}"/>
              </a:ext>
            </a:extLst>
          </p:cNvPr>
          <p:cNvSpPr/>
          <p:nvPr/>
        </p:nvSpPr>
        <p:spPr>
          <a:xfrm>
            <a:off x="8098973" y="4187936"/>
            <a:ext cx="2068285" cy="7565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Σικελία</a:t>
            </a:r>
            <a:endParaRPr lang="el-CY" sz="3600" dirty="0"/>
          </a:p>
        </p:txBody>
      </p:sp>
      <p:sp>
        <p:nvSpPr>
          <p:cNvPr id="10" name="Ορθογώνιο: Στρογγύλεμα γωνιών 9">
            <a:extLst>
              <a:ext uri="{FF2B5EF4-FFF2-40B4-BE49-F238E27FC236}">
                <a16:creationId xmlns:a16="http://schemas.microsoft.com/office/drawing/2014/main" id="{6FA5FD26-CEF7-5379-BAA8-EA50547F2E50}"/>
              </a:ext>
            </a:extLst>
          </p:cNvPr>
          <p:cNvSpPr/>
          <p:nvPr/>
        </p:nvSpPr>
        <p:spPr>
          <a:xfrm>
            <a:off x="8180615" y="5221737"/>
            <a:ext cx="2400298" cy="7565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Κυκλάδες</a:t>
            </a:r>
            <a:endParaRPr lang="el-CY" sz="3600" dirty="0"/>
          </a:p>
        </p:txBody>
      </p:sp>
      <p:sp>
        <p:nvSpPr>
          <p:cNvPr id="4" name="Ορθογώνιο: Στρογγύλεμα γωνιών 3">
            <a:extLst>
              <a:ext uri="{FF2B5EF4-FFF2-40B4-BE49-F238E27FC236}">
                <a16:creationId xmlns:a16="http://schemas.microsoft.com/office/drawing/2014/main" id="{C2905B3F-6258-547F-B1AC-38159C049857}"/>
              </a:ext>
            </a:extLst>
          </p:cNvPr>
          <p:cNvSpPr/>
          <p:nvPr/>
        </p:nvSpPr>
        <p:spPr>
          <a:xfrm>
            <a:off x="8098973" y="6140621"/>
            <a:ext cx="3816753" cy="5743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a:t>Ανατολική Μεσόγειο</a:t>
            </a:r>
            <a:endParaRPr lang="el-CY" sz="2000" dirty="0"/>
          </a:p>
        </p:txBody>
      </p:sp>
    </p:spTree>
    <p:extLst>
      <p:ext uri="{BB962C8B-B14F-4D97-AF65-F5344CB8AC3E}">
        <p14:creationId xmlns:p14="http://schemas.microsoft.com/office/powerpoint/2010/main" val="154384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4F1E9-3784-D827-8691-21952BEEF448}"/>
            </a:ext>
          </a:extLst>
        </p:cNvPr>
        <p:cNvGrpSpPr/>
        <p:nvPr/>
      </p:nvGrpSpPr>
      <p:grpSpPr>
        <a:xfrm>
          <a:off x="0" y="0"/>
          <a:ext cx="0" cy="0"/>
          <a:chOff x="0" y="0"/>
          <a:chExt cx="0" cy="0"/>
        </a:xfrm>
      </p:grpSpPr>
      <p:pic>
        <p:nvPicPr>
          <p:cNvPr id="2" name="Εικόνα 1">
            <a:extLst>
              <a:ext uri="{FF2B5EF4-FFF2-40B4-BE49-F238E27FC236}">
                <a16:creationId xmlns:a16="http://schemas.microsoft.com/office/drawing/2014/main" id="{0CC98C75-D724-031E-4964-05D92467DFA7}"/>
              </a:ext>
            </a:extLst>
          </p:cNvPr>
          <p:cNvPicPr>
            <a:picLocks noChangeAspect="1"/>
          </p:cNvPicPr>
          <p:nvPr/>
        </p:nvPicPr>
        <p:blipFill>
          <a:blip r:embed="rId2">
            <a:extLst>
              <a:ext uri="{28A0092B-C50C-407E-A947-70E740481C1C}">
                <a14:useLocalDpi xmlns:a14="http://schemas.microsoft.com/office/drawing/2010/main" val="0"/>
              </a:ext>
            </a:extLst>
          </a:blip>
          <a:srcRect l="22117" t="6177" r="20106" b="6176"/>
          <a:stretch/>
        </p:blipFill>
        <p:spPr>
          <a:xfrm rot="16200000">
            <a:off x="965993" y="-326575"/>
            <a:ext cx="6232301" cy="7511143"/>
          </a:xfrm>
          <a:prstGeom prst="rect">
            <a:avLst/>
          </a:prstGeom>
        </p:spPr>
      </p:pic>
      <p:sp>
        <p:nvSpPr>
          <p:cNvPr id="5" name="Ορθογώνιο: Στρογγύλεμα γωνιών 4">
            <a:extLst>
              <a:ext uri="{FF2B5EF4-FFF2-40B4-BE49-F238E27FC236}">
                <a16:creationId xmlns:a16="http://schemas.microsoft.com/office/drawing/2014/main" id="{3F5769CD-64B3-41F7-6B71-1B74B2D68BAE}"/>
              </a:ext>
            </a:extLst>
          </p:cNvPr>
          <p:cNvSpPr/>
          <p:nvPr/>
        </p:nvSpPr>
        <p:spPr>
          <a:xfrm>
            <a:off x="8088087" y="974272"/>
            <a:ext cx="3646713" cy="8980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Μικρασιατικά παράλια</a:t>
            </a:r>
            <a:endParaRPr lang="el-CY" sz="3600" dirty="0"/>
          </a:p>
        </p:txBody>
      </p:sp>
      <p:sp>
        <p:nvSpPr>
          <p:cNvPr id="6" name="Ορθογώνιο: Στρογγύλεμα γωνιών 5">
            <a:extLst>
              <a:ext uri="{FF2B5EF4-FFF2-40B4-BE49-F238E27FC236}">
                <a16:creationId xmlns:a16="http://schemas.microsoft.com/office/drawing/2014/main" id="{C4382EA8-1E50-5A0F-3BA6-0441834401AA}"/>
              </a:ext>
            </a:extLst>
          </p:cNvPr>
          <p:cNvSpPr/>
          <p:nvPr/>
        </p:nvSpPr>
        <p:spPr>
          <a:xfrm>
            <a:off x="8088087" y="3216024"/>
            <a:ext cx="3254826" cy="10450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Νότια Ιταλία</a:t>
            </a:r>
            <a:endParaRPr lang="el-CY" sz="3600" dirty="0"/>
          </a:p>
        </p:txBody>
      </p:sp>
      <p:sp>
        <p:nvSpPr>
          <p:cNvPr id="7" name="Ορθογώνιο: Στρογγύλεμα γωνιών 6">
            <a:extLst>
              <a:ext uri="{FF2B5EF4-FFF2-40B4-BE49-F238E27FC236}">
                <a16:creationId xmlns:a16="http://schemas.microsoft.com/office/drawing/2014/main" id="{C8DC326B-4B4B-17F2-617B-3FDBB3F9601C}"/>
              </a:ext>
            </a:extLst>
          </p:cNvPr>
          <p:cNvSpPr/>
          <p:nvPr/>
        </p:nvSpPr>
        <p:spPr>
          <a:xfrm>
            <a:off x="8120745" y="1951262"/>
            <a:ext cx="3254826" cy="7565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Εγγύς ανατολή </a:t>
            </a:r>
            <a:endParaRPr lang="el-CY" sz="3600" dirty="0"/>
          </a:p>
        </p:txBody>
      </p:sp>
      <p:sp>
        <p:nvSpPr>
          <p:cNvPr id="10" name="Ορθογώνιο: Στρογγύλεμα γωνιών 9">
            <a:extLst>
              <a:ext uri="{FF2B5EF4-FFF2-40B4-BE49-F238E27FC236}">
                <a16:creationId xmlns:a16="http://schemas.microsoft.com/office/drawing/2014/main" id="{65A045A0-2385-EBC2-FE4E-7398E080D64D}"/>
              </a:ext>
            </a:extLst>
          </p:cNvPr>
          <p:cNvSpPr/>
          <p:nvPr/>
        </p:nvSpPr>
        <p:spPr>
          <a:xfrm>
            <a:off x="8120745" y="5127169"/>
            <a:ext cx="2400298" cy="7565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Ισπανία </a:t>
            </a:r>
            <a:endParaRPr lang="el-CY" sz="3600" dirty="0"/>
          </a:p>
        </p:txBody>
      </p:sp>
    </p:spTree>
    <p:extLst>
      <p:ext uri="{BB962C8B-B14F-4D97-AF65-F5344CB8AC3E}">
        <p14:creationId xmlns:p14="http://schemas.microsoft.com/office/powerpoint/2010/main" val="202108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2F3C35-B94E-19A5-78F2-C98019FE757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DCBD6DF-9001-DEE4-18C7-EEF3B5847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9EB175A-4EB8-E82D-83A9-A3FA7BAB6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B3FFE04-12A3-32A0-54AB-EA988C75546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dirty="0" err="1">
                <a:solidFill>
                  <a:srgbClr val="FF0000"/>
                </a:solidFill>
                <a:effectLst/>
                <a:latin typeface="+mj-lt"/>
                <a:ea typeface="+mj-ea"/>
                <a:cs typeface="+mj-cs"/>
              </a:rPr>
              <a:t>Κέντρο</a:t>
            </a:r>
            <a:r>
              <a:rPr lang="en-US" sz="2600" b="1" kern="1200" dirty="0">
                <a:solidFill>
                  <a:srgbClr val="FF0000"/>
                </a:solidFill>
                <a:effectLst/>
                <a:latin typeface="+mj-lt"/>
                <a:ea typeface="+mj-ea"/>
                <a:cs typeface="+mj-cs"/>
              </a:rPr>
              <a:t>  </a:t>
            </a:r>
            <a:r>
              <a:rPr lang="en-US" sz="2600" b="1" kern="1200" dirty="0" err="1">
                <a:solidFill>
                  <a:srgbClr val="FF0000"/>
                </a:solidFill>
                <a:effectLst/>
                <a:latin typeface="+mj-lt"/>
                <a:ea typeface="+mj-ea"/>
                <a:cs typeface="+mj-cs"/>
              </a:rPr>
              <a:t>Μυκην</a:t>
            </a:r>
            <a:r>
              <a:rPr lang="en-US" sz="2600" b="1" kern="1200" dirty="0">
                <a:solidFill>
                  <a:srgbClr val="FF0000"/>
                </a:solidFill>
                <a:effectLst/>
                <a:latin typeface="+mj-lt"/>
                <a:ea typeface="+mj-ea"/>
                <a:cs typeface="+mj-cs"/>
              </a:rPr>
              <a:t>αϊκού  </a:t>
            </a:r>
            <a:r>
              <a:rPr lang="el-GR" sz="2600" b="1" kern="1200" dirty="0">
                <a:solidFill>
                  <a:srgbClr val="FF0000"/>
                </a:solidFill>
                <a:effectLst/>
                <a:latin typeface="+mj-lt"/>
                <a:ea typeface="+mj-ea"/>
                <a:cs typeface="+mj-cs"/>
              </a:rPr>
              <a:t>Π</a:t>
            </a:r>
            <a:r>
              <a:rPr lang="en-US" sz="2600" b="1" kern="1200" dirty="0" err="1">
                <a:solidFill>
                  <a:srgbClr val="FF0000"/>
                </a:solidFill>
                <a:effectLst/>
                <a:latin typeface="+mj-lt"/>
                <a:ea typeface="+mj-ea"/>
                <a:cs typeface="+mj-cs"/>
              </a:rPr>
              <a:t>ολιτισμού</a:t>
            </a:r>
            <a:r>
              <a:rPr lang="en-US" sz="2600" b="1" kern="1200" dirty="0">
                <a:solidFill>
                  <a:srgbClr val="FF0000"/>
                </a:solidFill>
                <a:effectLst/>
                <a:latin typeface="+mj-lt"/>
                <a:ea typeface="+mj-ea"/>
                <a:cs typeface="+mj-cs"/>
              </a:rPr>
              <a:t> </a:t>
            </a:r>
            <a:endParaRPr lang="en-US" sz="2600" b="1" kern="1200" dirty="0">
              <a:solidFill>
                <a:srgbClr val="FF0000"/>
              </a:solidFill>
              <a:latin typeface="+mj-lt"/>
              <a:ea typeface="+mj-ea"/>
              <a:cs typeface="+mj-cs"/>
            </a:endParaRPr>
          </a:p>
        </p:txBody>
      </p:sp>
      <p:graphicFrame>
        <p:nvGraphicFramePr>
          <p:cNvPr id="4" name="Θέση περιεχομένου 3">
            <a:extLst>
              <a:ext uri="{FF2B5EF4-FFF2-40B4-BE49-F238E27FC236}">
                <a16:creationId xmlns:a16="http://schemas.microsoft.com/office/drawing/2014/main" id="{70A777A8-7AE2-9C06-5B4F-C4074FE36C84}"/>
              </a:ext>
            </a:extLst>
          </p:cNvPr>
          <p:cNvGraphicFramePr>
            <a:graphicFrameLocks noGrp="1"/>
          </p:cNvGraphicFramePr>
          <p:nvPr>
            <p:ph idx="1"/>
            <p:extLst>
              <p:ext uri="{D42A27DB-BD31-4B8C-83A1-F6EECF244321}">
                <p14:modId xmlns:p14="http://schemas.microsoft.com/office/powerpoint/2010/main" val="3854302316"/>
              </p:ext>
            </p:extLst>
          </p:nvPr>
        </p:nvGraphicFramePr>
        <p:xfrm>
          <a:off x="6221292" y="740229"/>
          <a:ext cx="2822815" cy="3755571"/>
        </p:xfrm>
        <a:graphic>
          <a:graphicData uri="http://schemas.openxmlformats.org/drawingml/2006/table">
            <a:tbl>
              <a:tblPr firstRow="1" firstCol="1" bandRow="1">
                <a:tableStyleId>{5C22544A-7EE6-4342-B048-85BDC9FD1C3A}</a:tableStyleId>
              </a:tblPr>
              <a:tblGrid>
                <a:gridCol w="2822815">
                  <a:extLst>
                    <a:ext uri="{9D8B030D-6E8A-4147-A177-3AD203B41FA5}">
                      <a16:colId xmlns:a16="http://schemas.microsoft.com/office/drawing/2014/main" val="3494810646"/>
                    </a:ext>
                  </a:extLst>
                </a:gridCol>
              </a:tblGrid>
              <a:tr h="1112520">
                <a:tc>
                  <a:txBody>
                    <a:bodyPr/>
                    <a:lstStyle/>
                    <a:p>
                      <a:pPr>
                        <a:lnSpc>
                          <a:spcPts val="1800"/>
                        </a:lnSpc>
                        <a:spcAft>
                          <a:spcPts val="800"/>
                        </a:spcAft>
                      </a:pPr>
                      <a:endParaRPr lang="el-GR" sz="3300" b="1" dirty="0">
                        <a:solidFill>
                          <a:schemeClr val="tx1"/>
                        </a:solidFill>
                        <a:effectLst/>
                      </a:endParaRPr>
                    </a:p>
                    <a:p>
                      <a:pPr>
                        <a:lnSpc>
                          <a:spcPts val="1800"/>
                        </a:lnSpc>
                        <a:spcAft>
                          <a:spcPts val="800"/>
                        </a:spcAft>
                      </a:pPr>
                      <a:r>
                        <a:rPr lang="el-GR" sz="3300" b="1" dirty="0">
                          <a:solidFill>
                            <a:schemeClr val="tx1"/>
                          </a:solidFill>
                          <a:effectLst/>
                        </a:rPr>
                        <a:t>(1)</a:t>
                      </a:r>
                      <a:r>
                        <a:rPr lang="en-US" sz="3300" b="1" dirty="0" err="1">
                          <a:solidFill>
                            <a:schemeClr val="tx1"/>
                          </a:solidFill>
                          <a:effectLst/>
                        </a:rPr>
                        <a:t>Κνωσός</a:t>
                      </a:r>
                      <a:endParaRPr lang="el-CY" sz="3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1112520">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rgbClr val="FF0000"/>
                          </a:solidFill>
                          <a:effectLst/>
                        </a:rPr>
                        <a:t>(2)Μυκήνες</a:t>
                      </a:r>
                      <a:endParaRPr lang="el-CY" sz="3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530531">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(3)</a:t>
                      </a:r>
                      <a:r>
                        <a:rPr lang="el-GR" sz="3300" dirty="0" err="1">
                          <a:solidFill>
                            <a:schemeClr val="tx1"/>
                          </a:solidFill>
                          <a:effectLst/>
                        </a:rPr>
                        <a:t>Έγκωμη</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2050" name="Picture 2" descr="ΜΥΚΗΝΑΙΚΟΣ ΠΟΛΙΤΙΣΜΟΣ Quiz">
            <a:extLst>
              <a:ext uri="{FF2B5EF4-FFF2-40B4-BE49-F238E27FC236}">
                <a16:creationId xmlns:a16="http://schemas.microsoft.com/office/drawing/2014/main" id="{9961634E-96AE-8619-2123-BC4146644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6295" y="3939268"/>
            <a:ext cx="3996332" cy="25935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6. Μυκηναϊκός Πολιτισμός, Μυκηναϊκή Θρησκεία και Τέχνη">
            <a:extLst>
              <a:ext uri="{FF2B5EF4-FFF2-40B4-BE49-F238E27FC236}">
                <a16:creationId xmlns:a16="http://schemas.microsoft.com/office/drawing/2014/main" id="{8907B227-6428-F24D-EF69-4D3A416D3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306" y="3905249"/>
            <a:ext cx="2590800" cy="2627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064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0E59A-6BEB-457A-EB36-E46B4A2FB8BA}"/>
            </a:ext>
          </a:extLst>
        </p:cNvPr>
        <p:cNvGrpSpPr/>
        <p:nvPr/>
      </p:nvGrpSpPr>
      <p:grpSpPr>
        <a:xfrm>
          <a:off x="0" y="0"/>
          <a:ext cx="0" cy="0"/>
          <a:chOff x="0" y="0"/>
          <a:chExt cx="0" cy="0"/>
        </a:xfrm>
      </p:grpSpPr>
      <p:pic>
        <p:nvPicPr>
          <p:cNvPr id="2" name="Εικόνα 1">
            <a:extLst>
              <a:ext uri="{FF2B5EF4-FFF2-40B4-BE49-F238E27FC236}">
                <a16:creationId xmlns:a16="http://schemas.microsoft.com/office/drawing/2014/main" id="{9759373D-33BB-8AA3-0846-820BB52D0D5B}"/>
              </a:ext>
            </a:extLst>
          </p:cNvPr>
          <p:cNvPicPr>
            <a:picLocks noChangeAspect="1"/>
          </p:cNvPicPr>
          <p:nvPr/>
        </p:nvPicPr>
        <p:blipFill>
          <a:blip r:embed="rId2">
            <a:extLst>
              <a:ext uri="{28A0092B-C50C-407E-A947-70E740481C1C}">
                <a14:useLocalDpi xmlns:a14="http://schemas.microsoft.com/office/drawing/2010/main" val="0"/>
              </a:ext>
            </a:extLst>
          </a:blip>
          <a:srcRect l="22117" t="6177" r="20106" b="6176"/>
          <a:stretch/>
        </p:blipFill>
        <p:spPr>
          <a:xfrm rot="16200000">
            <a:off x="965993" y="-326575"/>
            <a:ext cx="6232301" cy="7511143"/>
          </a:xfrm>
          <a:prstGeom prst="rect">
            <a:avLst/>
          </a:prstGeom>
        </p:spPr>
      </p:pic>
      <p:sp>
        <p:nvSpPr>
          <p:cNvPr id="3" name="Ορθογώνιο: Στρογγύλεμα γωνιών 2">
            <a:extLst>
              <a:ext uri="{FF2B5EF4-FFF2-40B4-BE49-F238E27FC236}">
                <a16:creationId xmlns:a16="http://schemas.microsoft.com/office/drawing/2014/main" id="{DAD104A0-B74A-94EC-C3FA-B941FF816614}"/>
              </a:ext>
            </a:extLst>
          </p:cNvPr>
          <p:cNvSpPr/>
          <p:nvPr/>
        </p:nvSpPr>
        <p:spPr>
          <a:xfrm>
            <a:off x="8088087" y="190499"/>
            <a:ext cx="3254827" cy="6368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Αίγυπτος</a:t>
            </a:r>
            <a:endParaRPr lang="el-CY" sz="3600" dirty="0"/>
          </a:p>
        </p:txBody>
      </p:sp>
      <p:sp>
        <p:nvSpPr>
          <p:cNvPr id="5" name="Ορθογώνιο: Στρογγύλεμα γωνιών 4">
            <a:extLst>
              <a:ext uri="{FF2B5EF4-FFF2-40B4-BE49-F238E27FC236}">
                <a16:creationId xmlns:a16="http://schemas.microsoft.com/office/drawing/2014/main" id="{21F5C0DB-1DCB-532D-3716-32B059B1E5DC}"/>
              </a:ext>
            </a:extLst>
          </p:cNvPr>
          <p:cNvSpPr/>
          <p:nvPr/>
        </p:nvSpPr>
        <p:spPr>
          <a:xfrm>
            <a:off x="8088087" y="974272"/>
            <a:ext cx="3646713" cy="8980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Αιγαίο Πέλαγος</a:t>
            </a:r>
            <a:endParaRPr lang="el-CY" sz="3600" dirty="0"/>
          </a:p>
        </p:txBody>
      </p:sp>
      <p:sp>
        <p:nvSpPr>
          <p:cNvPr id="6" name="Ορθογώνιο: Στρογγύλεμα γωνιών 5">
            <a:extLst>
              <a:ext uri="{FF2B5EF4-FFF2-40B4-BE49-F238E27FC236}">
                <a16:creationId xmlns:a16="http://schemas.microsoft.com/office/drawing/2014/main" id="{32585626-A363-AEDD-FEE4-225C016AF600}"/>
              </a:ext>
            </a:extLst>
          </p:cNvPr>
          <p:cNvSpPr/>
          <p:nvPr/>
        </p:nvSpPr>
        <p:spPr>
          <a:xfrm>
            <a:off x="8120745" y="3627665"/>
            <a:ext cx="3254826" cy="10450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Ηπειρωτική Ελλάδα</a:t>
            </a:r>
            <a:endParaRPr lang="el-CY" sz="3600" dirty="0"/>
          </a:p>
        </p:txBody>
      </p:sp>
      <p:sp>
        <p:nvSpPr>
          <p:cNvPr id="7" name="Ορθογώνιο: Στρογγύλεμα γωνιών 6">
            <a:extLst>
              <a:ext uri="{FF2B5EF4-FFF2-40B4-BE49-F238E27FC236}">
                <a16:creationId xmlns:a16="http://schemas.microsoft.com/office/drawing/2014/main" id="{F304D884-134D-0C23-24E1-9FAE2B98A839}"/>
              </a:ext>
            </a:extLst>
          </p:cNvPr>
          <p:cNvSpPr/>
          <p:nvPr/>
        </p:nvSpPr>
        <p:spPr>
          <a:xfrm>
            <a:off x="8120745" y="1951262"/>
            <a:ext cx="2068285" cy="7565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Κρήτη </a:t>
            </a:r>
            <a:endParaRPr lang="el-CY" sz="3600" dirty="0"/>
          </a:p>
        </p:txBody>
      </p:sp>
      <p:sp>
        <p:nvSpPr>
          <p:cNvPr id="8" name="Ορθογώνιο: Στρογγύλεμα γωνιών 7">
            <a:extLst>
              <a:ext uri="{FF2B5EF4-FFF2-40B4-BE49-F238E27FC236}">
                <a16:creationId xmlns:a16="http://schemas.microsoft.com/office/drawing/2014/main" id="{5BEFC23B-C4F3-20A0-6AD2-AA41AD8A5C34}"/>
              </a:ext>
            </a:extLst>
          </p:cNvPr>
          <p:cNvSpPr/>
          <p:nvPr/>
        </p:nvSpPr>
        <p:spPr>
          <a:xfrm>
            <a:off x="8098973" y="2775855"/>
            <a:ext cx="2068285" cy="7565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Κύπρος</a:t>
            </a:r>
            <a:endParaRPr lang="el-CY" sz="3600" dirty="0"/>
          </a:p>
        </p:txBody>
      </p:sp>
      <p:sp>
        <p:nvSpPr>
          <p:cNvPr id="9" name="Ορθογώνιο: Στρογγύλεμα γωνιών 8">
            <a:extLst>
              <a:ext uri="{FF2B5EF4-FFF2-40B4-BE49-F238E27FC236}">
                <a16:creationId xmlns:a16="http://schemas.microsoft.com/office/drawing/2014/main" id="{D93B4EB1-C957-9326-1464-08C93E97C866}"/>
              </a:ext>
            </a:extLst>
          </p:cNvPr>
          <p:cNvSpPr/>
          <p:nvPr/>
        </p:nvSpPr>
        <p:spPr>
          <a:xfrm>
            <a:off x="8180617" y="4718959"/>
            <a:ext cx="2068285" cy="7565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Σικελία</a:t>
            </a:r>
            <a:endParaRPr lang="el-CY" sz="3600" dirty="0"/>
          </a:p>
        </p:txBody>
      </p:sp>
      <p:sp>
        <p:nvSpPr>
          <p:cNvPr id="10" name="Ορθογώνιο: Στρογγύλεμα γωνιών 9">
            <a:extLst>
              <a:ext uri="{FF2B5EF4-FFF2-40B4-BE49-F238E27FC236}">
                <a16:creationId xmlns:a16="http://schemas.microsoft.com/office/drawing/2014/main" id="{CAED5E42-0135-6D4B-3AFC-18C2D1359A3C}"/>
              </a:ext>
            </a:extLst>
          </p:cNvPr>
          <p:cNvSpPr/>
          <p:nvPr/>
        </p:nvSpPr>
        <p:spPr>
          <a:xfrm>
            <a:off x="8180616" y="5592538"/>
            <a:ext cx="2400298" cy="7565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dirty="0"/>
              <a:t>Κυκλάδες</a:t>
            </a:r>
            <a:endParaRPr lang="el-CY" sz="3600" dirty="0"/>
          </a:p>
        </p:txBody>
      </p:sp>
      <p:cxnSp>
        <p:nvCxnSpPr>
          <p:cNvPr id="12" name="Ευθεία γραμμή σύνδεσης 11">
            <a:extLst>
              <a:ext uri="{FF2B5EF4-FFF2-40B4-BE49-F238E27FC236}">
                <a16:creationId xmlns:a16="http://schemas.microsoft.com/office/drawing/2014/main" id="{82964829-2695-82D2-A68B-326CAF744FB4}"/>
              </a:ext>
            </a:extLst>
          </p:cNvPr>
          <p:cNvCxnSpPr>
            <a:stCxn id="3" idx="1"/>
          </p:cNvCxnSpPr>
          <p:nvPr/>
        </p:nvCxnSpPr>
        <p:spPr>
          <a:xfrm flipH="1">
            <a:off x="5954486" y="508907"/>
            <a:ext cx="2133601" cy="4879522"/>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Ευθεία γραμμή σύνδεσης 12">
            <a:extLst>
              <a:ext uri="{FF2B5EF4-FFF2-40B4-BE49-F238E27FC236}">
                <a16:creationId xmlns:a16="http://schemas.microsoft.com/office/drawing/2014/main" id="{F1158D0D-DCAC-5979-20CC-68BC4B097F12}"/>
              </a:ext>
            </a:extLst>
          </p:cNvPr>
          <p:cNvCxnSpPr>
            <a:cxnSpLocks/>
          </p:cNvCxnSpPr>
          <p:nvPr/>
        </p:nvCxnSpPr>
        <p:spPr>
          <a:xfrm flipH="1">
            <a:off x="4321629" y="1423307"/>
            <a:ext cx="3799116" cy="372836"/>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Ευθεία γραμμή σύνδεσης 14">
            <a:extLst>
              <a:ext uri="{FF2B5EF4-FFF2-40B4-BE49-F238E27FC236}">
                <a16:creationId xmlns:a16="http://schemas.microsoft.com/office/drawing/2014/main" id="{04B86663-2DE0-45DA-2E55-E8E9FDFA5273}"/>
              </a:ext>
            </a:extLst>
          </p:cNvPr>
          <p:cNvCxnSpPr>
            <a:cxnSpLocks/>
          </p:cNvCxnSpPr>
          <p:nvPr/>
        </p:nvCxnSpPr>
        <p:spPr>
          <a:xfrm flipH="1">
            <a:off x="4321629" y="2182583"/>
            <a:ext cx="3842658" cy="1246413"/>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Ευθεία γραμμή σύνδεσης 16">
            <a:extLst>
              <a:ext uri="{FF2B5EF4-FFF2-40B4-BE49-F238E27FC236}">
                <a16:creationId xmlns:a16="http://schemas.microsoft.com/office/drawing/2014/main" id="{477C935F-46ED-7145-7CE7-62CD9F999B91}"/>
              </a:ext>
            </a:extLst>
          </p:cNvPr>
          <p:cNvCxnSpPr>
            <a:cxnSpLocks/>
            <a:stCxn id="8" idx="1"/>
          </p:cNvCxnSpPr>
          <p:nvPr/>
        </p:nvCxnSpPr>
        <p:spPr>
          <a:xfrm flipH="1">
            <a:off x="6221187" y="3154135"/>
            <a:ext cx="1877786" cy="274861"/>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Ευθεία γραμμή σύνδεσης 19">
            <a:extLst>
              <a:ext uri="{FF2B5EF4-FFF2-40B4-BE49-F238E27FC236}">
                <a16:creationId xmlns:a16="http://schemas.microsoft.com/office/drawing/2014/main" id="{0B22C9E5-D5D5-89BE-2682-9B04AD35F745}"/>
              </a:ext>
            </a:extLst>
          </p:cNvPr>
          <p:cNvCxnSpPr>
            <a:cxnSpLocks/>
            <a:stCxn id="6" idx="1"/>
          </p:cNvCxnSpPr>
          <p:nvPr/>
        </p:nvCxnSpPr>
        <p:spPr>
          <a:xfrm flipH="1" flipV="1">
            <a:off x="3701143" y="2445258"/>
            <a:ext cx="4419602" cy="1704922"/>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Ευθεία γραμμή σύνδεσης 23">
            <a:extLst>
              <a:ext uri="{FF2B5EF4-FFF2-40B4-BE49-F238E27FC236}">
                <a16:creationId xmlns:a16="http://schemas.microsoft.com/office/drawing/2014/main" id="{E4B33704-FAB7-24CD-5B4E-D9FA8E6B33DC}"/>
              </a:ext>
            </a:extLst>
          </p:cNvPr>
          <p:cNvCxnSpPr>
            <a:cxnSpLocks/>
            <a:stCxn id="9" idx="1"/>
          </p:cNvCxnSpPr>
          <p:nvPr/>
        </p:nvCxnSpPr>
        <p:spPr>
          <a:xfrm flipH="1" flipV="1">
            <a:off x="1943098" y="2672437"/>
            <a:ext cx="6237519" cy="2424802"/>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Ευθεία γραμμή σύνδεσης 26">
            <a:extLst>
              <a:ext uri="{FF2B5EF4-FFF2-40B4-BE49-F238E27FC236}">
                <a16:creationId xmlns:a16="http://schemas.microsoft.com/office/drawing/2014/main" id="{6BC6E073-B32B-4A26-8EEC-5074F14076A9}"/>
              </a:ext>
            </a:extLst>
          </p:cNvPr>
          <p:cNvCxnSpPr>
            <a:cxnSpLocks/>
            <a:stCxn id="10" idx="1"/>
          </p:cNvCxnSpPr>
          <p:nvPr/>
        </p:nvCxnSpPr>
        <p:spPr>
          <a:xfrm flipH="1" flipV="1">
            <a:off x="4417764" y="3094261"/>
            <a:ext cx="3762852" cy="2876557"/>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Ορθογώνιο: Στρογγύλεμα γωνιών 3">
            <a:extLst>
              <a:ext uri="{FF2B5EF4-FFF2-40B4-BE49-F238E27FC236}">
                <a16:creationId xmlns:a16="http://schemas.microsoft.com/office/drawing/2014/main" id="{D07732B6-D1A5-6977-BF5C-294109BF29C4}"/>
              </a:ext>
            </a:extLst>
          </p:cNvPr>
          <p:cNvSpPr/>
          <p:nvPr/>
        </p:nvSpPr>
        <p:spPr>
          <a:xfrm>
            <a:off x="8180615" y="6349097"/>
            <a:ext cx="3816753" cy="57432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a:t>Ανατολική Μεσόγειο</a:t>
            </a:r>
            <a:endParaRPr lang="el-CY" sz="2000" dirty="0"/>
          </a:p>
        </p:txBody>
      </p:sp>
      <p:cxnSp>
        <p:nvCxnSpPr>
          <p:cNvPr id="11" name="Ευθεία γραμμή σύνδεσης 10">
            <a:extLst>
              <a:ext uri="{FF2B5EF4-FFF2-40B4-BE49-F238E27FC236}">
                <a16:creationId xmlns:a16="http://schemas.microsoft.com/office/drawing/2014/main" id="{BCD183F3-87CF-8018-F5AB-FD55994CEF06}"/>
              </a:ext>
            </a:extLst>
          </p:cNvPr>
          <p:cNvCxnSpPr>
            <a:cxnSpLocks/>
          </p:cNvCxnSpPr>
          <p:nvPr/>
        </p:nvCxnSpPr>
        <p:spPr>
          <a:xfrm flipH="1" flipV="1">
            <a:off x="7156439" y="3547379"/>
            <a:ext cx="3762852" cy="2876557"/>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6801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Μινωικές τοιχογραφίες">
            <a:extLst>
              <a:ext uri="{FF2B5EF4-FFF2-40B4-BE49-F238E27FC236}">
                <a16:creationId xmlns:a16="http://schemas.microsoft.com/office/drawing/2014/main" id="{F0A54C82-945C-1110-E757-6BA765EAF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268" y="4210710"/>
            <a:ext cx="4951493" cy="230344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A8AB31C3-8C79-0AC3-60E4-A8658F6AFE05}"/>
              </a:ext>
            </a:extLst>
          </p:cNvPr>
          <p:cNvSpPr/>
          <p:nvPr/>
        </p:nvSpPr>
        <p:spPr>
          <a:xfrm>
            <a:off x="257061" y="452409"/>
            <a:ext cx="3393195" cy="16820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Τοιχογραφίες </a:t>
            </a:r>
            <a:endParaRPr lang="el-CY" sz="4400" dirty="0">
              <a:solidFill>
                <a:srgbClr val="FF0000"/>
              </a:solidFill>
            </a:endParaRPr>
          </a:p>
        </p:txBody>
      </p:sp>
      <p:sp>
        <p:nvSpPr>
          <p:cNvPr id="3" name="Ορθογώνιο 2">
            <a:extLst>
              <a:ext uri="{FF2B5EF4-FFF2-40B4-BE49-F238E27FC236}">
                <a16:creationId xmlns:a16="http://schemas.microsoft.com/office/drawing/2014/main" id="{7834FFE2-1E39-4834-4FBB-0B1B851E71B5}"/>
              </a:ext>
            </a:extLst>
          </p:cNvPr>
          <p:cNvSpPr/>
          <p:nvPr/>
        </p:nvSpPr>
        <p:spPr>
          <a:xfrm>
            <a:off x="3815510" y="452409"/>
            <a:ext cx="3896298" cy="16820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Μεταλλουργία </a:t>
            </a:r>
            <a:endParaRPr lang="el-CY" sz="4400" dirty="0">
              <a:solidFill>
                <a:srgbClr val="FF0000"/>
              </a:solidFill>
            </a:endParaRPr>
          </a:p>
        </p:txBody>
      </p:sp>
      <p:sp>
        <p:nvSpPr>
          <p:cNvPr id="4" name="Ορθογώνιο 3">
            <a:extLst>
              <a:ext uri="{FF2B5EF4-FFF2-40B4-BE49-F238E27FC236}">
                <a16:creationId xmlns:a16="http://schemas.microsoft.com/office/drawing/2014/main" id="{EF2930AC-B6E3-13BF-39BF-27E6803689B3}"/>
              </a:ext>
            </a:extLst>
          </p:cNvPr>
          <p:cNvSpPr/>
          <p:nvPr/>
        </p:nvSpPr>
        <p:spPr>
          <a:xfrm>
            <a:off x="7923196" y="452409"/>
            <a:ext cx="3523331" cy="16820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Κεραμική - αγγεία  </a:t>
            </a:r>
            <a:endParaRPr lang="el-CY" sz="4400" dirty="0">
              <a:solidFill>
                <a:srgbClr val="FF0000"/>
              </a:solidFill>
            </a:endParaRPr>
          </a:p>
        </p:txBody>
      </p:sp>
      <p:pic>
        <p:nvPicPr>
          <p:cNvPr id="5" name="Picture 2" descr="Το «Βασιλικό Σερβίτσιο». Αγγεία με διακόσμηση καμαραϊκού ρυθμού. -  Αρχαιολογικό Μουσείο Ηρακλείου">
            <a:extLst>
              <a:ext uri="{FF2B5EF4-FFF2-40B4-BE49-F238E27FC236}">
                <a16:creationId xmlns:a16="http://schemas.microsoft.com/office/drawing/2014/main" id="{C5D5CB13-8EE5-D369-4525-C10085F77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3721" y="4409386"/>
            <a:ext cx="2389255" cy="19060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6. Μυκηναϊκός Πολιτισμός, Μυκηναϊκή Θρησκεία και Τέχνη">
            <a:extLst>
              <a:ext uri="{FF2B5EF4-FFF2-40B4-BE49-F238E27FC236}">
                <a16:creationId xmlns:a16="http://schemas.microsoft.com/office/drawing/2014/main" id="{306691BD-A665-9708-9D8E-FAB98C2B65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949" y="4199693"/>
            <a:ext cx="1873269" cy="2095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955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F0A28-32BE-AD88-EDA8-B7F2638663FD}"/>
            </a:ext>
          </a:extLst>
        </p:cNvPr>
        <p:cNvGrpSpPr/>
        <p:nvPr/>
      </p:nvGrpSpPr>
      <p:grpSpPr>
        <a:xfrm>
          <a:off x="0" y="0"/>
          <a:ext cx="0" cy="0"/>
          <a:chOff x="0" y="0"/>
          <a:chExt cx="0" cy="0"/>
        </a:xfrm>
      </p:grpSpPr>
      <p:pic>
        <p:nvPicPr>
          <p:cNvPr id="2052" name="Picture 4" descr="Μινωικές τοιχογραφίες">
            <a:extLst>
              <a:ext uri="{FF2B5EF4-FFF2-40B4-BE49-F238E27FC236}">
                <a16:creationId xmlns:a16="http://schemas.microsoft.com/office/drawing/2014/main" id="{D863C518-5586-449F-19DE-2274905BF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268" y="4210710"/>
            <a:ext cx="4951493" cy="230344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959FFC7C-D30F-505D-7D7E-AF8E61596901}"/>
              </a:ext>
            </a:extLst>
          </p:cNvPr>
          <p:cNvSpPr/>
          <p:nvPr/>
        </p:nvSpPr>
        <p:spPr>
          <a:xfrm>
            <a:off x="257061" y="452409"/>
            <a:ext cx="3393195" cy="16820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Τοιχογραφίες </a:t>
            </a:r>
            <a:endParaRPr lang="el-CY" sz="4400" dirty="0">
              <a:solidFill>
                <a:srgbClr val="FF0000"/>
              </a:solidFill>
            </a:endParaRPr>
          </a:p>
        </p:txBody>
      </p:sp>
      <p:sp>
        <p:nvSpPr>
          <p:cNvPr id="3" name="Ορθογώνιο 2">
            <a:extLst>
              <a:ext uri="{FF2B5EF4-FFF2-40B4-BE49-F238E27FC236}">
                <a16:creationId xmlns:a16="http://schemas.microsoft.com/office/drawing/2014/main" id="{3FB1F4C4-4368-267C-6F77-36CA4F5EF52E}"/>
              </a:ext>
            </a:extLst>
          </p:cNvPr>
          <p:cNvSpPr/>
          <p:nvPr/>
        </p:nvSpPr>
        <p:spPr>
          <a:xfrm>
            <a:off x="3815510" y="452409"/>
            <a:ext cx="3896298" cy="16820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Μεταλλουργία </a:t>
            </a:r>
            <a:endParaRPr lang="el-CY" sz="4400" dirty="0">
              <a:solidFill>
                <a:srgbClr val="FF0000"/>
              </a:solidFill>
            </a:endParaRPr>
          </a:p>
        </p:txBody>
      </p:sp>
      <p:sp>
        <p:nvSpPr>
          <p:cNvPr id="4" name="Ορθογώνιο 3">
            <a:extLst>
              <a:ext uri="{FF2B5EF4-FFF2-40B4-BE49-F238E27FC236}">
                <a16:creationId xmlns:a16="http://schemas.microsoft.com/office/drawing/2014/main" id="{CD4F00D2-EFE5-1FA1-DAEC-19FC99C91250}"/>
              </a:ext>
            </a:extLst>
          </p:cNvPr>
          <p:cNvSpPr/>
          <p:nvPr/>
        </p:nvSpPr>
        <p:spPr>
          <a:xfrm>
            <a:off x="7923196" y="452409"/>
            <a:ext cx="3523331" cy="16820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Κεραμική - αγγεία  </a:t>
            </a:r>
            <a:endParaRPr lang="el-CY" sz="4400" dirty="0">
              <a:solidFill>
                <a:srgbClr val="FF0000"/>
              </a:solidFill>
            </a:endParaRPr>
          </a:p>
        </p:txBody>
      </p:sp>
      <p:pic>
        <p:nvPicPr>
          <p:cNvPr id="5" name="Picture 2" descr="Το «Βασιλικό Σερβίτσιο». Αγγεία με διακόσμηση καμαραϊκού ρυθμού. -  Αρχαιολογικό Μουσείο Ηρακλείου">
            <a:extLst>
              <a:ext uri="{FF2B5EF4-FFF2-40B4-BE49-F238E27FC236}">
                <a16:creationId xmlns:a16="http://schemas.microsoft.com/office/drawing/2014/main" id="{6FCD4806-6A2F-4B59-7A2C-4AB59D567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3721" y="4409386"/>
            <a:ext cx="2389255" cy="19060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6. Μυκηναϊκός Πολιτισμός, Μυκηναϊκή Θρησκεία και Τέχνη">
            <a:extLst>
              <a:ext uri="{FF2B5EF4-FFF2-40B4-BE49-F238E27FC236}">
                <a16:creationId xmlns:a16="http://schemas.microsoft.com/office/drawing/2014/main" id="{74AA18FA-53B0-895E-BDDC-0415792F70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949" y="4199693"/>
            <a:ext cx="1873269" cy="209549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Ευθεία γραμμή σύνδεσης 6">
            <a:extLst>
              <a:ext uri="{FF2B5EF4-FFF2-40B4-BE49-F238E27FC236}">
                <a16:creationId xmlns:a16="http://schemas.microsoft.com/office/drawing/2014/main" id="{0C4FD013-388E-F65B-85E3-76E011A25A92}"/>
              </a:ext>
            </a:extLst>
          </p:cNvPr>
          <p:cNvCxnSpPr>
            <a:stCxn id="1030" idx="0"/>
          </p:cNvCxnSpPr>
          <p:nvPr/>
        </p:nvCxnSpPr>
        <p:spPr>
          <a:xfrm flipV="1">
            <a:off x="1346584" y="2134433"/>
            <a:ext cx="4161850" cy="2065260"/>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10" name="Ευθεία γραμμή σύνδεσης 9">
            <a:extLst>
              <a:ext uri="{FF2B5EF4-FFF2-40B4-BE49-F238E27FC236}">
                <a16:creationId xmlns:a16="http://schemas.microsoft.com/office/drawing/2014/main" id="{5DD86320-C098-9DC3-2837-DC339506B005}"/>
              </a:ext>
            </a:extLst>
          </p:cNvPr>
          <p:cNvCxnSpPr/>
          <p:nvPr/>
        </p:nvCxnSpPr>
        <p:spPr>
          <a:xfrm flipV="1">
            <a:off x="4718801" y="2338618"/>
            <a:ext cx="4161850" cy="2065260"/>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11" name="Ευθεία γραμμή σύνδεσης 10">
            <a:extLst>
              <a:ext uri="{FF2B5EF4-FFF2-40B4-BE49-F238E27FC236}">
                <a16:creationId xmlns:a16="http://schemas.microsoft.com/office/drawing/2014/main" id="{00D02D61-FE69-BD7F-00F3-5ACFC72B5103}"/>
              </a:ext>
            </a:extLst>
          </p:cNvPr>
          <p:cNvCxnSpPr>
            <a:cxnSpLocks/>
          </p:cNvCxnSpPr>
          <p:nvPr/>
        </p:nvCxnSpPr>
        <p:spPr>
          <a:xfrm>
            <a:off x="2647818" y="1924740"/>
            <a:ext cx="7443633" cy="2606837"/>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12301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718E8-AF9E-0F50-DBE2-08D693A48A18}"/>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5250EBE4-1F9D-3A64-DDDE-6C81EC76CDCF}"/>
              </a:ext>
            </a:extLst>
          </p:cNvPr>
          <p:cNvSpPr/>
          <p:nvPr/>
        </p:nvSpPr>
        <p:spPr>
          <a:xfrm>
            <a:off x="257061" y="452409"/>
            <a:ext cx="3393195" cy="16820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Τοιχογραφίες </a:t>
            </a:r>
            <a:endParaRPr lang="el-CY" sz="4400" dirty="0">
              <a:solidFill>
                <a:srgbClr val="FF0000"/>
              </a:solidFill>
            </a:endParaRPr>
          </a:p>
        </p:txBody>
      </p:sp>
      <p:sp>
        <p:nvSpPr>
          <p:cNvPr id="3" name="Ορθογώνιο 2">
            <a:extLst>
              <a:ext uri="{FF2B5EF4-FFF2-40B4-BE49-F238E27FC236}">
                <a16:creationId xmlns:a16="http://schemas.microsoft.com/office/drawing/2014/main" id="{A5664BC1-0B37-6CD4-A9CC-C6E00567D534}"/>
              </a:ext>
            </a:extLst>
          </p:cNvPr>
          <p:cNvSpPr/>
          <p:nvPr/>
        </p:nvSpPr>
        <p:spPr>
          <a:xfrm>
            <a:off x="3815510" y="452409"/>
            <a:ext cx="3896298" cy="16820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Μεταλλουργία </a:t>
            </a:r>
            <a:endParaRPr lang="el-CY" sz="4400" dirty="0">
              <a:solidFill>
                <a:srgbClr val="FF0000"/>
              </a:solidFill>
            </a:endParaRPr>
          </a:p>
        </p:txBody>
      </p:sp>
      <p:sp>
        <p:nvSpPr>
          <p:cNvPr id="4" name="Ορθογώνιο 3">
            <a:extLst>
              <a:ext uri="{FF2B5EF4-FFF2-40B4-BE49-F238E27FC236}">
                <a16:creationId xmlns:a16="http://schemas.microsoft.com/office/drawing/2014/main" id="{4D866E5D-4E0D-CBE2-AEAC-10EB9F93B4D6}"/>
              </a:ext>
            </a:extLst>
          </p:cNvPr>
          <p:cNvSpPr/>
          <p:nvPr/>
        </p:nvSpPr>
        <p:spPr>
          <a:xfrm>
            <a:off x="7923196" y="452409"/>
            <a:ext cx="3523331" cy="16820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Κεραμική - αγγεία  </a:t>
            </a:r>
            <a:endParaRPr lang="el-CY" sz="4400" dirty="0">
              <a:solidFill>
                <a:srgbClr val="FF0000"/>
              </a:solidFill>
            </a:endParaRPr>
          </a:p>
        </p:txBody>
      </p:sp>
      <p:pic>
        <p:nvPicPr>
          <p:cNvPr id="1028" name="Picture 4" descr="2-6. Μυκηναϊκός Πολιτισμός, Μυκηναϊκή Θρησκεία και Τέχνη">
            <a:extLst>
              <a:ext uri="{FF2B5EF4-FFF2-40B4-BE49-F238E27FC236}">
                <a16:creationId xmlns:a16="http://schemas.microsoft.com/office/drawing/2014/main" id="{BDE9C16A-893C-6D6E-8EB9-A964C6C9B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96" y="3723701"/>
            <a:ext cx="3393195" cy="27779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Μινωικός πολιτισμός - Βικιπαίδεια">
            <a:extLst>
              <a:ext uri="{FF2B5EF4-FFF2-40B4-BE49-F238E27FC236}">
                <a16:creationId xmlns:a16="http://schemas.microsoft.com/office/drawing/2014/main" id="{0874A228-F077-B5AA-3EFC-CF7438DE8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062" y="3745735"/>
            <a:ext cx="2705100" cy="27558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Ιστορία (Γ Δημοτικού): Ηλεκτρονικό Βιβλίο">
            <a:extLst>
              <a:ext uri="{FF2B5EF4-FFF2-40B4-BE49-F238E27FC236}">
                <a16:creationId xmlns:a16="http://schemas.microsoft.com/office/drawing/2014/main" id="{BA63B46D-C01C-3FBC-7FC0-39D82492CC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7476" y="3723700"/>
            <a:ext cx="3986028" cy="288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062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A843A-ED50-C982-2743-179113DA9F86}"/>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0F8516C8-EE2E-7FF2-EE16-BD642A594662}"/>
              </a:ext>
            </a:extLst>
          </p:cNvPr>
          <p:cNvSpPr/>
          <p:nvPr/>
        </p:nvSpPr>
        <p:spPr>
          <a:xfrm>
            <a:off x="257061" y="452409"/>
            <a:ext cx="3393195" cy="16820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Τοιχογραφίες </a:t>
            </a:r>
            <a:endParaRPr lang="el-CY" sz="4400" dirty="0">
              <a:solidFill>
                <a:srgbClr val="FF0000"/>
              </a:solidFill>
            </a:endParaRPr>
          </a:p>
        </p:txBody>
      </p:sp>
      <p:sp>
        <p:nvSpPr>
          <p:cNvPr id="3" name="Ορθογώνιο 2">
            <a:extLst>
              <a:ext uri="{FF2B5EF4-FFF2-40B4-BE49-F238E27FC236}">
                <a16:creationId xmlns:a16="http://schemas.microsoft.com/office/drawing/2014/main" id="{D2954DE6-AAA8-7767-F9C9-3A0BF4F1BFED}"/>
              </a:ext>
            </a:extLst>
          </p:cNvPr>
          <p:cNvSpPr/>
          <p:nvPr/>
        </p:nvSpPr>
        <p:spPr>
          <a:xfrm>
            <a:off x="3815510" y="452409"/>
            <a:ext cx="3896298" cy="16820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Μεταλλουργία </a:t>
            </a:r>
            <a:endParaRPr lang="el-CY" sz="4400" dirty="0">
              <a:solidFill>
                <a:srgbClr val="FF0000"/>
              </a:solidFill>
            </a:endParaRPr>
          </a:p>
        </p:txBody>
      </p:sp>
      <p:sp>
        <p:nvSpPr>
          <p:cNvPr id="4" name="Ορθογώνιο 3">
            <a:extLst>
              <a:ext uri="{FF2B5EF4-FFF2-40B4-BE49-F238E27FC236}">
                <a16:creationId xmlns:a16="http://schemas.microsoft.com/office/drawing/2014/main" id="{21E03666-96EA-1B5A-469D-6D153E4026E4}"/>
              </a:ext>
            </a:extLst>
          </p:cNvPr>
          <p:cNvSpPr/>
          <p:nvPr/>
        </p:nvSpPr>
        <p:spPr>
          <a:xfrm>
            <a:off x="7923196" y="452409"/>
            <a:ext cx="3523331" cy="16820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Κεραμική - αγγεία  </a:t>
            </a:r>
            <a:endParaRPr lang="el-CY" sz="4400" dirty="0">
              <a:solidFill>
                <a:srgbClr val="FF0000"/>
              </a:solidFill>
            </a:endParaRPr>
          </a:p>
        </p:txBody>
      </p:sp>
      <p:pic>
        <p:nvPicPr>
          <p:cNvPr id="1028" name="Picture 4" descr="2-6. Μυκηναϊκός Πολιτισμός, Μυκηναϊκή Θρησκεία και Τέχνη">
            <a:extLst>
              <a:ext uri="{FF2B5EF4-FFF2-40B4-BE49-F238E27FC236}">
                <a16:creationId xmlns:a16="http://schemas.microsoft.com/office/drawing/2014/main" id="{975CD7E4-81A1-E2C4-AF23-9D1938406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96" y="3723701"/>
            <a:ext cx="3393195" cy="27779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Μινωικός πολιτισμός - Βικιπαίδεια">
            <a:extLst>
              <a:ext uri="{FF2B5EF4-FFF2-40B4-BE49-F238E27FC236}">
                <a16:creationId xmlns:a16="http://schemas.microsoft.com/office/drawing/2014/main" id="{B387526F-AAF3-AC3D-C646-3D511FAC9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062" y="3745735"/>
            <a:ext cx="2705100" cy="27558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Ιστορία (Γ Δημοτικού): Ηλεκτρονικό Βιβλίο">
            <a:extLst>
              <a:ext uri="{FF2B5EF4-FFF2-40B4-BE49-F238E27FC236}">
                <a16:creationId xmlns:a16="http://schemas.microsoft.com/office/drawing/2014/main" id="{C89FFA90-0E99-B047-197D-9957233C30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7476" y="3723700"/>
            <a:ext cx="3986028" cy="288641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Ευθεία γραμμή σύνδεσης 4">
            <a:extLst>
              <a:ext uri="{FF2B5EF4-FFF2-40B4-BE49-F238E27FC236}">
                <a16:creationId xmlns:a16="http://schemas.microsoft.com/office/drawing/2014/main" id="{ECCACB50-098B-116B-D705-7D099907B79D}"/>
              </a:ext>
            </a:extLst>
          </p:cNvPr>
          <p:cNvCxnSpPr/>
          <p:nvPr/>
        </p:nvCxnSpPr>
        <p:spPr>
          <a:xfrm flipV="1">
            <a:off x="1346584" y="2134433"/>
            <a:ext cx="4161850" cy="2065260"/>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8" name="Ευθεία γραμμή σύνδεσης 7">
            <a:extLst>
              <a:ext uri="{FF2B5EF4-FFF2-40B4-BE49-F238E27FC236}">
                <a16:creationId xmlns:a16="http://schemas.microsoft.com/office/drawing/2014/main" id="{02CAC149-0BFB-72D0-85E8-E3D821F3B1EE}"/>
              </a:ext>
            </a:extLst>
          </p:cNvPr>
          <p:cNvCxnSpPr>
            <a:cxnSpLocks/>
          </p:cNvCxnSpPr>
          <p:nvPr/>
        </p:nvCxnSpPr>
        <p:spPr>
          <a:xfrm>
            <a:off x="1630496" y="1885420"/>
            <a:ext cx="4465504" cy="2314273"/>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11" name="Ευθεία γραμμή σύνδεσης 10">
            <a:extLst>
              <a:ext uri="{FF2B5EF4-FFF2-40B4-BE49-F238E27FC236}">
                <a16:creationId xmlns:a16="http://schemas.microsoft.com/office/drawing/2014/main" id="{44197DDE-61D9-CCAC-7FBB-1387F80A6C8E}"/>
              </a:ext>
            </a:extLst>
          </p:cNvPr>
          <p:cNvCxnSpPr>
            <a:cxnSpLocks/>
          </p:cNvCxnSpPr>
          <p:nvPr/>
        </p:nvCxnSpPr>
        <p:spPr>
          <a:xfrm flipV="1">
            <a:off x="8967730" y="1918472"/>
            <a:ext cx="2289673" cy="2708612"/>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5810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5F1DB-A5BF-315B-97EA-18EDC36C9C9E}"/>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1AD85F3F-229C-48DF-85B1-429CB8320412}"/>
              </a:ext>
            </a:extLst>
          </p:cNvPr>
          <p:cNvSpPr/>
          <p:nvPr/>
        </p:nvSpPr>
        <p:spPr>
          <a:xfrm>
            <a:off x="257061" y="452409"/>
            <a:ext cx="3393195" cy="16820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Τοιχογραφίες </a:t>
            </a:r>
            <a:endParaRPr lang="el-CY" sz="4400" dirty="0">
              <a:solidFill>
                <a:srgbClr val="FF0000"/>
              </a:solidFill>
            </a:endParaRPr>
          </a:p>
        </p:txBody>
      </p:sp>
      <p:sp>
        <p:nvSpPr>
          <p:cNvPr id="3" name="Ορθογώνιο 2">
            <a:extLst>
              <a:ext uri="{FF2B5EF4-FFF2-40B4-BE49-F238E27FC236}">
                <a16:creationId xmlns:a16="http://schemas.microsoft.com/office/drawing/2014/main" id="{53D4E419-3386-4850-10D7-E211500DF07A}"/>
              </a:ext>
            </a:extLst>
          </p:cNvPr>
          <p:cNvSpPr/>
          <p:nvPr/>
        </p:nvSpPr>
        <p:spPr>
          <a:xfrm>
            <a:off x="3815510" y="452409"/>
            <a:ext cx="3896298" cy="16820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Μεταλλουργία </a:t>
            </a:r>
            <a:endParaRPr lang="el-CY" sz="4400" dirty="0">
              <a:solidFill>
                <a:srgbClr val="FF0000"/>
              </a:solidFill>
            </a:endParaRPr>
          </a:p>
        </p:txBody>
      </p:sp>
      <p:sp>
        <p:nvSpPr>
          <p:cNvPr id="4" name="Ορθογώνιο 3">
            <a:extLst>
              <a:ext uri="{FF2B5EF4-FFF2-40B4-BE49-F238E27FC236}">
                <a16:creationId xmlns:a16="http://schemas.microsoft.com/office/drawing/2014/main" id="{0150ECA8-89DE-FAF8-AC8D-D62C70D41496}"/>
              </a:ext>
            </a:extLst>
          </p:cNvPr>
          <p:cNvSpPr/>
          <p:nvPr/>
        </p:nvSpPr>
        <p:spPr>
          <a:xfrm>
            <a:off x="7923196" y="452409"/>
            <a:ext cx="3523331" cy="16820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Κεραμική - αγγεία  </a:t>
            </a:r>
            <a:endParaRPr lang="el-CY" sz="4400" dirty="0">
              <a:solidFill>
                <a:srgbClr val="FF0000"/>
              </a:solidFill>
            </a:endParaRPr>
          </a:p>
        </p:txBody>
      </p:sp>
      <p:pic>
        <p:nvPicPr>
          <p:cNvPr id="1026" name="Picture 2" descr="Το μεγαλύτερο μυκηναϊκό δαχτυλίδι βρέθηκε στην Τίρυνθα και βρίσκεται στο  Εθνικό Αρχαιολογικό Μουσείο και στο χρυσάφι του αντικατοπτρίζεται η  θρησκεία των Μυκηναίων. Λεοντόμορφοι ή ονόμορφοι δαίμονες με αγγεία σπονδής  προχωρούν προς την">
            <a:extLst>
              <a:ext uri="{FF2B5EF4-FFF2-40B4-BE49-F238E27FC236}">
                <a16:creationId xmlns:a16="http://schemas.microsoft.com/office/drawing/2014/main" id="{8BE4204E-96A2-D084-4611-D5E7C5E25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402" y="3909496"/>
            <a:ext cx="3393195" cy="26479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6. Μυκηναϊκός Πολιτισμός, Μυκηναϊκή Θρησκεία και Τέχνη">
            <a:extLst>
              <a:ext uri="{FF2B5EF4-FFF2-40B4-BE49-F238E27FC236}">
                <a16:creationId xmlns:a16="http://schemas.microsoft.com/office/drawing/2014/main" id="{E285CD6E-F432-F994-ED08-96865A6EE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953" y="3909496"/>
            <a:ext cx="3080103" cy="26479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Μινωικές τοιχογραφίες">
            <a:extLst>
              <a:ext uri="{FF2B5EF4-FFF2-40B4-BE49-F238E27FC236}">
                <a16:creationId xmlns:a16="http://schemas.microsoft.com/office/drawing/2014/main" id="{E236BE9B-8288-08AC-5BE8-CDF7CA5653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5173" y="3852030"/>
            <a:ext cx="3523331" cy="2705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7447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D3221-5261-A01D-1333-968A7FB058F7}"/>
            </a:ext>
          </a:extLst>
        </p:cNvPr>
        <p:cNvGrpSpPr/>
        <p:nvPr/>
      </p:nvGrpSpPr>
      <p:grpSpPr>
        <a:xfrm>
          <a:off x="0" y="0"/>
          <a:ext cx="0" cy="0"/>
          <a:chOff x="0" y="0"/>
          <a:chExt cx="0" cy="0"/>
        </a:xfrm>
      </p:grpSpPr>
      <p:sp>
        <p:nvSpPr>
          <p:cNvPr id="2" name="Ορθογώνιο 1">
            <a:extLst>
              <a:ext uri="{FF2B5EF4-FFF2-40B4-BE49-F238E27FC236}">
                <a16:creationId xmlns:a16="http://schemas.microsoft.com/office/drawing/2014/main" id="{97F69606-788D-4E98-E7C1-5EAB69DBC5B2}"/>
              </a:ext>
            </a:extLst>
          </p:cNvPr>
          <p:cNvSpPr/>
          <p:nvPr/>
        </p:nvSpPr>
        <p:spPr>
          <a:xfrm>
            <a:off x="257061" y="452409"/>
            <a:ext cx="3393195" cy="16820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Τοιχογραφίες </a:t>
            </a:r>
            <a:endParaRPr lang="el-CY" sz="4400" dirty="0">
              <a:solidFill>
                <a:srgbClr val="FF0000"/>
              </a:solidFill>
            </a:endParaRPr>
          </a:p>
        </p:txBody>
      </p:sp>
      <p:sp>
        <p:nvSpPr>
          <p:cNvPr id="3" name="Ορθογώνιο 2">
            <a:extLst>
              <a:ext uri="{FF2B5EF4-FFF2-40B4-BE49-F238E27FC236}">
                <a16:creationId xmlns:a16="http://schemas.microsoft.com/office/drawing/2014/main" id="{AF3BA024-BD3A-1EDC-8B6E-30E201A0851C}"/>
              </a:ext>
            </a:extLst>
          </p:cNvPr>
          <p:cNvSpPr/>
          <p:nvPr/>
        </p:nvSpPr>
        <p:spPr>
          <a:xfrm>
            <a:off x="3815510" y="452409"/>
            <a:ext cx="3896298" cy="16820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Μεταλλουργία </a:t>
            </a:r>
            <a:endParaRPr lang="el-CY" sz="4400" dirty="0">
              <a:solidFill>
                <a:srgbClr val="FF0000"/>
              </a:solidFill>
            </a:endParaRPr>
          </a:p>
        </p:txBody>
      </p:sp>
      <p:sp>
        <p:nvSpPr>
          <p:cNvPr id="4" name="Ορθογώνιο 3">
            <a:extLst>
              <a:ext uri="{FF2B5EF4-FFF2-40B4-BE49-F238E27FC236}">
                <a16:creationId xmlns:a16="http://schemas.microsoft.com/office/drawing/2014/main" id="{8ED0A8C4-A6F6-28E6-5DB5-41DCC3DA136B}"/>
              </a:ext>
            </a:extLst>
          </p:cNvPr>
          <p:cNvSpPr/>
          <p:nvPr/>
        </p:nvSpPr>
        <p:spPr>
          <a:xfrm>
            <a:off x="7923196" y="452409"/>
            <a:ext cx="3523331" cy="16820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FF0000"/>
                </a:solidFill>
              </a:rPr>
              <a:t>Κεραμική - αγγεία  </a:t>
            </a:r>
            <a:endParaRPr lang="el-CY" sz="4400" dirty="0">
              <a:solidFill>
                <a:srgbClr val="FF0000"/>
              </a:solidFill>
            </a:endParaRPr>
          </a:p>
        </p:txBody>
      </p:sp>
      <p:pic>
        <p:nvPicPr>
          <p:cNvPr id="1026" name="Picture 2" descr="Το μεγαλύτερο μυκηναϊκό δαχτυλίδι βρέθηκε στην Τίρυνθα και βρίσκεται στο  Εθνικό Αρχαιολογικό Μουσείο και στο χρυσάφι του αντικατοπτρίζεται η  θρησκεία των Μυκηναίων. Λεοντόμορφοι ή ονόμορφοι δαίμονες με αγγεία σπονδής  προχωρούν προς την">
            <a:extLst>
              <a:ext uri="{FF2B5EF4-FFF2-40B4-BE49-F238E27FC236}">
                <a16:creationId xmlns:a16="http://schemas.microsoft.com/office/drawing/2014/main" id="{6B6E5DD6-1C94-6F74-AF5F-9E09960FC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9402" y="3909496"/>
            <a:ext cx="3393195" cy="26479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6. Μυκηναϊκός Πολιτισμός, Μυκηναϊκή Θρησκεία και Τέχνη">
            <a:extLst>
              <a:ext uri="{FF2B5EF4-FFF2-40B4-BE49-F238E27FC236}">
                <a16:creationId xmlns:a16="http://schemas.microsoft.com/office/drawing/2014/main" id="{468600F3-1A2A-1DDB-A7F4-2E348FDFE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953" y="3909496"/>
            <a:ext cx="3080103" cy="26479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Μινωικές τοιχογραφίες">
            <a:extLst>
              <a:ext uri="{FF2B5EF4-FFF2-40B4-BE49-F238E27FC236}">
                <a16:creationId xmlns:a16="http://schemas.microsoft.com/office/drawing/2014/main" id="{74B90DD3-B015-DA1C-F6C1-99A03E202B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5173" y="3852030"/>
            <a:ext cx="3523331" cy="270541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Ευθεία γραμμή σύνδεσης 4">
            <a:extLst>
              <a:ext uri="{FF2B5EF4-FFF2-40B4-BE49-F238E27FC236}">
                <a16:creationId xmlns:a16="http://schemas.microsoft.com/office/drawing/2014/main" id="{2FAA1F34-20D1-AC2E-CABC-33DD01712E5F}"/>
              </a:ext>
            </a:extLst>
          </p:cNvPr>
          <p:cNvCxnSpPr>
            <a:cxnSpLocks/>
          </p:cNvCxnSpPr>
          <p:nvPr/>
        </p:nvCxnSpPr>
        <p:spPr>
          <a:xfrm flipH="1" flipV="1">
            <a:off x="5508434" y="2134433"/>
            <a:ext cx="1189736" cy="2437567"/>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6" name="Ευθεία γραμμή σύνδεσης 5">
            <a:extLst>
              <a:ext uri="{FF2B5EF4-FFF2-40B4-BE49-F238E27FC236}">
                <a16:creationId xmlns:a16="http://schemas.microsoft.com/office/drawing/2014/main" id="{11FC7886-7B87-0F79-3056-2C7F017ED8CF}"/>
              </a:ext>
            </a:extLst>
          </p:cNvPr>
          <p:cNvCxnSpPr>
            <a:cxnSpLocks/>
          </p:cNvCxnSpPr>
          <p:nvPr/>
        </p:nvCxnSpPr>
        <p:spPr>
          <a:xfrm flipV="1">
            <a:off x="2975818" y="2018068"/>
            <a:ext cx="6949691" cy="2181625"/>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9" name="Ευθεία γραμμή σύνδεσης 8">
            <a:extLst>
              <a:ext uri="{FF2B5EF4-FFF2-40B4-BE49-F238E27FC236}">
                <a16:creationId xmlns:a16="http://schemas.microsoft.com/office/drawing/2014/main" id="{88388226-F49A-9E8C-8426-E646A9DCD1C1}"/>
              </a:ext>
            </a:extLst>
          </p:cNvPr>
          <p:cNvCxnSpPr>
            <a:cxnSpLocks/>
          </p:cNvCxnSpPr>
          <p:nvPr/>
        </p:nvCxnSpPr>
        <p:spPr>
          <a:xfrm>
            <a:off x="257061" y="2094526"/>
            <a:ext cx="9041175" cy="2065260"/>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4081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6E393-2880-4EB8-0686-B05B4CABDE09}"/>
            </a:ext>
          </a:extLst>
        </p:cNvPr>
        <p:cNvGrpSpPr/>
        <p:nvPr/>
      </p:nvGrpSpPr>
      <p:grpSpPr>
        <a:xfrm>
          <a:off x="0" y="0"/>
          <a:ext cx="0" cy="0"/>
          <a:chOff x="0" y="0"/>
          <a:chExt cx="0" cy="0"/>
        </a:xfrm>
      </p:grpSpPr>
      <p:pic>
        <p:nvPicPr>
          <p:cNvPr id="2054" name="Picture 6" descr="Τοξοβολία - 153 χιλιάδες εικόνες, εικονογραφήσεις και φωτογραφίες στοκ  χωρίς δικαιώματα | Shutterstock">
            <a:extLst>
              <a:ext uri="{FF2B5EF4-FFF2-40B4-BE49-F238E27FC236}">
                <a16:creationId xmlns:a16="http://schemas.microsoft.com/office/drawing/2014/main" id="{665B79DA-445B-AE87-742C-F572FA46AA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791"/>
          <a:stretch/>
        </p:blipFill>
        <p:spPr bwMode="auto">
          <a:xfrm>
            <a:off x="1037492" y="538653"/>
            <a:ext cx="4491808" cy="5528039"/>
          </a:xfrm>
          <a:prstGeom prst="rect">
            <a:avLst/>
          </a:prstGeom>
          <a:noFill/>
          <a:extLst>
            <a:ext uri="{909E8E84-426E-40DD-AFC4-6F175D3DCCD1}">
              <a14:hiddenFill xmlns:a14="http://schemas.microsoft.com/office/drawing/2010/main">
                <a:solidFill>
                  <a:srgbClr val="FFFFFF"/>
                </a:solidFill>
              </a14:hiddenFill>
            </a:ext>
          </a:extLst>
        </p:spPr>
      </p:pic>
      <p:sp>
        <p:nvSpPr>
          <p:cNvPr id="5" name="Φυσαλίδα σκέψης: Σύννεφο 4">
            <a:extLst>
              <a:ext uri="{FF2B5EF4-FFF2-40B4-BE49-F238E27FC236}">
                <a16:creationId xmlns:a16="http://schemas.microsoft.com/office/drawing/2014/main" id="{D083EC2C-1F53-166A-6A73-0A7FC60BD060}"/>
              </a:ext>
            </a:extLst>
          </p:cNvPr>
          <p:cNvSpPr/>
          <p:nvPr/>
        </p:nvSpPr>
        <p:spPr>
          <a:xfrm>
            <a:off x="6536171" y="252145"/>
            <a:ext cx="4128898" cy="3845071"/>
          </a:xfrm>
          <a:prstGeom prst="cloudCallout">
            <a:avLst>
              <a:gd name="adj1" fmla="val -52774"/>
              <a:gd name="adj2" fmla="val 14259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rgbClr val="FF0000"/>
                </a:solidFill>
              </a:rPr>
              <a:t>ΣΤΟΧΟΣ  :</a:t>
            </a:r>
          </a:p>
          <a:p>
            <a:pPr algn="ctr"/>
            <a:endParaRPr lang="el-GR" b="1" dirty="0">
              <a:solidFill>
                <a:srgbClr val="FF0000"/>
              </a:solidFill>
            </a:endParaRPr>
          </a:p>
          <a:p>
            <a:pPr algn="ctr"/>
            <a:r>
              <a:rPr lang="el-GR" b="1" dirty="0">
                <a:solidFill>
                  <a:srgbClr val="FF0000"/>
                </a:solidFill>
              </a:rPr>
              <a:t>ΕΠΑΝΑΛΗΨΗ  ΓΙΑ ΤΟ  ΔΙΑΓΩΓΙΣΜΑ </a:t>
            </a:r>
          </a:p>
        </p:txBody>
      </p:sp>
    </p:spTree>
    <p:extLst>
      <p:ext uri="{BB962C8B-B14F-4D97-AF65-F5344CB8AC3E}">
        <p14:creationId xmlns:p14="http://schemas.microsoft.com/office/powerpoint/2010/main" val="25378390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Μινωικός ή κυκλαδικός πολιτισμός - Εκπαιδευτικές δραστηριότητες">
            <a:extLst>
              <a:ext uri="{FF2B5EF4-FFF2-40B4-BE49-F238E27FC236}">
                <a16:creationId xmlns:a16="http://schemas.microsoft.com/office/drawing/2014/main" id="{6B6AD8C0-2223-9902-3CF4-A45662B8C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31" y="304800"/>
            <a:ext cx="10813774" cy="6056242"/>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4C03FEE4-3060-353D-9E78-F4077B2B1069}"/>
              </a:ext>
            </a:extLst>
          </p:cNvPr>
          <p:cNvSpPr/>
          <p:nvPr/>
        </p:nvSpPr>
        <p:spPr>
          <a:xfrm rot="20094000">
            <a:off x="1363950" y="1410153"/>
            <a:ext cx="1504302" cy="75071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Κυκλαδικός </a:t>
            </a:r>
            <a:endParaRPr lang="el-CY" dirty="0">
              <a:solidFill>
                <a:srgbClr val="FF0000"/>
              </a:solidFill>
            </a:endParaRPr>
          </a:p>
        </p:txBody>
      </p:sp>
      <p:sp>
        <p:nvSpPr>
          <p:cNvPr id="3" name="Ορθογώνιο: Στρογγύλεμα γωνιών 2">
            <a:extLst>
              <a:ext uri="{FF2B5EF4-FFF2-40B4-BE49-F238E27FC236}">
                <a16:creationId xmlns:a16="http://schemas.microsoft.com/office/drawing/2014/main" id="{F64A9D99-B737-A6BD-3320-8B391FC0685A}"/>
              </a:ext>
            </a:extLst>
          </p:cNvPr>
          <p:cNvSpPr/>
          <p:nvPr/>
        </p:nvSpPr>
        <p:spPr>
          <a:xfrm>
            <a:off x="1431232" y="4399719"/>
            <a:ext cx="1457739" cy="90114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dirty="0"/>
          </a:p>
        </p:txBody>
      </p:sp>
      <p:sp>
        <p:nvSpPr>
          <p:cNvPr id="4" name="Ορθογώνιο: Στρογγύλεμα γωνιών 3">
            <a:extLst>
              <a:ext uri="{FF2B5EF4-FFF2-40B4-BE49-F238E27FC236}">
                <a16:creationId xmlns:a16="http://schemas.microsoft.com/office/drawing/2014/main" id="{9BDD8204-B1B4-28DD-BA55-039151BFEE1D}"/>
              </a:ext>
            </a:extLst>
          </p:cNvPr>
          <p:cNvSpPr/>
          <p:nvPr/>
        </p:nvSpPr>
        <p:spPr>
          <a:xfrm rot="10196626" flipV="1">
            <a:off x="1431233" y="2835964"/>
            <a:ext cx="1457739" cy="90114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Μινωικός </a:t>
            </a:r>
            <a:endParaRPr lang="el-CY" dirty="0">
              <a:solidFill>
                <a:srgbClr val="FF0000"/>
              </a:solidFill>
            </a:endParaRPr>
          </a:p>
        </p:txBody>
      </p:sp>
      <p:sp>
        <p:nvSpPr>
          <p:cNvPr id="5" name="Ορθογώνιο: Στρογγύλεμα γωνιών 4">
            <a:extLst>
              <a:ext uri="{FF2B5EF4-FFF2-40B4-BE49-F238E27FC236}">
                <a16:creationId xmlns:a16="http://schemas.microsoft.com/office/drawing/2014/main" id="{867D8EBF-F2EC-80DB-5962-FABDAF3A62F2}"/>
              </a:ext>
            </a:extLst>
          </p:cNvPr>
          <p:cNvSpPr/>
          <p:nvPr/>
        </p:nvSpPr>
        <p:spPr>
          <a:xfrm rot="8896438" flipV="1">
            <a:off x="1363753" y="4399718"/>
            <a:ext cx="1457739" cy="90114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Μυκηναϊκός  </a:t>
            </a:r>
            <a:endParaRPr lang="el-CY" dirty="0">
              <a:solidFill>
                <a:srgbClr val="FF0000"/>
              </a:solidFill>
            </a:endParaRPr>
          </a:p>
        </p:txBody>
      </p:sp>
      <p:sp>
        <p:nvSpPr>
          <p:cNvPr id="6" name="Οβάλ 5">
            <a:extLst>
              <a:ext uri="{FF2B5EF4-FFF2-40B4-BE49-F238E27FC236}">
                <a16:creationId xmlns:a16="http://schemas.microsoft.com/office/drawing/2014/main" id="{C9DF09FE-7E6E-00B4-0CC3-6ED6BB84D797}"/>
              </a:ext>
            </a:extLst>
          </p:cNvPr>
          <p:cNvSpPr/>
          <p:nvPr/>
        </p:nvSpPr>
        <p:spPr>
          <a:xfrm>
            <a:off x="7566991" y="3048000"/>
            <a:ext cx="622852" cy="6493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1</a:t>
            </a:r>
            <a:endParaRPr lang="el-CY" dirty="0">
              <a:solidFill>
                <a:srgbClr val="FF0000"/>
              </a:solidFill>
            </a:endParaRPr>
          </a:p>
        </p:txBody>
      </p:sp>
      <p:sp>
        <p:nvSpPr>
          <p:cNvPr id="7" name="Οβάλ 6">
            <a:extLst>
              <a:ext uri="{FF2B5EF4-FFF2-40B4-BE49-F238E27FC236}">
                <a16:creationId xmlns:a16="http://schemas.microsoft.com/office/drawing/2014/main" id="{4A4FA480-61D7-87CD-D9D5-4857F27D9FDF}"/>
              </a:ext>
            </a:extLst>
          </p:cNvPr>
          <p:cNvSpPr/>
          <p:nvPr/>
        </p:nvSpPr>
        <p:spPr>
          <a:xfrm>
            <a:off x="7626625" y="4379842"/>
            <a:ext cx="622852" cy="6493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2</a:t>
            </a:r>
            <a:endParaRPr lang="el-CY" dirty="0">
              <a:solidFill>
                <a:srgbClr val="FF0000"/>
              </a:solidFill>
            </a:endParaRPr>
          </a:p>
        </p:txBody>
      </p:sp>
      <p:sp>
        <p:nvSpPr>
          <p:cNvPr id="8" name="Οβάλ 7">
            <a:extLst>
              <a:ext uri="{FF2B5EF4-FFF2-40B4-BE49-F238E27FC236}">
                <a16:creationId xmlns:a16="http://schemas.microsoft.com/office/drawing/2014/main" id="{E17B8EC9-E017-244C-EE8D-CC3F245D68E1}"/>
              </a:ext>
            </a:extLst>
          </p:cNvPr>
          <p:cNvSpPr/>
          <p:nvPr/>
        </p:nvSpPr>
        <p:spPr>
          <a:xfrm>
            <a:off x="5625548" y="3647661"/>
            <a:ext cx="622852" cy="6493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3</a:t>
            </a:r>
            <a:endParaRPr lang="el-CY" dirty="0">
              <a:solidFill>
                <a:srgbClr val="FF0000"/>
              </a:solidFill>
            </a:endParaRPr>
          </a:p>
        </p:txBody>
      </p:sp>
      <p:sp>
        <p:nvSpPr>
          <p:cNvPr id="9" name="Οβάλ 8">
            <a:extLst>
              <a:ext uri="{FF2B5EF4-FFF2-40B4-BE49-F238E27FC236}">
                <a16:creationId xmlns:a16="http://schemas.microsoft.com/office/drawing/2014/main" id="{2E9D8927-4444-20ED-3973-B57BCC5AE8CD}"/>
              </a:ext>
            </a:extLst>
          </p:cNvPr>
          <p:cNvSpPr/>
          <p:nvPr/>
        </p:nvSpPr>
        <p:spPr>
          <a:xfrm>
            <a:off x="3078688" y="4525612"/>
            <a:ext cx="622852" cy="6493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3</a:t>
            </a:r>
            <a:endParaRPr lang="el-CY" dirty="0">
              <a:solidFill>
                <a:srgbClr val="FF0000"/>
              </a:solidFill>
            </a:endParaRPr>
          </a:p>
        </p:txBody>
      </p:sp>
      <p:sp>
        <p:nvSpPr>
          <p:cNvPr id="10" name="Οβάλ 9">
            <a:extLst>
              <a:ext uri="{FF2B5EF4-FFF2-40B4-BE49-F238E27FC236}">
                <a16:creationId xmlns:a16="http://schemas.microsoft.com/office/drawing/2014/main" id="{AD89526A-BA63-1D42-361E-98716CF466A5}"/>
              </a:ext>
            </a:extLst>
          </p:cNvPr>
          <p:cNvSpPr/>
          <p:nvPr/>
        </p:nvSpPr>
        <p:spPr>
          <a:xfrm>
            <a:off x="3088972" y="2991678"/>
            <a:ext cx="622852" cy="6493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2</a:t>
            </a:r>
            <a:endParaRPr lang="el-CY" dirty="0">
              <a:solidFill>
                <a:srgbClr val="FF0000"/>
              </a:solidFill>
            </a:endParaRPr>
          </a:p>
        </p:txBody>
      </p:sp>
      <p:sp>
        <p:nvSpPr>
          <p:cNvPr id="11" name="Οβάλ 10">
            <a:extLst>
              <a:ext uri="{FF2B5EF4-FFF2-40B4-BE49-F238E27FC236}">
                <a16:creationId xmlns:a16="http://schemas.microsoft.com/office/drawing/2014/main" id="{9D831706-B540-EEB3-DBCE-6CAC62225547}"/>
              </a:ext>
            </a:extLst>
          </p:cNvPr>
          <p:cNvSpPr/>
          <p:nvPr/>
        </p:nvSpPr>
        <p:spPr>
          <a:xfrm>
            <a:off x="3088972" y="1558280"/>
            <a:ext cx="622852" cy="6493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rgbClr val="FF0000"/>
                </a:solidFill>
              </a:rPr>
              <a:t>1</a:t>
            </a:r>
            <a:endParaRPr lang="el-CY" dirty="0">
              <a:solidFill>
                <a:srgbClr val="FF0000"/>
              </a:solidFill>
            </a:endParaRPr>
          </a:p>
        </p:txBody>
      </p:sp>
      <p:sp>
        <p:nvSpPr>
          <p:cNvPr id="12" name="Ορθογώνιο: Στρογγύλεμα γωνιών 11">
            <a:extLst>
              <a:ext uri="{FF2B5EF4-FFF2-40B4-BE49-F238E27FC236}">
                <a16:creationId xmlns:a16="http://schemas.microsoft.com/office/drawing/2014/main" id="{0DAF2C24-66DF-E67E-0A8F-1A4400BD2689}"/>
              </a:ext>
            </a:extLst>
          </p:cNvPr>
          <p:cNvSpPr/>
          <p:nvPr/>
        </p:nvSpPr>
        <p:spPr>
          <a:xfrm>
            <a:off x="622852" y="496958"/>
            <a:ext cx="3869635" cy="6295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Υπόμνημα </a:t>
            </a:r>
            <a:endParaRPr lang="el-CY" sz="3200" dirty="0"/>
          </a:p>
        </p:txBody>
      </p:sp>
      <p:sp>
        <p:nvSpPr>
          <p:cNvPr id="13" name="Ορθογώνιο: Στρογγύλεμα γωνιών 12">
            <a:extLst>
              <a:ext uri="{FF2B5EF4-FFF2-40B4-BE49-F238E27FC236}">
                <a16:creationId xmlns:a16="http://schemas.microsoft.com/office/drawing/2014/main" id="{8DAEE52F-CD7F-2233-DB18-D86E69DB735D}"/>
              </a:ext>
            </a:extLst>
          </p:cNvPr>
          <p:cNvSpPr/>
          <p:nvPr/>
        </p:nvSpPr>
        <p:spPr>
          <a:xfrm>
            <a:off x="5148470" y="-79562"/>
            <a:ext cx="3869635" cy="92775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Εποχή  του χαλκού </a:t>
            </a:r>
            <a:endParaRPr lang="el-CY" sz="3200" dirty="0"/>
          </a:p>
        </p:txBody>
      </p:sp>
    </p:spTree>
    <p:extLst>
      <p:ext uri="{BB962C8B-B14F-4D97-AF65-F5344CB8AC3E}">
        <p14:creationId xmlns:p14="http://schemas.microsoft.com/office/powerpoint/2010/main" val="16145030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κείμενο, χάρτης&#10;&#10;Το περιεχόμενο που δημιουργείται από AI ενδέχεται να είναι εσφαλμένο.">
            <a:extLst>
              <a:ext uri="{FF2B5EF4-FFF2-40B4-BE49-F238E27FC236}">
                <a16:creationId xmlns:a16="http://schemas.microsoft.com/office/drawing/2014/main" id="{EC6D9AB0-7F60-E158-D8F7-9D150EA0A198}"/>
              </a:ext>
            </a:extLst>
          </p:cNvPr>
          <p:cNvPicPr>
            <a:picLocks noChangeAspect="1"/>
          </p:cNvPicPr>
          <p:nvPr/>
        </p:nvPicPr>
        <p:blipFill>
          <a:blip r:embed="rId2">
            <a:extLst>
              <a:ext uri="{28A0092B-C50C-407E-A947-70E740481C1C}">
                <a14:useLocalDpi xmlns:a14="http://schemas.microsoft.com/office/drawing/2010/main" val="0"/>
              </a:ext>
            </a:extLst>
          </a:blip>
          <a:srcRect l="14829" t="3178" r="29147" b="12835"/>
          <a:stretch>
            <a:fillRect/>
          </a:stretch>
        </p:blipFill>
        <p:spPr>
          <a:xfrm rot="5400000">
            <a:off x="3249387" y="-2705098"/>
            <a:ext cx="5736771" cy="11451774"/>
          </a:xfrm>
          <a:prstGeom prst="rect">
            <a:avLst/>
          </a:prstGeom>
        </p:spPr>
      </p:pic>
      <p:sp>
        <p:nvSpPr>
          <p:cNvPr id="4" name="TextBox 3">
            <a:extLst>
              <a:ext uri="{FF2B5EF4-FFF2-40B4-BE49-F238E27FC236}">
                <a16:creationId xmlns:a16="http://schemas.microsoft.com/office/drawing/2014/main" id="{43729401-5125-2A20-7DF7-63983452EE30}"/>
              </a:ext>
            </a:extLst>
          </p:cNvPr>
          <p:cNvSpPr txBox="1"/>
          <p:nvPr/>
        </p:nvSpPr>
        <p:spPr>
          <a:xfrm>
            <a:off x="1442358" y="6059267"/>
            <a:ext cx="9350828" cy="646331"/>
          </a:xfrm>
          <a:prstGeom prst="rect">
            <a:avLst/>
          </a:prstGeom>
          <a:solidFill>
            <a:schemeClr val="bg1"/>
          </a:solidFill>
          <a:ln>
            <a:solidFill>
              <a:schemeClr val="tx1"/>
            </a:solidFill>
          </a:ln>
        </p:spPr>
        <p:txBody>
          <a:bodyPr wrap="square">
            <a:spAutoFit/>
          </a:bodyPr>
          <a:lstStyle/>
          <a:p>
            <a:pPr algn="ctr"/>
            <a:endParaRPr lang="el-GR" dirty="0"/>
          </a:p>
          <a:p>
            <a:pPr algn="ctr"/>
            <a:r>
              <a:rPr lang="el-GR" dirty="0"/>
              <a:t>Στυλιανός Αλεξίου κ.ά., </a:t>
            </a:r>
            <a:r>
              <a:rPr lang="el-GR" i="1" dirty="0"/>
              <a:t>Ιστορία  του Ελληνικού Έθνους,</a:t>
            </a:r>
            <a:r>
              <a:rPr lang="el-GR" dirty="0"/>
              <a:t> τόμος  Α’, Αθήνα, 1970, σελ. 20.</a:t>
            </a:r>
          </a:p>
        </p:txBody>
      </p:sp>
      <p:sp>
        <p:nvSpPr>
          <p:cNvPr id="5" name="Βέλος: Κάτω 4">
            <a:extLst>
              <a:ext uri="{FF2B5EF4-FFF2-40B4-BE49-F238E27FC236}">
                <a16:creationId xmlns:a16="http://schemas.microsoft.com/office/drawing/2014/main" id="{8F8335F2-24E1-E807-B8A4-9A5E0FF578C0}"/>
              </a:ext>
            </a:extLst>
          </p:cNvPr>
          <p:cNvSpPr/>
          <p:nvPr/>
        </p:nvSpPr>
        <p:spPr>
          <a:xfrm rot="3618888">
            <a:off x="7331606" y="3309035"/>
            <a:ext cx="533400" cy="139337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2" name="Βέλος: Κάτω 1">
            <a:extLst>
              <a:ext uri="{FF2B5EF4-FFF2-40B4-BE49-F238E27FC236}">
                <a16:creationId xmlns:a16="http://schemas.microsoft.com/office/drawing/2014/main" id="{3DC50810-DDDD-0ECA-F5CB-D0DDAC368C92}"/>
              </a:ext>
            </a:extLst>
          </p:cNvPr>
          <p:cNvSpPr/>
          <p:nvPr/>
        </p:nvSpPr>
        <p:spPr>
          <a:xfrm rot="4027792">
            <a:off x="6970503" y="4347992"/>
            <a:ext cx="533400" cy="139337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7" name="Βέλος: Κάτω 6">
            <a:extLst>
              <a:ext uri="{FF2B5EF4-FFF2-40B4-BE49-F238E27FC236}">
                <a16:creationId xmlns:a16="http://schemas.microsoft.com/office/drawing/2014/main" id="{9A55DDA7-85BD-E467-BCCF-69C9FC55A46C}"/>
              </a:ext>
            </a:extLst>
          </p:cNvPr>
          <p:cNvSpPr/>
          <p:nvPr/>
        </p:nvSpPr>
        <p:spPr>
          <a:xfrm rot="1178496">
            <a:off x="3663980" y="1825140"/>
            <a:ext cx="533400" cy="139337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Tree>
    <p:extLst>
      <p:ext uri="{BB962C8B-B14F-4D97-AF65-F5344CB8AC3E}">
        <p14:creationId xmlns:p14="http://schemas.microsoft.com/office/powerpoint/2010/main" val="2849627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D43083-2054-AE14-DB9F-E948C51E898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6257C72-BED9-4211-88D9-7817EF449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F869-AF80-73C6-E6F3-5D24F4035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6A5381E-D242-54B8-B120-387801DD77D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l-GR" sz="2400" b="1" dirty="0">
                <a:solidFill>
                  <a:srgbClr val="FF0000"/>
                </a:solidFill>
                <a:effectLst/>
                <a:latin typeface="Calibri" panose="020F0502020204030204" pitchFamily="34" charset="0"/>
                <a:ea typeface="Calibri" panose="020F0502020204030204" pitchFamily="34" charset="0"/>
              </a:rPr>
              <a:t>Κέντρο  Μινωικού Πολιτισμού </a:t>
            </a:r>
            <a:endParaRPr lang="en-US" sz="2400" b="1" kern="1200" dirty="0">
              <a:solidFill>
                <a:srgbClr val="FF0000"/>
              </a:solidFill>
              <a:latin typeface="+mj-lt"/>
              <a:ea typeface="+mj-ea"/>
              <a:cs typeface="+mj-cs"/>
            </a:endParaRPr>
          </a:p>
        </p:txBody>
      </p:sp>
      <p:graphicFrame>
        <p:nvGraphicFramePr>
          <p:cNvPr id="4" name="Θέση περιεχομένου 3">
            <a:extLst>
              <a:ext uri="{FF2B5EF4-FFF2-40B4-BE49-F238E27FC236}">
                <a16:creationId xmlns:a16="http://schemas.microsoft.com/office/drawing/2014/main" id="{2EC7DB9C-7E74-A8C6-E6C6-9E3485E0931D}"/>
              </a:ext>
            </a:extLst>
          </p:cNvPr>
          <p:cNvGraphicFramePr>
            <a:graphicFrameLocks noGrp="1"/>
          </p:cNvGraphicFramePr>
          <p:nvPr>
            <p:ph idx="1"/>
          </p:nvPr>
        </p:nvGraphicFramePr>
        <p:xfrm>
          <a:off x="6221292" y="740229"/>
          <a:ext cx="2822815" cy="3755571"/>
        </p:xfrm>
        <a:graphic>
          <a:graphicData uri="http://schemas.openxmlformats.org/drawingml/2006/table">
            <a:tbl>
              <a:tblPr firstRow="1" firstCol="1" bandRow="1">
                <a:tableStyleId>{5C22544A-7EE6-4342-B048-85BDC9FD1C3A}</a:tableStyleId>
              </a:tblPr>
              <a:tblGrid>
                <a:gridCol w="2822815">
                  <a:extLst>
                    <a:ext uri="{9D8B030D-6E8A-4147-A177-3AD203B41FA5}">
                      <a16:colId xmlns:a16="http://schemas.microsoft.com/office/drawing/2014/main" val="3494810646"/>
                    </a:ext>
                  </a:extLst>
                </a:gridCol>
              </a:tblGrid>
              <a:tr h="1112520">
                <a:tc>
                  <a:txBody>
                    <a:bodyPr/>
                    <a:lstStyle/>
                    <a:p>
                      <a:pPr>
                        <a:lnSpc>
                          <a:spcPts val="1800"/>
                        </a:lnSpc>
                        <a:spcAft>
                          <a:spcPts val="800"/>
                        </a:spcAft>
                      </a:pPr>
                      <a:endParaRPr lang="el-GR" sz="3300" b="1" dirty="0">
                        <a:solidFill>
                          <a:schemeClr val="tx1"/>
                        </a:solidFill>
                        <a:effectLst/>
                      </a:endParaRPr>
                    </a:p>
                    <a:p>
                      <a:pPr>
                        <a:lnSpc>
                          <a:spcPts val="1800"/>
                        </a:lnSpc>
                        <a:spcAft>
                          <a:spcPts val="800"/>
                        </a:spcAft>
                      </a:pPr>
                      <a:r>
                        <a:rPr lang="el-GR" sz="3300" b="1" dirty="0">
                          <a:solidFill>
                            <a:schemeClr val="tx1"/>
                          </a:solidFill>
                          <a:effectLst/>
                        </a:rPr>
                        <a:t>(1)</a:t>
                      </a:r>
                      <a:r>
                        <a:rPr lang="en-US" sz="3300" b="1" dirty="0" err="1">
                          <a:solidFill>
                            <a:schemeClr val="tx1"/>
                          </a:solidFill>
                          <a:effectLst/>
                        </a:rPr>
                        <a:t>Κνωσός</a:t>
                      </a:r>
                      <a:endParaRPr lang="el-CY" sz="3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1112520">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(2)Μυκήνες</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530531">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(3)</a:t>
                      </a:r>
                      <a:r>
                        <a:rPr lang="el-GR" sz="3300" dirty="0" err="1">
                          <a:solidFill>
                            <a:schemeClr val="tx1"/>
                          </a:solidFill>
                          <a:effectLst/>
                        </a:rPr>
                        <a:t>Έγκωμη</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3074" name="Picture 2" descr="9. Ο ΜΙΝΩΙΚΟΣ ΠΟΛΙΤΙΣΜΟΣ">
            <a:extLst>
              <a:ext uri="{FF2B5EF4-FFF2-40B4-BE49-F238E27FC236}">
                <a16:creationId xmlns:a16="http://schemas.microsoft.com/office/drawing/2014/main" id="{F4C54CB8-F062-C09C-404F-FD5C681BC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5347" y="4606698"/>
            <a:ext cx="24003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Ο Μινωικός Πολιτισμός - Ερανιστής">
            <a:extLst>
              <a:ext uri="{FF2B5EF4-FFF2-40B4-BE49-F238E27FC236}">
                <a16:creationId xmlns:a16="http://schemas.microsoft.com/office/drawing/2014/main" id="{DB372B41-0B6D-9C4A-8678-7652A9EB2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8164" y="4495800"/>
            <a:ext cx="1733550" cy="188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4950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βάλ 1">
            <a:extLst>
              <a:ext uri="{FF2B5EF4-FFF2-40B4-BE49-F238E27FC236}">
                <a16:creationId xmlns:a16="http://schemas.microsoft.com/office/drawing/2014/main" id="{78B587EE-9A1B-0400-B91D-E20940638C6A}"/>
              </a:ext>
            </a:extLst>
          </p:cNvPr>
          <p:cNvSpPr/>
          <p:nvPr/>
        </p:nvSpPr>
        <p:spPr>
          <a:xfrm>
            <a:off x="400049" y="2405743"/>
            <a:ext cx="2710543" cy="2264228"/>
          </a:xfrm>
          <a:prstGeom prst="ellipse">
            <a:avLst/>
          </a:prstGeom>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2000" dirty="0"/>
              <a:t>Κ</a:t>
            </a:r>
            <a:r>
              <a:rPr lang="el-GR" sz="2000"/>
              <a:t>υκλαδικός  </a:t>
            </a:r>
            <a:r>
              <a:rPr lang="el-GR" sz="2000" dirty="0"/>
              <a:t>πολιτισμός </a:t>
            </a:r>
            <a:endParaRPr lang="el-CY" sz="2000" dirty="0"/>
          </a:p>
        </p:txBody>
      </p:sp>
      <p:sp>
        <p:nvSpPr>
          <p:cNvPr id="3" name="Βέλος: Δεξιό 2">
            <a:extLst>
              <a:ext uri="{FF2B5EF4-FFF2-40B4-BE49-F238E27FC236}">
                <a16:creationId xmlns:a16="http://schemas.microsoft.com/office/drawing/2014/main" id="{49CF3E87-51E7-27EE-14A6-248FDB533ACC}"/>
              </a:ext>
            </a:extLst>
          </p:cNvPr>
          <p:cNvSpPr/>
          <p:nvPr/>
        </p:nvSpPr>
        <p:spPr>
          <a:xfrm>
            <a:off x="3064330" y="1006929"/>
            <a:ext cx="2786743" cy="609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ΠΟΤΕ </a:t>
            </a:r>
            <a:endParaRPr lang="el-CY" dirty="0"/>
          </a:p>
        </p:txBody>
      </p:sp>
      <p:sp>
        <p:nvSpPr>
          <p:cNvPr id="4" name="Βέλος: Δεξιό 3">
            <a:extLst>
              <a:ext uri="{FF2B5EF4-FFF2-40B4-BE49-F238E27FC236}">
                <a16:creationId xmlns:a16="http://schemas.microsoft.com/office/drawing/2014/main" id="{6C54599F-6A9F-8B16-ADBB-C6C6500EAA0E}"/>
              </a:ext>
            </a:extLst>
          </p:cNvPr>
          <p:cNvSpPr/>
          <p:nvPr/>
        </p:nvSpPr>
        <p:spPr>
          <a:xfrm>
            <a:off x="3080658" y="21771"/>
            <a:ext cx="2786743" cy="609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ΠΟΥ </a:t>
            </a:r>
            <a:endParaRPr lang="el-CY" dirty="0"/>
          </a:p>
        </p:txBody>
      </p:sp>
      <p:sp>
        <p:nvSpPr>
          <p:cNvPr id="6" name="Βέλος: Δεξιό 5">
            <a:extLst>
              <a:ext uri="{FF2B5EF4-FFF2-40B4-BE49-F238E27FC236}">
                <a16:creationId xmlns:a16="http://schemas.microsoft.com/office/drawing/2014/main" id="{9F89ABDF-7E87-DBFC-74B1-7F61B2BF5FC8}"/>
              </a:ext>
            </a:extLst>
          </p:cNvPr>
          <p:cNvSpPr/>
          <p:nvPr/>
        </p:nvSpPr>
        <p:spPr>
          <a:xfrm>
            <a:off x="3080658" y="2770429"/>
            <a:ext cx="2786743" cy="609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ΑΣΧΟΛΙΑ </a:t>
            </a:r>
            <a:endParaRPr lang="el-CY" dirty="0"/>
          </a:p>
        </p:txBody>
      </p:sp>
      <p:sp>
        <p:nvSpPr>
          <p:cNvPr id="7" name="Βέλος: Δεξιό 6">
            <a:extLst>
              <a:ext uri="{FF2B5EF4-FFF2-40B4-BE49-F238E27FC236}">
                <a16:creationId xmlns:a16="http://schemas.microsoft.com/office/drawing/2014/main" id="{F21B80A1-47FC-350C-DFEC-5E4602094977}"/>
              </a:ext>
            </a:extLst>
          </p:cNvPr>
          <p:cNvSpPr/>
          <p:nvPr/>
        </p:nvSpPr>
        <p:spPr>
          <a:xfrm>
            <a:off x="3194955" y="3899821"/>
            <a:ext cx="2786743" cy="115388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solidFill>
                  <a:schemeClr val="tx1"/>
                </a:solidFill>
              </a:rPr>
              <a:t>Κέντρο εξουσίας:</a:t>
            </a:r>
          </a:p>
        </p:txBody>
      </p:sp>
      <p:sp>
        <p:nvSpPr>
          <p:cNvPr id="10" name="Βέλος: Δεξιό 9">
            <a:extLst>
              <a:ext uri="{FF2B5EF4-FFF2-40B4-BE49-F238E27FC236}">
                <a16:creationId xmlns:a16="http://schemas.microsoft.com/office/drawing/2014/main" id="{F3D16C16-2D72-7CA9-7F41-E9A2329EBCD8}"/>
              </a:ext>
            </a:extLst>
          </p:cNvPr>
          <p:cNvSpPr/>
          <p:nvPr/>
        </p:nvSpPr>
        <p:spPr>
          <a:xfrm>
            <a:off x="3194955" y="5143529"/>
            <a:ext cx="2786743" cy="609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ΜΟΡΦΕΣ ΓΡΑΦΗΣ </a:t>
            </a:r>
            <a:endParaRPr lang="el-CY" dirty="0"/>
          </a:p>
        </p:txBody>
      </p:sp>
      <p:cxnSp>
        <p:nvCxnSpPr>
          <p:cNvPr id="12" name="Ευθεία γραμμή σύνδεσης 11">
            <a:extLst>
              <a:ext uri="{FF2B5EF4-FFF2-40B4-BE49-F238E27FC236}">
                <a16:creationId xmlns:a16="http://schemas.microsoft.com/office/drawing/2014/main" id="{FF0EBE7E-9B54-B274-1E9B-7391DCC100E5}"/>
              </a:ext>
            </a:extLst>
          </p:cNvPr>
          <p:cNvCxnSpPr/>
          <p:nvPr/>
        </p:nvCxnSpPr>
        <p:spPr>
          <a:xfrm>
            <a:off x="3080658" y="54428"/>
            <a:ext cx="97969" cy="6531429"/>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
        <p:nvSpPr>
          <p:cNvPr id="13" name="Ορθογώνιο: Στρογγύλεμα γωνιών 12">
            <a:extLst>
              <a:ext uri="{FF2B5EF4-FFF2-40B4-BE49-F238E27FC236}">
                <a16:creationId xmlns:a16="http://schemas.microsoft.com/office/drawing/2014/main" id="{77B24297-8273-D705-5D43-8720FAB16F7E}"/>
              </a:ext>
            </a:extLst>
          </p:cNvPr>
          <p:cNvSpPr/>
          <p:nvPr/>
        </p:nvSpPr>
        <p:spPr>
          <a:xfrm>
            <a:off x="6945085" y="119740"/>
            <a:ext cx="4557802" cy="8273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t>Κυκλάδες – νησιά  (Κέα, Θήρα/Σαντορίνη, Αμοργός Μήλος κτλ.) </a:t>
            </a:r>
            <a:endParaRPr lang="el-CY" b="1" dirty="0"/>
          </a:p>
        </p:txBody>
      </p:sp>
      <p:sp>
        <p:nvSpPr>
          <p:cNvPr id="15" name="Ορθογώνιο: Στρογγύλεμα γωνιών 14">
            <a:extLst>
              <a:ext uri="{FF2B5EF4-FFF2-40B4-BE49-F238E27FC236}">
                <a16:creationId xmlns:a16="http://schemas.microsoft.com/office/drawing/2014/main" id="{F4E622BD-A8BE-A356-8E26-3B6A07FF3C67}"/>
              </a:ext>
            </a:extLst>
          </p:cNvPr>
          <p:cNvSpPr/>
          <p:nvPr/>
        </p:nvSpPr>
        <p:spPr>
          <a:xfrm>
            <a:off x="6945083" y="2552714"/>
            <a:ext cx="4632113" cy="8273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t>εμπόριο</a:t>
            </a:r>
            <a:endParaRPr lang="el-CY" b="1" dirty="0"/>
          </a:p>
        </p:txBody>
      </p:sp>
      <p:sp>
        <p:nvSpPr>
          <p:cNvPr id="16" name="Ορθογώνιο: Στρογγύλεμα γωνιών 15">
            <a:extLst>
              <a:ext uri="{FF2B5EF4-FFF2-40B4-BE49-F238E27FC236}">
                <a16:creationId xmlns:a16="http://schemas.microsoft.com/office/drawing/2014/main" id="{85FEE36E-DA39-8700-5205-A9501E1D2EC1}"/>
              </a:ext>
            </a:extLst>
          </p:cNvPr>
          <p:cNvSpPr/>
          <p:nvPr/>
        </p:nvSpPr>
        <p:spPr>
          <a:xfrm>
            <a:off x="6945084" y="3957975"/>
            <a:ext cx="4557803" cy="8273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t>οικισμοί -&gt; σεισμός -&gt; καταστροφή </a:t>
            </a:r>
            <a:endParaRPr lang="el-CY" b="1" dirty="0"/>
          </a:p>
        </p:txBody>
      </p:sp>
      <p:sp>
        <p:nvSpPr>
          <p:cNvPr id="17" name="Ορθογώνιο: Στρογγύλεμα γωνιών 16">
            <a:extLst>
              <a:ext uri="{FF2B5EF4-FFF2-40B4-BE49-F238E27FC236}">
                <a16:creationId xmlns:a16="http://schemas.microsoft.com/office/drawing/2014/main" id="{F67243E6-B81C-4CCE-5E0C-E2E0188BDAD5}"/>
              </a:ext>
            </a:extLst>
          </p:cNvPr>
          <p:cNvSpPr/>
          <p:nvPr/>
        </p:nvSpPr>
        <p:spPr>
          <a:xfrm>
            <a:off x="6945085" y="5053707"/>
            <a:ext cx="4557802" cy="5946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t>ΑΠΟΥΣΙΑ ΓΡΑΦΗΣ</a:t>
            </a:r>
            <a:endParaRPr lang="el-CY" b="1" dirty="0"/>
          </a:p>
        </p:txBody>
      </p:sp>
      <p:sp>
        <p:nvSpPr>
          <p:cNvPr id="18" name="Ορθογώνιο: Στρογγύλεμα γωνιών 17">
            <a:extLst>
              <a:ext uri="{FF2B5EF4-FFF2-40B4-BE49-F238E27FC236}">
                <a16:creationId xmlns:a16="http://schemas.microsoft.com/office/drawing/2014/main" id="{8CBD5913-B9CE-7AC7-09AC-AF2CB4E14FE4}"/>
              </a:ext>
            </a:extLst>
          </p:cNvPr>
          <p:cNvSpPr/>
          <p:nvPr/>
        </p:nvSpPr>
        <p:spPr>
          <a:xfrm>
            <a:off x="6945085" y="1081062"/>
            <a:ext cx="4557802" cy="8273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t>Εποχή του Χαλκού</a:t>
            </a:r>
            <a:endParaRPr lang="el-CY" b="1" dirty="0"/>
          </a:p>
        </p:txBody>
      </p:sp>
      <p:pic>
        <p:nvPicPr>
          <p:cNvPr id="19" name="Picture 6" descr="παιδί σκέφτεται κάτι διανυσματική απεικόνιση. εικονογραφία από - 178350478">
            <a:extLst>
              <a:ext uri="{FF2B5EF4-FFF2-40B4-BE49-F238E27FC236}">
                <a16:creationId xmlns:a16="http://schemas.microsoft.com/office/drawing/2014/main" id="{BDFF3C4E-FBD0-137E-DA00-7895FE480A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1135209" y="5053707"/>
            <a:ext cx="1172189" cy="1532150"/>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sp>
        <p:nvSpPr>
          <p:cNvPr id="20" name="Βέλος: Δεξιό 9">
            <a:extLst>
              <a:ext uri="{FF2B5EF4-FFF2-40B4-BE49-F238E27FC236}">
                <a16:creationId xmlns:a16="http://schemas.microsoft.com/office/drawing/2014/main" id="{F3D16C16-2D72-7CA9-7F41-E9A2329EBCD8}"/>
              </a:ext>
            </a:extLst>
          </p:cNvPr>
          <p:cNvSpPr/>
          <p:nvPr/>
        </p:nvSpPr>
        <p:spPr>
          <a:xfrm>
            <a:off x="3194955" y="5976257"/>
            <a:ext cx="2786743" cy="609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TEXNH / </a:t>
            </a:r>
            <a:r>
              <a:rPr lang="el-GR" dirty="0"/>
              <a:t>ΘΡΗΣΚΕΙΑ</a:t>
            </a:r>
            <a:endParaRPr lang="el-CY" dirty="0"/>
          </a:p>
        </p:txBody>
      </p:sp>
      <p:sp>
        <p:nvSpPr>
          <p:cNvPr id="21" name="Ορθογώνιο: Στρογγύλεμα γωνιών 16">
            <a:extLst>
              <a:ext uri="{FF2B5EF4-FFF2-40B4-BE49-F238E27FC236}">
                <a16:creationId xmlns:a16="http://schemas.microsoft.com/office/drawing/2014/main" id="{F67243E6-B81C-4CCE-5E0C-E2E0188BDAD5}"/>
              </a:ext>
            </a:extLst>
          </p:cNvPr>
          <p:cNvSpPr/>
          <p:nvPr/>
        </p:nvSpPr>
        <p:spPr>
          <a:xfrm>
            <a:off x="6945084" y="5753129"/>
            <a:ext cx="4557802" cy="11048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t>Μαρμάρινα ειδώλια με γ</a:t>
            </a:r>
            <a:r>
              <a:rPr lang="el-GR" b="1" dirty="0">
                <a:solidFill>
                  <a:srgbClr val="333333"/>
                </a:solidFill>
                <a:latin typeface="Tahoma" panose="020B0604030504040204" pitchFamily="34" charset="0"/>
              </a:rPr>
              <a:t>υμνές γυναίκες &amp; άνδρες μουσικούς </a:t>
            </a:r>
          </a:p>
          <a:p>
            <a:pPr algn="ctr"/>
            <a:r>
              <a:rPr lang="el-GR" b="1" dirty="0">
                <a:solidFill>
                  <a:srgbClr val="333333"/>
                </a:solidFill>
                <a:latin typeface="Tahoma" panose="020B0604030504040204" pitchFamily="34" charset="0"/>
              </a:rPr>
              <a:t>Τοιχογραφίες -  Ο ψαράς </a:t>
            </a:r>
            <a:endParaRPr lang="el-GR" b="1" dirty="0">
              <a:solidFill>
                <a:schemeClr val="tx1"/>
              </a:solidFill>
            </a:endParaRPr>
          </a:p>
        </p:txBody>
      </p:sp>
      <p:pic>
        <p:nvPicPr>
          <p:cNvPr id="1026" name="Picture 2" descr="2.2. Ο ΚΥΚΛΑΔΙΚΟΣ ΠΟΛΙΤΙΣΜΟΣ - Διδάσκοντας στο Γυμνάσιο...">
            <a:extLst>
              <a:ext uri="{FF2B5EF4-FFF2-40B4-BE49-F238E27FC236}">
                <a16:creationId xmlns:a16="http://schemas.microsoft.com/office/drawing/2014/main" id="{3B3E804B-AC6A-8901-9B89-1C219286F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80" y="174201"/>
            <a:ext cx="2781978" cy="2076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01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βάλ 1">
            <a:extLst>
              <a:ext uri="{FF2B5EF4-FFF2-40B4-BE49-F238E27FC236}">
                <a16:creationId xmlns:a16="http://schemas.microsoft.com/office/drawing/2014/main" id="{78B587EE-9A1B-0400-B91D-E20940638C6A}"/>
              </a:ext>
            </a:extLst>
          </p:cNvPr>
          <p:cNvSpPr/>
          <p:nvPr/>
        </p:nvSpPr>
        <p:spPr>
          <a:xfrm>
            <a:off x="400049" y="2405743"/>
            <a:ext cx="2710543" cy="2264228"/>
          </a:xfrm>
          <a:prstGeom prst="ellipse">
            <a:avLst/>
          </a:prstGeom>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2000" dirty="0"/>
              <a:t>Μινωικός  πολιτισμός </a:t>
            </a:r>
            <a:endParaRPr lang="el-CY" sz="2000" dirty="0"/>
          </a:p>
        </p:txBody>
      </p:sp>
      <p:sp>
        <p:nvSpPr>
          <p:cNvPr id="3" name="Βέλος: Δεξιό 2">
            <a:extLst>
              <a:ext uri="{FF2B5EF4-FFF2-40B4-BE49-F238E27FC236}">
                <a16:creationId xmlns:a16="http://schemas.microsoft.com/office/drawing/2014/main" id="{49CF3E87-51E7-27EE-14A6-248FDB533ACC}"/>
              </a:ext>
            </a:extLst>
          </p:cNvPr>
          <p:cNvSpPr/>
          <p:nvPr/>
        </p:nvSpPr>
        <p:spPr>
          <a:xfrm>
            <a:off x="3064330" y="1006929"/>
            <a:ext cx="2786743" cy="609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ΠΟΤΕ </a:t>
            </a:r>
            <a:endParaRPr lang="el-CY" dirty="0"/>
          </a:p>
        </p:txBody>
      </p:sp>
      <p:sp>
        <p:nvSpPr>
          <p:cNvPr id="4" name="Βέλος: Δεξιό 3">
            <a:extLst>
              <a:ext uri="{FF2B5EF4-FFF2-40B4-BE49-F238E27FC236}">
                <a16:creationId xmlns:a16="http://schemas.microsoft.com/office/drawing/2014/main" id="{6C54599F-6A9F-8B16-ADBB-C6C6500EAA0E}"/>
              </a:ext>
            </a:extLst>
          </p:cNvPr>
          <p:cNvSpPr/>
          <p:nvPr/>
        </p:nvSpPr>
        <p:spPr>
          <a:xfrm>
            <a:off x="3080658" y="21771"/>
            <a:ext cx="2786743" cy="609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ΠΟΥ </a:t>
            </a:r>
            <a:endParaRPr lang="el-CY" dirty="0"/>
          </a:p>
        </p:txBody>
      </p:sp>
      <p:sp>
        <p:nvSpPr>
          <p:cNvPr id="5" name="Βέλος: Δεξιό 4">
            <a:extLst>
              <a:ext uri="{FF2B5EF4-FFF2-40B4-BE49-F238E27FC236}">
                <a16:creationId xmlns:a16="http://schemas.microsoft.com/office/drawing/2014/main" id="{DA26058B-3A89-831F-6673-CAA7B7B5EEDA}"/>
              </a:ext>
            </a:extLst>
          </p:cNvPr>
          <p:cNvSpPr/>
          <p:nvPr/>
        </p:nvSpPr>
        <p:spPr>
          <a:xfrm>
            <a:off x="3107874" y="1908377"/>
            <a:ext cx="2786743" cy="609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ΑΝΑΣΚΑΦΕΑΣ </a:t>
            </a:r>
            <a:endParaRPr lang="el-CY" dirty="0"/>
          </a:p>
        </p:txBody>
      </p:sp>
      <p:sp>
        <p:nvSpPr>
          <p:cNvPr id="6" name="Βέλος: Δεξιό 5">
            <a:extLst>
              <a:ext uri="{FF2B5EF4-FFF2-40B4-BE49-F238E27FC236}">
                <a16:creationId xmlns:a16="http://schemas.microsoft.com/office/drawing/2014/main" id="{9F89ABDF-7E87-DBFC-74B1-7F61B2BF5FC8}"/>
              </a:ext>
            </a:extLst>
          </p:cNvPr>
          <p:cNvSpPr/>
          <p:nvPr/>
        </p:nvSpPr>
        <p:spPr>
          <a:xfrm>
            <a:off x="3107874" y="3200399"/>
            <a:ext cx="2786743" cy="609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ΑΣΧΟΛΙΑ </a:t>
            </a:r>
            <a:endParaRPr lang="el-CY" dirty="0"/>
          </a:p>
        </p:txBody>
      </p:sp>
      <p:sp>
        <p:nvSpPr>
          <p:cNvPr id="7" name="Βέλος: Δεξιό 6">
            <a:extLst>
              <a:ext uri="{FF2B5EF4-FFF2-40B4-BE49-F238E27FC236}">
                <a16:creationId xmlns:a16="http://schemas.microsoft.com/office/drawing/2014/main" id="{F21B80A1-47FC-350C-DFEC-5E4602094977}"/>
              </a:ext>
            </a:extLst>
          </p:cNvPr>
          <p:cNvSpPr/>
          <p:nvPr/>
        </p:nvSpPr>
        <p:spPr>
          <a:xfrm>
            <a:off x="3194955" y="3899821"/>
            <a:ext cx="2786743" cy="115388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solidFill>
                  <a:schemeClr val="tx1"/>
                </a:solidFill>
              </a:rPr>
              <a:t>Κέντρο μινωικής  εξουσίας  :</a:t>
            </a:r>
          </a:p>
        </p:txBody>
      </p:sp>
      <p:sp>
        <p:nvSpPr>
          <p:cNvPr id="10" name="Βέλος: Δεξιό 9">
            <a:extLst>
              <a:ext uri="{FF2B5EF4-FFF2-40B4-BE49-F238E27FC236}">
                <a16:creationId xmlns:a16="http://schemas.microsoft.com/office/drawing/2014/main" id="{F3D16C16-2D72-7CA9-7F41-E9A2329EBCD8}"/>
              </a:ext>
            </a:extLst>
          </p:cNvPr>
          <p:cNvSpPr/>
          <p:nvPr/>
        </p:nvSpPr>
        <p:spPr>
          <a:xfrm>
            <a:off x="3194955" y="5143529"/>
            <a:ext cx="2786743" cy="609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ΜΟΡΦΕΣ ΓΡΑΦΗΣ </a:t>
            </a:r>
            <a:endParaRPr lang="el-CY" dirty="0"/>
          </a:p>
        </p:txBody>
      </p:sp>
      <p:cxnSp>
        <p:nvCxnSpPr>
          <p:cNvPr id="12" name="Ευθεία γραμμή σύνδεσης 11">
            <a:extLst>
              <a:ext uri="{FF2B5EF4-FFF2-40B4-BE49-F238E27FC236}">
                <a16:creationId xmlns:a16="http://schemas.microsoft.com/office/drawing/2014/main" id="{FF0EBE7E-9B54-B274-1E9B-7391DCC100E5}"/>
              </a:ext>
            </a:extLst>
          </p:cNvPr>
          <p:cNvCxnSpPr/>
          <p:nvPr/>
        </p:nvCxnSpPr>
        <p:spPr>
          <a:xfrm>
            <a:off x="3080658" y="54428"/>
            <a:ext cx="97969" cy="6531429"/>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
        <p:nvSpPr>
          <p:cNvPr id="13" name="Ορθογώνιο: Στρογγύλεμα γωνιών 12">
            <a:extLst>
              <a:ext uri="{FF2B5EF4-FFF2-40B4-BE49-F238E27FC236}">
                <a16:creationId xmlns:a16="http://schemas.microsoft.com/office/drawing/2014/main" id="{77B24297-8273-D705-5D43-8720FAB16F7E}"/>
              </a:ext>
            </a:extLst>
          </p:cNvPr>
          <p:cNvSpPr/>
          <p:nvPr/>
        </p:nvSpPr>
        <p:spPr>
          <a:xfrm>
            <a:off x="6945085" y="119740"/>
            <a:ext cx="3712029" cy="8273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t>Κρήτη</a:t>
            </a:r>
            <a:endParaRPr lang="el-CY" b="1" dirty="0"/>
          </a:p>
        </p:txBody>
      </p:sp>
      <p:sp>
        <p:nvSpPr>
          <p:cNvPr id="14" name="Ορθογώνιο: Στρογγύλεμα γωνιών 13">
            <a:extLst>
              <a:ext uri="{FF2B5EF4-FFF2-40B4-BE49-F238E27FC236}">
                <a16:creationId xmlns:a16="http://schemas.microsoft.com/office/drawing/2014/main" id="{C7DC0D60-1D93-A1F3-E0C5-AEA24C0FD367}"/>
              </a:ext>
            </a:extLst>
          </p:cNvPr>
          <p:cNvSpPr/>
          <p:nvPr/>
        </p:nvSpPr>
        <p:spPr>
          <a:xfrm>
            <a:off x="6945084" y="2104319"/>
            <a:ext cx="3712029" cy="8273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800" b="1" dirty="0"/>
              <a:t> Άρθουρ Έβανς</a:t>
            </a:r>
            <a:endParaRPr lang="el-CY" sz="1800" b="1" dirty="0"/>
          </a:p>
        </p:txBody>
      </p:sp>
      <p:sp>
        <p:nvSpPr>
          <p:cNvPr id="15" name="Ορθογώνιο: Στρογγύλεμα γωνιών 14">
            <a:extLst>
              <a:ext uri="{FF2B5EF4-FFF2-40B4-BE49-F238E27FC236}">
                <a16:creationId xmlns:a16="http://schemas.microsoft.com/office/drawing/2014/main" id="{F4E622BD-A8BE-A356-8E26-3B6A07FF3C67}"/>
              </a:ext>
            </a:extLst>
          </p:cNvPr>
          <p:cNvSpPr/>
          <p:nvPr/>
        </p:nvSpPr>
        <p:spPr>
          <a:xfrm>
            <a:off x="6945084" y="3014992"/>
            <a:ext cx="3712029" cy="8273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t>εμπόριο</a:t>
            </a:r>
            <a:endParaRPr lang="el-CY" b="1" dirty="0"/>
          </a:p>
        </p:txBody>
      </p:sp>
      <p:sp>
        <p:nvSpPr>
          <p:cNvPr id="16" name="Ορθογώνιο: Στρογγύλεμα γωνιών 15">
            <a:extLst>
              <a:ext uri="{FF2B5EF4-FFF2-40B4-BE49-F238E27FC236}">
                <a16:creationId xmlns:a16="http://schemas.microsoft.com/office/drawing/2014/main" id="{85FEE36E-DA39-8700-5205-A9501E1D2EC1}"/>
              </a:ext>
            </a:extLst>
          </p:cNvPr>
          <p:cNvSpPr/>
          <p:nvPr/>
        </p:nvSpPr>
        <p:spPr>
          <a:xfrm>
            <a:off x="6945084" y="3957975"/>
            <a:ext cx="3712029" cy="8273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t>Ανάκτορο (Φαιστός, Κνωσός)</a:t>
            </a:r>
            <a:endParaRPr lang="el-CY" b="1" dirty="0"/>
          </a:p>
        </p:txBody>
      </p:sp>
      <p:sp>
        <p:nvSpPr>
          <p:cNvPr id="17" name="Ορθογώνιο: Στρογγύλεμα γωνιών 16">
            <a:extLst>
              <a:ext uri="{FF2B5EF4-FFF2-40B4-BE49-F238E27FC236}">
                <a16:creationId xmlns:a16="http://schemas.microsoft.com/office/drawing/2014/main" id="{F67243E6-B81C-4CCE-5E0C-E2E0188BDAD5}"/>
              </a:ext>
            </a:extLst>
          </p:cNvPr>
          <p:cNvSpPr/>
          <p:nvPr/>
        </p:nvSpPr>
        <p:spPr>
          <a:xfrm>
            <a:off x="6945085" y="5053707"/>
            <a:ext cx="3788230" cy="5946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800" b="1" dirty="0"/>
              <a:t>Ιερογλυφική γραφή</a:t>
            </a:r>
          </a:p>
          <a:p>
            <a:pPr algn="ctr"/>
            <a:r>
              <a:rPr lang="el-GR" b="1" dirty="0"/>
              <a:t>&amp; Γραμμική Α</a:t>
            </a:r>
            <a:endParaRPr lang="el-CY" b="1" dirty="0"/>
          </a:p>
        </p:txBody>
      </p:sp>
      <p:sp>
        <p:nvSpPr>
          <p:cNvPr id="18" name="Ορθογώνιο: Στρογγύλεμα γωνιών 17">
            <a:extLst>
              <a:ext uri="{FF2B5EF4-FFF2-40B4-BE49-F238E27FC236}">
                <a16:creationId xmlns:a16="http://schemas.microsoft.com/office/drawing/2014/main" id="{8CBD5913-B9CE-7AC7-09AC-AF2CB4E14FE4}"/>
              </a:ext>
            </a:extLst>
          </p:cNvPr>
          <p:cNvSpPr/>
          <p:nvPr/>
        </p:nvSpPr>
        <p:spPr>
          <a:xfrm>
            <a:off x="6945085" y="1081062"/>
            <a:ext cx="3712029" cy="8273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t>Εποχή του Χαλκού</a:t>
            </a:r>
            <a:endParaRPr lang="el-CY" b="1" dirty="0"/>
          </a:p>
        </p:txBody>
      </p:sp>
      <p:pic>
        <p:nvPicPr>
          <p:cNvPr id="19" name="Picture 6" descr="παιδί σκέφτεται κάτι διανυσματική απεικόνιση. εικονογραφία από - 178350478">
            <a:extLst>
              <a:ext uri="{FF2B5EF4-FFF2-40B4-BE49-F238E27FC236}">
                <a16:creationId xmlns:a16="http://schemas.microsoft.com/office/drawing/2014/main" id="{BDFF3C4E-FBD0-137E-DA00-7895FE480A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1135209" y="5053707"/>
            <a:ext cx="1172189" cy="1532150"/>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sp>
        <p:nvSpPr>
          <p:cNvPr id="20" name="Βέλος: Δεξιό 9">
            <a:extLst>
              <a:ext uri="{FF2B5EF4-FFF2-40B4-BE49-F238E27FC236}">
                <a16:creationId xmlns:a16="http://schemas.microsoft.com/office/drawing/2014/main" id="{F3D16C16-2D72-7CA9-7F41-E9A2329EBCD8}"/>
              </a:ext>
            </a:extLst>
          </p:cNvPr>
          <p:cNvSpPr/>
          <p:nvPr/>
        </p:nvSpPr>
        <p:spPr>
          <a:xfrm>
            <a:off x="3194955" y="5976257"/>
            <a:ext cx="2786743" cy="609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TEXNH / </a:t>
            </a:r>
            <a:r>
              <a:rPr lang="el-GR" dirty="0"/>
              <a:t>ΘΡΗΣΚΕΙΑ</a:t>
            </a:r>
            <a:endParaRPr lang="el-CY" dirty="0"/>
          </a:p>
        </p:txBody>
      </p:sp>
      <p:sp>
        <p:nvSpPr>
          <p:cNvPr id="21" name="Ορθογώνιο: Στρογγύλεμα γωνιών 16">
            <a:extLst>
              <a:ext uri="{FF2B5EF4-FFF2-40B4-BE49-F238E27FC236}">
                <a16:creationId xmlns:a16="http://schemas.microsoft.com/office/drawing/2014/main" id="{F67243E6-B81C-4CCE-5E0C-E2E0188BDAD5}"/>
              </a:ext>
            </a:extLst>
          </p:cNvPr>
          <p:cNvSpPr/>
          <p:nvPr/>
        </p:nvSpPr>
        <p:spPr>
          <a:xfrm>
            <a:off x="6945084" y="5753129"/>
            <a:ext cx="4103915" cy="11048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b="1" dirty="0" err="1">
                <a:solidFill>
                  <a:schemeClr val="tx1"/>
                </a:solidFill>
              </a:rPr>
              <a:t>ταυροκαθάψια</a:t>
            </a:r>
            <a:r>
              <a:rPr lang="el-GR" sz="1400" b="1" dirty="0">
                <a:solidFill>
                  <a:schemeClr val="tx1"/>
                </a:solidFill>
              </a:rPr>
              <a:t> (τελετή)</a:t>
            </a:r>
          </a:p>
          <a:p>
            <a:pPr algn="ctr"/>
            <a:r>
              <a:rPr lang="el-GR" sz="1400" b="1" dirty="0">
                <a:solidFill>
                  <a:schemeClr val="tx1"/>
                </a:solidFill>
              </a:rPr>
              <a:t> ειδώλιο γυναικείας θεότητας, της θεάς των </a:t>
            </a:r>
            <a:r>
              <a:rPr lang="el-GR" sz="1400" b="1" dirty="0" err="1">
                <a:solidFill>
                  <a:schemeClr val="tx1"/>
                </a:solidFill>
              </a:rPr>
              <a:t>όφεων</a:t>
            </a:r>
            <a:endParaRPr lang="el-GR" sz="1400" b="1" dirty="0">
              <a:solidFill>
                <a:schemeClr val="tx1"/>
              </a:solidFill>
            </a:endParaRPr>
          </a:p>
          <a:p>
            <a:pPr algn="ctr"/>
            <a:r>
              <a:rPr lang="el-GR" sz="1400" b="1" dirty="0">
                <a:solidFill>
                  <a:schemeClr val="tx1"/>
                </a:solidFill>
              </a:rPr>
              <a:t>καμαραϊκό κύπελλο με ολόγλυφα άνθη</a:t>
            </a:r>
          </a:p>
          <a:p>
            <a:pPr algn="ctr"/>
            <a:endParaRPr lang="en-US" sz="1400" b="1" dirty="0">
              <a:solidFill>
                <a:schemeClr val="tx1"/>
              </a:solidFill>
            </a:endParaRPr>
          </a:p>
        </p:txBody>
      </p:sp>
      <p:pic>
        <p:nvPicPr>
          <p:cNvPr id="1028" name="Picture 4" descr="Μινωικός ή κυκλαδικός πολιτισμός - Εκπαιδευτικές δραστηριότητες">
            <a:extLst>
              <a:ext uri="{FF2B5EF4-FFF2-40B4-BE49-F238E27FC236}">
                <a16:creationId xmlns:a16="http://schemas.microsoft.com/office/drawing/2014/main" id="{CCA1C72D-95C5-987F-7A08-9D16193027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678"/>
          <a:stretch>
            <a:fillRect/>
          </a:stretch>
        </p:blipFill>
        <p:spPr bwMode="auto">
          <a:xfrm>
            <a:off x="103801" y="60527"/>
            <a:ext cx="2944201" cy="234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66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71123-9A34-CEA4-B20F-179D180BFBB7}"/>
            </a:ext>
          </a:extLst>
        </p:cNvPr>
        <p:cNvGrpSpPr/>
        <p:nvPr/>
      </p:nvGrpSpPr>
      <p:grpSpPr>
        <a:xfrm>
          <a:off x="0" y="0"/>
          <a:ext cx="0" cy="0"/>
          <a:chOff x="0" y="0"/>
          <a:chExt cx="0" cy="0"/>
        </a:xfrm>
      </p:grpSpPr>
      <p:sp>
        <p:nvSpPr>
          <p:cNvPr id="2" name="Οβάλ 1">
            <a:extLst>
              <a:ext uri="{FF2B5EF4-FFF2-40B4-BE49-F238E27FC236}">
                <a16:creationId xmlns:a16="http://schemas.microsoft.com/office/drawing/2014/main" id="{992952C6-8148-02DB-590F-48EED1CE1814}"/>
              </a:ext>
            </a:extLst>
          </p:cNvPr>
          <p:cNvSpPr/>
          <p:nvPr/>
        </p:nvSpPr>
        <p:spPr>
          <a:xfrm>
            <a:off x="400049" y="2405743"/>
            <a:ext cx="2710543" cy="2264228"/>
          </a:xfrm>
          <a:prstGeom prst="ellipse">
            <a:avLst/>
          </a:prstGeom>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2000" dirty="0"/>
              <a:t>Μυκηναϊκός   πολιτισμός </a:t>
            </a:r>
            <a:endParaRPr lang="el-CY" sz="2000" dirty="0"/>
          </a:p>
        </p:txBody>
      </p:sp>
      <p:sp>
        <p:nvSpPr>
          <p:cNvPr id="3" name="Βέλος: Δεξιό 2">
            <a:extLst>
              <a:ext uri="{FF2B5EF4-FFF2-40B4-BE49-F238E27FC236}">
                <a16:creationId xmlns:a16="http://schemas.microsoft.com/office/drawing/2014/main" id="{0E97862B-D915-8274-64D1-75629F4BD31F}"/>
              </a:ext>
            </a:extLst>
          </p:cNvPr>
          <p:cNvSpPr/>
          <p:nvPr/>
        </p:nvSpPr>
        <p:spPr>
          <a:xfrm>
            <a:off x="3064330" y="1006929"/>
            <a:ext cx="2786743" cy="609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ΠΟΤΕ </a:t>
            </a:r>
            <a:endParaRPr lang="el-CY" dirty="0"/>
          </a:p>
        </p:txBody>
      </p:sp>
      <p:sp>
        <p:nvSpPr>
          <p:cNvPr id="4" name="Βέλος: Δεξιό 3">
            <a:extLst>
              <a:ext uri="{FF2B5EF4-FFF2-40B4-BE49-F238E27FC236}">
                <a16:creationId xmlns:a16="http://schemas.microsoft.com/office/drawing/2014/main" id="{684CBB12-A517-9817-DB35-CB757B8613DC}"/>
              </a:ext>
            </a:extLst>
          </p:cNvPr>
          <p:cNvSpPr/>
          <p:nvPr/>
        </p:nvSpPr>
        <p:spPr>
          <a:xfrm>
            <a:off x="3080658" y="21771"/>
            <a:ext cx="2786743" cy="609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ΠΟΥ </a:t>
            </a:r>
            <a:endParaRPr lang="el-CY" dirty="0"/>
          </a:p>
        </p:txBody>
      </p:sp>
      <p:sp>
        <p:nvSpPr>
          <p:cNvPr id="5" name="Βέλος: Δεξιό 4">
            <a:extLst>
              <a:ext uri="{FF2B5EF4-FFF2-40B4-BE49-F238E27FC236}">
                <a16:creationId xmlns:a16="http://schemas.microsoft.com/office/drawing/2014/main" id="{AEAB9B89-30E4-1DF2-F6DB-2A38C37CD2CB}"/>
              </a:ext>
            </a:extLst>
          </p:cNvPr>
          <p:cNvSpPr/>
          <p:nvPr/>
        </p:nvSpPr>
        <p:spPr>
          <a:xfrm>
            <a:off x="3107874" y="1908377"/>
            <a:ext cx="2786743" cy="609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ΑΝΑΣΚΑΦΕΑΣ </a:t>
            </a:r>
            <a:endParaRPr lang="el-CY" dirty="0"/>
          </a:p>
        </p:txBody>
      </p:sp>
      <p:sp>
        <p:nvSpPr>
          <p:cNvPr id="6" name="Βέλος: Δεξιό 5">
            <a:extLst>
              <a:ext uri="{FF2B5EF4-FFF2-40B4-BE49-F238E27FC236}">
                <a16:creationId xmlns:a16="http://schemas.microsoft.com/office/drawing/2014/main" id="{4C2CE724-637C-7492-DC6B-9392B7B2B323}"/>
              </a:ext>
            </a:extLst>
          </p:cNvPr>
          <p:cNvSpPr/>
          <p:nvPr/>
        </p:nvSpPr>
        <p:spPr>
          <a:xfrm>
            <a:off x="3107874" y="3200399"/>
            <a:ext cx="2786743" cy="609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ΑΣΧΟΛΙΑ </a:t>
            </a:r>
            <a:endParaRPr lang="el-CY" dirty="0"/>
          </a:p>
        </p:txBody>
      </p:sp>
      <p:sp>
        <p:nvSpPr>
          <p:cNvPr id="7" name="Βέλος: Δεξιό 6">
            <a:extLst>
              <a:ext uri="{FF2B5EF4-FFF2-40B4-BE49-F238E27FC236}">
                <a16:creationId xmlns:a16="http://schemas.microsoft.com/office/drawing/2014/main" id="{A39C864D-A4B9-4A7A-BF9E-9B9BE5ECF774}"/>
              </a:ext>
            </a:extLst>
          </p:cNvPr>
          <p:cNvSpPr/>
          <p:nvPr/>
        </p:nvSpPr>
        <p:spPr>
          <a:xfrm>
            <a:off x="3194955" y="3899821"/>
            <a:ext cx="2786743" cy="115388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solidFill>
                  <a:schemeClr val="tx1"/>
                </a:solidFill>
              </a:rPr>
              <a:t>Σημαντικά κέντρα </a:t>
            </a:r>
          </a:p>
        </p:txBody>
      </p:sp>
      <p:sp>
        <p:nvSpPr>
          <p:cNvPr id="10" name="Βέλος: Δεξιό 9">
            <a:extLst>
              <a:ext uri="{FF2B5EF4-FFF2-40B4-BE49-F238E27FC236}">
                <a16:creationId xmlns:a16="http://schemas.microsoft.com/office/drawing/2014/main" id="{7C9766AB-B673-A0DC-8A0A-B36230B9C915}"/>
              </a:ext>
            </a:extLst>
          </p:cNvPr>
          <p:cNvSpPr/>
          <p:nvPr/>
        </p:nvSpPr>
        <p:spPr>
          <a:xfrm>
            <a:off x="3194955" y="5143529"/>
            <a:ext cx="2786743" cy="609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ΜΟΡΦΕΣ ΓΡΑΦΗΣ </a:t>
            </a:r>
            <a:endParaRPr lang="el-CY" dirty="0"/>
          </a:p>
        </p:txBody>
      </p:sp>
      <p:cxnSp>
        <p:nvCxnSpPr>
          <p:cNvPr id="12" name="Ευθεία γραμμή σύνδεσης 11">
            <a:extLst>
              <a:ext uri="{FF2B5EF4-FFF2-40B4-BE49-F238E27FC236}">
                <a16:creationId xmlns:a16="http://schemas.microsoft.com/office/drawing/2014/main" id="{744FCAD0-6925-D3D2-824D-778D14E9784A}"/>
              </a:ext>
            </a:extLst>
          </p:cNvPr>
          <p:cNvCxnSpPr/>
          <p:nvPr/>
        </p:nvCxnSpPr>
        <p:spPr>
          <a:xfrm>
            <a:off x="3080658" y="54428"/>
            <a:ext cx="97969" cy="6531429"/>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
        <p:nvSpPr>
          <p:cNvPr id="13" name="Ορθογώνιο: Στρογγύλεμα γωνιών 12">
            <a:extLst>
              <a:ext uri="{FF2B5EF4-FFF2-40B4-BE49-F238E27FC236}">
                <a16:creationId xmlns:a16="http://schemas.microsoft.com/office/drawing/2014/main" id="{49149E05-FCF6-12A8-D5DA-D95EFE712E3C}"/>
              </a:ext>
            </a:extLst>
          </p:cNvPr>
          <p:cNvSpPr/>
          <p:nvPr/>
        </p:nvSpPr>
        <p:spPr>
          <a:xfrm>
            <a:off x="6188765" y="119740"/>
            <a:ext cx="5348675" cy="5116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2800" dirty="0"/>
          </a:p>
          <a:p>
            <a:pPr algn="ctr"/>
            <a:r>
              <a:rPr lang="el-GR" b="1" dirty="0"/>
              <a:t>ηπειρωτική Ελλάδα - Πελοπόννησος</a:t>
            </a:r>
          </a:p>
          <a:p>
            <a:pPr algn="ctr"/>
            <a:r>
              <a:rPr lang="el-GR" b="1" dirty="0"/>
              <a:t>  </a:t>
            </a:r>
            <a:endParaRPr lang="el-CY" b="1" dirty="0"/>
          </a:p>
        </p:txBody>
      </p:sp>
      <p:sp>
        <p:nvSpPr>
          <p:cNvPr id="14" name="Ορθογώνιο: Στρογγύλεμα γωνιών 13">
            <a:extLst>
              <a:ext uri="{FF2B5EF4-FFF2-40B4-BE49-F238E27FC236}">
                <a16:creationId xmlns:a16="http://schemas.microsoft.com/office/drawing/2014/main" id="{CDD15C29-6998-96B0-CB4D-53115F052754}"/>
              </a:ext>
            </a:extLst>
          </p:cNvPr>
          <p:cNvSpPr/>
          <p:nvPr/>
        </p:nvSpPr>
        <p:spPr>
          <a:xfrm>
            <a:off x="6188766" y="2039865"/>
            <a:ext cx="5348674" cy="5116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chemeClr val="tx1"/>
                </a:solidFill>
              </a:rPr>
              <a:t>Ερρίκος </a:t>
            </a:r>
            <a:r>
              <a:rPr lang="el-GR" b="1" dirty="0" err="1">
                <a:solidFill>
                  <a:schemeClr val="tx1"/>
                </a:solidFill>
              </a:rPr>
              <a:t>Σλήμαν</a:t>
            </a:r>
            <a:endParaRPr lang="el-GR" b="1" dirty="0">
              <a:solidFill>
                <a:schemeClr val="tx1"/>
              </a:solidFill>
            </a:endParaRPr>
          </a:p>
        </p:txBody>
      </p:sp>
      <p:sp>
        <p:nvSpPr>
          <p:cNvPr id="15" name="Ορθογώνιο: Στρογγύλεμα γωνιών 14">
            <a:extLst>
              <a:ext uri="{FF2B5EF4-FFF2-40B4-BE49-F238E27FC236}">
                <a16:creationId xmlns:a16="http://schemas.microsoft.com/office/drawing/2014/main" id="{AFF5C7A7-D8AA-446B-3DE3-E4E7472264B4}"/>
              </a:ext>
            </a:extLst>
          </p:cNvPr>
          <p:cNvSpPr/>
          <p:nvPr/>
        </p:nvSpPr>
        <p:spPr>
          <a:xfrm>
            <a:off x="6153033" y="2823595"/>
            <a:ext cx="5327373" cy="8273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b="1" dirty="0"/>
              <a:t>Εμπόριο (:  (α) εμπορικοί </a:t>
            </a:r>
            <a:r>
              <a:rPr lang="el-GR" sz="2000" b="1"/>
              <a:t>σταθμοί                     (</a:t>
            </a:r>
            <a:r>
              <a:rPr lang="el-GR" sz="2000" b="1" dirty="0"/>
              <a:t>β) αποικίες</a:t>
            </a:r>
            <a:endParaRPr lang="el-CY" sz="2000" b="1" dirty="0"/>
          </a:p>
        </p:txBody>
      </p:sp>
      <p:sp>
        <p:nvSpPr>
          <p:cNvPr id="16" name="Ορθογώνιο: Στρογγύλεμα γωνιών 15">
            <a:extLst>
              <a:ext uri="{FF2B5EF4-FFF2-40B4-BE49-F238E27FC236}">
                <a16:creationId xmlns:a16="http://schemas.microsoft.com/office/drawing/2014/main" id="{28D55AD8-3D8E-5AF0-4C1E-97519CFBF603}"/>
              </a:ext>
            </a:extLst>
          </p:cNvPr>
          <p:cNvSpPr/>
          <p:nvPr/>
        </p:nvSpPr>
        <p:spPr>
          <a:xfrm>
            <a:off x="6188765" y="3892847"/>
            <a:ext cx="5305834" cy="8273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t>Μυκήνες, Τίρυνθα, </a:t>
            </a:r>
            <a:r>
              <a:rPr lang="el-GR" b="1" dirty="0" err="1"/>
              <a:t>Πύλος</a:t>
            </a:r>
            <a:r>
              <a:rPr lang="el-GR" b="1" dirty="0"/>
              <a:t>, Άργος</a:t>
            </a:r>
            <a:endParaRPr lang="el-CY" b="1" dirty="0"/>
          </a:p>
        </p:txBody>
      </p:sp>
      <p:sp>
        <p:nvSpPr>
          <p:cNvPr id="17" name="Ορθογώνιο: Στρογγύλεμα γωνιών 16">
            <a:extLst>
              <a:ext uri="{FF2B5EF4-FFF2-40B4-BE49-F238E27FC236}">
                <a16:creationId xmlns:a16="http://schemas.microsoft.com/office/drawing/2014/main" id="{E470D418-67FA-FA81-12B2-4C56A84B73F2}"/>
              </a:ext>
            </a:extLst>
          </p:cNvPr>
          <p:cNvSpPr/>
          <p:nvPr/>
        </p:nvSpPr>
        <p:spPr>
          <a:xfrm>
            <a:off x="6142382" y="4943955"/>
            <a:ext cx="5441440" cy="5946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t> Γραμμική Β  (</a:t>
            </a:r>
            <a:r>
              <a:rPr lang="el-GR" b="1" dirty="0">
                <a:ea typeface="Calibri" panose="020F0502020204030204" pitchFamily="34" charset="0"/>
                <a:cs typeface="Times New Roman" panose="02020603050405020304" pitchFamily="18" charset="0"/>
              </a:rPr>
              <a:t>Μάικλ </a:t>
            </a:r>
            <a:r>
              <a:rPr lang="el-GR" b="1" dirty="0" err="1">
                <a:ea typeface="Calibri" panose="020F0502020204030204" pitchFamily="34" charset="0"/>
                <a:cs typeface="Times New Roman" panose="02020603050405020304" pitchFamily="18" charset="0"/>
              </a:rPr>
              <a:t>Βέντρις</a:t>
            </a:r>
            <a:r>
              <a:rPr lang="el-GR" b="1" dirty="0">
                <a:ea typeface="Calibri" panose="020F0502020204030204" pitchFamily="34" charset="0"/>
                <a:cs typeface="Times New Roman" panose="02020603050405020304" pitchFamily="18" charset="0"/>
              </a:rPr>
              <a:t> και Τζον Τσάντγουικ</a:t>
            </a:r>
            <a:r>
              <a:rPr lang="el-GR" b="1" dirty="0"/>
              <a:t>)</a:t>
            </a:r>
            <a:endParaRPr lang="el-CY" b="1" dirty="0"/>
          </a:p>
        </p:txBody>
      </p:sp>
      <p:sp>
        <p:nvSpPr>
          <p:cNvPr id="18" name="Ορθογώνιο: Στρογγύλεμα γωνιών 17">
            <a:extLst>
              <a:ext uri="{FF2B5EF4-FFF2-40B4-BE49-F238E27FC236}">
                <a16:creationId xmlns:a16="http://schemas.microsoft.com/office/drawing/2014/main" id="{6A0AC344-8DE2-B2E4-93C2-2D6BBB1E3E9A}"/>
              </a:ext>
            </a:extLst>
          </p:cNvPr>
          <p:cNvSpPr/>
          <p:nvPr/>
        </p:nvSpPr>
        <p:spPr>
          <a:xfrm>
            <a:off x="6188765" y="1081062"/>
            <a:ext cx="5348675" cy="5116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t>Εποχή του Χαλκού</a:t>
            </a:r>
            <a:endParaRPr lang="el-CY" b="1" dirty="0"/>
          </a:p>
        </p:txBody>
      </p:sp>
      <p:pic>
        <p:nvPicPr>
          <p:cNvPr id="19" name="Picture 6" descr="παιδί σκέφτεται κάτι διανυσματική απεικόνιση. εικονογραφία από - 178350478">
            <a:extLst>
              <a:ext uri="{FF2B5EF4-FFF2-40B4-BE49-F238E27FC236}">
                <a16:creationId xmlns:a16="http://schemas.microsoft.com/office/drawing/2014/main" id="{FC918C9A-AB84-2AA2-5875-698C307BE8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1135209" y="5053707"/>
            <a:ext cx="1172189" cy="1532150"/>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sp>
        <p:nvSpPr>
          <p:cNvPr id="20" name="Βέλος: Δεξιό 9">
            <a:extLst>
              <a:ext uri="{FF2B5EF4-FFF2-40B4-BE49-F238E27FC236}">
                <a16:creationId xmlns:a16="http://schemas.microsoft.com/office/drawing/2014/main" id="{B05A783C-0981-FAF2-7909-58DA170BDFD4}"/>
              </a:ext>
            </a:extLst>
          </p:cNvPr>
          <p:cNvSpPr/>
          <p:nvPr/>
        </p:nvSpPr>
        <p:spPr>
          <a:xfrm>
            <a:off x="3194955" y="5976257"/>
            <a:ext cx="2786743" cy="6096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TEXNH / </a:t>
            </a:r>
            <a:r>
              <a:rPr lang="el-GR" dirty="0"/>
              <a:t>ΘΡΗΣΚΕΙΑ</a:t>
            </a:r>
            <a:endParaRPr lang="el-CY" dirty="0"/>
          </a:p>
        </p:txBody>
      </p:sp>
      <p:sp>
        <p:nvSpPr>
          <p:cNvPr id="21" name="Ορθογώνιο: Στρογγύλεμα γωνιών 16">
            <a:extLst>
              <a:ext uri="{FF2B5EF4-FFF2-40B4-BE49-F238E27FC236}">
                <a16:creationId xmlns:a16="http://schemas.microsoft.com/office/drawing/2014/main" id="{18DB19BB-BDA8-1B58-138C-8B77ABAD2751}"/>
              </a:ext>
            </a:extLst>
          </p:cNvPr>
          <p:cNvSpPr/>
          <p:nvPr/>
        </p:nvSpPr>
        <p:spPr>
          <a:xfrm>
            <a:off x="6074700" y="5538595"/>
            <a:ext cx="5852257" cy="131940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1100" b="1" dirty="0">
                <a:solidFill>
                  <a:schemeClr val="tx1"/>
                </a:solidFill>
              </a:rPr>
              <a:t>Θρησκεία : </a:t>
            </a:r>
          </a:p>
          <a:p>
            <a:r>
              <a:rPr lang="el-GR" sz="1100" b="1" dirty="0">
                <a:solidFill>
                  <a:schemeClr val="tx1"/>
                </a:solidFill>
              </a:rPr>
              <a:t>«Κυρία </a:t>
            </a:r>
            <a:r>
              <a:rPr lang="el-GR" sz="1100" b="1" dirty="0" err="1">
                <a:solidFill>
                  <a:schemeClr val="tx1"/>
                </a:solidFill>
              </a:rPr>
              <a:t>Πότνια</a:t>
            </a:r>
            <a:r>
              <a:rPr lang="el-GR" sz="1100" b="1" dirty="0">
                <a:solidFill>
                  <a:schemeClr val="tx1"/>
                </a:solidFill>
              </a:rPr>
              <a:t>»  / ο </a:t>
            </a:r>
            <a:r>
              <a:rPr lang="el-GR" sz="1100" b="1" dirty="0"/>
              <a:t>Ζευς, η Ήρα, ο </a:t>
            </a:r>
            <a:r>
              <a:rPr lang="el-GR" sz="1100" b="1" dirty="0" err="1"/>
              <a:t>Ποσειδών</a:t>
            </a:r>
            <a:r>
              <a:rPr lang="el-GR" sz="1100" b="1" dirty="0"/>
              <a:t>, η Άρτεμις, ο Άρης και ο Διόνυσος</a:t>
            </a:r>
            <a:endParaRPr lang="el-GR" sz="1100" b="1" dirty="0">
              <a:solidFill>
                <a:schemeClr val="tx1"/>
              </a:solidFill>
            </a:endParaRPr>
          </a:p>
          <a:p>
            <a:r>
              <a:rPr lang="el-GR" sz="1100" b="1" dirty="0">
                <a:solidFill>
                  <a:schemeClr val="tx1"/>
                </a:solidFill>
              </a:rPr>
              <a:t>θολωτός  τάφος -Ο «θησαυρός του Ατρέα» </a:t>
            </a:r>
          </a:p>
          <a:p>
            <a:r>
              <a:rPr lang="el-GR" sz="1100" b="1" dirty="0">
                <a:solidFill>
                  <a:schemeClr val="tx1"/>
                </a:solidFill>
              </a:rPr>
              <a:t>Τέχνη : </a:t>
            </a:r>
          </a:p>
          <a:p>
            <a:r>
              <a:rPr lang="el-GR" sz="1100" b="1" dirty="0">
                <a:solidFill>
                  <a:schemeClr val="tx1"/>
                </a:solidFill>
              </a:rPr>
              <a:t>Μυκηναϊκό αγγείο διακοσμείται με χταπόδι και άλλα θαλασσινά μοτίβα</a:t>
            </a:r>
          </a:p>
          <a:p>
            <a:r>
              <a:rPr lang="el-GR" sz="1100" b="1" dirty="0">
                <a:solidFill>
                  <a:schemeClr val="tx1"/>
                </a:solidFill>
              </a:rPr>
              <a:t>Τοιχογραφίες  με πολεμιστές  / σκηνές με άρματα</a:t>
            </a:r>
          </a:p>
        </p:txBody>
      </p:sp>
      <p:pic>
        <p:nvPicPr>
          <p:cNvPr id="8" name="Picture 4" descr="Μινωικός ή κυκλαδικός πολιτισμός - Εκπαιδευτικές δραστηριότητες">
            <a:extLst>
              <a:ext uri="{FF2B5EF4-FFF2-40B4-BE49-F238E27FC236}">
                <a16:creationId xmlns:a16="http://schemas.microsoft.com/office/drawing/2014/main" id="{F10CCD60-960D-B331-8DA5-545A993D25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678"/>
          <a:stretch>
            <a:fillRect/>
          </a:stretch>
        </p:blipFill>
        <p:spPr bwMode="auto">
          <a:xfrm>
            <a:off x="103801" y="60527"/>
            <a:ext cx="2944201" cy="234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14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Γραμμή τερματισμού - 202 χιλιάδες εικόνες, εικονογραφήσεις και φωτογραφίες  στοκ χωρίς δικαιώματα | Shutterstock">
            <a:extLst>
              <a:ext uri="{FF2B5EF4-FFF2-40B4-BE49-F238E27FC236}">
                <a16:creationId xmlns:a16="http://schemas.microsoft.com/office/drawing/2014/main" id="{B3FA0BED-57B1-B03A-6320-AA03421837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77" b="18327"/>
          <a:stretch>
            <a:fillRect/>
          </a:stretch>
        </p:blipFill>
        <p:spPr bwMode="auto">
          <a:xfrm>
            <a:off x="282824" y="253388"/>
            <a:ext cx="11141667" cy="609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072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304E13-1053-75C1-3F69-A89E7DFC1E8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4AFF44E-22D0-7A8C-2683-CDD42C3EAD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8FB282-B7E8-A565-4878-2EA5F757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0226F08-0DBE-4E76-5EC5-DBD6CA5B625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l-GR" sz="2400" b="1" dirty="0">
                <a:solidFill>
                  <a:srgbClr val="FF0000"/>
                </a:solidFill>
                <a:effectLst/>
                <a:latin typeface="Calibri" panose="020F0502020204030204" pitchFamily="34" charset="0"/>
                <a:ea typeface="Calibri" panose="020F0502020204030204" pitchFamily="34" charset="0"/>
              </a:rPr>
              <a:t>Κέντρο  Μινωικού Πολιτισμού </a:t>
            </a:r>
            <a:endParaRPr lang="en-US" sz="2400" b="1" kern="1200" dirty="0">
              <a:solidFill>
                <a:srgbClr val="FF0000"/>
              </a:solidFill>
              <a:latin typeface="+mj-lt"/>
              <a:ea typeface="+mj-ea"/>
              <a:cs typeface="+mj-cs"/>
            </a:endParaRPr>
          </a:p>
        </p:txBody>
      </p:sp>
      <p:graphicFrame>
        <p:nvGraphicFramePr>
          <p:cNvPr id="4" name="Θέση περιεχομένου 3">
            <a:extLst>
              <a:ext uri="{FF2B5EF4-FFF2-40B4-BE49-F238E27FC236}">
                <a16:creationId xmlns:a16="http://schemas.microsoft.com/office/drawing/2014/main" id="{C5C9CB1C-2FB4-0F12-4BF2-1F3D0373B434}"/>
              </a:ext>
            </a:extLst>
          </p:cNvPr>
          <p:cNvGraphicFramePr>
            <a:graphicFrameLocks noGrp="1"/>
          </p:cNvGraphicFramePr>
          <p:nvPr>
            <p:ph idx="1"/>
            <p:extLst>
              <p:ext uri="{D42A27DB-BD31-4B8C-83A1-F6EECF244321}">
                <p14:modId xmlns:p14="http://schemas.microsoft.com/office/powerpoint/2010/main" val="10111635"/>
              </p:ext>
            </p:extLst>
          </p:nvPr>
        </p:nvGraphicFramePr>
        <p:xfrm>
          <a:off x="6221292" y="740229"/>
          <a:ext cx="2822815" cy="3755571"/>
        </p:xfrm>
        <a:graphic>
          <a:graphicData uri="http://schemas.openxmlformats.org/drawingml/2006/table">
            <a:tbl>
              <a:tblPr firstRow="1" firstCol="1" bandRow="1">
                <a:tableStyleId>{5C22544A-7EE6-4342-B048-85BDC9FD1C3A}</a:tableStyleId>
              </a:tblPr>
              <a:tblGrid>
                <a:gridCol w="2822815">
                  <a:extLst>
                    <a:ext uri="{9D8B030D-6E8A-4147-A177-3AD203B41FA5}">
                      <a16:colId xmlns:a16="http://schemas.microsoft.com/office/drawing/2014/main" val="3494810646"/>
                    </a:ext>
                  </a:extLst>
                </a:gridCol>
              </a:tblGrid>
              <a:tr h="1112520">
                <a:tc>
                  <a:txBody>
                    <a:bodyPr/>
                    <a:lstStyle/>
                    <a:p>
                      <a:pPr>
                        <a:lnSpc>
                          <a:spcPts val="1800"/>
                        </a:lnSpc>
                        <a:spcAft>
                          <a:spcPts val="800"/>
                        </a:spcAft>
                      </a:pPr>
                      <a:endParaRPr lang="el-GR" sz="3300" b="1" dirty="0">
                        <a:solidFill>
                          <a:schemeClr val="tx1"/>
                        </a:solidFill>
                        <a:effectLst/>
                      </a:endParaRPr>
                    </a:p>
                    <a:p>
                      <a:pPr>
                        <a:lnSpc>
                          <a:spcPts val="1800"/>
                        </a:lnSpc>
                        <a:spcAft>
                          <a:spcPts val="800"/>
                        </a:spcAft>
                      </a:pPr>
                      <a:r>
                        <a:rPr lang="el-GR" sz="3300" b="1" dirty="0">
                          <a:solidFill>
                            <a:srgbClr val="FF0000"/>
                          </a:solidFill>
                          <a:effectLst/>
                        </a:rPr>
                        <a:t>(1)</a:t>
                      </a:r>
                      <a:r>
                        <a:rPr lang="en-US" sz="3300" b="1" dirty="0" err="1">
                          <a:solidFill>
                            <a:srgbClr val="FF0000"/>
                          </a:solidFill>
                          <a:effectLst/>
                        </a:rPr>
                        <a:t>Κνωσός</a:t>
                      </a:r>
                      <a:endParaRPr lang="el-CY" sz="3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1112520">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(2)Μυκήνες</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530531">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(3)</a:t>
                      </a:r>
                      <a:r>
                        <a:rPr lang="el-GR" sz="3300" dirty="0" err="1">
                          <a:solidFill>
                            <a:schemeClr val="tx1"/>
                          </a:solidFill>
                          <a:effectLst/>
                        </a:rPr>
                        <a:t>Έγκωμη</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3074" name="Picture 2" descr="9. Ο ΜΙΝΩΙΚΟΣ ΠΟΛΙΤΙΣΜΟΣ">
            <a:extLst>
              <a:ext uri="{FF2B5EF4-FFF2-40B4-BE49-F238E27FC236}">
                <a16:creationId xmlns:a16="http://schemas.microsoft.com/office/drawing/2014/main" id="{4572A58A-97CC-78AF-6C7C-9C369B14C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5347" y="4606698"/>
            <a:ext cx="24003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Ο Μινωικός Πολιτισμός - Ερανιστής">
            <a:extLst>
              <a:ext uri="{FF2B5EF4-FFF2-40B4-BE49-F238E27FC236}">
                <a16:creationId xmlns:a16="http://schemas.microsoft.com/office/drawing/2014/main" id="{381B20B8-67AD-6C04-C4E7-D9C379D1F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8164" y="4495800"/>
            <a:ext cx="1733550" cy="188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787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A86E28-C8DB-2AF6-A195-F515ABFDE5C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2FEC03C-CB9C-0F4C-C401-4853CBCA02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4E40D4-9AAD-725A-4936-D637D18B7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1E75728-10DD-78AF-3F62-247846EF426A}"/>
              </a:ext>
            </a:extLst>
          </p:cNvPr>
          <p:cNvSpPr>
            <a:spLocks noGrp="1"/>
          </p:cNvSpPr>
          <p:nvPr>
            <p:ph type="title"/>
          </p:nvPr>
        </p:nvSpPr>
        <p:spPr>
          <a:xfrm>
            <a:off x="640079" y="2074363"/>
            <a:ext cx="307539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l-GR" sz="4000" b="1"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Πότνια</a:t>
            </a:r>
            <a:endParaRPr lang="en-US" sz="4000" b="1" kern="1200" dirty="0">
              <a:solidFill>
                <a:srgbClr val="FF0000"/>
              </a:solidFill>
              <a:latin typeface="+mj-lt"/>
              <a:ea typeface="+mj-ea"/>
              <a:cs typeface="+mj-cs"/>
            </a:endParaRPr>
          </a:p>
        </p:txBody>
      </p:sp>
      <p:graphicFrame>
        <p:nvGraphicFramePr>
          <p:cNvPr id="4" name="Θέση περιεχομένου 3">
            <a:extLst>
              <a:ext uri="{FF2B5EF4-FFF2-40B4-BE49-F238E27FC236}">
                <a16:creationId xmlns:a16="http://schemas.microsoft.com/office/drawing/2014/main" id="{57D1A69D-10EF-C421-ADEF-8E8FD10EE3EB}"/>
              </a:ext>
            </a:extLst>
          </p:cNvPr>
          <p:cNvGraphicFramePr>
            <a:graphicFrameLocks noGrp="1"/>
          </p:cNvGraphicFramePr>
          <p:nvPr>
            <p:ph idx="1"/>
            <p:extLst>
              <p:ext uri="{D42A27DB-BD31-4B8C-83A1-F6EECF244321}">
                <p14:modId xmlns:p14="http://schemas.microsoft.com/office/powerpoint/2010/main" val="954938382"/>
              </p:ext>
            </p:extLst>
          </p:nvPr>
        </p:nvGraphicFramePr>
        <p:xfrm>
          <a:off x="6221292" y="740229"/>
          <a:ext cx="2822815" cy="3755571"/>
        </p:xfrm>
        <a:graphic>
          <a:graphicData uri="http://schemas.openxmlformats.org/drawingml/2006/table">
            <a:tbl>
              <a:tblPr firstRow="1" firstCol="1" bandRow="1">
                <a:tableStyleId>{5C22544A-7EE6-4342-B048-85BDC9FD1C3A}</a:tableStyleId>
              </a:tblPr>
              <a:tblGrid>
                <a:gridCol w="2822815">
                  <a:extLst>
                    <a:ext uri="{9D8B030D-6E8A-4147-A177-3AD203B41FA5}">
                      <a16:colId xmlns:a16="http://schemas.microsoft.com/office/drawing/2014/main" val="3494810646"/>
                    </a:ext>
                  </a:extLst>
                </a:gridCol>
              </a:tblGrid>
              <a:tr h="1112520">
                <a:tc>
                  <a:txBody>
                    <a:bodyPr/>
                    <a:lstStyle/>
                    <a:p>
                      <a:pPr>
                        <a:lnSpc>
                          <a:spcPts val="1800"/>
                        </a:lnSpc>
                        <a:spcAft>
                          <a:spcPts val="800"/>
                        </a:spcAft>
                      </a:pPr>
                      <a:endParaRPr lang="el-GR" sz="3300" b="1" dirty="0">
                        <a:solidFill>
                          <a:schemeClr val="tx1"/>
                        </a:solidFill>
                        <a:effectLst/>
                      </a:endParaRPr>
                    </a:p>
                    <a:p>
                      <a:pPr>
                        <a:lnSpc>
                          <a:spcPts val="1800"/>
                        </a:lnSpc>
                        <a:spcAft>
                          <a:spcPts val="800"/>
                        </a:spcAft>
                      </a:pPr>
                      <a:r>
                        <a:rPr lang="el-GR" sz="3300" b="1" dirty="0">
                          <a:solidFill>
                            <a:schemeClr val="tx1"/>
                          </a:solidFill>
                          <a:effectLst/>
                        </a:rPr>
                        <a:t>(1)</a:t>
                      </a:r>
                      <a:r>
                        <a:rPr lang="el-GR" sz="1800" b="1" kern="1200" dirty="0">
                          <a:solidFill>
                            <a:schemeClr val="tx1"/>
                          </a:solidFill>
                          <a:effectLst/>
                          <a:latin typeface="+mn-lt"/>
                          <a:ea typeface="+mn-ea"/>
                          <a:cs typeface="+mn-cs"/>
                        </a:rPr>
                        <a:t> Κυρίαρχη   μυκηναϊκή θεότητα</a:t>
                      </a:r>
                      <a:endParaRPr lang="el-CY" sz="3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1112520">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(2)</a:t>
                      </a:r>
                      <a:r>
                        <a:rPr lang="el-GR" sz="1800" b="1" kern="1200" dirty="0">
                          <a:solidFill>
                            <a:schemeClr val="lt1"/>
                          </a:solidFill>
                          <a:effectLst/>
                          <a:latin typeface="+mn-lt"/>
                          <a:ea typeface="+mn-ea"/>
                          <a:cs typeface="+mn-cs"/>
                        </a:rPr>
                        <a:t> </a:t>
                      </a:r>
                      <a:r>
                        <a:rPr lang="el-GR" sz="1800" b="1" kern="1200" dirty="0">
                          <a:solidFill>
                            <a:schemeClr val="tx1"/>
                          </a:solidFill>
                          <a:effectLst/>
                          <a:latin typeface="+mn-lt"/>
                          <a:ea typeface="+mn-ea"/>
                          <a:cs typeface="+mn-cs"/>
                        </a:rPr>
                        <a:t>Κυρίαρχη   μινωική  θεότητα</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530531">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(3)</a:t>
                      </a:r>
                      <a:r>
                        <a:rPr lang="el-GR" sz="1800" b="1" kern="1200" dirty="0">
                          <a:solidFill>
                            <a:schemeClr val="tx1"/>
                          </a:solidFill>
                          <a:effectLst/>
                          <a:latin typeface="+mn-lt"/>
                          <a:ea typeface="+mn-ea"/>
                          <a:cs typeface="+mn-cs"/>
                        </a:rPr>
                        <a:t> Κυρίαρχη   κυκλαδική θεότητα</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4098" name="Picture 2" descr="2-6. Μυκηναϊκός Πολιτισμός, Μυκηναϊκή Θρησκεία και Τέχνη">
            <a:extLst>
              <a:ext uri="{FF2B5EF4-FFF2-40B4-BE49-F238E27FC236}">
                <a16:creationId xmlns:a16="http://schemas.microsoft.com/office/drawing/2014/main" id="{D8784416-7570-C237-9337-3398EA1EB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7571" y="4783638"/>
            <a:ext cx="3752129" cy="18263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252F854D-191E-9373-A2AA-93C0BEB6E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5473" y="4813950"/>
            <a:ext cx="2640011" cy="175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563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282868-EA3F-F90D-B1DB-319B9C8BA0E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59B18AA-5C27-419F-A53E-80DD6B8AF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8DC911-83B3-9EEF-199C-0943B7CA5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129D35C-B441-D478-9C70-741076BDB751}"/>
              </a:ext>
            </a:extLst>
          </p:cNvPr>
          <p:cNvSpPr>
            <a:spLocks noGrp="1"/>
          </p:cNvSpPr>
          <p:nvPr>
            <p:ph type="title"/>
          </p:nvPr>
        </p:nvSpPr>
        <p:spPr>
          <a:xfrm>
            <a:off x="640079" y="2074363"/>
            <a:ext cx="307539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l-GR" sz="4000" b="1"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Πότνια</a:t>
            </a:r>
            <a:endParaRPr lang="en-US" sz="4000" b="1" kern="1200" dirty="0">
              <a:solidFill>
                <a:srgbClr val="FF0000"/>
              </a:solidFill>
              <a:latin typeface="+mj-lt"/>
              <a:ea typeface="+mj-ea"/>
              <a:cs typeface="+mj-cs"/>
            </a:endParaRPr>
          </a:p>
        </p:txBody>
      </p:sp>
      <p:graphicFrame>
        <p:nvGraphicFramePr>
          <p:cNvPr id="4" name="Θέση περιεχομένου 3">
            <a:extLst>
              <a:ext uri="{FF2B5EF4-FFF2-40B4-BE49-F238E27FC236}">
                <a16:creationId xmlns:a16="http://schemas.microsoft.com/office/drawing/2014/main" id="{3AB7CF17-7675-32BF-D5FA-084B564313B4}"/>
              </a:ext>
            </a:extLst>
          </p:cNvPr>
          <p:cNvGraphicFramePr>
            <a:graphicFrameLocks noGrp="1"/>
          </p:cNvGraphicFramePr>
          <p:nvPr>
            <p:ph idx="1"/>
            <p:extLst>
              <p:ext uri="{D42A27DB-BD31-4B8C-83A1-F6EECF244321}">
                <p14:modId xmlns:p14="http://schemas.microsoft.com/office/powerpoint/2010/main" val="4031690105"/>
              </p:ext>
            </p:extLst>
          </p:nvPr>
        </p:nvGraphicFramePr>
        <p:xfrm>
          <a:off x="6221292" y="740229"/>
          <a:ext cx="2822815" cy="3755571"/>
        </p:xfrm>
        <a:graphic>
          <a:graphicData uri="http://schemas.openxmlformats.org/drawingml/2006/table">
            <a:tbl>
              <a:tblPr firstRow="1" firstCol="1" bandRow="1">
                <a:tableStyleId>{5C22544A-7EE6-4342-B048-85BDC9FD1C3A}</a:tableStyleId>
              </a:tblPr>
              <a:tblGrid>
                <a:gridCol w="2822815">
                  <a:extLst>
                    <a:ext uri="{9D8B030D-6E8A-4147-A177-3AD203B41FA5}">
                      <a16:colId xmlns:a16="http://schemas.microsoft.com/office/drawing/2014/main" val="3494810646"/>
                    </a:ext>
                  </a:extLst>
                </a:gridCol>
              </a:tblGrid>
              <a:tr h="1112520">
                <a:tc>
                  <a:txBody>
                    <a:bodyPr/>
                    <a:lstStyle/>
                    <a:p>
                      <a:pPr>
                        <a:lnSpc>
                          <a:spcPts val="1800"/>
                        </a:lnSpc>
                        <a:spcAft>
                          <a:spcPts val="800"/>
                        </a:spcAft>
                      </a:pPr>
                      <a:endParaRPr lang="el-GR" sz="3300" b="1" dirty="0">
                        <a:solidFill>
                          <a:schemeClr val="tx1"/>
                        </a:solidFill>
                        <a:effectLst/>
                      </a:endParaRPr>
                    </a:p>
                    <a:p>
                      <a:pPr>
                        <a:lnSpc>
                          <a:spcPts val="1800"/>
                        </a:lnSpc>
                        <a:spcAft>
                          <a:spcPts val="800"/>
                        </a:spcAft>
                      </a:pPr>
                      <a:r>
                        <a:rPr lang="el-GR" sz="3300" b="1" dirty="0">
                          <a:solidFill>
                            <a:srgbClr val="FF0000"/>
                          </a:solidFill>
                          <a:effectLst/>
                        </a:rPr>
                        <a:t>(1)</a:t>
                      </a:r>
                      <a:r>
                        <a:rPr lang="el-GR" sz="1800" b="1" kern="1200" dirty="0">
                          <a:solidFill>
                            <a:srgbClr val="FF0000"/>
                          </a:solidFill>
                          <a:effectLst/>
                          <a:latin typeface="+mn-lt"/>
                          <a:ea typeface="+mn-ea"/>
                          <a:cs typeface="+mn-cs"/>
                        </a:rPr>
                        <a:t> Κυρίαρχη   μυκηναϊκή θεότητα</a:t>
                      </a:r>
                      <a:endParaRPr lang="el-CY" sz="3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a:noFill/>
                    </a:lnT>
                    <a:lnB w="19050">
                      <a:solidFill>
                        <a:schemeClr val="accent1"/>
                      </a:solidFill>
                    </a:lnB>
                    <a:noFill/>
                  </a:tcPr>
                </a:tc>
                <a:extLst>
                  <a:ext uri="{0D108BD9-81ED-4DB2-BD59-A6C34878D82A}">
                    <a16:rowId xmlns:a16="http://schemas.microsoft.com/office/drawing/2014/main" val="129189782"/>
                  </a:ext>
                </a:extLst>
              </a:tr>
              <a:tr h="1112520">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(2)</a:t>
                      </a:r>
                      <a:r>
                        <a:rPr lang="el-GR" sz="1800" b="1" kern="1200" dirty="0">
                          <a:solidFill>
                            <a:schemeClr val="lt1"/>
                          </a:solidFill>
                          <a:effectLst/>
                          <a:latin typeface="+mn-lt"/>
                          <a:ea typeface="+mn-ea"/>
                          <a:cs typeface="+mn-cs"/>
                        </a:rPr>
                        <a:t> </a:t>
                      </a:r>
                      <a:r>
                        <a:rPr lang="el-GR" sz="1800" b="1" kern="1200" dirty="0">
                          <a:solidFill>
                            <a:schemeClr val="tx1"/>
                          </a:solidFill>
                          <a:effectLst/>
                          <a:latin typeface="+mn-lt"/>
                          <a:ea typeface="+mn-ea"/>
                          <a:cs typeface="+mn-cs"/>
                        </a:rPr>
                        <a:t>Κυρίαρχη   μινωική  θεότητα</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19050">
                      <a:solidFill>
                        <a:schemeClr val="accent1"/>
                      </a:solidFill>
                    </a:lnT>
                    <a:lnB w="3175">
                      <a:solidFill>
                        <a:schemeClr val="tx1"/>
                      </a:solidFill>
                    </a:lnB>
                    <a:noFill/>
                  </a:tcPr>
                </a:tc>
                <a:extLst>
                  <a:ext uri="{0D108BD9-81ED-4DB2-BD59-A6C34878D82A}">
                    <a16:rowId xmlns:a16="http://schemas.microsoft.com/office/drawing/2014/main" val="1230324757"/>
                  </a:ext>
                </a:extLst>
              </a:tr>
              <a:tr h="1530531">
                <a:tc>
                  <a:txBody>
                    <a:bodyPr/>
                    <a:lstStyle/>
                    <a:p>
                      <a:pPr>
                        <a:lnSpc>
                          <a:spcPts val="1800"/>
                        </a:lnSpc>
                        <a:spcAft>
                          <a:spcPts val="800"/>
                        </a:spcAft>
                      </a:pPr>
                      <a:endParaRPr lang="el-GR" sz="3300" dirty="0">
                        <a:solidFill>
                          <a:schemeClr val="tx1"/>
                        </a:solidFill>
                        <a:effectLst/>
                      </a:endParaRPr>
                    </a:p>
                    <a:p>
                      <a:pPr>
                        <a:lnSpc>
                          <a:spcPts val="1800"/>
                        </a:lnSpc>
                        <a:spcAft>
                          <a:spcPts val="800"/>
                        </a:spcAft>
                      </a:pPr>
                      <a:r>
                        <a:rPr lang="el-GR" sz="3300" dirty="0">
                          <a:solidFill>
                            <a:schemeClr val="tx1"/>
                          </a:solidFill>
                          <a:effectLst/>
                        </a:rPr>
                        <a:t>(3)</a:t>
                      </a:r>
                      <a:r>
                        <a:rPr lang="el-GR" sz="1800" b="1" kern="1200" dirty="0">
                          <a:solidFill>
                            <a:schemeClr val="tx1"/>
                          </a:solidFill>
                          <a:effectLst/>
                          <a:latin typeface="+mn-lt"/>
                          <a:ea typeface="+mn-ea"/>
                          <a:cs typeface="+mn-cs"/>
                        </a:rPr>
                        <a:t> Κυρίαρχη   κυκλαδική θεότητα</a:t>
                      </a:r>
                      <a:endParaRPr lang="el-CY" sz="3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188595" marR="188595" marT="0" marB="0">
                    <a:lnL>
                      <a:noFill/>
                    </a:lnL>
                    <a:lnR>
                      <a:noFill/>
                    </a:lnR>
                    <a:lnT w="3175">
                      <a:solidFill>
                        <a:schemeClr val="tx1"/>
                      </a:solidFill>
                    </a:lnT>
                    <a:lnB w="3175">
                      <a:solidFill>
                        <a:schemeClr val="tx1"/>
                      </a:solidFill>
                    </a:lnB>
                    <a:noFill/>
                  </a:tcPr>
                </a:tc>
                <a:extLst>
                  <a:ext uri="{0D108BD9-81ED-4DB2-BD59-A6C34878D82A}">
                    <a16:rowId xmlns:a16="http://schemas.microsoft.com/office/drawing/2014/main" val="3177496894"/>
                  </a:ext>
                </a:extLst>
              </a:tr>
            </a:tbl>
          </a:graphicData>
        </a:graphic>
      </p:graphicFrame>
      <p:pic>
        <p:nvPicPr>
          <p:cNvPr id="4098" name="Picture 2" descr="2-6. Μυκηναϊκός Πολιτισμός, Μυκηναϊκή Θρησκεία και Τέχνη">
            <a:extLst>
              <a:ext uri="{FF2B5EF4-FFF2-40B4-BE49-F238E27FC236}">
                <a16:creationId xmlns:a16="http://schemas.microsoft.com/office/drawing/2014/main" id="{2D16B3D5-386B-3C1F-35ED-9A9A05E47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7571" y="4783638"/>
            <a:ext cx="3752129" cy="18263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A0247096-4892-50B3-9492-929ED4471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5473" y="4813950"/>
            <a:ext cx="2640011" cy="175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02812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368</TotalTime>
  <Words>1524</Words>
  <Application>Microsoft Office PowerPoint</Application>
  <PresentationFormat>Ευρεία οθόνη</PresentationFormat>
  <Paragraphs>399</Paragraphs>
  <Slides>63</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63</vt:i4>
      </vt:variant>
    </vt:vector>
  </HeadingPairs>
  <TitlesOfParts>
    <vt:vector size="70" baseType="lpstr">
      <vt:lpstr>Aptos</vt:lpstr>
      <vt:lpstr>Aptos Display</vt:lpstr>
      <vt:lpstr>Arial</vt:lpstr>
      <vt:lpstr>Calibri</vt:lpstr>
      <vt:lpstr>Tahoma</vt:lpstr>
      <vt:lpstr>Times New Roman</vt:lpstr>
      <vt:lpstr>Θέμα του Office</vt:lpstr>
      <vt:lpstr>Παρουσίαση του PowerPoint</vt:lpstr>
      <vt:lpstr>Σημαντικός οικισμός Κυκλαδικού Πολιτισμού </vt:lpstr>
      <vt:lpstr>Σημαντικός οικισμός Κυκλαδικού Πολιτισμού </vt:lpstr>
      <vt:lpstr>Κέντρο  Μυκηναϊκού  Πολιτισμού </vt:lpstr>
      <vt:lpstr>Κέντρο  Μυκηναϊκού  Πολιτισμού </vt:lpstr>
      <vt:lpstr>Κέντρο  Μινωικού Πολιτισμού </vt:lpstr>
      <vt:lpstr>Κέντρο  Μινωικού Πολιτισμού </vt:lpstr>
      <vt:lpstr>Πότνια</vt:lpstr>
      <vt:lpstr>Πότνια</vt:lpstr>
      <vt:lpstr>Ο δίσκος της Φαιστού αποτελεί το σπουδαιότερο δείγμα ιερογλυφικής γραφής από την </vt:lpstr>
      <vt:lpstr>Ο δίσκος της Φαιστού αποτελεί το σπουδαιότερο δείγμα ιερογλυφικής γραφής από την </vt:lpstr>
      <vt:lpstr>Από τα ζώα σημαντικό ρόλο παίζει στη μινωική θρησκεία ο</vt:lpstr>
      <vt:lpstr>Από τα ζώα σημαντικό ρόλο παίζει στη μινωική θρησκεία ο</vt:lpstr>
      <vt:lpstr>Την αρχή του μυκηναϊκού πολιτισμού σημαδεύουν οι πλούσιοι βασιλικοί τάφοι που ανέσκαψε στην ακρόπολη των Μυκηνών ο </vt:lpstr>
      <vt:lpstr>Την αρχή του μυκηναϊκού πολιτισμού σημαδεύουν οι πλούσιοι βασιλικοί τάφοι που ανέσκαψε στην ακρόπολη των Μυκηνών ο </vt:lpstr>
      <vt:lpstr>Σύστημα γραφής  των Μυκηναίων  το οποίο  έχει αποκρυπτογραφηθεί </vt:lpstr>
      <vt:lpstr>Σύστημα γραφής  των Μυκηναίων  το οποίο  έχει αποκρυπτογραφηθεί </vt:lpstr>
      <vt:lpstr>Αποκρυπτογράφησαν  τη Γραμμική Β  </vt:lpstr>
      <vt:lpstr>Αποκρυπτογράφησαν  τη Γραμμική Β  </vt:lpstr>
      <vt:lpstr>Κυρίαρχη   μινωική θεότητα </vt:lpstr>
      <vt:lpstr>Κυρίαρχη   μινωική θεότητα </vt:lpstr>
      <vt:lpstr>Ταυροκαθάψια  ιερή τελετουργία με κέντρο τον ταύρο, των   </vt:lpstr>
      <vt:lpstr>Ταυροκαθάψια  ιερή τελετουργία με κέντρο τον ταύρο, των   </vt:lpstr>
      <vt:lpstr>Θολωτοί τάφοι </vt:lpstr>
      <vt:lpstr>Θολωτοί τάφοι </vt:lpstr>
      <vt:lpstr>Ποιοι  διαδέχθηκαν τους Μινωίτες   θαλασσοκράτορες; </vt:lpstr>
      <vt:lpstr>Ποιοι  διαδέχθηκαν τους Μινωίτες   θαλασσοκράτορες; </vt:lpstr>
      <vt:lpstr>Μετά την κυριαρχία τους στην Κρήτης , οι Μυκηναίοι γίνονται θαλασσοκράτορες και  ιδρύουν </vt:lpstr>
      <vt:lpstr>Μετά την κυριαρχία τους στην Κρήτης , οι Μυκηναίοι γίνονται θαλασσοκράτορες και  ιδρύουν </vt:lpstr>
      <vt:lpstr>Παρουσίαση του PowerPoint</vt:lpstr>
      <vt:lpstr>ιδρύουν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Μετά την κυριαρχία τους στην Κρήτη, οι Μυκηναίοι γίνονται θαλασσοκράτορες και  ιδρύουν </vt:lpstr>
      <vt:lpstr>Ανάκτορο  Μυκηναίων </vt:lpstr>
      <vt:lpstr>Ανάκτορο Μινωιτών </vt:lpstr>
      <vt:lpstr>Ανάκτορο</vt:lpstr>
      <vt:lpstr>Οι  Μυκηναίοι  είναι πολεμικός λαός</vt:lpstr>
      <vt:lpstr> Θεωρίες για τα αίτια της παρακμής του μυκηναϊκού κόσμου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Eleni Charalambous</dc:creator>
  <cp:lastModifiedBy>ΕΛΕΝΗ ΧΑΡΑΛΑΜΠΟΥΣ</cp:lastModifiedBy>
  <cp:revision>63</cp:revision>
  <dcterms:created xsi:type="dcterms:W3CDTF">2024-12-04T15:25:38Z</dcterms:created>
  <dcterms:modified xsi:type="dcterms:W3CDTF">2025-11-15T03:54:44Z</dcterms:modified>
</cp:coreProperties>
</file>