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20" r:id="rId2"/>
    <p:sldId id="450" r:id="rId3"/>
    <p:sldId id="327" r:id="rId4"/>
    <p:sldId id="406" r:id="rId5"/>
    <p:sldId id="451" r:id="rId6"/>
    <p:sldId id="260" r:id="rId7"/>
    <p:sldId id="261" r:id="rId8"/>
    <p:sldId id="263" r:id="rId9"/>
    <p:sldId id="293" r:id="rId10"/>
    <p:sldId id="272" r:id="rId11"/>
    <p:sldId id="273" r:id="rId12"/>
    <p:sldId id="266" r:id="rId13"/>
    <p:sldId id="267" r:id="rId14"/>
    <p:sldId id="268" r:id="rId15"/>
    <p:sldId id="269" r:id="rId16"/>
    <p:sldId id="483" r:id="rId17"/>
    <p:sldId id="270" r:id="rId18"/>
    <p:sldId id="452" r:id="rId19"/>
    <p:sldId id="279" r:id="rId20"/>
    <p:sldId id="280" r:id="rId21"/>
    <p:sldId id="453" r:id="rId22"/>
    <p:sldId id="484" r:id="rId23"/>
    <p:sldId id="285" r:id="rId24"/>
    <p:sldId id="287" r:id="rId25"/>
    <p:sldId id="485" r:id="rId26"/>
    <p:sldId id="466" r:id="rId27"/>
    <p:sldId id="467" r:id="rId28"/>
    <p:sldId id="468" r:id="rId29"/>
    <p:sldId id="474" r:id="rId30"/>
    <p:sldId id="481" r:id="rId31"/>
    <p:sldId id="482" r:id="rId32"/>
    <p:sldId id="456" r:id="rId33"/>
    <p:sldId id="282" r:id="rId34"/>
    <p:sldId id="283" r:id="rId35"/>
    <p:sldId id="284" r:id="rId36"/>
    <p:sldId id="487" r:id="rId37"/>
    <p:sldId id="478" r:id="rId38"/>
    <p:sldId id="503" r:id="rId39"/>
    <p:sldId id="488" r:id="rId40"/>
    <p:sldId id="479" r:id="rId41"/>
    <p:sldId id="455" r:id="rId42"/>
    <p:sldId id="504" r:id="rId43"/>
    <p:sldId id="505" r:id="rId44"/>
    <p:sldId id="454" r:id="rId45"/>
    <p:sldId id="489" r:id="rId46"/>
    <p:sldId id="464" r:id="rId47"/>
    <p:sldId id="458" r:id="rId48"/>
    <p:sldId id="461" r:id="rId49"/>
    <p:sldId id="459" r:id="rId50"/>
    <p:sldId id="462" r:id="rId51"/>
    <p:sldId id="494" r:id="rId52"/>
    <p:sldId id="493" r:id="rId53"/>
    <p:sldId id="463" r:id="rId54"/>
    <p:sldId id="490" r:id="rId55"/>
    <p:sldId id="470" r:id="rId56"/>
    <p:sldId id="281" r:id="rId57"/>
    <p:sldId id="469" r:id="rId58"/>
    <p:sldId id="495" r:id="rId59"/>
    <p:sldId id="473" r:id="rId60"/>
    <p:sldId id="501" r:id="rId61"/>
    <p:sldId id="471" r:id="rId62"/>
    <p:sldId id="497" r:id="rId63"/>
    <p:sldId id="472" r:id="rId64"/>
    <p:sldId id="502" r:id="rId65"/>
    <p:sldId id="491" r:id="rId66"/>
    <p:sldId id="294" r:id="rId67"/>
    <p:sldId id="500" r:id="rId68"/>
    <p:sldId id="492" r:id="rId69"/>
    <p:sldId id="449" r:id="rId70"/>
    <p:sldId id="475" r:id="rId71"/>
    <p:sldId id="476" r:id="rId72"/>
    <p:sldId id="506" r:id="rId73"/>
    <p:sldId id="396" r:id="rId74"/>
    <p:sldId id="31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154" autoAdjust="0"/>
  </p:normalViewPr>
  <p:slideViewPr>
    <p:cSldViewPr snapToGrid="0">
      <p:cViewPr varScale="1">
        <p:scale>
          <a:sx n="59" d="100"/>
          <a:sy n="5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B622F-B354-49F3-AE7D-C910651CCBB7}" type="datetimeFigureOut">
              <a:rPr lang="en-US" smtClean="0"/>
              <a:t>11/16/2025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653DC-387A-4F30-A9E0-954C06B1662A}" type="slidenum">
              <a:rPr lang="en-US" smtClean="0"/>
              <a:t>‹#›</a:t>
            </a:fld>
            <a:endParaRPr lang="en-US"/>
          </a:p>
        </p:txBody>
      </p:sp>
    </p:spTree>
    <p:extLst>
      <p:ext uri="{BB962C8B-B14F-4D97-AF65-F5344CB8AC3E}">
        <p14:creationId xmlns:p14="http://schemas.microsoft.com/office/powerpoint/2010/main" val="400044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CY"/>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653DC-387A-4F30-A9E0-954C06B1662A}" type="slidenum">
              <a:rPr lang="en-US" smtClean="0"/>
              <a:t>8</a:t>
            </a:fld>
            <a:endParaRPr lang="en-US"/>
          </a:p>
        </p:txBody>
      </p:sp>
    </p:spTree>
    <p:extLst>
      <p:ext uri="{BB962C8B-B14F-4D97-AF65-F5344CB8AC3E}">
        <p14:creationId xmlns:p14="http://schemas.microsoft.com/office/powerpoint/2010/main" val="269749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217C7-CB9F-4CBD-A079-40A4FCBCB217}"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172842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90624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0480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75895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0217C7-CB9F-4CBD-A079-40A4FCBCB217}"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57189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217C7-CB9F-4CBD-A079-40A4FCBCB217}"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195763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217C7-CB9F-4CBD-A079-40A4FCBCB217}" type="datetimeFigureOut">
              <a:rPr lang="en-US" smtClean="0"/>
              <a:t>11/16/2025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83567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217C7-CB9F-4CBD-A079-40A4FCBCB217}" type="datetimeFigureOut">
              <a:rPr lang="en-US" smtClean="0"/>
              <a:t>11/16/2025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97804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217C7-CB9F-4CBD-A079-40A4FCBCB217}" type="datetimeFigureOut">
              <a:rPr lang="en-US" smtClean="0"/>
              <a:t>11/16/2025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211143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0217C7-CB9F-4CBD-A079-40A4FCBCB217}"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35950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0217C7-CB9F-4CBD-A079-40A4FCBCB217}"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246559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217C7-CB9F-4CBD-A079-40A4FCBCB217}" type="datetimeFigureOut">
              <a:rPr lang="en-US" smtClean="0"/>
              <a:t>11/16/2025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F378F-A4D2-4580-AF60-B64AB20DC311}" type="slidenum">
              <a:rPr lang="en-US" smtClean="0"/>
              <a:t>‹#›</a:t>
            </a:fld>
            <a:endParaRPr lang="en-US"/>
          </a:p>
        </p:txBody>
      </p:sp>
    </p:spTree>
    <p:extLst>
      <p:ext uri="{BB962C8B-B14F-4D97-AF65-F5344CB8AC3E}">
        <p14:creationId xmlns:p14="http://schemas.microsoft.com/office/powerpoint/2010/main" val="373550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ideo" Target="https://www.youtube.com/embed/pcH4C0SzhKY?feature=oembed" TargetMode="External"/><Relationship Id="rId6" Type="http://schemas.openxmlformats.org/officeDocument/2006/relationships/hyperlink" Target="https://kithara.to/ci/vatseas+nikps" TargetMode="External"/><Relationship Id="rId5" Type="http://schemas.openxmlformats.org/officeDocument/2006/relationships/hyperlink" Target="https://kithara.to/ci/kprinhips+fpfev" TargetMode="External"/><Relationship Id="rId4" Type="http://schemas.openxmlformats.org/officeDocument/2006/relationships/hyperlink" Target="https://kithara.to/ai/cpunargs+nikp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A3%CF%84%CE%B1%CF%86%CF%8D%CE%BB%CE%B9" TargetMode="External"/><Relationship Id="rId13" Type="http://schemas.openxmlformats.org/officeDocument/2006/relationships/hyperlink" Target="https://el.wikipedia.org/wiki/%CE%9A%CE%B1%CF%81%CF%80%CE%BF%CF%8D%CE%B6%CE%B9" TargetMode="External"/><Relationship Id="rId3" Type="http://schemas.openxmlformats.org/officeDocument/2006/relationships/hyperlink" Target="https://el.wikipedia.org/wiki/%CE%A6%CF%81%CE%AC%CE%BF%CF%85%CE%BB%CE%B1" TargetMode="External"/><Relationship Id="rId7" Type="http://schemas.openxmlformats.org/officeDocument/2006/relationships/hyperlink" Target="https://el.wikipedia.org/wiki/%CE%91%CE%BA%CF%84%CE%B9%CE%BD%CE%AF%CE%B4%CE%B9%CE%BF" TargetMode="External"/><Relationship Id="rId12" Type="http://schemas.openxmlformats.org/officeDocument/2006/relationships/hyperlink" Target="https://el.wikipedia.org/wiki/%CE%A0%CE%B5%CF%80%CF%8C%CE%BD%CE%B9" TargetMode="External"/><Relationship Id="rId2" Type="http://schemas.openxmlformats.org/officeDocument/2006/relationships/hyperlink" Target="https://el.wikipedia.org/wiki/%CE%91%CE%BD%CE%B1%CE%BD%CE%AC%CF%82" TargetMode="External"/><Relationship Id="rId1" Type="http://schemas.openxmlformats.org/officeDocument/2006/relationships/slideLayout" Target="../slideLayouts/slideLayout7.xml"/><Relationship Id="rId6" Type="http://schemas.openxmlformats.org/officeDocument/2006/relationships/hyperlink" Target="https://el.wikipedia.org/wiki/%CE%A0%CE%BF%CF%81%CF%84%CE%BF%CE%BA%CE%AC%CE%BB%CE%B9" TargetMode="External"/><Relationship Id="rId11" Type="http://schemas.openxmlformats.org/officeDocument/2006/relationships/hyperlink" Target="https://el.wikipedia.org/wiki/%CE%A1%CF%8C%CE%B4%CE%B9" TargetMode="External"/><Relationship Id="rId5" Type="http://schemas.openxmlformats.org/officeDocument/2006/relationships/hyperlink" Target="https://el.wikipedia.org/wiki/%CE%9C%CE%B1%CE%BD%CF%84%CE%B1%CF%81%CE%AF%CE%BD%CE%B9" TargetMode="External"/><Relationship Id="rId15" Type="http://schemas.openxmlformats.org/officeDocument/2006/relationships/hyperlink" Target="https://el.wikipedia.org/wiki/%CE%91%CF%87%CE%BB%CE%AC%CE%B4%CE%B9" TargetMode="External"/><Relationship Id="rId10" Type="http://schemas.openxmlformats.org/officeDocument/2006/relationships/hyperlink" Target="https://el.wikipedia.org/wiki/%CE%A3%CF%8D%CE%BA%CE%BF" TargetMode="External"/><Relationship Id="rId4" Type="http://schemas.openxmlformats.org/officeDocument/2006/relationships/hyperlink" Target="https://el.wikipedia.org/wiki/%CE%9C%CF%80%CE%B1%CE%BD%CE%AC%CE%BD%CE%B1" TargetMode="External"/><Relationship Id="rId9" Type="http://schemas.openxmlformats.org/officeDocument/2006/relationships/hyperlink" Target="https://el.wikipedia.org/wiki/%CE%9A%CE%B5%CF%81%CE%AC%CF%83%CE%B9" TargetMode="External"/><Relationship Id="rId14" Type="http://schemas.openxmlformats.org/officeDocument/2006/relationships/hyperlink" Target="https://el.wikipedia.org/wiki/%CE%9C%CE%AE%CE%BB%CE%B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7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ki/%CE%A0%CE%B5%CF%80%CF%8C%CE%BD%CE%B9" TargetMode="External"/><Relationship Id="rId13" Type="http://schemas.openxmlformats.org/officeDocument/2006/relationships/image" Target="../media/image16.jpg"/><Relationship Id="rId3" Type="http://schemas.openxmlformats.org/officeDocument/2006/relationships/hyperlink" Target="https://el.wikipedia.org/wiki/%CE%9C%CE%B1%CE%BD%CF%84%CE%B1%CF%81%CE%AF%CE%BD%CE%B9" TargetMode="External"/><Relationship Id="rId7" Type="http://schemas.openxmlformats.org/officeDocument/2006/relationships/hyperlink" Target="https://el.wikipedia.org/wiki/%CE%A1%CF%8C%CE%B4%CE%B9" TargetMode="External"/><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s://el.wikipedia.org/wiki/%CE%9A%CE%B5%CF%81%CE%AC%CF%83%CE%B9" TargetMode="External"/><Relationship Id="rId11" Type="http://schemas.openxmlformats.org/officeDocument/2006/relationships/image" Target="../media/image14.jpg"/><Relationship Id="rId5" Type="http://schemas.openxmlformats.org/officeDocument/2006/relationships/hyperlink" Target="https://el.wikipedia.org/wiki/%CE%A3%CF%84%CE%B1%CF%86%CF%8D%CE%BB%CE%B9" TargetMode="External"/><Relationship Id="rId15" Type="http://schemas.openxmlformats.org/officeDocument/2006/relationships/image" Target="../media/image18.jpeg"/><Relationship Id="rId10" Type="http://schemas.openxmlformats.org/officeDocument/2006/relationships/hyperlink" Target="https://el.wikipedia.org/wiki/%CE%91%CF%87%CE%BB%CE%AC%CE%B4%CE%B9" TargetMode="External"/><Relationship Id="rId4" Type="http://schemas.openxmlformats.org/officeDocument/2006/relationships/hyperlink" Target="https://el.wikipedia.org/wiki/%CE%A0%CE%BF%CF%81%CF%84%CE%BF%CE%BA%CE%AC%CE%BB%CE%B9" TargetMode="External"/><Relationship Id="rId9" Type="http://schemas.openxmlformats.org/officeDocument/2006/relationships/hyperlink" Target="https://el.wikipedia.org/wiki/%CE%9A%CE%B1%CF%81%CF%80%CE%BF%CF%8D%CE%B6%CE%B9" TargetMode="External"/><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2</a:t>
            </a:r>
            <a:r>
              <a:rPr lang="tr-TR" sz="1350" dirty="0">
                <a:solidFill>
                  <a:schemeClr val="tx1"/>
                </a:solidFill>
              </a:rPr>
              <a:t>3</a:t>
            </a:r>
            <a:r>
              <a:rPr lang="el-GR" sz="1350" dirty="0">
                <a:solidFill>
                  <a:schemeClr val="tx1"/>
                </a:solidFill>
              </a:rPr>
              <a:t>.</a:t>
            </a:r>
            <a:r>
              <a:rPr lang="tr-TR" sz="1350" dirty="0">
                <a:solidFill>
                  <a:schemeClr val="tx1"/>
                </a:solidFill>
              </a:rPr>
              <a:t> </a:t>
            </a:r>
            <a:r>
              <a:rPr lang="el-GR" sz="1350" dirty="0">
                <a:solidFill>
                  <a:schemeClr val="tx1"/>
                </a:solidFill>
              </a:rPr>
              <a:t>Ψώνια  &amp; Καθημερινές αγορές</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Φρούτα: Φίλος ή εχθρός στην βελτίωση της σύστασης του σώματος μας? -  Logodiatrofi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535" y="315685"/>
            <a:ext cx="3358979" cy="33159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3ABB9-5866-024F-72C1-8FA0C5CF34A8}"/>
              </a:ext>
            </a:extLst>
          </p:cNvPr>
          <p:cNvSpPr txBox="1"/>
          <p:nvPr/>
        </p:nvSpPr>
        <p:spPr>
          <a:xfrm>
            <a:off x="416379" y="3782003"/>
            <a:ext cx="9718222" cy="2554545"/>
          </a:xfrm>
          <a:prstGeom prst="rect">
            <a:avLst/>
          </a:prstGeom>
          <a:noFill/>
        </p:spPr>
        <p:txBody>
          <a:bodyPr wrap="square">
            <a:spAutoFit/>
          </a:bodyPr>
          <a:lstStyle/>
          <a:p>
            <a:r>
              <a:rPr lang="el-GR" sz="8000" dirty="0"/>
              <a:t>Το  αγαπημένο μου  φρούτο είναι  ______ </a:t>
            </a:r>
            <a:endParaRPr lang="el-CY" sz="8000" dirty="0"/>
          </a:p>
        </p:txBody>
      </p:sp>
    </p:spTree>
    <p:extLst>
      <p:ext uri="{BB962C8B-B14F-4D97-AF65-F5344CB8AC3E}">
        <p14:creationId xmlns:p14="http://schemas.microsoft.com/office/powerpoint/2010/main" val="334951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υτά είναι τα φρούτα και τα λαχανικά του Φεβρουαρίου | Ygeiamasnew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05" y="521452"/>
            <a:ext cx="6302622" cy="2889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58182C-289D-53E4-E97D-0C209E8B5114}"/>
              </a:ext>
            </a:extLst>
          </p:cNvPr>
          <p:cNvSpPr txBox="1"/>
          <p:nvPr/>
        </p:nvSpPr>
        <p:spPr>
          <a:xfrm>
            <a:off x="416379" y="3782003"/>
            <a:ext cx="9718222" cy="2554545"/>
          </a:xfrm>
          <a:prstGeom prst="rect">
            <a:avLst/>
          </a:prstGeom>
          <a:noFill/>
        </p:spPr>
        <p:txBody>
          <a:bodyPr wrap="square">
            <a:spAutoFit/>
          </a:bodyPr>
          <a:lstStyle/>
          <a:p>
            <a:r>
              <a:rPr lang="el-GR" sz="8000" dirty="0"/>
              <a:t>Το  αγαπημένο μου λαχανικό είναι  ______ </a:t>
            </a:r>
            <a:endParaRPr lang="el-CY" sz="8000" dirty="0"/>
          </a:p>
        </p:txBody>
      </p:sp>
    </p:spTree>
    <p:extLst>
      <p:ext uri="{BB962C8B-B14F-4D97-AF65-F5344CB8AC3E}">
        <p14:creationId xmlns:p14="http://schemas.microsoft.com/office/powerpoint/2010/main" val="17820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a:xfrm>
            <a:off x="6197601" y="2195969"/>
            <a:ext cx="5157787" cy="823912"/>
          </a:xfrm>
        </p:spPr>
        <p:txBody>
          <a:bodyPr>
            <a:normAutofit/>
          </a:bodyPr>
          <a:lstStyle/>
          <a:p>
            <a:r>
              <a:rPr lang="el-GR" sz="4400" dirty="0"/>
              <a:t> μία μηλιά </a:t>
            </a:r>
            <a:endParaRPr lang="en-US" sz="4400" dirty="0"/>
          </a:p>
        </p:txBody>
      </p:sp>
      <p:sp>
        <p:nvSpPr>
          <p:cNvPr id="5" name="Text Placeholder 4"/>
          <p:cNvSpPr>
            <a:spLocks noGrp="1"/>
          </p:cNvSpPr>
          <p:nvPr>
            <p:ph type="body" sz="quarter" idx="3"/>
          </p:nvPr>
        </p:nvSpPr>
        <p:spPr>
          <a:xfrm>
            <a:off x="912812" y="2182814"/>
            <a:ext cx="5183188" cy="823912"/>
          </a:xfrm>
        </p:spPr>
        <p:txBody>
          <a:bodyPr>
            <a:normAutofit/>
          </a:bodyPr>
          <a:lstStyle/>
          <a:p>
            <a:r>
              <a:rPr lang="el-GR" sz="4400" dirty="0"/>
              <a:t>ένα μήλο </a:t>
            </a:r>
            <a:endParaRPr lang="en-US" sz="4400"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21343" y="3376512"/>
            <a:ext cx="5183188" cy="2721173"/>
          </a:xfrm>
        </p:spPr>
      </p:pic>
      <p:pic>
        <p:nvPicPr>
          <p:cNvPr id="8" name="Picture 7"/>
          <p:cNvPicPr>
            <a:picLocks noChangeAspect="1"/>
          </p:cNvPicPr>
          <p:nvPr/>
        </p:nvPicPr>
        <p:blipFill>
          <a:blip r:embed="rId3"/>
          <a:stretch>
            <a:fillRect/>
          </a:stretch>
        </p:blipFill>
        <p:spPr>
          <a:xfrm>
            <a:off x="5934303" y="3121495"/>
            <a:ext cx="3851955" cy="2775874"/>
          </a:xfrm>
          <a:prstGeom prst="rect">
            <a:avLst/>
          </a:prstGeom>
        </p:spPr>
      </p:pic>
    </p:spTree>
    <p:extLst>
      <p:ext uri="{BB962C8B-B14F-4D97-AF65-F5344CB8AC3E}">
        <p14:creationId xmlns:p14="http://schemas.microsoft.com/office/powerpoint/2010/main" val="27040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a:xfrm>
            <a:off x="6197601" y="2036989"/>
            <a:ext cx="5157787" cy="823912"/>
          </a:xfrm>
        </p:spPr>
        <p:txBody>
          <a:bodyPr>
            <a:normAutofit/>
          </a:bodyPr>
          <a:lstStyle/>
          <a:p>
            <a:r>
              <a:rPr lang="el-GR" sz="4400" dirty="0"/>
              <a:t>μία αχλαδιά </a:t>
            </a:r>
            <a:endParaRPr lang="en-US" sz="4400" dirty="0"/>
          </a:p>
        </p:txBody>
      </p:sp>
      <p:sp>
        <p:nvSpPr>
          <p:cNvPr id="5" name="Text Placeholder 4"/>
          <p:cNvSpPr>
            <a:spLocks noGrp="1"/>
          </p:cNvSpPr>
          <p:nvPr>
            <p:ph type="body" sz="quarter" idx="3"/>
          </p:nvPr>
        </p:nvSpPr>
        <p:spPr>
          <a:xfrm>
            <a:off x="912812" y="2116817"/>
            <a:ext cx="5183188" cy="823912"/>
          </a:xfrm>
        </p:spPr>
        <p:txBody>
          <a:bodyPr>
            <a:normAutofit/>
          </a:bodyPr>
          <a:lstStyle/>
          <a:p>
            <a:r>
              <a:rPr lang="el-GR" sz="4400" dirty="0"/>
              <a:t>ένα αχλάδι</a:t>
            </a:r>
            <a:endParaRPr lang="en-US" sz="4400" dirty="0"/>
          </a:p>
        </p:txBody>
      </p:sp>
      <p:pic>
        <p:nvPicPr>
          <p:cNvPr id="2052" name="Picture 4" descr="Αχλαδιά - Βικιπαίδει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30603" y="3207203"/>
            <a:ext cx="2676139" cy="27518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ΧΛΑΔΙΑ ΑΜΑΛΙΣ 3 Lit. #EN168, Fruit Trees, Solomou Garden Centre &amp;  Landscapin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456871" y="3207203"/>
            <a:ext cx="3126015" cy="328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p:txBody>
          <a:bodyPr>
            <a:normAutofit/>
          </a:bodyPr>
          <a:lstStyle/>
          <a:p>
            <a:r>
              <a:rPr lang="el-GR" sz="4400" dirty="0"/>
              <a:t>ένα κεράσι</a:t>
            </a:r>
            <a:endParaRPr lang="en-US" sz="4400" dirty="0"/>
          </a:p>
        </p:txBody>
      </p:sp>
      <p:sp>
        <p:nvSpPr>
          <p:cNvPr id="5" name="Text Placeholder 4"/>
          <p:cNvSpPr>
            <a:spLocks noGrp="1"/>
          </p:cNvSpPr>
          <p:nvPr>
            <p:ph type="body" sz="quarter" idx="3"/>
          </p:nvPr>
        </p:nvSpPr>
        <p:spPr/>
        <p:txBody>
          <a:bodyPr>
            <a:normAutofit/>
          </a:bodyPr>
          <a:lstStyle/>
          <a:p>
            <a:r>
              <a:rPr lang="el-GR" sz="4400" dirty="0"/>
              <a:t>μία κερασιά </a:t>
            </a:r>
            <a:endParaRPr lang="en-US" sz="4400" dirty="0"/>
          </a:p>
        </p:txBody>
      </p:sp>
      <p:pic>
        <p:nvPicPr>
          <p:cNvPr id="3074" name="Picture 2" descr="9 μυστικά για την καλλιέργεια της κερασιάς | Τα Μυστικά του Κήπου"/>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48439" y="3429000"/>
            <a:ext cx="5157787" cy="25788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Κεράσια | Κεράσια Ράχης"/>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108529" y="3258175"/>
            <a:ext cx="2734128" cy="27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Δέντρα καρπών</a:t>
            </a:r>
            <a:endParaRPr lang="en-US" dirty="0"/>
          </a:p>
        </p:txBody>
      </p:sp>
      <p:sp>
        <p:nvSpPr>
          <p:cNvPr id="3" name="Text Placeholder 2"/>
          <p:cNvSpPr>
            <a:spLocks noGrp="1"/>
          </p:cNvSpPr>
          <p:nvPr>
            <p:ph type="body" idx="1"/>
          </p:nvPr>
        </p:nvSpPr>
        <p:spPr/>
        <p:txBody>
          <a:bodyPr>
            <a:normAutofit/>
          </a:bodyPr>
          <a:lstStyle/>
          <a:p>
            <a:r>
              <a:rPr lang="el-GR" sz="4400" dirty="0"/>
              <a:t>ένα πορτοκάλι</a:t>
            </a:r>
            <a:endParaRPr lang="en-US" sz="4400" dirty="0"/>
          </a:p>
        </p:txBody>
      </p:sp>
      <p:sp>
        <p:nvSpPr>
          <p:cNvPr id="5" name="Text Placeholder 4"/>
          <p:cNvSpPr>
            <a:spLocks noGrp="1"/>
          </p:cNvSpPr>
          <p:nvPr>
            <p:ph type="body" sz="quarter" idx="3"/>
          </p:nvPr>
        </p:nvSpPr>
        <p:spPr/>
        <p:txBody>
          <a:bodyPr>
            <a:normAutofit/>
          </a:bodyPr>
          <a:lstStyle/>
          <a:p>
            <a:r>
              <a:rPr lang="el-GR" sz="4400" dirty="0"/>
              <a:t>μία πορτοκαλιά</a:t>
            </a:r>
            <a:endParaRPr lang="en-US" sz="4400" dirty="0"/>
          </a:p>
        </p:txBody>
      </p:sp>
      <p:pic>
        <p:nvPicPr>
          <p:cNvPr id="8" name="Content Placeholder 7"/>
          <p:cNvPicPr>
            <a:picLocks noGrp="1" noChangeAspect="1"/>
          </p:cNvPicPr>
          <p:nvPr>
            <p:ph sz="half" idx="2"/>
          </p:nvPr>
        </p:nvPicPr>
        <p:blipFill>
          <a:blip r:embed="rId2"/>
          <a:stretch>
            <a:fillRect/>
          </a:stretch>
        </p:blipFill>
        <p:spPr>
          <a:xfrm>
            <a:off x="7094652" y="3157424"/>
            <a:ext cx="3932577" cy="2818833"/>
          </a:xfrm>
          <a:prstGeom prst="rect">
            <a:avLst/>
          </a:prstGeom>
        </p:spPr>
      </p:pic>
      <p:pic>
        <p:nvPicPr>
          <p:cNvPr id="4100" name="Picture 4" descr="ΠΟΡΤΟΚΑΛΙΑ ΒΑΛΕΝΤΣΙΑ (Valencia) -(Citrus spp.) - Αγροτική Στέγη"/>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393371" y="3241323"/>
            <a:ext cx="5183188" cy="321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4B8A3-615B-A6F0-70E6-26E52042E827}"/>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4967763D-1C97-4C29-2464-406EF04C1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7DC015A-E11B-610F-F877-222AD280BC92}"/>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Μαγαζιά</a:t>
            </a:r>
            <a:endParaRPr lang="el-CY" sz="4800" dirty="0"/>
          </a:p>
        </p:txBody>
      </p:sp>
      <p:pic>
        <p:nvPicPr>
          <p:cNvPr id="3" name="Εικόνα 2">
            <a:extLst>
              <a:ext uri="{FF2B5EF4-FFF2-40B4-BE49-F238E27FC236}">
                <a16:creationId xmlns:a16="http://schemas.microsoft.com/office/drawing/2014/main" id="{6AF77CC9-5D74-7257-2911-66C745020256}"/>
              </a:ext>
            </a:extLst>
          </p:cNvPr>
          <p:cNvPicPr>
            <a:picLocks noChangeAspect="1"/>
          </p:cNvPicPr>
          <p:nvPr/>
        </p:nvPicPr>
        <p:blipFill>
          <a:blip r:embed="rId3"/>
          <a:srcRect b="24055"/>
          <a:stretch>
            <a:fillRect/>
          </a:stretch>
        </p:blipFill>
        <p:spPr>
          <a:xfrm>
            <a:off x="332509" y="3262744"/>
            <a:ext cx="3238006" cy="3262748"/>
          </a:xfrm>
          <a:prstGeom prst="rect">
            <a:avLst/>
          </a:prstGeom>
        </p:spPr>
      </p:pic>
    </p:spTree>
    <p:extLst>
      <p:ext uri="{BB962C8B-B14F-4D97-AF65-F5344CB8AC3E}">
        <p14:creationId xmlns:p14="http://schemas.microsoft.com/office/powerpoint/2010/main" val="154752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solidFill>
                  <a:srgbClr val="FF0000"/>
                </a:solidFill>
              </a:rPr>
              <a:t>Μαγαζιά</a:t>
            </a:r>
            <a:endParaRPr lang="en-US" dirty="0">
              <a:solidFill>
                <a:srgbClr val="FF0000"/>
              </a:solidFill>
            </a:endParaRPr>
          </a:p>
        </p:txBody>
      </p:sp>
      <p:sp>
        <p:nvSpPr>
          <p:cNvPr id="5" name="TextBox 4"/>
          <p:cNvSpPr txBox="1"/>
          <p:nvPr/>
        </p:nvSpPr>
        <p:spPr>
          <a:xfrm>
            <a:off x="761661" y="1919798"/>
            <a:ext cx="1436915" cy="369332"/>
          </a:xfrm>
          <a:prstGeom prst="rect">
            <a:avLst/>
          </a:prstGeom>
          <a:noFill/>
          <a:ln>
            <a:solidFill>
              <a:schemeClr val="tx1"/>
            </a:solidFill>
          </a:ln>
        </p:spPr>
        <p:txBody>
          <a:bodyPr wrap="square" rtlCol="0">
            <a:spAutoFit/>
          </a:bodyPr>
          <a:lstStyle/>
          <a:p>
            <a:r>
              <a:rPr lang="el-GR" b="1" dirty="0"/>
              <a:t>ΦΟΥΡΝΟΣ</a:t>
            </a:r>
            <a:endParaRPr lang="en-US" b="1" dirty="0"/>
          </a:p>
        </p:txBody>
      </p:sp>
      <p:sp>
        <p:nvSpPr>
          <p:cNvPr id="6" name="TextBox 5"/>
          <p:cNvSpPr txBox="1"/>
          <p:nvPr/>
        </p:nvSpPr>
        <p:spPr>
          <a:xfrm>
            <a:off x="2566060" y="1919798"/>
            <a:ext cx="2006929" cy="369332"/>
          </a:xfrm>
          <a:prstGeom prst="rect">
            <a:avLst/>
          </a:prstGeom>
          <a:noFill/>
          <a:ln>
            <a:solidFill>
              <a:schemeClr val="tx1"/>
            </a:solidFill>
          </a:ln>
        </p:spPr>
        <p:txBody>
          <a:bodyPr wrap="square" rtlCol="0">
            <a:spAutoFit/>
          </a:bodyPr>
          <a:lstStyle/>
          <a:p>
            <a:r>
              <a:rPr lang="el-GR" b="1" dirty="0"/>
              <a:t>ΖΑΧΑΡΟΠΛΑΣΤΕΙΟ</a:t>
            </a:r>
            <a:endParaRPr lang="en-US" b="1" dirty="0"/>
          </a:p>
        </p:txBody>
      </p:sp>
      <p:sp>
        <p:nvSpPr>
          <p:cNvPr id="7" name="TextBox 6"/>
          <p:cNvSpPr txBox="1"/>
          <p:nvPr/>
        </p:nvSpPr>
        <p:spPr>
          <a:xfrm>
            <a:off x="4634689" y="1921974"/>
            <a:ext cx="3069574" cy="369332"/>
          </a:xfrm>
          <a:prstGeom prst="rect">
            <a:avLst/>
          </a:prstGeom>
          <a:noFill/>
          <a:ln>
            <a:solidFill>
              <a:schemeClr val="tx1"/>
            </a:solidFill>
          </a:ln>
        </p:spPr>
        <p:txBody>
          <a:bodyPr wrap="square" rtlCol="0">
            <a:spAutoFit/>
          </a:bodyPr>
          <a:lstStyle/>
          <a:p>
            <a:r>
              <a:rPr lang="el-GR" b="1" dirty="0"/>
              <a:t>ΦΡΟΥΤΑΡΙΑ / ΜΑΝΑΒΙΚΟ</a:t>
            </a:r>
            <a:endParaRPr lang="en-US" b="1" dirty="0"/>
          </a:p>
        </p:txBody>
      </p:sp>
      <p:sp>
        <p:nvSpPr>
          <p:cNvPr id="8" name="TextBox 7"/>
          <p:cNvSpPr txBox="1"/>
          <p:nvPr/>
        </p:nvSpPr>
        <p:spPr>
          <a:xfrm>
            <a:off x="7845135" y="1922448"/>
            <a:ext cx="1436915" cy="369332"/>
          </a:xfrm>
          <a:prstGeom prst="rect">
            <a:avLst/>
          </a:prstGeom>
          <a:noFill/>
          <a:ln>
            <a:solidFill>
              <a:schemeClr val="tx1"/>
            </a:solidFill>
          </a:ln>
        </p:spPr>
        <p:txBody>
          <a:bodyPr wrap="square" rtlCol="0">
            <a:spAutoFit/>
          </a:bodyPr>
          <a:lstStyle/>
          <a:p>
            <a:r>
              <a:rPr lang="el-GR" b="1" dirty="0"/>
              <a:t>ΥΠΕΡΑΓΟΡΑ</a:t>
            </a:r>
            <a:endParaRPr lang="en-US" b="1" dirty="0"/>
          </a:p>
        </p:txBody>
      </p:sp>
      <p:sp>
        <p:nvSpPr>
          <p:cNvPr id="9" name="TextBox 8"/>
          <p:cNvSpPr txBox="1"/>
          <p:nvPr/>
        </p:nvSpPr>
        <p:spPr>
          <a:xfrm>
            <a:off x="9625940" y="1944482"/>
            <a:ext cx="1436915" cy="369332"/>
          </a:xfrm>
          <a:prstGeom prst="rect">
            <a:avLst/>
          </a:prstGeom>
          <a:noFill/>
          <a:ln>
            <a:solidFill>
              <a:schemeClr val="tx1"/>
            </a:solidFill>
          </a:ln>
        </p:spPr>
        <p:txBody>
          <a:bodyPr wrap="square" rtlCol="0">
            <a:spAutoFit/>
          </a:bodyPr>
          <a:lstStyle/>
          <a:p>
            <a:r>
              <a:rPr lang="el-GR" b="1" dirty="0"/>
              <a:t>ΠΕΡΙΠΤΕΡΟ</a:t>
            </a:r>
            <a:endParaRPr lang="en-US" b="1" dirty="0"/>
          </a:p>
        </p:txBody>
      </p:sp>
      <p:sp>
        <p:nvSpPr>
          <p:cNvPr id="10" name="Rectangle 9"/>
          <p:cNvSpPr/>
          <p:nvPr/>
        </p:nvSpPr>
        <p:spPr>
          <a:xfrm>
            <a:off x="926275" y="2731325"/>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ψωμί</a:t>
            </a:r>
            <a:endParaRPr lang="en-US" dirty="0"/>
          </a:p>
        </p:txBody>
      </p:sp>
      <p:sp>
        <p:nvSpPr>
          <p:cNvPr id="12" name="Rectangle 11"/>
          <p:cNvSpPr/>
          <p:nvPr/>
        </p:nvSpPr>
        <p:spPr>
          <a:xfrm>
            <a:off x="4870862" y="2731325"/>
            <a:ext cx="167244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μπανάνες</a:t>
            </a:r>
            <a:endParaRPr lang="en-US" dirty="0"/>
          </a:p>
        </p:txBody>
      </p:sp>
      <p:sp>
        <p:nvSpPr>
          <p:cNvPr id="13" name="Rectangle 12"/>
          <p:cNvSpPr/>
          <p:nvPr/>
        </p:nvSpPr>
        <p:spPr>
          <a:xfrm>
            <a:off x="2909950" y="2755076"/>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τούρτα</a:t>
            </a:r>
            <a:endParaRPr lang="en-US" dirty="0"/>
          </a:p>
        </p:txBody>
      </p:sp>
      <p:pic>
        <p:nvPicPr>
          <p:cNvPr id="3" name="Picture 2" descr="16 Οκτώβρη – Πάγκοσμια Ημέρα Διατροφής – meleniro">
            <a:extLst>
              <a:ext uri="{FF2B5EF4-FFF2-40B4-BE49-F238E27FC236}">
                <a16:creationId xmlns:a16="http://schemas.microsoft.com/office/drawing/2014/main" id="{47DBB55D-4160-F493-79B1-14F7735E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491" y="2674358"/>
            <a:ext cx="1761330" cy="37952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evant La Boulangerie Avec Boulanger Isolé Sur Fond Blanc | Vecteur Gratuite">
            <a:extLst>
              <a:ext uri="{FF2B5EF4-FFF2-40B4-BE49-F238E27FC236}">
                <a16:creationId xmlns:a16="http://schemas.microsoft.com/office/drawing/2014/main" id="{56186105-6190-5CBD-2132-7DF9F77193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589" y="2396095"/>
            <a:ext cx="2163455" cy="40967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Κατάστημα αρτοποιίας Διανύσματα Αρχείου, Royalty Free Κατάστημα αρτοποιίας  Εικονογραφήσεις | Depositphotos">
            <a:extLst>
              <a:ext uri="{FF2B5EF4-FFF2-40B4-BE49-F238E27FC236}">
                <a16:creationId xmlns:a16="http://schemas.microsoft.com/office/drawing/2014/main" id="{70545F48-FF89-7430-66A9-03DC98F097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8093" y="2651126"/>
            <a:ext cx="1960912" cy="37615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Οκτώβριος | 2012 | ΑΝΑΜΕΤΑΔΟΤΗΣ">
            <a:extLst>
              <a:ext uri="{FF2B5EF4-FFF2-40B4-BE49-F238E27FC236}">
                <a16:creationId xmlns:a16="http://schemas.microsoft.com/office/drawing/2014/main" id="{043F7EB1-16C2-7169-CFEC-4E72C2F3E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2050" y="2755076"/>
            <a:ext cx="2608086" cy="3785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300+ Family Shopping Supermarket Cartoon Stock Illustrations,  Royalty-Free Vector Graphics &amp; Clip Art - iStock">
            <a:extLst>
              <a:ext uri="{FF2B5EF4-FFF2-40B4-BE49-F238E27FC236}">
                <a16:creationId xmlns:a16="http://schemas.microsoft.com/office/drawing/2014/main" id="{F1CF9FF3-3C88-C1E3-A815-062358AE62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5161" y="2691729"/>
            <a:ext cx="2191522" cy="379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CD22-2E67-3EA0-80F4-95A113C9F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3EBC4-5B0F-220D-24B3-4844B25D6AFA}"/>
              </a:ext>
            </a:extLst>
          </p:cNvPr>
          <p:cNvSpPr>
            <a:spLocks noGrp="1"/>
          </p:cNvSpPr>
          <p:nvPr>
            <p:ph type="title"/>
          </p:nvPr>
        </p:nvSpPr>
        <p:spPr>
          <a:ln>
            <a:solidFill>
              <a:schemeClr val="tx1"/>
            </a:solidFill>
          </a:ln>
        </p:spPr>
        <p:txBody>
          <a:bodyPr/>
          <a:lstStyle/>
          <a:p>
            <a:pPr algn="ctr"/>
            <a:r>
              <a:rPr lang="el-GR" dirty="0">
                <a:solidFill>
                  <a:srgbClr val="FF0000"/>
                </a:solidFill>
              </a:rPr>
              <a:t>Μαγαζιά</a:t>
            </a:r>
            <a:endParaRPr lang="en-US" dirty="0">
              <a:solidFill>
                <a:srgbClr val="FF0000"/>
              </a:solidFill>
            </a:endParaRPr>
          </a:p>
        </p:txBody>
      </p:sp>
      <p:sp>
        <p:nvSpPr>
          <p:cNvPr id="5" name="TextBox 4">
            <a:extLst>
              <a:ext uri="{FF2B5EF4-FFF2-40B4-BE49-F238E27FC236}">
                <a16:creationId xmlns:a16="http://schemas.microsoft.com/office/drawing/2014/main" id="{DDBE138A-7448-B47C-910C-9A93409E3411}"/>
              </a:ext>
            </a:extLst>
          </p:cNvPr>
          <p:cNvSpPr txBox="1"/>
          <p:nvPr/>
        </p:nvSpPr>
        <p:spPr>
          <a:xfrm>
            <a:off x="926275" y="1935678"/>
            <a:ext cx="1436915" cy="369332"/>
          </a:xfrm>
          <a:prstGeom prst="rect">
            <a:avLst/>
          </a:prstGeom>
          <a:noFill/>
          <a:ln>
            <a:solidFill>
              <a:schemeClr val="tx1"/>
            </a:solidFill>
          </a:ln>
        </p:spPr>
        <p:txBody>
          <a:bodyPr wrap="square" rtlCol="0">
            <a:spAutoFit/>
          </a:bodyPr>
          <a:lstStyle/>
          <a:p>
            <a:r>
              <a:rPr lang="el-GR" b="1" dirty="0"/>
              <a:t>ΦΟΥΡΝΟΣ</a:t>
            </a:r>
            <a:endParaRPr lang="en-US" b="1" dirty="0"/>
          </a:p>
        </p:txBody>
      </p:sp>
      <p:sp>
        <p:nvSpPr>
          <p:cNvPr id="6" name="TextBox 5">
            <a:extLst>
              <a:ext uri="{FF2B5EF4-FFF2-40B4-BE49-F238E27FC236}">
                <a16:creationId xmlns:a16="http://schemas.microsoft.com/office/drawing/2014/main" id="{E25934DD-3F0D-40C9-4675-A37640E76727}"/>
              </a:ext>
            </a:extLst>
          </p:cNvPr>
          <p:cNvSpPr txBox="1"/>
          <p:nvPr/>
        </p:nvSpPr>
        <p:spPr>
          <a:xfrm>
            <a:off x="2566060" y="1919798"/>
            <a:ext cx="2006929" cy="369332"/>
          </a:xfrm>
          <a:prstGeom prst="rect">
            <a:avLst/>
          </a:prstGeom>
          <a:noFill/>
          <a:ln>
            <a:solidFill>
              <a:schemeClr val="tx1"/>
            </a:solidFill>
          </a:ln>
        </p:spPr>
        <p:txBody>
          <a:bodyPr wrap="square" rtlCol="0">
            <a:spAutoFit/>
          </a:bodyPr>
          <a:lstStyle/>
          <a:p>
            <a:r>
              <a:rPr lang="el-GR" b="1" dirty="0"/>
              <a:t>ΖΑΧΑΡΟΠΛΑΣΤΕΙΟ</a:t>
            </a:r>
            <a:endParaRPr lang="en-US" b="1" dirty="0"/>
          </a:p>
        </p:txBody>
      </p:sp>
      <p:sp>
        <p:nvSpPr>
          <p:cNvPr id="7" name="TextBox 6">
            <a:extLst>
              <a:ext uri="{FF2B5EF4-FFF2-40B4-BE49-F238E27FC236}">
                <a16:creationId xmlns:a16="http://schemas.microsoft.com/office/drawing/2014/main" id="{F6C99B2C-E973-F32F-FCFC-5232B549517B}"/>
              </a:ext>
            </a:extLst>
          </p:cNvPr>
          <p:cNvSpPr txBox="1"/>
          <p:nvPr/>
        </p:nvSpPr>
        <p:spPr>
          <a:xfrm>
            <a:off x="4775859" y="1884172"/>
            <a:ext cx="1436915" cy="369332"/>
          </a:xfrm>
          <a:prstGeom prst="rect">
            <a:avLst/>
          </a:prstGeom>
          <a:noFill/>
          <a:ln>
            <a:solidFill>
              <a:schemeClr val="tx1"/>
            </a:solidFill>
          </a:ln>
        </p:spPr>
        <p:txBody>
          <a:bodyPr wrap="square" rtlCol="0">
            <a:spAutoFit/>
          </a:bodyPr>
          <a:lstStyle/>
          <a:p>
            <a:r>
              <a:rPr lang="el-GR" b="1" dirty="0"/>
              <a:t>ΦΡΟΥΤΑΡΙΑ</a:t>
            </a:r>
            <a:endParaRPr lang="en-US" b="1" dirty="0"/>
          </a:p>
        </p:txBody>
      </p:sp>
      <p:sp>
        <p:nvSpPr>
          <p:cNvPr id="8" name="TextBox 7">
            <a:extLst>
              <a:ext uri="{FF2B5EF4-FFF2-40B4-BE49-F238E27FC236}">
                <a16:creationId xmlns:a16="http://schemas.microsoft.com/office/drawing/2014/main" id="{09803E03-E90A-BC4A-B9EB-B1812470B90C}"/>
              </a:ext>
            </a:extLst>
          </p:cNvPr>
          <p:cNvSpPr txBox="1"/>
          <p:nvPr/>
        </p:nvSpPr>
        <p:spPr>
          <a:xfrm>
            <a:off x="6460176" y="1884172"/>
            <a:ext cx="1436915" cy="369332"/>
          </a:xfrm>
          <a:prstGeom prst="rect">
            <a:avLst/>
          </a:prstGeom>
          <a:noFill/>
          <a:ln>
            <a:solidFill>
              <a:schemeClr val="tx1"/>
            </a:solidFill>
          </a:ln>
        </p:spPr>
        <p:txBody>
          <a:bodyPr wrap="square" rtlCol="0">
            <a:spAutoFit/>
          </a:bodyPr>
          <a:lstStyle/>
          <a:p>
            <a:r>
              <a:rPr lang="el-GR" b="1" dirty="0"/>
              <a:t>ΥΠΕΡΑΓΟΡΑ</a:t>
            </a:r>
            <a:endParaRPr lang="en-US" b="1" dirty="0"/>
          </a:p>
        </p:txBody>
      </p:sp>
      <p:sp>
        <p:nvSpPr>
          <p:cNvPr id="9" name="TextBox 8">
            <a:extLst>
              <a:ext uri="{FF2B5EF4-FFF2-40B4-BE49-F238E27FC236}">
                <a16:creationId xmlns:a16="http://schemas.microsoft.com/office/drawing/2014/main" id="{20671F97-EC8D-300F-D123-2AA09531E0C6}"/>
              </a:ext>
            </a:extLst>
          </p:cNvPr>
          <p:cNvSpPr txBox="1"/>
          <p:nvPr/>
        </p:nvSpPr>
        <p:spPr>
          <a:xfrm>
            <a:off x="8393875" y="1884172"/>
            <a:ext cx="1436915" cy="369332"/>
          </a:xfrm>
          <a:prstGeom prst="rect">
            <a:avLst/>
          </a:prstGeom>
          <a:noFill/>
          <a:ln>
            <a:solidFill>
              <a:schemeClr val="tx1"/>
            </a:solidFill>
          </a:ln>
        </p:spPr>
        <p:txBody>
          <a:bodyPr wrap="square" rtlCol="0">
            <a:spAutoFit/>
          </a:bodyPr>
          <a:lstStyle/>
          <a:p>
            <a:r>
              <a:rPr lang="el-GR" b="1" dirty="0"/>
              <a:t>ΠΕΡΙΠΤΕΡΟ</a:t>
            </a:r>
            <a:endParaRPr lang="en-US" b="1" dirty="0"/>
          </a:p>
        </p:txBody>
      </p:sp>
      <p:sp>
        <p:nvSpPr>
          <p:cNvPr id="10" name="Rectangle 9">
            <a:extLst>
              <a:ext uri="{FF2B5EF4-FFF2-40B4-BE49-F238E27FC236}">
                <a16:creationId xmlns:a16="http://schemas.microsoft.com/office/drawing/2014/main" id="{03F5B23B-6E4D-B372-03BC-702C66C2E773}"/>
              </a:ext>
            </a:extLst>
          </p:cNvPr>
          <p:cNvSpPr/>
          <p:nvPr/>
        </p:nvSpPr>
        <p:spPr>
          <a:xfrm>
            <a:off x="926275" y="2731325"/>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ψωμί</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1" name="Rectangle 10">
            <a:extLst>
              <a:ext uri="{FF2B5EF4-FFF2-40B4-BE49-F238E27FC236}">
                <a16:creationId xmlns:a16="http://schemas.microsoft.com/office/drawing/2014/main" id="{E82EFFC5-1A80-7A5A-C04A-B3021D56E863}"/>
              </a:ext>
            </a:extLst>
          </p:cNvPr>
          <p:cNvSpPr/>
          <p:nvPr/>
        </p:nvSpPr>
        <p:spPr>
          <a:xfrm>
            <a:off x="6831774" y="2731325"/>
            <a:ext cx="143345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σαμπουάν</a:t>
            </a:r>
          </a:p>
          <a:p>
            <a:pPr algn="ctr"/>
            <a:r>
              <a:rPr lang="el-GR" dirty="0"/>
              <a:t>το σαπούνι</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2" name="Rectangle 11">
            <a:extLst>
              <a:ext uri="{FF2B5EF4-FFF2-40B4-BE49-F238E27FC236}">
                <a16:creationId xmlns:a16="http://schemas.microsoft.com/office/drawing/2014/main" id="{02A35AE1-63B7-24F0-9D65-80D61D0B1D16}"/>
              </a:ext>
            </a:extLst>
          </p:cNvPr>
          <p:cNvSpPr/>
          <p:nvPr/>
        </p:nvSpPr>
        <p:spPr>
          <a:xfrm>
            <a:off x="4870862" y="2731325"/>
            <a:ext cx="167244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μπανάνες</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3" name="Rectangle 12">
            <a:extLst>
              <a:ext uri="{FF2B5EF4-FFF2-40B4-BE49-F238E27FC236}">
                <a16:creationId xmlns:a16="http://schemas.microsoft.com/office/drawing/2014/main" id="{03167FC6-884F-7188-FA45-493223F31CD2}"/>
              </a:ext>
            </a:extLst>
          </p:cNvPr>
          <p:cNvSpPr/>
          <p:nvPr/>
        </p:nvSpPr>
        <p:spPr>
          <a:xfrm>
            <a:off x="2909950" y="2755076"/>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τούρτα</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4" name="Rectangle 13">
            <a:extLst>
              <a:ext uri="{FF2B5EF4-FFF2-40B4-BE49-F238E27FC236}">
                <a16:creationId xmlns:a16="http://schemas.microsoft.com/office/drawing/2014/main" id="{B28491C1-770F-207D-E5C8-AB2C9E1156BF}"/>
              </a:ext>
            </a:extLst>
          </p:cNvPr>
          <p:cNvSpPr/>
          <p:nvPr/>
        </p:nvSpPr>
        <p:spPr>
          <a:xfrm>
            <a:off x="8655132" y="2755076"/>
            <a:ext cx="1783278"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εφημερίδα</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Tree>
    <p:extLst>
      <p:ext uri="{BB962C8B-B14F-4D97-AF65-F5344CB8AC3E}">
        <p14:creationId xmlns:p14="http://schemas.microsoft.com/office/powerpoint/2010/main" val="88896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17" y="168624"/>
            <a:ext cx="11792861" cy="3046988"/>
          </a:xfrm>
          <a:prstGeom prst="rect">
            <a:avLst/>
          </a:prstGeom>
          <a:ln>
            <a:solidFill>
              <a:schemeClr val="tx1"/>
            </a:solidFill>
          </a:ln>
        </p:spPr>
        <p:txBody>
          <a:bodyPr wrap="square">
            <a:spAutoFit/>
          </a:bodyPr>
          <a:lstStyle/>
          <a:p>
            <a:r>
              <a:rPr lang="el-GR" sz="4800" dirty="0"/>
              <a:t>Πάρε ντομάτες  </a:t>
            </a:r>
          </a:p>
          <a:p>
            <a:r>
              <a:rPr lang="el-GR" sz="4800" dirty="0"/>
              <a:t>Πάρε ψωμί</a:t>
            </a:r>
          </a:p>
          <a:p>
            <a:r>
              <a:rPr lang="el-GR" sz="4800" dirty="0"/>
              <a:t>Πάρε τσίχλες </a:t>
            </a:r>
          </a:p>
          <a:p>
            <a:r>
              <a:rPr lang="el-GR" sz="4800" dirty="0"/>
              <a:t>Πάρε γλυκά</a:t>
            </a:r>
            <a:endParaRPr lang="en-US" sz="6000" dirty="0"/>
          </a:p>
        </p:txBody>
      </p:sp>
      <p:pic>
        <p:nvPicPr>
          <p:cNvPr id="1026" name="Picture 2" descr="16 Οκτώβρη – Πάγκοσμια Ημέρα Διατροφής – melen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7" y="4144488"/>
            <a:ext cx="3242627"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Κατάστημα αρτοποιίας Διανύσματα Αρχείου, Royalty Free Κατάστημα αρτοποιίας  Εικονογραφήσεις |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112" y="4144487"/>
            <a:ext cx="3336966"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ant La Boulangerie Avec Boulanger Isolé Sur Fond Blanc | Vecteur Gratu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470" y="4037609"/>
            <a:ext cx="2802577" cy="25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Οκτώβριος | 2012 | ΑΝΑΜΕΤΑΔΟΤ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673" y="4144486"/>
            <a:ext cx="2542224" cy="2469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8774" y="3574473"/>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μανάβικο / φρουταρία </a:t>
            </a:r>
            <a:endParaRPr lang="en-US" dirty="0"/>
          </a:p>
        </p:txBody>
      </p:sp>
      <p:sp>
        <p:nvSpPr>
          <p:cNvPr id="8" name="Rectangle 7"/>
          <p:cNvSpPr/>
          <p:nvPr/>
        </p:nvSpPr>
        <p:spPr>
          <a:xfrm>
            <a:off x="3710707" y="3540814"/>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αρτοποιείο / φούρνος  </a:t>
            </a:r>
            <a:endParaRPr lang="en-US" dirty="0"/>
          </a:p>
        </p:txBody>
      </p:sp>
      <p:sp>
        <p:nvSpPr>
          <p:cNvPr id="9" name="Rectangle 8"/>
          <p:cNvSpPr/>
          <p:nvPr/>
        </p:nvSpPr>
        <p:spPr>
          <a:xfrm>
            <a:off x="6317673" y="349530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περίπτερο</a:t>
            </a:r>
            <a:endParaRPr lang="en-US" dirty="0"/>
          </a:p>
        </p:txBody>
      </p:sp>
      <p:sp>
        <p:nvSpPr>
          <p:cNvPr id="10" name="Rectangle 9"/>
          <p:cNvSpPr/>
          <p:nvPr/>
        </p:nvSpPr>
        <p:spPr>
          <a:xfrm>
            <a:off x="9607138" y="348737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ζαχαροπλαστείο </a:t>
            </a:r>
            <a:endParaRPr lang="en-US" dirty="0"/>
          </a:p>
        </p:txBody>
      </p:sp>
    </p:spTree>
    <p:extLst>
      <p:ext uri="{BB962C8B-B14F-4D97-AF65-F5344CB8AC3E}">
        <p14:creationId xmlns:p14="http://schemas.microsoft.com/office/powerpoint/2010/main" val="385379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439610" y="509502"/>
            <a:ext cx="1085849"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267475" y="758043"/>
            <a:ext cx="2409543" cy="1096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παιδί σκέφτεται κάτι διανυσματική απεικόνιση. εικονογραφία από - 178350478">
            <a:extLst>
              <a:ext uri="{FF2B5EF4-FFF2-40B4-BE49-F238E27FC236}">
                <a16:creationId xmlns:a16="http://schemas.microsoft.com/office/drawing/2014/main" id="{BD00BE73-7389-4008-AAF3-A1D8934FF8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24" t="10040" r="50000" b="6816"/>
          <a:stretch/>
        </p:blipFill>
        <p:spPr bwMode="auto">
          <a:xfrm>
            <a:off x="11288152" y="4358522"/>
            <a:ext cx="535826" cy="1299576"/>
          </a:xfrm>
          <a:prstGeom prst="rect">
            <a:avLst/>
          </a:prstGeom>
          <a:noFill/>
          <a:extLst>
            <a:ext uri="{909E8E84-426E-40DD-AFC4-6F175D3DCCD1}">
              <a14:hiddenFill xmlns:a14="http://schemas.microsoft.com/office/drawing/2010/main">
                <a:solidFill>
                  <a:srgbClr val="FFFFFF"/>
                </a:solidFill>
              </a14:hiddenFill>
            </a:ext>
          </a:extLst>
        </p:spPr>
      </p:pic>
      <p:sp>
        <p:nvSpPr>
          <p:cNvPr id="3" name="Οβάλ 2">
            <a:extLst>
              <a:ext uri="{FF2B5EF4-FFF2-40B4-BE49-F238E27FC236}">
                <a16:creationId xmlns:a16="http://schemas.microsoft.com/office/drawing/2014/main" id="{8EE8E717-6A2A-5C14-4D96-7F84067CF5C7}"/>
              </a:ext>
            </a:extLst>
          </p:cNvPr>
          <p:cNvSpPr/>
          <p:nvPr/>
        </p:nvSpPr>
        <p:spPr>
          <a:xfrm>
            <a:off x="3955055" y="2529986"/>
            <a:ext cx="3800820" cy="2339470"/>
          </a:xfrm>
          <a:prstGeom prst="ellipse">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τρόφιμα &amp; προϊόντα </a:t>
            </a:r>
            <a:endParaRPr lang="el-CY" sz="4800" dirty="0">
              <a:solidFill>
                <a:schemeClr val="tx1"/>
              </a:solidFill>
            </a:endParaRPr>
          </a:p>
        </p:txBody>
      </p:sp>
      <p:sp>
        <p:nvSpPr>
          <p:cNvPr id="4" name="Σύννεφο 3">
            <a:extLst>
              <a:ext uri="{FF2B5EF4-FFF2-40B4-BE49-F238E27FC236}">
                <a16:creationId xmlns:a16="http://schemas.microsoft.com/office/drawing/2014/main" id="{D6700BFF-0C3F-2B2C-6B3E-0EC100C5B4B5}"/>
              </a:ext>
            </a:extLst>
          </p:cNvPr>
          <p:cNvSpPr/>
          <p:nvPr/>
        </p:nvSpPr>
        <p:spPr>
          <a:xfrm rot="1438162">
            <a:off x="5301147" y="603869"/>
            <a:ext cx="3455230" cy="2272117"/>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φρούτα</a:t>
            </a:r>
            <a:endParaRPr lang="el-CY" sz="4800" dirty="0"/>
          </a:p>
        </p:txBody>
      </p:sp>
      <p:sp>
        <p:nvSpPr>
          <p:cNvPr id="5" name="Σύννεφο 4">
            <a:extLst>
              <a:ext uri="{FF2B5EF4-FFF2-40B4-BE49-F238E27FC236}">
                <a16:creationId xmlns:a16="http://schemas.microsoft.com/office/drawing/2014/main" id="{37432A44-4D73-1950-5A34-F0A4D731DEE4}"/>
              </a:ext>
            </a:extLst>
          </p:cNvPr>
          <p:cNvSpPr/>
          <p:nvPr/>
        </p:nvSpPr>
        <p:spPr>
          <a:xfrm>
            <a:off x="7341298" y="2757334"/>
            <a:ext cx="4454647" cy="1745418"/>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ψωμί</a:t>
            </a:r>
            <a:endParaRPr lang="el-CY" sz="4800" dirty="0"/>
          </a:p>
        </p:txBody>
      </p:sp>
      <p:sp>
        <p:nvSpPr>
          <p:cNvPr id="6" name="Σύννεφο 5">
            <a:extLst>
              <a:ext uri="{FF2B5EF4-FFF2-40B4-BE49-F238E27FC236}">
                <a16:creationId xmlns:a16="http://schemas.microsoft.com/office/drawing/2014/main" id="{B79855FE-D92F-1594-4E73-9EEC2123EC89}"/>
              </a:ext>
            </a:extLst>
          </p:cNvPr>
          <p:cNvSpPr/>
          <p:nvPr/>
        </p:nvSpPr>
        <p:spPr>
          <a:xfrm rot="1235111">
            <a:off x="1726999" y="735459"/>
            <a:ext cx="3851307" cy="1923244"/>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λαχανικά</a:t>
            </a:r>
            <a:endParaRPr lang="el-CY" sz="4800" dirty="0"/>
          </a:p>
        </p:txBody>
      </p:sp>
      <p:sp>
        <p:nvSpPr>
          <p:cNvPr id="7" name="Σύννεφο 6">
            <a:extLst>
              <a:ext uri="{FF2B5EF4-FFF2-40B4-BE49-F238E27FC236}">
                <a16:creationId xmlns:a16="http://schemas.microsoft.com/office/drawing/2014/main" id="{662DA9E4-7A5C-25E4-074B-3D0D66BAA5A0}"/>
              </a:ext>
            </a:extLst>
          </p:cNvPr>
          <p:cNvSpPr/>
          <p:nvPr/>
        </p:nvSpPr>
        <p:spPr>
          <a:xfrm rot="1438162">
            <a:off x="6795678" y="4697536"/>
            <a:ext cx="3455230" cy="1623580"/>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ψάρια</a:t>
            </a:r>
            <a:endParaRPr lang="el-CY" sz="4800" dirty="0"/>
          </a:p>
        </p:txBody>
      </p:sp>
      <p:sp>
        <p:nvSpPr>
          <p:cNvPr id="8" name="Σύννεφο 7">
            <a:extLst>
              <a:ext uri="{FF2B5EF4-FFF2-40B4-BE49-F238E27FC236}">
                <a16:creationId xmlns:a16="http://schemas.microsoft.com/office/drawing/2014/main" id="{F9C4FBAD-EDF6-97CA-B6A1-7F3FCF5BAFD4}"/>
              </a:ext>
            </a:extLst>
          </p:cNvPr>
          <p:cNvSpPr/>
          <p:nvPr/>
        </p:nvSpPr>
        <p:spPr>
          <a:xfrm rot="20914282">
            <a:off x="2141465" y="4865152"/>
            <a:ext cx="3455230" cy="1667053"/>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ψιλικά</a:t>
            </a:r>
            <a:endParaRPr lang="el-CY" sz="4800" dirty="0"/>
          </a:p>
        </p:txBody>
      </p:sp>
      <p:sp>
        <p:nvSpPr>
          <p:cNvPr id="11" name="Σύννεφο 10">
            <a:extLst>
              <a:ext uri="{FF2B5EF4-FFF2-40B4-BE49-F238E27FC236}">
                <a16:creationId xmlns:a16="http://schemas.microsoft.com/office/drawing/2014/main" id="{11589125-441F-00CF-6AC1-C8F818F26F0C}"/>
              </a:ext>
            </a:extLst>
          </p:cNvPr>
          <p:cNvSpPr/>
          <p:nvPr/>
        </p:nvSpPr>
        <p:spPr>
          <a:xfrm rot="164201">
            <a:off x="-115742" y="2879152"/>
            <a:ext cx="5210085" cy="1908739"/>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είδη καθαρισμού</a:t>
            </a:r>
            <a:endParaRPr lang="el-CY" sz="4800" dirty="0"/>
          </a:p>
        </p:txBody>
      </p:sp>
      <p:pic>
        <p:nvPicPr>
          <p:cNvPr id="13314" name="Picture 2" descr="Cartoon Fruit PNG Transparent Images Free Download | Vector Files | Pngtree">
            <a:extLst>
              <a:ext uri="{FF2B5EF4-FFF2-40B4-BE49-F238E27FC236}">
                <a16:creationId xmlns:a16="http://schemas.microsoft.com/office/drawing/2014/main" id="{1887C134-1274-DEB7-54F9-8E77F8451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298" y="106645"/>
            <a:ext cx="1590436" cy="1590436"/>
          </a:xfrm>
          <a:prstGeom prst="rect">
            <a:avLst/>
          </a:prstGeom>
          <a:noFill/>
          <a:extLst>
            <a:ext uri="{909E8E84-426E-40DD-AFC4-6F175D3DCCD1}">
              <a14:hiddenFill xmlns:a14="http://schemas.microsoft.com/office/drawing/2010/main">
                <a:solidFill>
                  <a:srgbClr val="FFFFFF"/>
                </a:solidFill>
              </a14:hiddenFill>
            </a:ext>
          </a:extLst>
        </p:spPr>
      </p:pic>
      <p:pic>
        <p:nvPicPr>
          <p:cNvPr id="12" name="Εικόνα 11">
            <a:extLst>
              <a:ext uri="{FF2B5EF4-FFF2-40B4-BE49-F238E27FC236}">
                <a16:creationId xmlns:a16="http://schemas.microsoft.com/office/drawing/2014/main" id="{B1CE9C54-EE7C-8D6C-595C-936CC94C8934}"/>
              </a:ext>
            </a:extLst>
          </p:cNvPr>
          <p:cNvPicPr>
            <a:picLocks noChangeAspect="1"/>
          </p:cNvPicPr>
          <p:nvPr/>
        </p:nvPicPr>
        <p:blipFill>
          <a:blip r:embed="rId6"/>
          <a:srcRect b="24706"/>
          <a:stretch>
            <a:fillRect/>
          </a:stretch>
        </p:blipFill>
        <p:spPr>
          <a:xfrm>
            <a:off x="10431711" y="2728666"/>
            <a:ext cx="1420299" cy="1204857"/>
          </a:xfrm>
          <a:prstGeom prst="rect">
            <a:avLst/>
          </a:prstGeom>
        </p:spPr>
      </p:pic>
      <p:pic>
        <p:nvPicPr>
          <p:cNvPr id="13316" name="Picture 4" descr="Ψάρι - Δωρεάν εικόνες διανυσματικά clipart στο creazilla.com">
            <a:extLst>
              <a:ext uri="{FF2B5EF4-FFF2-40B4-BE49-F238E27FC236}">
                <a16:creationId xmlns:a16="http://schemas.microsoft.com/office/drawing/2014/main" id="{1A4389F2-09DD-5552-B092-2635C1E34B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9107">
            <a:off x="9878806" y="4971508"/>
            <a:ext cx="1169399" cy="156120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2+ δωρεάν εικόνες για Cliparts και Εικόνες - Pixabay">
            <a:extLst>
              <a:ext uri="{FF2B5EF4-FFF2-40B4-BE49-F238E27FC236}">
                <a16:creationId xmlns:a16="http://schemas.microsoft.com/office/drawing/2014/main" id="{93B44BB4-AF04-8AA3-63E3-B73A0D532D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2964" y="5236029"/>
            <a:ext cx="1321894" cy="123738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352.728 Vector για «Καθάρισμα», εικόνες και γραφικά vector στοκ |  Shutterstock">
            <a:extLst>
              <a:ext uri="{FF2B5EF4-FFF2-40B4-BE49-F238E27FC236}">
                <a16:creationId xmlns:a16="http://schemas.microsoft.com/office/drawing/2014/main" id="{F403CD27-B69D-3DB0-2045-D716A01FB2C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2974"/>
          <a:stretch>
            <a:fillRect/>
          </a:stretch>
        </p:blipFill>
        <p:spPr bwMode="auto">
          <a:xfrm>
            <a:off x="285614" y="1584289"/>
            <a:ext cx="1707026" cy="1572567"/>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Σύνολο Των Λαχανικών Καρτούν Λαχανικά Συναισθήματα Εικονογράφηση Διάνυσμα  Διάνυσμα από ©Sylfida 212597464">
            <a:extLst>
              <a:ext uri="{FF2B5EF4-FFF2-40B4-BE49-F238E27FC236}">
                <a16:creationId xmlns:a16="http://schemas.microsoft.com/office/drawing/2014/main" id="{94C8B365-C2B8-D2DC-17F8-153E6DA1E2B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1476"/>
          <a:stretch>
            <a:fillRect/>
          </a:stretch>
        </p:blipFill>
        <p:spPr bwMode="auto">
          <a:xfrm>
            <a:off x="3878147" y="119799"/>
            <a:ext cx="1572850" cy="95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17" y="168624"/>
            <a:ext cx="11792861" cy="3231654"/>
          </a:xfrm>
          <a:prstGeom prst="rect">
            <a:avLst/>
          </a:prstGeom>
          <a:ln>
            <a:solidFill>
              <a:schemeClr val="tx1"/>
            </a:solidFill>
          </a:ln>
        </p:spPr>
        <p:txBody>
          <a:bodyPr wrap="square">
            <a:spAutoFit/>
          </a:bodyPr>
          <a:lstStyle/>
          <a:p>
            <a:r>
              <a:rPr lang="el-GR" sz="4800" dirty="0"/>
              <a:t>Πάρε ντομάτες  από το μανάβικο/ φρουταρία.</a:t>
            </a:r>
          </a:p>
          <a:p>
            <a:r>
              <a:rPr lang="el-GR" sz="4800" dirty="0"/>
              <a:t>Πάρε ψωμί   από το αρτοποιείο/ φούρνο.</a:t>
            </a:r>
          </a:p>
          <a:p>
            <a:r>
              <a:rPr lang="el-GR" sz="4800" dirty="0"/>
              <a:t>Πάρε τσίχλες από  το  περίπτερο.</a:t>
            </a:r>
          </a:p>
          <a:p>
            <a:r>
              <a:rPr lang="el-GR" sz="4800" dirty="0"/>
              <a:t>Πάρε γλυκά από το ζαχαροπλαστείο. </a:t>
            </a:r>
            <a:r>
              <a:rPr lang="el-GR" sz="6000" dirty="0"/>
              <a:t> </a:t>
            </a:r>
            <a:endParaRPr lang="en-US" sz="6000" dirty="0"/>
          </a:p>
        </p:txBody>
      </p:sp>
      <p:pic>
        <p:nvPicPr>
          <p:cNvPr id="1026" name="Picture 2" descr="16 Οκτώβρη – Πάγκοσμια Ημέρα Διατροφής – melen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7" y="4144488"/>
            <a:ext cx="3242627"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Κατάστημα αρτοποιίας Διανύσματα Αρχείου, Royalty Free Κατάστημα αρτοποιίας  Εικονογραφήσεις |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112" y="4144487"/>
            <a:ext cx="3336966"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ant La Boulangerie Avec Boulanger Isolé Sur Fond Blanc | Vecteur Gratu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470" y="4037609"/>
            <a:ext cx="2802577" cy="25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Οκτώβριος | 2012 | ΑΝΑΜΕΤΑΔΟΤ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673" y="4144486"/>
            <a:ext cx="2542224" cy="2469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4573" y="3574473"/>
            <a:ext cx="2891141"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μανάβικο / φρουταρία </a:t>
            </a:r>
            <a:endParaRPr lang="en-US" dirty="0"/>
          </a:p>
        </p:txBody>
      </p:sp>
      <p:sp>
        <p:nvSpPr>
          <p:cNvPr id="8" name="Rectangle 7"/>
          <p:cNvSpPr/>
          <p:nvPr/>
        </p:nvSpPr>
        <p:spPr>
          <a:xfrm>
            <a:off x="3710707" y="3540814"/>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αρτοποιείο / φούρνος  </a:t>
            </a:r>
            <a:endParaRPr lang="en-US" dirty="0"/>
          </a:p>
        </p:txBody>
      </p:sp>
      <p:sp>
        <p:nvSpPr>
          <p:cNvPr id="9" name="Rectangle 8"/>
          <p:cNvSpPr/>
          <p:nvPr/>
        </p:nvSpPr>
        <p:spPr>
          <a:xfrm>
            <a:off x="6317673" y="349530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περίπτερο</a:t>
            </a:r>
            <a:endParaRPr lang="en-US" dirty="0"/>
          </a:p>
        </p:txBody>
      </p:sp>
      <p:sp>
        <p:nvSpPr>
          <p:cNvPr id="10" name="Rectangle 9"/>
          <p:cNvSpPr/>
          <p:nvPr/>
        </p:nvSpPr>
        <p:spPr>
          <a:xfrm>
            <a:off x="9607138" y="348737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ζαχαροπλαστείο </a:t>
            </a:r>
            <a:endParaRPr lang="en-US" dirty="0"/>
          </a:p>
        </p:txBody>
      </p:sp>
    </p:spTree>
    <p:extLst>
      <p:ext uri="{BB962C8B-B14F-4D97-AF65-F5344CB8AC3E}">
        <p14:creationId xmlns:p14="http://schemas.microsoft.com/office/powerpoint/2010/main" val="64855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ρεοπωλειο Ο Θανασης | Piraeus">
            <a:extLst>
              <a:ext uri="{FF2B5EF4-FFF2-40B4-BE49-F238E27FC236}">
                <a16:creationId xmlns:a16="http://schemas.microsoft.com/office/drawing/2014/main" id="{11C588D3-8F03-FEF0-7BBA-86F1534D0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191" y="789208"/>
            <a:ext cx="3573293" cy="38321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Ιχθυοπωλείο &quot;Ο Πάγκος της Λαϊκής Αγοράς&quot;">
            <a:extLst>
              <a:ext uri="{FF2B5EF4-FFF2-40B4-BE49-F238E27FC236}">
                <a16:creationId xmlns:a16="http://schemas.microsoft.com/office/drawing/2014/main" id="{A0605BD1-84FD-1A8F-643C-1C549D3FC0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122"/>
          <a:stretch>
            <a:fillRect/>
          </a:stretch>
        </p:blipFill>
        <p:spPr bwMode="auto">
          <a:xfrm>
            <a:off x="6395842" y="1362506"/>
            <a:ext cx="4029682" cy="26855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BD38092-7348-94B7-3756-77765052983B}"/>
              </a:ext>
            </a:extLst>
          </p:cNvPr>
          <p:cNvSpPr/>
          <p:nvPr/>
        </p:nvSpPr>
        <p:spPr>
          <a:xfrm>
            <a:off x="476193" y="5332164"/>
            <a:ext cx="5065291" cy="1178805"/>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κρεοπωλείο</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C3E6A0A-6AC3-1E5A-C737-08B76CF7B627}"/>
              </a:ext>
            </a:extLst>
          </p:cNvPr>
          <p:cNvSpPr/>
          <p:nvPr/>
        </p:nvSpPr>
        <p:spPr>
          <a:xfrm>
            <a:off x="6236179" y="4781320"/>
            <a:ext cx="5065291" cy="1599973"/>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ψαράδικο /  ιχθυοπωλείο</a:t>
            </a:r>
            <a:endParaRPr lang="el-CY" sz="4800" dirty="0">
              <a:solidFill>
                <a:schemeClr val="tx1"/>
              </a:solidFill>
            </a:endParaRPr>
          </a:p>
        </p:txBody>
      </p:sp>
    </p:spTree>
    <p:extLst>
      <p:ext uri="{BB962C8B-B14F-4D97-AF65-F5344CB8AC3E}">
        <p14:creationId xmlns:p14="http://schemas.microsoft.com/office/powerpoint/2010/main" val="21896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5AB3-7E61-D6CD-9A14-0179018A9A3E}"/>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99857D94-82AD-3E18-EF2D-673C15AB2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CFFBE38-B5F5-857D-F23E-197D8B9E09F2}"/>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Υπεραγορά</a:t>
            </a:r>
            <a:endParaRPr lang="el-CY" sz="4800" dirty="0"/>
          </a:p>
        </p:txBody>
      </p:sp>
      <p:pic>
        <p:nvPicPr>
          <p:cNvPr id="3" name="Εικόνα 2">
            <a:extLst>
              <a:ext uri="{FF2B5EF4-FFF2-40B4-BE49-F238E27FC236}">
                <a16:creationId xmlns:a16="http://schemas.microsoft.com/office/drawing/2014/main" id="{8666A3E6-5070-0279-4B0A-3D7F1F6FA08F}"/>
              </a:ext>
            </a:extLst>
          </p:cNvPr>
          <p:cNvPicPr>
            <a:picLocks noChangeAspect="1"/>
          </p:cNvPicPr>
          <p:nvPr/>
        </p:nvPicPr>
        <p:blipFill>
          <a:blip r:embed="rId3"/>
          <a:srcRect b="24055"/>
          <a:stretch>
            <a:fillRect/>
          </a:stretch>
        </p:blipFill>
        <p:spPr>
          <a:xfrm>
            <a:off x="332509" y="3262744"/>
            <a:ext cx="3238006" cy="3262748"/>
          </a:xfrm>
          <a:prstGeom prst="rect">
            <a:avLst/>
          </a:prstGeom>
        </p:spPr>
      </p:pic>
    </p:spTree>
    <p:extLst>
      <p:ext uri="{BB962C8B-B14F-4D97-AF65-F5344CB8AC3E}">
        <p14:creationId xmlns:p14="http://schemas.microsoft.com/office/powerpoint/2010/main" val="193904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Υπεραγορά </a:t>
            </a:r>
            <a:endParaRPr lang="en-US" dirty="0"/>
          </a:p>
        </p:txBody>
      </p:sp>
      <p:sp>
        <p:nvSpPr>
          <p:cNvPr id="4" name="AutoShape 4" descr="Φρέσκο Γάλα Ελαφρύ | Charalambides Chris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Φρέσκο Γάλα Ελαφρύ | Charalambides Chris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Supermarket and grocery store vocabulary with pictures"/>
          <p:cNvPicPr>
            <a:picLocks noChangeAspect="1" noChangeArrowheads="1"/>
          </p:cNvPicPr>
          <p:nvPr/>
        </p:nvPicPr>
        <p:blipFill rotWithShape="1">
          <a:blip r:embed="rId2">
            <a:extLst>
              <a:ext uri="{28A0092B-C50C-407E-A947-70E740481C1C}">
                <a14:useLocalDpi xmlns:a14="http://schemas.microsoft.com/office/drawing/2010/main" val="0"/>
              </a:ext>
            </a:extLst>
          </a:blip>
          <a:srcRect l="76446" b="38703"/>
          <a:stretch>
            <a:fillRect/>
          </a:stretch>
        </p:blipFill>
        <p:spPr bwMode="auto">
          <a:xfrm>
            <a:off x="643411" y="1291459"/>
            <a:ext cx="1150703" cy="2586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permarket Items stock vector. Illustration of creamer - 2883287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4"/>
          <a:stretch>
            <a:fillRect/>
          </a:stretch>
        </p:blipFill>
        <p:spPr bwMode="auto">
          <a:xfrm>
            <a:off x="6096000" y="561657"/>
            <a:ext cx="5070643" cy="5343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Supermarket and grocery store vocabulary with pictures">
            <a:extLst>
              <a:ext uri="{FF2B5EF4-FFF2-40B4-BE49-F238E27FC236}">
                <a16:creationId xmlns:a16="http://schemas.microsoft.com/office/drawing/2014/main" id="{E59F0C99-381F-7E35-27F6-6BB6FCA8B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45" r="51602" b="48906"/>
          <a:stretch>
            <a:fillRect/>
          </a:stretch>
        </p:blipFill>
        <p:spPr bwMode="auto">
          <a:xfrm>
            <a:off x="643411" y="4211781"/>
            <a:ext cx="1150703" cy="2155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upermarket and grocery store vocabulary with pictures">
            <a:extLst>
              <a:ext uri="{FF2B5EF4-FFF2-40B4-BE49-F238E27FC236}">
                <a16:creationId xmlns:a16="http://schemas.microsoft.com/office/drawing/2014/main" id="{58BCEF58-B942-48B7-3AD3-7C1F3828F6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8" t="52611" r="20285" b="24478"/>
          <a:stretch>
            <a:fillRect/>
          </a:stretch>
        </p:blipFill>
        <p:spPr bwMode="auto">
          <a:xfrm>
            <a:off x="2189163" y="1334218"/>
            <a:ext cx="1441095" cy="966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upermarket and grocery store vocabulary with pictures">
            <a:extLst>
              <a:ext uri="{FF2B5EF4-FFF2-40B4-BE49-F238E27FC236}">
                <a16:creationId xmlns:a16="http://schemas.microsoft.com/office/drawing/2014/main" id="{91DBDEEB-5939-EEBD-1AE2-11EAF9034A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59" r="73468" b="25387"/>
          <a:stretch>
            <a:fillRect/>
          </a:stretch>
        </p:blipFill>
        <p:spPr bwMode="auto">
          <a:xfrm>
            <a:off x="2261601" y="4820079"/>
            <a:ext cx="1296218" cy="1407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upermarket and grocery store vocabulary with pictures">
            <a:extLst>
              <a:ext uri="{FF2B5EF4-FFF2-40B4-BE49-F238E27FC236}">
                <a16:creationId xmlns:a16="http://schemas.microsoft.com/office/drawing/2014/main" id="{ABDFCA8F-7871-5CB3-DF76-2C1F7C2242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52" r="73468"/>
          <a:stretch>
            <a:fillRect/>
          </a:stretch>
        </p:blipFill>
        <p:spPr bwMode="auto">
          <a:xfrm>
            <a:off x="2648839" y="2966660"/>
            <a:ext cx="1296218" cy="1187707"/>
          </a:xfrm>
          <a:prstGeom prst="rect">
            <a:avLst/>
          </a:prstGeom>
          <a:noFill/>
          <a:extLst>
            <a:ext uri="{909E8E84-426E-40DD-AFC4-6F175D3DCCD1}">
              <a14:hiddenFill xmlns:a14="http://schemas.microsoft.com/office/drawing/2010/main">
                <a:solidFill>
                  <a:srgbClr val="FFFFFF"/>
                </a:solidFill>
              </a14:hiddenFill>
            </a:ext>
          </a:extLst>
        </p:spPr>
      </p:pic>
      <p:sp>
        <p:nvSpPr>
          <p:cNvPr id="10" name="Οβάλ 9">
            <a:extLst>
              <a:ext uri="{FF2B5EF4-FFF2-40B4-BE49-F238E27FC236}">
                <a16:creationId xmlns:a16="http://schemas.microsoft.com/office/drawing/2014/main" id="{06720AE7-FD3B-4E83-C453-789443C12F57}"/>
              </a:ext>
            </a:extLst>
          </p:cNvPr>
          <p:cNvSpPr/>
          <p:nvPr/>
        </p:nvSpPr>
        <p:spPr>
          <a:xfrm>
            <a:off x="255494" y="1027906"/>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a:t>
            </a:r>
            <a:endParaRPr lang="el-CY" sz="4000" dirty="0"/>
          </a:p>
        </p:txBody>
      </p:sp>
      <p:sp>
        <p:nvSpPr>
          <p:cNvPr id="21" name="Οβάλ 20">
            <a:extLst>
              <a:ext uri="{FF2B5EF4-FFF2-40B4-BE49-F238E27FC236}">
                <a16:creationId xmlns:a16="http://schemas.microsoft.com/office/drawing/2014/main" id="{4B66B775-8754-B8AF-0348-7666023FD70C}"/>
              </a:ext>
            </a:extLst>
          </p:cNvPr>
          <p:cNvSpPr/>
          <p:nvPr/>
        </p:nvSpPr>
        <p:spPr>
          <a:xfrm>
            <a:off x="3083057" y="4535822"/>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5</a:t>
            </a:r>
            <a:endParaRPr lang="el-CY" sz="4000" dirty="0"/>
          </a:p>
        </p:txBody>
      </p:sp>
      <p:sp>
        <p:nvSpPr>
          <p:cNvPr id="22" name="Οβάλ 21">
            <a:extLst>
              <a:ext uri="{FF2B5EF4-FFF2-40B4-BE49-F238E27FC236}">
                <a16:creationId xmlns:a16="http://schemas.microsoft.com/office/drawing/2014/main" id="{5C6D8349-9CD1-1D85-357B-3C760C642DC8}"/>
              </a:ext>
            </a:extLst>
          </p:cNvPr>
          <p:cNvSpPr/>
          <p:nvPr/>
        </p:nvSpPr>
        <p:spPr>
          <a:xfrm>
            <a:off x="3422844" y="3560513"/>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4</a:t>
            </a:r>
            <a:endParaRPr lang="el-CY" sz="4000" dirty="0"/>
          </a:p>
        </p:txBody>
      </p:sp>
      <p:sp>
        <p:nvSpPr>
          <p:cNvPr id="23" name="Οβάλ 22">
            <a:extLst>
              <a:ext uri="{FF2B5EF4-FFF2-40B4-BE49-F238E27FC236}">
                <a16:creationId xmlns:a16="http://schemas.microsoft.com/office/drawing/2014/main" id="{96B10B19-520E-A85A-94E8-96A818508959}"/>
              </a:ext>
            </a:extLst>
          </p:cNvPr>
          <p:cNvSpPr/>
          <p:nvPr/>
        </p:nvSpPr>
        <p:spPr>
          <a:xfrm>
            <a:off x="3084734" y="1435917"/>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3</a:t>
            </a:r>
            <a:endParaRPr lang="el-CY" sz="4000" dirty="0"/>
          </a:p>
        </p:txBody>
      </p:sp>
      <p:sp>
        <p:nvSpPr>
          <p:cNvPr id="24" name="Οβάλ 23">
            <a:extLst>
              <a:ext uri="{FF2B5EF4-FFF2-40B4-BE49-F238E27FC236}">
                <a16:creationId xmlns:a16="http://schemas.microsoft.com/office/drawing/2014/main" id="{2AD844DB-4BA2-7B12-E0BB-355D25B54048}"/>
              </a:ext>
            </a:extLst>
          </p:cNvPr>
          <p:cNvSpPr/>
          <p:nvPr/>
        </p:nvSpPr>
        <p:spPr>
          <a:xfrm>
            <a:off x="407894" y="5877876"/>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2</a:t>
            </a:r>
            <a:endParaRPr lang="el-CY" sz="4000" dirty="0"/>
          </a:p>
        </p:txBody>
      </p:sp>
      <p:sp>
        <p:nvSpPr>
          <p:cNvPr id="26" name="Οβάλ 25">
            <a:extLst>
              <a:ext uri="{FF2B5EF4-FFF2-40B4-BE49-F238E27FC236}">
                <a16:creationId xmlns:a16="http://schemas.microsoft.com/office/drawing/2014/main" id="{EA2472D2-A50B-37E5-9F78-402A3EA16822}"/>
              </a:ext>
            </a:extLst>
          </p:cNvPr>
          <p:cNvSpPr/>
          <p:nvPr/>
        </p:nvSpPr>
        <p:spPr>
          <a:xfrm>
            <a:off x="8528961" y="1495139"/>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10</a:t>
            </a:r>
            <a:endParaRPr lang="el-CY" sz="4000" dirty="0"/>
          </a:p>
        </p:txBody>
      </p:sp>
      <p:sp>
        <p:nvSpPr>
          <p:cNvPr id="27" name="Οβάλ 26">
            <a:extLst>
              <a:ext uri="{FF2B5EF4-FFF2-40B4-BE49-F238E27FC236}">
                <a16:creationId xmlns:a16="http://schemas.microsoft.com/office/drawing/2014/main" id="{EAB3F1F3-F37F-7C05-C621-AE524C75EF0A}"/>
              </a:ext>
            </a:extLst>
          </p:cNvPr>
          <p:cNvSpPr/>
          <p:nvPr/>
        </p:nvSpPr>
        <p:spPr>
          <a:xfrm>
            <a:off x="6483238" y="2563755"/>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9</a:t>
            </a:r>
            <a:endParaRPr lang="el-CY" sz="4000" dirty="0"/>
          </a:p>
        </p:txBody>
      </p:sp>
      <p:sp>
        <p:nvSpPr>
          <p:cNvPr id="28" name="Οβάλ 27">
            <a:extLst>
              <a:ext uri="{FF2B5EF4-FFF2-40B4-BE49-F238E27FC236}">
                <a16:creationId xmlns:a16="http://schemas.microsoft.com/office/drawing/2014/main" id="{A4AB08A3-F0AE-27DC-6670-DF145835ACAF}"/>
              </a:ext>
            </a:extLst>
          </p:cNvPr>
          <p:cNvSpPr/>
          <p:nvPr/>
        </p:nvSpPr>
        <p:spPr>
          <a:xfrm>
            <a:off x="5509333" y="1690688"/>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8</a:t>
            </a:r>
            <a:endParaRPr lang="el-CY" sz="4000" dirty="0"/>
          </a:p>
        </p:txBody>
      </p:sp>
      <p:sp>
        <p:nvSpPr>
          <p:cNvPr id="29" name="Οβάλ 28">
            <a:extLst>
              <a:ext uri="{FF2B5EF4-FFF2-40B4-BE49-F238E27FC236}">
                <a16:creationId xmlns:a16="http://schemas.microsoft.com/office/drawing/2014/main" id="{B32279EB-BC0E-2291-9F64-3D1E70248DCF}"/>
              </a:ext>
            </a:extLst>
          </p:cNvPr>
          <p:cNvSpPr/>
          <p:nvPr/>
        </p:nvSpPr>
        <p:spPr>
          <a:xfrm>
            <a:off x="10486221" y="222097"/>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7</a:t>
            </a:r>
            <a:endParaRPr lang="el-CY" sz="4000" dirty="0"/>
          </a:p>
        </p:txBody>
      </p:sp>
      <p:sp>
        <p:nvSpPr>
          <p:cNvPr id="30" name="Οβάλ 29">
            <a:extLst>
              <a:ext uri="{FF2B5EF4-FFF2-40B4-BE49-F238E27FC236}">
                <a16:creationId xmlns:a16="http://schemas.microsoft.com/office/drawing/2014/main" id="{698B210A-3D1F-E665-E43D-7B9239AD32D5}"/>
              </a:ext>
            </a:extLst>
          </p:cNvPr>
          <p:cNvSpPr/>
          <p:nvPr/>
        </p:nvSpPr>
        <p:spPr>
          <a:xfrm>
            <a:off x="7813065" y="90513"/>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6</a:t>
            </a:r>
            <a:endParaRPr lang="el-CY" sz="4000" dirty="0"/>
          </a:p>
        </p:txBody>
      </p:sp>
      <p:sp>
        <p:nvSpPr>
          <p:cNvPr id="32" name="Οβάλ 31">
            <a:extLst>
              <a:ext uri="{FF2B5EF4-FFF2-40B4-BE49-F238E27FC236}">
                <a16:creationId xmlns:a16="http://schemas.microsoft.com/office/drawing/2014/main" id="{F4D38776-E0DC-7C52-C097-A10919B9DC8B}"/>
              </a:ext>
            </a:extLst>
          </p:cNvPr>
          <p:cNvSpPr/>
          <p:nvPr/>
        </p:nvSpPr>
        <p:spPr>
          <a:xfrm>
            <a:off x="10915320" y="19377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11</a:t>
            </a:r>
            <a:endParaRPr lang="el-CY" sz="4000" dirty="0"/>
          </a:p>
        </p:txBody>
      </p:sp>
      <p:sp>
        <p:nvSpPr>
          <p:cNvPr id="33" name="Οβάλ 32">
            <a:extLst>
              <a:ext uri="{FF2B5EF4-FFF2-40B4-BE49-F238E27FC236}">
                <a16:creationId xmlns:a16="http://schemas.microsoft.com/office/drawing/2014/main" id="{7B5A0A2A-95E5-D421-352B-7E2943FF2D52}"/>
              </a:ext>
            </a:extLst>
          </p:cNvPr>
          <p:cNvSpPr/>
          <p:nvPr/>
        </p:nvSpPr>
        <p:spPr>
          <a:xfrm>
            <a:off x="9533223" y="23292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12</a:t>
            </a:r>
            <a:endParaRPr lang="el-CY" sz="4000" dirty="0"/>
          </a:p>
        </p:txBody>
      </p:sp>
      <p:sp>
        <p:nvSpPr>
          <p:cNvPr id="34" name="Οβάλ 33">
            <a:extLst>
              <a:ext uri="{FF2B5EF4-FFF2-40B4-BE49-F238E27FC236}">
                <a16:creationId xmlns:a16="http://schemas.microsoft.com/office/drawing/2014/main" id="{4018F3FA-1567-CA7C-85BC-FC420CE79CB7}"/>
              </a:ext>
            </a:extLst>
          </p:cNvPr>
          <p:cNvSpPr/>
          <p:nvPr/>
        </p:nvSpPr>
        <p:spPr>
          <a:xfrm>
            <a:off x="8671263" y="4820079"/>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13</a:t>
            </a:r>
            <a:endParaRPr lang="el-CY" sz="4000" dirty="0"/>
          </a:p>
        </p:txBody>
      </p:sp>
    </p:spTree>
    <p:extLst>
      <p:ext uri="{BB962C8B-B14F-4D97-AF65-F5344CB8AC3E}">
        <p14:creationId xmlns:p14="http://schemas.microsoft.com/office/powerpoint/2010/main" val="153433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Λίστα για ψώνια</a:t>
            </a:r>
            <a:endParaRPr lang="en-US" dirty="0"/>
          </a:p>
        </p:txBody>
      </p:sp>
      <p:pic>
        <p:nvPicPr>
          <p:cNvPr id="1026" name="Picture 2" descr="Η λίστα του σούπερ μάρκετ σε Δωρεάν Εκτυπώσιμο - workingmom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116" y="118753"/>
            <a:ext cx="5667375" cy="630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73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C762B9D-09C4-25DD-0C50-C4DA79E0C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D5E29F8-6D70-DD1C-B668-8A1F51E455FF}"/>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Νέες  λέξεις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36A87B01-53DF-ECCC-1693-B3BB137526D9}"/>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E2C07B72-FCE7-F064-464C-C5421C0EBCDA}"/>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917941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7513-9B60-5E04-8911-F0A8444B8824}"/>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8F480A00-903D-78A1-C2E7-331E00928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71555D-25C0-4689-12AE-134C3A445739}"/>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b="1" dirty="0"/>
              <a:t>Πήγε να ψωνίσει με το ______________.</a:t>
            </a:r>
            <a:endParaRPr lang="el-CY" sz="4400" b="1" dirty="0"/>
          </a:p>
        </p:txBody>
      </p:sp>
      <p:sp>
        <p:nvSpPr>
          <p:cNvPr id="3" name="Ορθογώνιο: Στρογγύλεμα γωνιών 2">
            <a:extLst>
              <a:ext uri="{FF2B5EF4-FFF2-40B4-BE49-F238E27FC236}">
                <a16:creationId xmlns:a16="http://schemas.microsoft.com/office/drawing/2014/main" id="{6FA25BBD-0D9F-F545-7D8C-ABE0DFFDC32D}"/>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καροτσάκι </a:t>
            </a:r>
          </a:p>
          <a:p>
            <a:r>
              <a:rPr lang="el-GR" sz="4000" dirty="0"/>
              <a:t>β. απόδειξη</a:t>
            </a:r>
          </a:p>
          <a:p>
            <a:r>
              <a:rPr lang="el-GR" sz="4000" dirty="0"/>
              <a:t>γ. ρέστα</a:t>
            </a:r>
            <a:endParaRPr lang="el-CY" sz="4000" dirty="0"/>
          </a:p>
        </p:txBody>
      </p:sp>
      <p:pic>
        <p:nvPicPr>
          <p:cNvPr id="2050" name="Picture 2" descr="καροτσάκι Στοκ Εικονογραφήσεις, Vectors, &amp; Clipart ...">
            <a:extLst>
              <a:ext uri="{FF2B5EF4-FFF2-40B4-BE49-F238E27FC236}">
                <a16:creationId xmlns:a16="http://schemas.microsoft.com/office/drawing/2014/main" id="{0A6E7382-6438-B8D8-1EF7-A54914E81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136" y="4680857"/>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6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00C79-D57C-FA16-F133-79521896BD44}"/>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6853C194-1E4D-AFCF-A601-09844CE4F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A33B7F7-E587-303D-EC62-F724543502C8}"/>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 M</a:t>
            </a:r>
            <a:r>
              <a:rPr lang="el-GR" sz="3600" b="1" dirty="0"/>
              <a:t>ου δώσατε λάθος ______________.</a:t>
            </a:r>
            <a:endParaRPr lang="el-CY" sz="3600" b="1" dirty="0"/>
          </a:p>
        </p:txBody>
      </p:sp>
      <p:sp>
        <p:nvSpPr>
          <p:cNvPr id="3" name="Ορθογώνιο: Στρογγύλεμα γωνιών 2">
            <a:extLst>
              <a:ext uri="{FF2B5EF4-FFF2-40B4-BE49-F238E27FC236}">
                <a16:creationId xmlns:a16="http://schemas.microsoft.com/office/drawing/2014/main" id="{1B366935-B88B-E024-CBF5-67E32E81742D}"/>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καροτσάκι </a:t>
            </a:r>
          </a:p>
          <a:p>
            <a:r>
              <a:rPr lang="el-GR" sz="4000" dirty="0"/>
              <a:t>β. απόδειξη</a:t>
            </a:r>
          </a:p>
          <a:p>
            <a:r>
              <a:rPr lang="el-GR" sz="4000" dirty="0"/>
              <a:t>γ. ρέστα</a:t>
            </a:r>
            <a:endParaRPr lang="el-CY" sz="4000" dirty="0"/>
          </a:p>
        </p:txBody>
      </p:sp>
      <p:pic>
        <p:nvPicPr>
          <p:cNvPr id="3074" name="Picture 2" descr="Το σπιτάκι της δευτέρας: Γνωρίζω καλύτερα τα κέρματα του ευρώ (γ)">
            <a:extLst>
              <a:ext uri="{FF2B5EF4-FFF2-40B4-BE49-F238E27FC236}">
                <a16:creationId xmlns:a16="http://schemas.microsoft.com/office/drawing/2014/main" id="{E08B4923-719F-8864-FA4C-E8792874F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056" y="4403271"/>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0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8E2C-7F9B-A34B-6825-950AADCA9AE3}"/>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269BAA03-2903-9432-508D-A93E0549C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6973AA9-3DDE-F40B-3858-4C379DCA4711}"/>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Υπάρχουν στα  __________ τα καλύτερα και πιο φρέσκα φρούτα. </a:t>
            </a:r>
            <a:endParaRPr lang="el-CY" sz="3200" b="1" dirty="0"/>
          </a:p>
        </p:txBody>
      </p:sp>
      <p:sp>
        <p:nvSpPr>
          <p:cNvPr id="3" name="Ορθογώνιο: Στρογγύλεμα γωνιών 2">
            <a:extLst>
              <a:ext uri="{FF2B5EF4-FFF2-40B4-BE49-F238E27FC236}">
                <a16:creationId xmlns:a16="http://schemas.microsoft.com/office/drawing/2014/main" id="{D964CF06-249E-A811-B6E0-481C2394EA53}"/>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απόδειξη</a:t>
            </a:r>
          </a:p>
          <a:p>
            <a:r>
              <a:rPr lang="el-GR" sz="4000" dirty="0"/>
              <a:t>γ. ρέστα</a:t>
            </a:r>
            <a:endParaRPr lang="el-CY" sz="4000" dirty="0"/>
          </a:p>
        </p:txBody>
      </p:sp>
      <p:pic>
        <p:nvPicPr>
          <p:cNvPr id="4100" name="Picture 4" descr="υπεραγορά Στοκ Εικονογραφήσεις, Vectors, &amp; Clipart – (270,590 Στοκ  Εικονογραφήσεις)">
            <a:extLst>
              <a:ext uri="{FF2B5EF4-FFF2-40B4-BE49-F238E27FC236}">
                <a16:creationId xmlns:a16="http://schemas.microsoft.com/office/drawing/2014/main" id="{F4F02DCE-7955-8A44-B328-587B26E90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514" y="4414157"/>
            <a:ext cx="3028611"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85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6DF83-44A4-2C3C-19FA-640D935446FB}"/>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EE2213B9-1330-CEE5-AFC1-70CCF1D35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9F24802-1ADB-38A8-3708-4312CE66740E}"/>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Ζητώ πάντα _____ .</a:t>
            </a:r>
            <a:endParaRPr lang="el-CY" sz="3200" b="1" dirty="0"/>
          </a:p>
        </p:txBody>
      </p:sp>
      <p:sp>
        <p:nvSpPr>
          <p:cNvPr id="3" name="Ορθογώνιο: Στρογγύλεμα γωνιών 2">
            <a:extLst>
              <a:ext uri="{FF2B5EF4-FFF2-40B4-BE49-F238E27FC236}">
                <a16:creationId xmlns:a16="http://schemas.microsoft.com/office/drawing/2014/main" id="{8D56795D-E929-F75A-063B-6DB54C28F225}"/>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απόδειξη</a:t>
            </a:r>
          </a:p>
          <a:p>
            <a:r>
              <a:rPr lang="el-GR" sz="4000" dirty="0"/>
              <a:t>γ. ρέστα</a:t>
            </a:r>
            <a:endParaRPr lang="el-CY" sz="4000" dirty="0"/>
          </a:p>
        </p:txBody>
      </p:sp>
      <p:pic>
        <p:nvPicPr>
          <p:cNvPr id="7170" name="Picture 2" descr="απόδειξη - Βικιλεξικό">
            <a:extLst>
              <a:ext uri="{FF2B5EF4-FFF2-40B4-BE49-F238E27FC236}">
                <a16:creationId xmlns:a16="http://schemas.microsoft.com/office/drawing/2014/main" id="{722A6E94-784D-5BD3-4DB1-483C1E75F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809" y="4109357"/>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9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Νοεμβρίου 2025 (__/11/2025).Τώρα είμαστε στο φθινόπωρο.</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9D61F-2FF4-D280-DB97-4EF6CCFA3315}"/>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BF8928BC-77F3-FAD3-F290-FEAE6DAD0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2AEA29F-87C1-045A-F8AC-40F23DAF965A}"/>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Τέλος οι δωρεάν ______ από τις   υπεραγορές !</a:t>
            </a:r>
            <a:endParaRPr lang="el-CY" sz="3200" b="1" dirty="0"/>
          </a:p>
        </p:txBody>
      </p:sp>
      <p:sp>
        <p:nvSpPr>
          <p:cNvPr id="3" name="Ορθογώνιο: Στρογγύλεμα γωνιών 2">
            <a:extLst>
              <a:ext uri="{FF2B5EF4-FFF2-40B4-BE49-F238E27FC236}">
                <a16:creationId xmlns:a16="http://schemas.microsoft.com/office/drawing/2014/main" id="{896117CE-B3BE-A83B-D953-D5874A0FB90B}"/>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σακούλες</a:t>
            </a:r>
          </a:p>
          <a:p>
            <a:r>
              <a:rPr lang="el-GR" sz="4000" dirty="0"/>
              <a:t>γ. ρέστα</a:t>
            </a:r>
            <a:endParaRPr lang="el-CY" sz="4000" dirty="0"/>
          </a:p>
        </p:txBody>
      </p:sp>
      <p:pic>
        <p:nvPicPr>
          <p:cNvPr id="3074" name="Picture 2" descr="σακούλα χαρτιού με λαβές με απομονωμένο ψωμί. σχέδιο γραμμής. ασπρόμαυρη  εικόνα σχεδίασης με το χέρι στο λευκό φόντο Απεικόνιση αποθεμάτων -  εικονογραφία από breadboard, bagel: 178468736">
            <a:extLst>
              <a:ext uri="{FF2B5EF4-FFF2-40B4-BE49-F238E27FC236}">
                <a16:creationId xmlns:a16="http://schemas.microsoft.com/office/drawing/2014/main" id="{21213F28-327F-0B63-C616-73C0CBB3F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719" y="394675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D0DCC18B-5B51-59CF-D4F3-D440B2B35A62}"/>
              </a:ext>
            </a:extLst>
          </p:cNvPr>
          <p:cNvPicPr>
            <a:picLocks noChangeAspect="1"/>
          </p:cNvPicPr>
          <p:nvPr/>
        </p:nvPicPr>
        <p:blipFill>
          <a:blip r:embed="rId4"/>
          <a:stretch>
            <a:fillRect/>
          </a:stretch>
        </p:blipFill>
        <p:spPr>
          <a:xfrm>
            <a:off x="779008" y="3946751"/>
            <a:ext cx="2143125" cy="2143125"/>
          </a:xfrm>
          <a:prstGeom prst="rect">
            <a:avLst/>
          </a:prstGeom>
        </p:spPr>
      </p:pic>
    </p:spTree>
    <p:extLst>
      <p:ext uri="{BB962C8B-B14F-4D97-AF65-F5344CB8AC3E}">
        <p14:creationId xmlns:p14="http://schemas.microsoft.com/office/powerpoint/2010/main" val="935108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EAB2-60F0-7140-8E58-CE13495E4981}"/>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EBEC4342-F1A0-5B3B-3878-42269B72B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81" y="217714"/>
            <a:ext cx="4544105"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7C1A034-2BCA-A0CC-73CC-5A7717165345}"/>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b="1" dirty="0"/>
              <a:t>________ και _______. </a:t>
            </a:r>
            <a:endParaRPr lang="el-CY" sz="4400" b="1" dirty="0"/>
          </a:p>
        </p:txBody>
      </p:sp>
      <p:sp>
        <p:nvSpPr>
          <p:cNvPr id="3" name="Ορθογώνιο: Στρογγύλεμα γωνιών 2">
            <a:extLst>
              <a:ext uri="{FF2B5EF4-FFF2-40B4-BE49-F238E27FC236}">
                <a16:creationId xmlns:a16="http://schemas.microsoft.com/office/drawing/2014/main" id="{4A712A07-4F2A-8E1B-1276-5265875C64E7}"/>
              </a:ext>
            </a:extLst>
          </p:cNvPr>
          <p:cNvSpPr/>
          <p:nvPr/>
        </p:nvSpPr>
        <p:spPr>
          <a:xfrm>
            <a:off x="4463144" y="3200400"/>
            <a:ext cx="7620000"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φρούτα / λαχανικά </a:t>
            </a:r>
          </a:p>
          <a:p>
            <a:r>
              <a:rPr lang="el-GR" sz="4000" dirty="0"/>
              <a:t>β. κέρματα  / χαρτονομίσματα</a:t>
            </a:r>
          </a:p>
          <a:p>
            <a:r>
              <a:rPr lang="el-GR" sz="4000" dirty="0"/>
              <a:t>γ.  τρόφιμα / ποτά</a:t>
            </a:r>
            <a:endParaRPr lang="el-CY" sz="4000" dirty="0"/>
          </a:p>
        </p:txBody>
      </p:sp>
      <p:pic>
        <p:nvPicPr>
          <p:cNvPr id="4098" name="Picture 2" descr="money drawing">
            <a:extLst>
              <a:ext uri="{FF2B5EF4-FFF2-40B4-BE49-F238E27FC236}">
                <a16:creationId xmlns:a16="http://schemas.microsoft.com/office/drawing/2014/main" id="{3510E017-A332-4F66-EECB-E65250583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203" y="441007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0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624A-EC05-F6A6-62DA-0629C5FD9144}"/>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2797E4C8-3186-390C-4F74-FFB0AB357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6041571" y="1864080"/>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7" name="Φυσαλίδα σκέψης: Σύννεφο 6">
            <a:extLst>
              <a:ext uri="{FF2B5EF4-FFF2-40B4-BE49-F238E27FC236}">
                <a16:creationId xmlns:a16="http://schemas.microsoft.com/office/drawing/2014/main" id="{F1E3C20B-6D10-1E88-1C9B-329E3B72132A}"/>
              </a:ext>
            </a:extLst>
          </p:cNvPr>
          <p:cNvSpPr/>
          <p:nvPr/>
        </p:nvSpPr>
        <p:spPr>
          <a:xfrm rot="18857063">
            <a:off x="6378509" y="835761"/>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a:t>Αγοράζω προϊόντα</a:t>
            </a:r>
            <a:r>
              <a:rPr lang="el-GR" sz="3200" dirty="0"/>
              <a:t>.</a:t>
            </a:r>
            <a:endParaRPr lang="el-CY" sz="3200" dirty="0"/>
          </a:p>
        </p:txBody>
      </p:sp>
      <p:sp>
        <p:nvSpPr>
          <p:cNvPr id="8" name="Φυσαλίδα σκέψης: Σύννεφο 7">
            <a:extLst>
              <a:ext uri="{FF2B5EF4-FFF2-40B4-BE49-F238E27FC236}">
                <a16:creationId xmlns:a16="http://schemas.microsoft.com/office/drawing/2014/main" id="{417940D1-38F0-3A5A-813C-07927D798865}"/>
              </a:ext>
            </a:extLst>
          </p:cNvPr>
          <p:cNvSpPr/>
          <p:nvPr/>
        </p:nvSpPr>
        <p:spPr>
          <a:xfrm rot="1332033">
            <a:off x="9629481" y="1250340"/>
            <a:ext cx="2431015" cy="1592008"/>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a:t>Είμαι  πωλήτρια. Πουλώ τρόφιμα και προϊόντα.</a:t>
            </a:r>
            <a:endParaRPr lang="el-CY" sz="1600" dirty="0"/>
          </a:p>
        </p:txBody>
      </p:sp>
      <p:pic>
        <p:nvPicPr>
          <p:cNvPr id="2"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FAE772A5-4E72-BEB9-A339-533EFB035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497617" y="1842310"/>
            <a:ext cx="4607783" cy="461423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a:extLst>
              <a:ext uri="{FF2B5EF4-FFF2-40B4-BE49-F238E27FC236}">
                <a16:creationId xmlns:a16="http://schemas.microsoft.com/office/drawing/2014/main" id="{2A6C2F55-9F56-0F6B-1BC9-7DE92A7141FF}"/>
              </a:ext>
            </a:extLst>
          </p:cNvPr>
          <p:cNvCxnSpPr/>
          <p:nvPr/>
        </p:nvCxnSpPr>
        <p:spPr>
          <a:xfrm>
            <a:off x="5584371" y="0"/>
            <a:ext cx="0" cy="6858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Φυσαλίδα σκέψης: Σύννεφο 4">
            <a:extLst>
              <a:ext uri="{FF2B5EF4-FFF2-40B4-BE49-F238E27FC236}">
                <a16:creationId xmlns:a16="http://schemas.microsoft.com/office/drawing/2014/main" id="{AF01C899-722E-81CE-468A-46163B1B6A6C}"/>
              </a:ext>
            </a:extLst>
          </p:cNvPr>
          <p:cNvSpPr/>
          <p:nvPr/>
        </p:nvSpPr>
        <p:spPr>
          <a:xfrm rot="938739">
            <a:off x="3623719" y="1209084"/>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Είμαι η Άννα.</a:t>
            </a:r>
            <a:endParaRPr lang="el-CY" sz="2400" dirty="0"/>
          </a:p>
        </p:txBody>
      </p:sp>
      <p:sp>
        <p:nvSpPr>
          <p:cNvPr id="6" name="Φυσαλίδα σκέψης: Σύννεφο 5">
            <a:extLst>
              <a:ext uri="{FF2B5EF4-FFF2-40B4-BE49-F238E27FC236}">
                <a16:creationId xmlns:a16="http://schemas.microsoft.com/office/drawing/2014/main" id="{7DFF587C-B9B0-2F6E-3F23-629161A36E60}"/>
              </a:ext>
            </a:extLst>
          </p:cNvPr>
          <p:cNvSpPr/>
          <p:nvPr/>
        </p:nvSpPr>
        <p:spPr>
          <a:xfrm rot="18857063">
            <a:off x="-33176" y="835759"/>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Είμαι η Μαρία.</a:t>
            </a:r>
            <a:endParaRPr lang="el-CY" sz="2800" dirty="0"/>
          </a:p>
        </p:txBody>
      </p:sp>
    </p:spTree>
    <p:extLst>
      <p:ext uri="{BB962C8B-B14F-4D97-AF65-F5344CB8AC3E}">
        <p14:creationId xmlns:p14="http://schemas.microsoft.com/office/powerpoint/2010/main" val="61840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Τα ψώνια  είναι  πολύ </a:t>
            </a:r>
            <a:r>
              <a:rPr lang="el-GR" u="sng" dirty="0"/>
              <a:t>βαριά. </a:t>
            </a:r>
            <a:endParaRPr lang="en-US" u="sng" dirty="0"/>
          </a:p>
        </p:txBody>
      </p:sp>
      <p:pic>
        <p:nvPicPr>
          <p:cNvPr id="2050" name="Picture 2" descr="Σου βρήκαμε τις φθηνότερες αγορές σε κάθε γωνιά του κόσμου για άφθονα  ψώνια!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1"/>
            <a:ext cx="10515600" cy="47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Το παγωτό είναι πολύ </a:t>
            </a:r>
            <a:r>
              <a:rPr lang="el-GR" u="sng" dirty="0"/>
              <a:t>νόστιμο. </a:t>
            </a:r>
            <a:endParaRPr lang="en-US" u="sng" dirty="0"/>
          </a:p>
        </p:txBody>
      </p:sp>
      <p:pic>
        <p:nvPicPr>
          <p:cNvPr id="5124" name="Picture 4" descr="Από ποια ηλικία μπορεί το παιδί μου να φάει παγωτό; - BORO από την ΑΝΝΑ  ΔΡΟΥΖΑ - boro.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9" y="2054431"/>
            <a:ext cx="8753475" cy="33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42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Το ψωμί είναι </a:t>
            </a:r>
            <a:r>
              <a:rPr lang="el-GR" u="sng" dirty="0"/>
              <a:t>φρέσκο</a:t>
            </a:r>
            <a:r>
              <a:rPr lang="el-GR" dirty="0"/>
              <a:t>.</a:t>
            </a:r>
            <a:r>
              <a:rPr lang="el-GR" u="sng" dirty="0"/>
              <a:t> </a:t>
            </a:r>
            <a:endParaRPr lang="en-US" u="sng" dirty="0"/>
          </a:p>
        </p:txBody>
      </p:sp>
      <p:pic>
        <p:nvPicPr>
          <p:cNvPr id="6148" name="Picture 4" descr="Το ψωμί της τεμπέλας | Το πιο εύκολο και αφράτο ψωμ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0" y="2086140"/>
            <a:ext cx="6629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CF3396B-308A-0B62-F7FF-20E97792EBE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9EBB32C6-42EB-7BA4-9DBF-71768EC3469A}"/>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6614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0F87-E850-917D-7E23-0AA2D071B2B0}"/>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7CFA5411-8EB9-ECB8-47D1-06EB635CB8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C3340F58-3F4B-4040-B9DF-A8474A75E04B}"/>
              </a:ext>
            </a:extLst>
          </p:cNvPr>
          <p:cNvSpPr/>
          <p:nvPr/>
        </p:nvSpPr>
        <p:spPr>
          <a:xfrm>
            <a:off x="132203" y="253387"/>
            <a:ext cx="4076241" cy="2751070"/>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________ και ένα κιλό  λεμόνια. </a:t>
            </a:r>
            <a:endParaRPr lang="el-CY" sz="2800" dirty="0"/>
          </a:p>
        </p:txBody>
      </p:sp>
      <p:sp>
        <p:nvSpPr>
          <p:cNvPr id="4" name="Φυσαλίδα σκέψης: Σύννεφο 3">
            <a:extLst>
              <a:ext uri="{FF2B5EF4-FFF2-40B4-BE49-F238E27FC236}">
                <a16:creationId xmlns:a16="http://schemas.microsoft.com/office/drawing/2014/main" id="{8F64F927-CB35-FAC7-D64E-E413B969459E}"/>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Μάλιστα ! </a:t>
            </a:r>
            <a:endParaRPr lang="el-CY" sz="4400" dirty="0"/>
          </a:p>
        </p:txBody>
      </p:sp>
    </p:spTree>
    <p:extLst>
      <p:ext uri="{BB962C8B-B14F-4D97-AF65-F5344CB8AC3E}">
        <p14:creationId xmlns:p14="http://schemas.microsoft.com/office/powerpoint/2010/main" val="870160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2AC1-CD2B-A3AB-9049-877FBC0360CC}"/>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50B4ED37-6732-F3BF-8BA7-D3D4E4DBB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A5E59A34-2B79-8894-C324-1219DFA92EA2}"/>
              </a:ext>
            </a:extLst>
          </p:cNvPr>
          <p:cNvSpPr/>
          <p:nvPr/>
        </p:nvSpPr>
        <p:spPr>
          <a:xfrm>
            <a:off x="132203" y="253386"/>
            <a:ext cx="4076241" cy="256601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αγοράσω  και ένα κιλό  λεμόνια. </a:t>
            </a:r>
            <a:endParaRPr lang="el-CY" sz="2800" dirty="0"/>
          </a:p>
        </p:txBody>
      </p:sp>
      <p:sp>
        <p:nvSpPr>
          <p:cNvPr id="4" name="Φυσαλίδα σκέψης: Σύννεφο 3">
            <a:extLst>
              <a:ext uri="{FF2B5EF4-FFF2-40B4-BE49-F238E27FC236}">
                <a16:creationId xmlns:a16="http://schemas.microsoft.com/office/drawing/2014/main" id="{4AB8C5CC-4AC6-107F-63DB-22C7FD6F99E9}"/>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Μάλιστα ! </a:t>
            </a:r>
            <a:endParaRPr lang="el-CY" sz="4400" dirty="0"/>
          </a:p>
        </p:txBody>
      </p:sp>
    </p:spTree>
    <p:extLst>
      <p:ext uri="{BB962C8B-B14F-4D97-AF65-F5344CB8AC3E}">
        <p14:creationId xmlns:p14="http://schemas.microsoft.com/office/powerpoint/2010/main" val="384275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F315-6838-7369-CCAC-57C8F6542310}"/>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86711EDE-B5B5-427A-7B03-21FF6C87F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84B46F64-6536-3912-75A5-B65D0F32C7F0}"/>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200" dirty="0"/>
              <a:t>Πόσο κάνει το γάλα;</a:t>
            </a:r>
          </a:p>
          <a:p>
            <a:pPr algn="ctr"/>
            <a:endParaRPr lang="el-CY" dirty="0"/>
          </a:p>
        </p:txBody>
      </p:sp>
      <p:sp>
        <p:nvSpPr>
          <p:cNvPr id="4" name="Φυσαλίδα σκέψης: Σύννεφο 3">
            <a:extLst>
              <a:ext uri="{FF2B5EF4-FFF2-40B4-BE49-F238E27FC236}">
                <a16:creationId xmlns:a16="http://schemas.microsoft.com/office/drawing/2014/main" id="{359F3DD3-FEC9-3FA7-1260-887DAEFF2F91}"/>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600" dirty="0"/>
              <a:t>Το γάλα  κάνει 1 ευρώ και 20 λεπτά.</a:t>
            </a:r>
          </a:p>
        </p:txBody>
      </p:sp>
    </p:spTree>
    <p:extLst>
      <p:ext uri="{BB962C8B-B14F-4D97-AF65-F5344CB8AC3E}">
        <p14:creationId xmlns:p14="http://schemas.microsoft.com/office/powerpoint/2010/main" val="361330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ΦΡΟΥΤΑ &amp; ΕΠΟΧΕΣ</a:t>
            </a:r>
            <a:endParaRPr lang="el-CY" sz="4800" dirty="0"/>
          </a:p>
        </p:txBody>
      </p:sp>
      <p:pic>
        <p:nvPicPr>
          <p:cNvPr id="3" name="Εικόνα 2">
            <a:extLst>
              <a:ext uri="{FF2B5EF4-FFF2-40B4-BE49-F238E27FC236}">
                <a16:creationId xmlns:a16="http://schemas.microsoft.com/office/drawing/2014/main" id="{C5234E6C-4D8F-4EAD-C376-88A1FF5E22BE}"/>
              </a:ext>
            </a:extLst>
          </p:cNvPr>
          <p:cNvPicPr>
            <a:picLocks noChangeAspect="1"/>
          </p:cNvPicPr>
          <p:nvPr/>
        </p:nvPicPr>
        <p:blipFill>
          <a:blip r:embed="rId3"/>
          <a:srcRect b="24055"/>
          <a:stretch>
            <a:fillRect/>
          </a:stretch>
        </p:blipFill>
        <p:spPr>
          <a:xfrm>
            <a:off x="332509" y="3262744"/>
            <a:ext cx="3238006" cy="3262748"/>
          </a:xfrm>
          <a:prstGeom prst="rect">
            <a:avLst/>
          </a:prstGeom>
        </p:spPr>
      </p:pic>
    </p:spTree>
    <p:extLst>
      <p:ext uri="{BB962C8B-B14F-4D97-AF65-F5344CB8AC3E}">
        <p14:creationId xmlns:p14="http://schemas.microsoft.com/office/powerpoint/2010/main" val="2466901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FE886-FF99-BDB9-1C89-C4F5716B2663}"/>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9F567B63-CE3A-A53A-96F6-C8DFB3BA2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855F1179-234A-2FE1-ABE0-33EB04DB309B}"/>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πληρώσω.</a:t>
            </a:r>
            <a:endParaRPr lang="el-CY" sz="2800" dirty="0"/>
          </a:p>
        </p:txBody>
      </p:sp>
      <p:sp>
        <p:nvSpPr>
          <p:cNvPr id="4" name="Φυσαλίδα σκέψης: Σύννεφο 3">
            <a:extLst>
              <a:ext uri="{FF2B5EF4-FFF2-40B4-BE49-F238E27FC236}">
                <a16:creationId xmlns:a16="http://schemas.microsoft.com/office/drawing/2014/main" id="{0A1A296F-9A2B-DC03-1109-C20BC44FF9A4}"/>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a:t>Θα θέλατε σακούλα;</a:t>
            </a:r>
            <a:endParaRPr lang="el-CY" sz="4000" dirty="0"/>
          </a:p>
        </p:txBody>
      </p:sp>
      <p:sp>
        <p:nvSpPr>
          <p:cNvPr id="3" name="Φυσαλίδα σκέψης: Σύννεφο 2">
            <a:extLst>
              <a:ext uri="{FF2B5EF4-FFF2-40B4-BE49-F238E27FC236}">
                <a16:creationId xmlns:a16="http://schemas.microsoft.com/office/drawing/2014/main" id="{D65A2D7C-D203-3BC6-24D3-FB707F2F9741}"/>
              </a:ext>
            </a:extLst>
          </p:cNvPr>
          <p:cNvSpPr/>
          <p:nvPr/>
        </p:nvSpPr>
        <p:spPr>
          <a:xfrm>
            <a:off x="469660" y="3229778"/>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Ναι, ευχαριστώ !</a:t>
            </a:r>
            <a:endParaRPr lang="el-CY" sz="2800" dirty="0"/>
          </a:p>
        </p:txBody>
      </p:sp>
      <p:sp>
        <p:nvSpPr>
          <p:cNvPr id="5" name="Βέλος: Δεξιό 4">
            <a:extLst>
              <a:ext uri="{FF2B5EF4-FFF2-40B4-BE49-F238E27FC236}">
                <a16:creationId xmlns:a16="http://schemas.microsoft.com/office/drawing/2014/main" id="{7721856E-28C0-670C-6FA8-BDE67F34390C}"/>
              </a:ext>
            </a:extLst>
          </p:cNvPr>
          <p:cNvSpPr/>
          <p:nvPr/>
        </p:nvSpPr>
        <p:spPr>
          <a:xfrm>
            <a:off x="4931229" y="587829"/>
            <a:ext cx="2090057" cy="370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Βέλος: Δεξιό 5">
            <a:extLst>
              <a:ext uri="{FF2B5EF4-FFF2-40B4-BE49-F238E27FC236}">
                <a16:creationId xmlns:a16="http://schemas.microsoft.com/office/drawing/2014/main" id="{2C3A879B-8392-ADA3-19F0-E38CD1F7F460}"/>
              </a:ext>
            </a:extLst>
          </p:cNvPr>
          <p:cNvSpPr/>
          <p:nvPr/>
        </p:nvSpPr>
        <p:spPr>
          <a:xfrm rot="8379330">
            <a:off x="8854153" y="3652912"/>
            <a:ext cx="2090057" cy="370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743125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5B3A-0556-B448-116F-CE009D577E47}"/>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53805F5F-BCFB-5E2C-8E77-C59C1906C1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742A0045-03CD-ACE9-FF51-ED633D37303E}"/>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-_________ τα ψώνια μου;</a:t>
            </a:r>
          </a:p>
          <a:p>
            <a:pPr algn="ctr"/>
            <a:endParaRPr lang="el-CY" dirty="0"/>
          </a:p>
        </p:txBody>
      </p:sp>
      <p:sp>
        <p:nvSpPr>
          <p:cNvPr id="4" name="Φυσαλίδα σκέψης: Σύννεφο 3">
            <a:extLst>
              <a:ext uri="{FF2B5EF4-FFF2-40B4-BE49-F238E27FC236}">
                <a16:creationId xmlns:a16="http://schemas.microsoft.com/office/drawing/2014/main" id="{60DB17FD-ECEC-E4C9-86D6-41F0CE911E6B}"/>
              </a:ext>
            </a:extLst>
          </p:cNvPr>
          <p:cNvSpPr/>
          <p:nvPr/>
        </p:nvSpPr>
        <p:spPr>
          <a:xfrm>
            <a:off x="7190686" y="253387"/>
            <a:ext cx="4446143" cy="285153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600" dirty="0"/>
              <a:t>Όλα  μαζί  στοιχίζουν  10 ευρώ.</a:t>
            </a:r>
            <a:endParaRPr lang="el-CY" sz="3600" dirty="0"/>
          </a:p>
        </p:txBody>
      </p:sp>
    </p:spTree>
    <p:extLst>
      <p:ext uri="{BB962C8B-B14F-4D97-AF65-F5344CB8AC3E}">
        <p14:creationId xmlns:p14="http://schemas.microsoft.com/office/powerpoint/2010/main" val="2390490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12A97-FD2A-72E9-BD3C-047A2F204E98}"/>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124CC728-9BD1-20F9-064E-2697CB6E0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35BAA107-EE1E-2900-392E-8B4672BD5952}"/>
              </a:ext>
            </a:extLst>
          </p:cNvPr>
          <p:cNvSpPr/>
          <p:nvPr/>
        </p:nvSpPr>
        <p:spPr>
          <a:xfrm>
            <a:off x="132203" y="253387"/>
            <a:ext cx="4076241" cy="285153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Πόσο στοιχίζουν  τα ψώνια μου;</a:t>
            </a:r>
          </a:p>
          <a:p>
            <a:pPr algn="ctr"/>
            <a:endParaRPr lang="el-CY" dirty="0"/>
          </a:p>
        </p:txBody>
      </p:sp>
      <p:sp>
        <p:nvSpPr>
          <p:cNvPr id="4" name="Φυσαλίδα σκέψης: Σύννεφο 3">
            <a:extLst>
              <a:ext uri="{FF2B5EF4-FFF2-40B4-BE49-F238E27FC236}">
                <a16:creationId xmlns:a16="http://schemas.microsoft.com/office/drawing/2014/main" id="{F13EE92A-C2B2-AC46-8179-C2EFE8BE04FA}"/>
              </a:ext>
            </a:extLst>
          </p:cNvPr>
          <p:cNvSpPr/>
          <p:nvPr/>
        </p:nvSpPr>
        <p:spPr>
          <a:xfrm>
            <a:off x="7190686" y="253387"/>
            <a:ext cx="4446143" cy="285153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600" dirty="0"/>
              <a:t>Όλα  μαζί  στοιχίζουν  10 ευρώ.</a:t>
            </a:r>
            <a:endParaRPr lang="el-CY" sz="3600" dirty="0"/>
          </a:p>
        </p:txBody>
      </p:sp>
    </p:spTree>
    <p:extLst>
      <p:ext uri="{BB962C8B-B14F-4D97-AF65-F5344CB8AC3E}">
        <p14:creationId xmlns:p14="http://schemas.microsoft.com/office/powerpoint/2010/main" val="3737524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F0D22-8C7E-336D-874E-1BCC17467908}"/>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1F65CECA-90C3-AADA-DFB8-7AD090E623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187E3379-3B81-4197-6DBA-2176B9914583}"/>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200" dirty="0"/>
              <a:t>Πόσο κάνει  ___________ ;</a:t>
            </a:r>
          </a:p>
          <a:p>
            <a:pPr algn="ctr"/>
            <a:endParaRPr lang="el-CY" dirty="0"/>
          </a:p>
        </p:txBody>
      </p:sp>
      <p:sp>
        <p:nvSpPr>
          <p:cNvPr id="4" name="Φυσαλίδα σκέψης: Σύννεφο 3">
            <a:extLst>
              <a:ext uri="{FF2B5EF4-FFF2-40B4-BE49-F238E27FC236}">
                <a16:creationId xmlns:a16="http://schemas.microsoft.com/office/drawing/2014/main" id="{0FE02DF8-8558-7687-EA3B-9C2736FB9913}"/>
              </a:ext>
            </a:extLst>
          </p:cNvPr>
          <p:cNvSpPr/>
          <p:nvPr/>
        </p:nvSpPr>
        <p:spPr>
          <a:xfrm>
            <a:off x="7190686" y="782197"/>
            <a:ext cx="4605050" cy="300603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600" dirty="0"/>
              <a:t>________ κάνει  __ευρώ και ____ λεπτά.</a:t>
            </a:r>
          </a:p>
        </p:txBody>
      </p:sp>
    </p:spTree>
    <p:extLst>
      <p:ext uri="{BB962C8B-B14F-4D97-AF65-F5344CB8AC3E}">
        <p14:creationId xmlns:p14="http://schemas.microsoft.com/office/powerpoint/2010/main" val="3950179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F23B-0DF5-4F98-8C2D-3FBD8D947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509FA-50D3-BB04-87DA-125E8424673D}"/>
              </a:ext>
            </a:extLst>
          </p:cNvPr>
          <p:cNvSpPr>
            <a:spLocks noGrp="1"/>
          </p:cNvSpPr>
          <p:nvPr>
            <p:ph type="title"/>
          </p:nvPr>
        </p:nvSpPr>
        <p:spPr>
          <a:xfrm>
            <a:off x="2783925" y="101860"/>
            <a:ext cx="3015049" cy="722110"/>
          </a:xfrm>
        </p:spPr>
        <p:txBody>
          <a:bodyPr/>
          <a:lstStyle/>
          <a:p>
            <a:r>
              <a:rPr lang="el-GR" dirty="0"/>
              <a:t>Υπεραγορά </a:t>
            </a:r>
            <a:endParaRPr lang="en-US" dirty="0"/>
          </a:p>
        </p:txBody>
      </p:sp>
      <p:sp>
        <p:nvSpPr>
          <p:cNvPr id="4" name="AutoShape 4" descr="Φρέσκο Γάλα Ελαφρύ | Charalambides Christis">
            <a:extLst>
              <a:ext uri="{FF2B5EF4-FFF2-40B4-BE49-F238E27FC236}">
                <a16:creationId xmlns:a16="http://schemas.microsoft.com/office/drawing/2014/main" id="{04797BE0-1B96-266D-3FAC-4777EDBC5A3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Φρέσκο Γάλα Ελαφρύ | Charalambides Christis">
            <a:extLst>
              <a:ext uri="{FF2B5EF4-FFF2-40B4-BE49-F238E27FC236}">
                <a16:creationId xmlns:a16="http://schemas.microsoft.com/office/drawing/2014/main" id="{218F91B6-4144-0CCF-0E2A-7CC21F728229}"/>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Supermarket and grocery store vocabulary with pictures">
            <a:extLst>
              <a:ext uri="{FF2B5EF4-FFF2-40B4-BE49-F238E27FC236}">
                <a16:creationId xmlns:a16="http://schemas.microsoft.com/office/drawing/2014/main" id="{90EA6718-69AA-169E-0772-0D4BCA913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46" b="38703"/>
          <a:stretch>
            <a:fillRect/>
          </a:stretch>
        </p:blipFill>
        <p:spPr bwMode="auto">
          <a:xfrm>
            <a:off x="643411" y="1291459"/>
            <a:ext cx="1150703" cy="2586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permarket Items stock vector. Illustration of creamer - 28832872">
            <a:extLst>
              <a:ext uri="{FF2B5EF4-FFF2-40B4-BE49-F238E27FC236}">
                <a16:creationId xmlns:a16="http://schemas.microsoft.com/office/drawing/2014/main" id="{39187136-239D-4858-E4BA-07005016A8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4"/>
          <a:stretch>
            <a:fillRect/>
          </a:stretch>
        </p:blipFill>
        <p:spPr bwMode="auto">
          <a:xfrm>
            <a:off x="6096000" y="561657"/>
            <a:ext cx="5070643" cy="5343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Supermarket and grocery store vocabulary with pictures">
            <a:extLst>
              <a:ext uri="{FF2B5EF4-FFF2-40B4-BE49-F238E27FC236}">
                <a16:creationId xmlns:a16="http://schemas.microsoft.com/office/drawing/2014/main" id="{D9740A63-3F87-F08C-47E6-56C7C4003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45" r="51602" b="48906"/>
          <a:stretch>
            <a:fillRect/>
          </a:stretch>
        </p:blipFill>
        <p:spPr bwMode="auto">
          <a:xfrm>
            <a:off x="643411" y="4211781"/>
            <a:ext cx="1150703" cy="2155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upermarket and grocery store vocabulary with pictures">
            <a:extLst>
              <a:ext uri="{FF2B5EF4-FFF2-40B4-BE49-F238E27FC236}">
                <a16:creationId xmlns:a16="http://schemas.microsoft.com/office/drawing/2014/main" id="{3A5FD8BE-7936-CA68-D94B-F9CC05582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8" t="52611" r="20285" b="24478"/>
          <a:stretch>
            <a:fillRect/>
          </a:stretch>
        </p:blipFill>
        <p:spPr bwMode="auto">
          <a:xfrm>
            <a:off x="2189163" y="1334218"/>
            <a:ext cx="1441095" cy="966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upermarket and grocery store vocabulary with pictures">
            <a:extLst>
              <a:ext uri="{FF2B5EF4-FFF2-40B4-BE49-F238E27FC236}">
                <a16:creationId xmlns:a16="http://schemas.microsoft.com/office/drawing/2014/main" id="{B2CA8898-E5F0-E9C7-7209-3F153755B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59" r="73468" b="25387"/>
          <a:stretch>
            <a:fillRect/>
          </a:stretch>
        </p:blipFill>
        <p:spPr bwMode="auto">
          <a:xfrm>
            <a:off x="2261601" y="4820079"/>
            <a:ext cx="1296218" cy="1407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upermarket and grocery store vocabulary with pictures">
            <a:extLst>
              <a:ext uri="{FF2B5EF4-FFF2-40B4-BE49-F238E27FC236}">
                <a16:creationId xmlns:a16="http://schemas.microsoft.com/office/drawing/2014/main" id="{53843D1C-0064-CE27-568C-F5E56C838B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52" r="73468"/>
          <a:stretch>
            <a:fillRect/>
          </a:stretch>
        </p:blipFill>
        <p:spPr bwMode="auto">
          <a:xfrm>
            <a:off x="2648839" y="2966660"/>
            <a:ext cx="1296218" cy="1187707"/>
          </a:xfrm>
          <a:prstGeom prst="rect">
            <a:avLst/>
          </a:prstGeom>
          <a:noFill/>
          <a:extLst>
            <a:ext uri="{909E8E84-426E-40DD-AFC4-6F175D3DCCD1}">
              <a14:hiddenFill xmlns:a14="http://schemas.microsoft.com/office/drawing/2010/main">
                <a:solidFill>
                  <a:srgbClr val="FFFFFF"/>
                </a:solidFill>
              </a14:hiddenFill>
            </a:ext>
          </a:extLst>
        </p:spPr>
      </p:pic>
      <p:sp>
        <p:nvSpPr>
          <p:cNvPr id="10" name="Οβάλ 9">
            <a:extLst>
              <a:ext uri="{FF2B5EF4-FFF2-40B4-BE49-F238E27FC236}">
                <a16:creationId xmlns:a16="http://schemas.microsoft.com/office/drawing/2014/main" id="{062F5A1E-EB35-836F-497D-B56AB51E824B}"/>
              </a:ext>
            </a:extLst>
          </p:cNvPr>
          <p:cNvSpPr/>
          <p:nvPr/>
        </p:nvSpPr>
        <p:spPr>
          <a:xfrm>
            <a:off x="299807" y="980989"/>
            <a:ext cx="2258336" cy="11078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1,10</a:t>
            </a:r>
            <a:endParaRPr lang="el-CY" sz="4800" dirty="0"/>
          </a:p>
        </p:txBody>
      </p:sp>
      <p:sp>
        <p:nvSpPr>
          <p:cNvPr id="33" name="Οβάλ 32">
            <a:extLst>
              <a:ext uri="{FF2B5EF4-FFF2-40B4-BE49-F238E27FC236}">
                <a16:creationId xmlns:a16="http://schemas.microsoft.com/office/drawing/2014/main" id="{681617FE-5899-00EB-8E46-A275863D6EFA}"/>
              </a:ext>
            </a:extLst>
          </p:cNvPr>
          <p:cNvSpPr/>
          <p:nvPr/>
        </p:nvSpPr>
        <p:spPr>
          <a:xfrm>
            <a:off x="9533223" y="23292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12</a:t>
            </a:r>
            <a:endParaRPr lang="el-CY" sz="4000" dirty="0"/>
          </a:p>
        </p:txBody>
      </p:sp>
      <p:sp>
        <p:nvSpPr>
          <p:cNvPr id="9" name="Οβάλ 8">
            <a:extLst>
              <a:ext uri="{FF2B5EF4-FFF2-40B4-BE49-F238E27FC236}">
                <a16:creationId xmlns:a16="http://schemas.microsoft.com/office/drawing/2014/main" id="{0016F3EC-C467-547D-01CD-21174E349E7B}"/>
              </a:ext>
            </a:extLst>
          </p:cNvPr>
          <p:cNvSpPr/>
          <p:nvPr/>
        </p:nvSpPr>
        <p:spPr>
          <a:xfrm>
            <a:off x="318122" y="5308929"/>
            <a:ext cx="2330717" cy="14074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2,30</a:t>
            </a:r>
            <a:endParaRPr lang="el-CY" sz="4800" dirty="0"/>
          </a:p>
        </p:txBody>
      </p:sp>
      <p:sp>
        <p:nvSpPr>
          <p:cNvPr id="11" name="Οβάλ 10">
            <a:extLst>
              <a:ext uri="{FF2B5EF4-FFF2-40B4-BE49-F238E27FC236}">
                <a16:creationId xmlns:a16="http://schemas.microsoft.com/office/drawing/2014/main" id="{F6A0E368-A0FE-74E5-989E-8EB9EF4C294A}"/>
              </a:ext>
            </a:extLst>
          </p:cNvPr>
          <p:cNvSpPr/>
          <p:nvPr/>
        </p:nvSpPr>
        <p:spPr>
          <a:xfrm>
            <a:off x="3630258" y="2785542"/>
            <a:ext cx="246574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3,50</a:t>
            </a:r>
            <a:endParaRPr lang="el-CY" sz="4800" dirty="0"/>
          </a:p>
        </p:txBody>
      </p:sp>
      <p:sp>
        <p:nvSpPr>
          <p:cNvPr id="12" name="Οβάλ 11">
            <a:extLst>
              <a:ext uri="{FF2B5EF4-FFF2-40B4-BE49-F238E27FC236}">
                <a16:creationId xmlns:a16="http://schemas.microsoft.com/office/drawing/2014/main" id="{70B21FE5-4CEB-873E-8E59-D49ED733217F}"/>
              </a:ext>
            </a:extLst>
          </p:cNvPr>
          <p:cNvSpPr/>
          <p:nvPr/>
        </p:nvSpPr>
        <p:spPr>
          <a:xfrm>
            <a:off x="3207442" y="1081767"/>
            <a:ext cx="234390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2,50</a:t>
            </a:r>
            <a:endParaRPr lang="el-CY" sz="4800" dirty="0"/>
          </a:p>
        </p:txBody>
      </p:sp>
      <p:sp>
        <p:nvSpPr>
          <p:cNvPr id="13" name="Οβάλ 12">
            <a:extLst>
              <a:ext uri="{FF2B5EF4-FFF2-40B4-BE49-F238E27FC236}">
                <a16:creationId xmlns:a16="http://schemas.microsoft.com/office/drawing/2014/main" id="{7E3002F4-A488-ECEB-9975-C9E2B6345C1D}"/>
              </a:ext>
            </a:extLst>
          </p:cNvPr>
          <p:cNvSpPr/>
          <p:nvPr/>
        </p:nvSpPr>
        <p:spPr>
          <a:xfrm>
            <a:off x="3207442" y="4820079"/>
            <a:ext cx="2330717"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1,50</a:t>
            </a:r>
            <a:endParaRPr lang="el-CY" sz="4800" dirty="0"/>
          </a:p>
        </p:txBody>
      </p:sp>
      <p:sp>
        <p:nvSpPr>
          <p:cNvPr id="14" name="Οβάλ 13">
            <a:extLst>
              <a:ext uri="{FF2B5EF4-FFF2-40B4-BE49-F238E27FC236}">
                <a16:creationId xmlns:a16="http://schemas.microsoft.com/office/drawing/2014/main" id="{A9797BF1-0C7B-8322-E8FA-5B66768AE399}"/>
              </a:ext>
            </a:extLst>
          </p:cNvPr>
          <p:cNvSpPr/>
          <p:nvPr/>
        </p:nvSpPr>
        <p:spPr>
          <a:xfrm>
            <a:off x="9502866" y="1833716"/>
            <a:ext cx="246574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3,50</a:t>
            </a:r>
            <a:endParaRPr lang="el-CY" sz="4800" dirty="0"/>
          </a:p>
        </p:txBody>
      </p:sp>
    </p:spTree>
    <p:extLst>
      <p:ext uri="{BB962C8B-B14F-4D97-AF65-F5344CB8AC3E}">
        <p14:creationId xmlns:p14="http://schemas.microsoft.com/office/powerpoint/2010/main" val="471450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F9A46-A6E5-0F00-3631-E0294F5F1E22}"/>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B38E9652-5376-BC3B-A57B-949A297DC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D6F717E-8878-FD05-CBEA-36DB89A4D00B}"/>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50E4A697-312C-047E-51C9-15859ED8F7A0}"/>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6CE46080-137F-BC0B-33EB-3A73A01A806C}"/>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2099074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Δεκαπενταύγουστος: Κλειστές οι λαικές αγορές ΌΧΙ &amp; Αγίου Αντωνίου | Offsite">
            <a:extLst>
              <a:ext uri="{FF2B5EF4-FFF2-40B4-BE49-F238E27FC236}">
                <a16:creationId xmlns:a16="http://schemas.microsoft.com/office/drawing/2014/main" id="{4637D520-529D-381C-F204-708336248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663" y="360917"/>
            <a:ext cx="5945609" cy="58746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παζάρι Στοκ Εικονογραφήσεις, Vectors, &amp; Clipart – (21,897 Στοκ  Εικονογραφήσεις)">
            <a:extLst>
              <a:ext uri="{FF2B5EF4-FFF2-40B4-BE49-F238E27FC236}">
                <a16:creationId xmlns:a16="http://schemas.microsoft.com/office/drawing/2014/main" id="{7EFBBBE3-B82C-BDBE-4893-785CBDBBB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70917"/>
            <a:ext cx="5255046" cy="23261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artoon Bazaar Stock Illustrations – 2,155 Cartoon Bazaar Stock  Illustrations, Vectors &amp; Clipart - Dreamstime">
            <a:extLst>
              <a:ext uri="{FF2B5EF4-FFF2-40B4-BE49-F238E27FC236}">
                <a16:creationId xmlns:a16="http://schemas.microsoft.com/office/drawing/2014/main" id="{7EFD13E3-E13F-A057-5063-1218FFFE4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7" y="360917"/>
            <a:ext cx="4863947"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Οβάλ 1">
            <a:extLst>
              <a:ext uri="{FF2B5EF4-FFF2-40B4-BE49-F238E27FC236}">
                <a16:creationId xmlns:a16="http://schemas.microsoft.com/office/drawing/2014/main" id="{286351E3-EA41-C421-FA5D-E376C9D27172}"/>
              </a:ext>
            </a:extLst>
          </p:cNvPr>
          <p:cNvSpPr/>
          <p:nvPr/>
        </p:nvSpPr>
        <p:spPr>
          <a:xfrm>
            <a:off x="4230477" y="2687083"/>
            <a:ext cx="2434728" cy="214828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παζάρι αγορά </a:t>
            </a:r>
            <a:endParaRPr lang="el-CY" sz="3600" b="1" dirty="0">
              <a:solidFill>
                <a:schemeClr val="tx1"/>
              </a:solidFill>
            </a:endParaRPr>
          </a:p>
        </p:txBody>
      </p:sp>
    </p:spTree>
    <p:extLst>
      <p:ext uri="{BB962C8B-B14F-4D97-AF65-F5344CB8AC3E}">
        <p14:creationId xmlns:p14="http://schemas.microsoft.com/office/powerpoint/2010/main" val="717510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C589A3-0CE1-68C4-EACF-8C26F85869E5}"/>
              </a:ext>
            </a:extLst>
          </p:cNvPr>
          <p:cNvSpPr>
            <a:spLocks noGrp="1"/>
          </p:cNvSpPr>
          <p:nvPr>
            <p:ph type="title"/>
          </p:nvPr>
        </p:nvSpPr>
        <p:spPr>
          <a:xfrm>
            <a:off x="838200" y="323849"/>
            <a:ext cx="10515600" cy="911226"/>
          </a:xfrm>
        </p:spPr>
        <p:txBody>
          <a:bodyPr/>
          <a:lstStyle/>
          <a:p>
            <a:r>
              <a:rPr lang="el-GR" b="1" dirty="0"/>
              <a:t> Όταν θα πάω κυρά μου στο παζάρι</a:t>
            </a:r>
            <a:endParaRPr lang="el-CY" dirty="0"/>
          </a:p>
        </p:txBody>
      </p:sp>
      <p:pic>
        <p:nvPicPr>
          <p:cNvPr id="4" name="Ηλεκτρονικά πολυμέσα 3" title="Το κοκοράκι - Όταν θα πάω κυρά μου στο παζάρι | Παιδικά Τραγούδια | Koperti">
            <a:hlinkClick r:id="" action="ppaction://media"/>
            <a:extLst>
              <a:ext uri="{FF2B5EF4-FFF2-40B4-BE49-F238E27FC236}">
                <a16:creationId xmlns:a16="http://schemas.microsoft.com/office/drawing/2014/main" id="{EBD4FF54-A024-5468-709A-408397B975FE}"/>
              </a:ext>
            </a:extLst>
          </p:cNvPr>
          <p:cNvPicPr>
            <a:picLocks noGrp="1" noRot="1" noChangeAspect="1"/>
          </p:cNvPicPr>
          <p:nvPr>
            <p:ph idx="1"/>
            <a:videoFile r:link="rId1"/>
          </p:nvPr>
        </p:nvPicPr>
        <p:blipFill>
          <a:blip r:embed="rId3"/>
          <a:stretch>
            <a:fillRect/>
          </a:stretch>
        </p:blipFill>
        <p:spPr>
          <a:xfrm>
            <a:off x="2037896" y="1400968"/>
            <a:ext cx="7700963" cy="4351338"/>
          </a:xfrm>
          <a:prstGeom prst="rect">
            <a:avLst/>
          </a:prstGeom>
        </p:spPr>
      </p:pic>
      <p:graphicFrame>
        <p:nvGraphicFramePr>
          <p:cNvPr id="3" name="Πίνακας 2">
            <a:extLst>
              <a:ext uri="{FF2B5EF4-FFF2-40B4-BE49-F238E27FC236}">
                <a16:creationId xmlns:a16="http://schemas.microsoft.com/office/drawing/2014/main" id="{ECB94479-D7FC-F715-B70A-1A0C5EA27837}"/>
              </a:ext>
            </a:extLst>
          </p:cNvPr>
          <p:cNvGraphicFramePr>
            <a:graphicFrameLocks noGrp="1"/>
          </p:cNvGraphicFramePr>
          <p:nvPr>
            <p:extLst>
              <p:ext uri="{D42A27DB-BD31-4B8C-83A1-F6EECF244321}">
                <p14:modId xmlns:p14="http://schemas.microsoft.com/office/powerpoint/2010/main" val="3439879651"/>
              </p:ext>
            </p:extLst>
          </p:nvPr>
        </p:nvGraphicFramePr>
        <p:xfrm>
          <a:off x="7304315" y="5918200"/>
          <a:ext cx="4697912" cy="787400"/>
        </p:xfrm>
        <a:graphic>
          <a:graphicData uri="http://schemas.openxmlformats.org/drawingml/2006/table">
            <a:tbl>
              <a:tblPr/>
              <a:tblGrid>
                <a:gridCol w="4402568">
                  <a:extLst>
                    <a:ext uri="{9D8B030D-6E8A-4147-A177-3AD203B41FA5}">
                      <a16:colId xmlns:a16="http://schemas.microsoft.com/office/drawing/2014/main" val="888079325"/>
                    </a:ext>
                  </a:extLst>
                </a:gridCol>
                <a:gridCol w="295344">
                  <a:extLst>
                    <a:ext uri="{9D8B030D-6E8A-4147-A177-3AD203B41FA5}">
                      <a16:colId xmlns:a16="http://schemas.microsoft.com/office/drawing/2014/main" val="3035961373"/>
                    </a:ext>
                  </a:extLst>
                </a:gridCol>
              </a:tblGrid>
              <a:tr h="227453">
                <a:tc gridSpan="2">
                  <a:txBody>
                    <a:bodyPr/>
                    <a:lstStyle/>
                    <a:p>
                      <a:pPr fontAlgn="t">
                        <a:buNone/>
                      </a:pPr>
                      <a:r>
                        <a:rPr lang="el-GR" sz="1800" b="1">
                          <a:effectLst/>
                          <a:latin typeface="Open Sans" panose="020B0606030504020204" pitchFamily="34" charset="0"/>
                        </a:rPr>
                        <a:t>Στο παζάρι.</a:t>
                      </a:r>
                    </a:p>
                  </a:txBody>
                  <a:tcPr marR="50800" marT="25400" marB="25400">
                    <a:lnL>
                      <a:noFill/>
                    </a:lnL>
                    <a:lnR>
                      <a:noFill/>
                    </a:lnR>
                    <a:lnT>
                      <a:noFill/>
                    </a:lnT>
                    <a:lnB>
                      <a:noFill/>
                    </a:lnB>
                    <a:solidFill>
                      <a:srgbClr val="FFFFFF"/>
                    </a:solidFill>
                  </a:tcPr>
                </a:tc>
                <a:tc hMerge="1">
                  <a:txBody>
                    <a:bodyPr/>
                    <a:lstStyle/>
                    <a:p>
                      <a:endParaRPr lang="el-CY"/>
                    </a:p>
                  </a:txBody>
                  <a:tcPr/>
                </a:tc>
                <a:extLst>
                  <a:ext uri="{0D108BD9-81ED-4DB2-BD59-A6C34878D82A}">
                    <a16:rowId xmlns:a16="http://schemas.microsoft.com/office/drawing/2014/main" val="3689882619"/>
                  </a:ext>
                </a:extLst>
              </a:tr>
              <a:tr h="323410">
                <a:tc>
                  <a:txBody>
                    <a:bodyPr/>
                    <a:lstStyle/>
                    <a:p>
                      <a:pPr fontAlgn="t">
                        <a:buNone/>
                      </a:pPr>
                      <a:r>
                        <a:rPr lang="el-GR" sz="900" b="1" u="none" strike="noStrike">
                          <a:solidFill>
                            <a:srgbClr val="CE3227"/>
                          </a:solidFill>
                          <a:effectLst/>
                          <a:latin typeface="Open Sans" panose="020B0606030504020204" pitchFamily="34" charset="0"/>
                          <a:hlinkClick r:id="rId4"/>
                        </a:rPr>
                        <a:t>Γούναρης Νίκος</a:t>
                      </a:r>
                      <a:endParaRPr lang="el-GR" sz="900" b="1">
                        <a:effectLst/>
                        <a:latin typeface="Open Sans" panose="020B0606030504020204" pitchFamily="34" charset="0"/>
                      </a:endParaRPr>
                    </a:p>
                    <a:p>
                      <a:pPr fontAlgn="t">
                        <a:buNone/>
                      </a:pPr>
                      <a:r>
                        <a:rPr lang="el-GR" sz="900">
                          <a:effectLst/>
                          <a:latin typeface="Open Sans" panose="020B0606030504020204" pitchFamily="34" charset="0"/>
                        </a:rPr>
                        <a:t> </a:t>
                      </a:r>
                    </a:p>
                    <a:p>
                      <a:pPr fontAlgn="t">
                        <a:buNone/>
                      </a:pPr>
                      <a:r>
                        <a:rPr lang="el-GR" sz="900" b="1">
                          <a:solidFill>
                            <a:srgbClr val="707070"/>
                          </a:solidFill>
                          <a:effectLst/>
                          <a:latin typeface="Open Sans" panose="020B0606030504020204" pitchFamily="34" charset="0"/>
                        </a:rPr>
                        <a:t>Μουσική/Στίχοι: </a:t>
                      </a:r>
                      <a:r>
                        <a:rPr lang="el-GR" sz="900" b="1" u="none" strike="noStrike">
                          <a:solidFill>
                            <a:srgbClr val="CE3227"/>
                          </a:solidFill>
                          <a:effectLst/>
                          <a:latin typeface="Open Sans" panose="020B0606030504020204" pitchFamily="34" charset="0"/>
                          <a:hlinkClick r:id="rId5"/>
                        </a:rPr>
                        <a:t>Κορίνθιος Ζοζέφ</a:t>
                      </a:r>
                      <a:r>
                        <a:rPr lang="el-GR" sz="900" b="1">
                          <a:solidFill>
                            <a:srgbClr val="707070"/>
                          </a:solidFill>
                          <a:effectLst/>
                          <a:latin typeface="Open Sans" panose="020B0606030504020204" pitchFamily="34" charset="0"/>
                        </a:rPr>
                        <a:t>/</a:t>
                      </a:r>
                      <a:r>
                        <a:rPr lang="el-GR" sz="900" b="1" u="none" strike="noStrike">
                          <a:solidFill>
                            <a:srgbClr val="CE3227"/>
                          </a:solidFill>
                          <a:effectLst/>
                          <a:latin typeface="Open Sans" panose="020B0606030504020204" pitchFamily="34" charset="0"/>
                          <a:hlinkClick r:id="rId6"/>
                        </a:rPr>
                        <a:t>Φατσέας Νίκος</a:t>
                      </a:r>
                      <a:endParaRPr lang="el-GR" sz="900" b="1">
                        <a:solidFill>
                          <a:srgbClr val="707070"/>
                        </a:solidFill>
                        <a:effectLst/>
                        <a:latin typeface="Open Sans" panose="020B0606030504020204" pitchFamily="34" charset="0"/>
                      </a:endParaRPr>
                    </a:p>
                  </a:txBody>
                  <a:tcPr marR="50800" marT="25400" marB="25400">
                    <a:lnL>
                      <a:noFill/>
                    </a:lnL>
                    <a:lnR>
                      <a:noFill/>
                    </a:lnR>
                    <a:lnT>
                      <a:noFill/>
                    </a:lnT>
                    <a:lnB>
                      <a:noFill/>
                    </a:lnB>
                    <a:solidFill>
                      <a:srgbClr val="FFFFFF"/>
                    </a:solidFill>
                  </a:tcPr>
                </a:tc>
                <a:tc>
                  <a:txBody>
                    <a:bodyPr/>
                    <a:lstStyle/>
                    <a:p>
                      <a:endParaRPr lang="el-CY" dirty="0"/>
                    </a:p>
                  </a:txBody>
                  <a:tcPr>
                    <a:lnL>
                      <a:noFill/>
                    </a:lnL>
                    <a:lnT>
                      <a:noFill/>
                    </a:lnT>
                  </a:tcPr>
                </a:tc>
                <a:extLst>
                  <a:ext uri="{0D108BD9-81ED-4DB2-BD59-A6C34878D82A}">
                    <a16:rowId xmlns:a16="http://schemas.microsoft.com/office/drawing/2014/main" val="1811282052"/>
                  </a:ext>
                </a:extLst>
              </a:tr>
            </a:tbl>
          </a:graphicData>
        </a:graphic>
      </p:graphicFrame>
    </p:spTree>
    <p:extLst>
      <p:ext uri="{BB962C8B-B14F-4D97-AF65-F5344CB8AC3E}">
        <p14:creationId xmlns:p14="http://schemas.microsoft.com/office/powerpoint/2010/main" val="34616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EE32C-F44C-9FFC-2197-42E49BD408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584E8B-927B-6B21-553A-23409F5E1940}"/>
              </a:ext>
            </a:extLst>
          </p:cNvPr>
          <p:cNvSpPr txBox="1"/>
          <p:nvPr/>
        </p:nvSpPr>
        <p:spPr>
          <a:xfrm>
            <a:off x="338768" y="612844"/>
            <a:ext cx="6326437" cy="5632311"/>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______,</a:t>
            </a:r>
            <a:br>
              <a:rPr lang="el-GR" sz="2400" dirty="0"/>
            </a:br>
            <a:r>
              <a:rPr lang="el-GR" sz="2400" b="0" i="0" dirty="0">
                <a:effectLst/>
                <a:latin typeface="Arial" panose="020B0604020202020204" pitchFamily="34" charset="0"/>
              </a:rPr>
              <a:t>το κοκοράκι </a:t>
            </a:r>
            <a:r>
              <a:rPr lang="el-GR" sz="2400" b="0" i="0" dirty="0" err="1">
                <a:effectLst/>
                <a:latin typeface="Arial" panose="020B0604020202020204" pitchFamily="34" charset="0"/>
              </a:rPr>
              <a:t>κικιρικικί</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a:t>
            </a:r>
            <a:r>
              <a:rPr lang="el-GR" sz="2400" dirty="0">
                <a:latin typeface="Arial" panose="020B0604020202020204" pitchFamily="34" charset="0"/>
              </a:rPr>
              <a:t>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a:t>
            </a:r>
            <a:r>
              <a:rPr lang="el-GR" sz="2400" dirty="0">
                <a:latin typeface="Arial" panose="020B0604020202020204" pitchFamily="34" charset="0"/>
              </a:rPr>
              <a:t>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4098" name="Picture 2" descr="The rooster | Greek kids songs | Koperti - YouTube">
            <a:extLst>
              <a:ext uri="{FF2B5EF4-FFF2-40B4-BE49-F238E27FC236}">
                <a16:creationId xmlns:a16="http://schemas.microsoft.com/office/drawing/2014/main" id="{99D01E9C-ED35-3BF9-DD00-E455B0B43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722" y="493101"/>
            <a:ext cx="6475509" cy="2071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Κοτόπουλο κινουμένων σχεδίων Royalty-Free Διανύσματα">
            <a:extLst>
              <a:ext uri="{FF2B5EF4-FFF2-40B4-BE49-F238E27FC236}">
                <a16:creationId xmlns:a16="http://schemas.microsoft.com/office/drawing/2014/main" id="{15EBCE39-FF54-4BB9-1146-BB0B3393A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22" r="20197"/>
          <a:stretch>
            <a:fillRect/>
          </a:stretch>
        </p:blipFill>
        <p:spPr bwMode="auto">
          <a:xfrm>
            <a:off x="7271657" y="2767357"/>
            <a:ext cx="2253344" cy="14654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Γάτα καρτούν - 1 εκατομμύριο εικόνες, εικονογραφήσεις και φωτογραφίες στοκ  χωρίς δικαιώματα | Shutterstock">
            <a:extLst>
              <a:ext uri="{FF2B5EF4-FFF2-40B4-BE49-F238E27FC236}">
                <a16:creationId xmlns:a16="http://schemas.microsoft.com/office/drawing/2014/main" id="{38824A42-5572-28BE-A9D1-F399752084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208"/>
          <a:stretch>
            <a:fillRect/>
          </a:stretch>
        </p:blipFill>
        <p:spPr bwMode="auto">
          <a:xfrm>
            <a:off x="6240169" y="4232772"/>
            <a:ext cx="5440202" cy="242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17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5F1B6B-1DCC-FCAE-7C4B-A9B160697DE5}"/>
              </a:ext>
            </a:extLst>
          </p:cNvPr>
          <p:cNvSpPr txBox="1"/>
          <p:nvPr/>
        </p:nvSpPr>
        <p:spPr>
          <a:xfrm>
            <a:off x="338768" y="612844"/>
            <a:ext cx="6326437" cy="5632311"/>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κοκοράκι,</a:t>
            </a:r>
            <a:br>
              <a:rPr lang="el-GR" sz="2400" dirty="0"/>
            </a:br>
            <a:r>
              <a:rPr lang="el-GR" sz="2400" b="0" i="0" dirty="0">
                <a:effectLst/>
                <a:latin typeface="Arial" panose="020B0604020202020204" pitchFamily="34" charset="0"/>
              </a:rPr>
              <a:t>το κοκοράκι </a:t>
            </a:r>
            <a:r>
              <a:rPr lang="el-GR" sz="2400" b="0" i="0" dirty="0" err="1">
                <a:effectLst/>
                <a:latin typeface="Arial" panose="020B0604020202020204" pitchFamily="34" charset="0"/>
              </a:rPr>
              <a:t>κικιρικικί</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κοτούλα,</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γατούλα,</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4098" name="Picture 2" descr="The rooster | Greek kids songs | Koperti - YouTube">
            <a:extLst>
              <a:ext uri="{FF2B5EF4-FFF2-40B4-BE49-F238E27FC236}">
                <a16:creationId xmlns:a16="http://schemas.microsoft.com/office/drawing/2014/main" id="{1EA73547-54AB-7F0B-BD89-F89C6EC7B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23" y="460443"/>
            <a:ext cx="5981520" cy="21040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Κοτόπουλο κινουμένων σχεδίων Royalty-Free Διανύσματα">
            <a:extLst>
              <a:ext uri="{FF2B5EF4-FFF2-40B4-BE49-F238E27FC236}">
                <a16:creationId xmlns:a16="http://schemas.microsoft.com/office/drawing/2014/main" id="{10E47EDF-6788-3DDF-1EC3-6155498B9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741" y="2665910"/>
            <a:ext cx="2857500" cy="14654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Γάτα καρτούν - 1 εκατομμύριο εικόνες, εικονογραφήσεις και φωτογραφίες στοκ  χωρίς δικαιώματα | Shutterstock">
            <a:extLst>
              <a:ext uri="{FF2B5EF4-FFF2-40B4-BE49-F238E27FC236}">
                <a16:creationId xmlns:a16="http://schemas.microsoft.com/office/drawing/2014/main" id="{CB7E669A-F9C8-0A50-BA27-7AE153C8EB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208"/>
          <a:stretch>
            <a:fillRect/>
          </a:stretch>
        </p:blipFill>
        <p:spPr bwMode="auto">
          <a:xfrm>
            <a:off x="7320733" y="4131325"/>
            <a:ext cx="2476500" cy="242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1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381E-F29D-907D-E65B-CEC033550AC2}"/>
            </a:ext>
          </a:extLst>
        </p:cNvPr>
        <p:cNvGrpSpPr/>
        <p:nvPr/>
      </p:nvGrpSpPr>
      <p:grpSpPr>
        <a:xfrm>
          <a:off x="0" y="0"/>
          <a:ext cx="0" cy="0"/>
          <a:chOff x="0" y="0"/>
          <a:chExt cx="0" cy="0"/>
        </a:xfrm>
      </p:grpSpPr>
      <p:pic>
        <p:nvPicPr>
          <p:cNvPr id="1026" name="Picture 2" descr="Φρούτα κι εποχές (Το νέο νηπιαγωγείο που ονειρεύομαι) | Fruit nutrition,  Fruit and veg, Kindergarten crafts">
            <a:extLst>
              <a:ext uri="{FF2B5EF4-FFF2-40B4-BE49-F238E27FC236}">
                <a16:creationId xmlns:a16="http://schemas.microsoft.com/office/drawing/2014/main" id="{85CC3592-2310-413E-59B1-971366F3F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5634" cy="6949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0E27B6-E03B-2854-2136-5D6017420D98}"/>
              </a:ext>
            </a:extLst>
          </p:cNvPr>
          <p:cNvSpPr txBox="1"/>
          <p:nvPr/>
        </p:nvSpPr>
        <p:spPr>
          <a:xfrm>
            <a:off x="673519" y="2916195"/>
            <a:ext cx="10855335" cy="58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4" name="TextBox 3">
            <a:extLst>
              <a:ext uri="{FF2B5EF4-FFF2-40B4-BE49-F238E27FC236}">
                <a16:creationId xmlns:a16="http://schemas.microsoft.com/office/drawing/2014/main" id="{3938EA6B-0F06-349D-5510-EBBAC52EF52D}"/>
              </a:ext>
            </a:extLst>
          </p:cNvPr>
          <p:cNvSpPr txBox="1"/>
          <p:nvPr/>
        </p:nvSpPr>
        <p:spPr>
          <a:xfrm>
            <a:off x="673519" y="5832390"/>
            <a:ext cx="10688595" cy="58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92167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4EFE-9D24-5D16-60EC-57BFF94BAF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1FED6D-E81B-1E6E-9BE9-BA03C3901124}"/>
              </a:ext>
            </a:extLst>
          </p:cNvPr>
          <p:cNvSpPr txBox="1"/>
          <p:nvPr/>
        </p:nvSpPr>
        <p:spPr>
          <a:xfrm>
            <a:off x="263094" y="359229"/>
            <a:ext cx="5604307" cy="6001643"/>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a:t>
            </a:r>
            <a:r>
              <a:rPr lang="el-GR" sz="2400" dirty="0">
                <a:latin typeface="Arial" panose="020B0604020202020204" pitchFamily="34" charset="0"/>
              </a:rPr>
              <a:t>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a:t>
            </a:r>
            <a:r>
              <a:rPr lang="el-GR" sz="2400" dirty="0">
                <a:latin typeface="Arial" panose="020B0604020202020204" pitchFamily="34" charset="0"/>
              </a:rPr>
              <a:t>__________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2" name="Picture 2" descr="27,342,861 Cartoon bird Εικονογραφήσεις | DepositPhotos">
            <a:extLst>
              <a:ext uri="{FF2B5EF4-FFF2-40B4-BE49-F238E27FC236}">
                <a16:creationId xmlns:a16="http://schemas.microsoft.com/office/drawing/2014/main" id="{7E002418-6A22-F804-ADA0-A8EBDE1B0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47" y="704522"/>
            <a:ext cx="4793796" cy="28224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Καρτούν γουρούνι με προσβεβλημένη αναστατωμένος πρόσωπο, συναίσθημα,  στοιχείο σχεδιασμού. Διάνυσμα από ©kostenkoandrej30.gmail.com 255715024">
            <a:extLst>
              <a:ext uri="{FF2B5EF4-FFF2-40B4-BE49-F238E27FC236}">
                <a16:creationId xmlns:a16="http://schemas.microsoft.com/office/drawing/2014/main" id="{6A712F52-1E67-6271-80B1-D7AC22B6E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71"/>
          <a:stretch>
            <a:fillRect/>
          </a:stretch>
        </p:blipFill>
        <p:spPr bwMode="auto">
          <a:xfrm>
            <a:off x="5933395" y="4115833"/>
            <a:ext cx="4793796" cy="241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78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B0DD-E2DF-49C3-1800-CA7708B25D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BAAFF4-CB8E-2A37-76B5-EDDE2FA61A43}"/>
              </a:ext>
            </a:extLst>
          </p:cNvPr>
          <p:cNvSpPr txBox="1"/>
          <p:nvPr/>
        </p:nvSpPr>
        <p:spPr>
          <a:xfrm>
            <a:off x="382836" y="579358"/>
            <a:ext cx="6671107" cy="5262979"/>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πουλάκι,</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γουρουνάκι,</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2" name="Picture 2" descr="27,342,861 Cartoon bird Εικονογραφήσεις | DepositPhotos">
            <a:extLst>
              <a:ext uri="{FF2B5EF4-FFF2-40B4-BE49-F238E27FC236}">
                <a16:creationId xmlns:a16="http://schemas.microsoft.com/office/drawing/2014/main" id="{E47D1EE7-E230-A1C4-D96A-DD78C7C02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402" y="500997"/>
            <a:ext cx="4935311" cy="27077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Καρτούν γουρούνι με προσβεβλημένη αναστατωμένος πρόσωπο, συναίσθημα,  στοιχείο σχεδιασμού. Διάνυσμα από ©kostenkoandrej30.gmail.com 255715024">
            <a:extLst>
              <a:ext uri="{FF2B5EF4-FFF2-40B4-BE49-F238E27FC236}">
                <a16:creationId xmlns:a16="http://schemas.microsoft.com/office/drawing/2014/main" id="{35F2B7BD-23E3-B2BD-3819-E22F32734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71"/>
          <a:stretch>
            <a:fillRect/>
          </a:stretch>
        </p:blipFill>
        <p:spPr bwMode="auto">
          <a:xfrm>
            <a:off x="6868885" y="4052024"/>
            <a:ext cx="4778828" cy="194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98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62347-7612-1F1E-8E68-E8CB9248BC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BFF727-0CDF-47A9-1CED-B07D4B56154A}"/>
              </a:ext>
            </a:extLst>
          </p:cNvPr>
          <p:cNvSpPr txBox="1"/>
          <p:nvPr/>
        </p:nvSpPr>
        <p:spPr>
          <a:xfrm>
            <a:off x="720294" y="1351508"/>
            <a:ext cx="5604307" cy="4154984"/>
          </a:xfrm>
          <a:prstGeom prst="rect">
            <a:avLst/>
          </a:prstGeom>
          <a:noFill/>
        </p:spPr>
        <p:txBody>
          <a:bodyPr wrap="square">
            <a:spAutoFit/>
          </a:bodyPr>
          <a:lstStyle/>
          <a:p>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a:t>
            </a:r>
            <a:r>
              <a:rPr lang="el-GR" sz="2400" dirty="0">
                <a:latin typeface="Arial" panose="020B0604020202020204" pitchFamily="34" charset="0"/>
              </a:rPr>
              <a:t>__________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σκυλάκι </a:t>
            </a:r>
            <a:r>
              <a:rPr lang="el-GR" sz="2400" b="0" i="0" dirty="0" err="1">
                <a:effectLst/>
                <a:latin typeface="Arial" panose="020B0604020202020204" pitchFamily="34" charset="0"/>
              </a:rPr>
              <a:t>γάου</a:t>
            </a:r>
            <a:r>
              <a:rPr lang="el-GR" sz="2400" b="0" i="0" dirty="0">
                <a:effectLst/>
                <a:latin typeface="Arial" panose="020B0604020202020204" pitchFamily="34" charset="0"/>
              </a:rPr>
              <a:t> </a:t>
            </a:r>
            <a:r>
              <a:rPr lang="el-GR" sz="2400" b="0" i="0" dirty="0" err="1">
                <a:effectLst/>
                <a:latin typeface="Arial" panose="020B0604020202020204" pitchFamily="34" charset="0"/>
              </a:rPr>
              <a:t>γάου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6" name="Picture 6" descr="AS Λούτρινο Σκυλάκι Milo με Κίνηση &amp; Ήχο 1607-81314 | Skroutz Cyprus">
            <a:extLst>
              <a:ext uri="{FF2B5EF4-FFF2-40B4-BE49-F238E27FC236}">
                <a16:creationId xmlns:a16="http://schemas.microsoft.com/office/drawing/2014/main" id="{32DA7B5A-F892-1820-C370-64FC720A2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1958396"/>
            <a:ext cx="3404430" cy="354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68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FF0C2-BFC8-F619-8A71-0C5D3576D6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8FDA68-D3FE-3573-3C42-F5668F80542E}"/>
              </a:ext>
            </a:extLst>
          </p:cNvPr>
          <p:cNvSpPr txBox="1"/>
          <p:nvPr/>
        </p:nvSpPr>
        <p:spPr>
          <a:xfrm>
            <a:off x="668587" y="1635273"/>
            <a:ext cx="6017964" cy="3046988"/>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σκυλάκι,</a:t>
            </a:r>
            <a:br>
              <a:rPr lang="el-GR" sz="2400" dirty="0"/>
            </a:br>
            <a:r>
              <a:rPr lang="el-GR" sz="2400" b="0" i="0" dirty="0">
                <a:effectLst/>
                <a:latin typeface="Arial" panose="020B0604020202020204" pitchFamily="34" charset="0"/>
              </a:rPr>
              <a:t>το σκυλάκι </a:t>
            </a:r>
            <a:r>
              <a:rPr lang="el-GR" sz="2400" b="0" i="0" dirty="0" err="1">
                <a:effectLst/>
                <a:latin typeface="Arial" panose="020B0604020202020204" pitchFamily="34" charset="0"/>
              </a:rPr>
              <a:t>γάου</a:t>
            </a:r>
            <a:r>
              <a:rPr lang="el-GR" sz="2400" b="0" i="0" dirty="0">
                <a:effectLst/>
                <a:latin typeface="Arial" panose="020B0604020202020204" pitchFamily="34" charset="0"/>
              </a:rPr>
              <a:t> </a:t>
            </a:r>
            <a:r>
              <a:rPr lang="el-GR" sz="2400" b="0" i="0" dirty="0" err="1">
                <a:effectLst/>
                <a:latin typeface="Arial" panose="020B0604020202020204" pitchFamily="34" charset="0"/>
              </a:rPr>
              <a:t>γάου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6" name="Picture 6" descr="AS Λούτρινο Σκυλάκι Milo με Κίνηση &amp; Ήχο 1607-81314 | Skroutz Cyprus">
            <a:extLst>
              <a:ext uri="{FF2B5EF4-FFF2-40B4-BE49-F238E27FC236}">
                <a16:creationId xmlns:a16="http://schemas.microsoft.com/office/drawing/2014/main" id="{E12E62FD-D99C-3777-F828-07C315130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1" y="1490309"/>
            <a:ext cx="3928290" cy="409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61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ADDA-429B-6B18-0BEF-A8A378ECC6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B988BC7-ECC3-2E87-249F-808DCBC24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96AF9C2-704A-85BA-A13A-03E88C7108B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C05212D3-DEA5-9CF8-D1FE-210A1ABEAD7B}"/>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F403CAD9-FCF4-ADDF-9904-D8FFA1325920}"/>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240022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Ψυγείο πόρτες και σημείωμα άδειο χαρτί, αυτοκόλλητο, και να κάνουμε λίστα  Διάνυσμα από ©warlockf01094047.yandex.ru 159808194">
            <a:extLst>
              <a:ext uri="{FF2B5EF4-FFF2-40B4-BE49-F238E27FC236}">
                <a16:creationId xmlns:a16="http://schemas.microsoft.com/office/drawing/2014/main" id="{5DD30CB1-2434-6396-456D-4206BA1B6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1886"/>
            <a:ext cx="3559629" cy="38644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Άνθρωπος που κοιμάται. Ο τύπος ξαπλώνει: Vector στοκ (χωρίς δικαιώματα)  2618213631 | Shutterstock">
            <a:extLst>
              <a:ext uri="{FF2B5EF4-FFF2-40B4-BE49-F238E27FC236}">
                <a16:creationId xmlns:a16="http://schemas.microsoft.com/office/drawing/2014/main" id="{806C29EA-678F-3413-1563-E6CCB705A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69"/>
          <a:stretch>
            <a:fillRect/>
          </a:stretch>
        </p:blipFill>
        <p:spPr bwMode="auto">
          <a:xfrm>
            <a:off x="195943" y="391886"/>
            <a:ext cx="4163786" cy="38644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irl open door - 25 χιλιάδες εικόνες, εικονογραφήσεις και φωτογραφίες στοκ  χωρίς δικαιώματα | Shutterstock">
            <a:extLst>
              <a:ext uri="{FF2B5EF4-FFF2-40B4-BE49-F238E27FC236}">
                <a16:creationId xmlns:a16="http://schemas.microsoft.com/office/drawing/2014/main" id="{569072D5-C945-9CE5-9A60-52EA7BC6A8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914"/>
          <a:stretch>
            <a:fillRect/>
          </a:stretch>
        </p:blipFill>
        <p:spPr bwMode="auto">
          <a:xfrm>
            <a:off x="8387443" y="239486"/>
            <a:ext cx="3173185" cy="40168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AED7C5-B921-2BD9-EBCF-57C22558E82E}"/>
              </a:ext>
            </a:extLst>
          </p:cNvPr>
          <p:cNvSpPr txBox="1"/>
          <p:nvPr/>
        </p:nvSpPr>
        <p:spPr>
          <a:xfrm>
            <a:off x="119743" y="5094905"/>
            <a:ext cx="5072742" cy="584775"/>
          </a:xfrm>
          <a:prstGeom prst="rect">
            <a:avLst/>
          </a:prstGeom>
          <a:noFill/>
        </p:spPr>
        <p:txBody>
          <a:bodyPr wrap="square">
            <a:spAutoFit/>
          </a:bodyPr>
          <a:lstStyle/>
          <a:p>
            <a:r>
              <a:rPr lang="el-GR" sz="3200" dirty="0"/>
              <a:t>Ο Αλέξης κοιμάται.</a:t>
            </a:r>
            <a:endParaRPr lang="el-CY" sz="3200" dirty="0"/>
          </a:p>
        </p:txBody>
      </p:sp>
      <p:sp>
        <p:nvSpPr>
          <p:cNvPr id="4" name="TextBox 3">
            <a:extLst>
              <a:ext uri="{FF2B5EF4-FFF2-40B4-BE49-F238E27FC236}">
                <a16:creationId xmlns:a16="http://schemas.microsoft.com/office/drawing/2014/main" id="{388703AF-BE8A-7A74-89BD-765573487F6B}"/>
              </a:ext>
            </a:extLst>
          </p:cNvPr>
          <p:cNvSpPr txBox="1"/>
          <p:nvPr/>
        </p:nvSpPr>
        <p:spPr>
          <a:xfrm>
            <a:off x="4267199" y="5141071"/>
            <a:ext cx="5072742" cy="1077218"/>
          </a:xfrm>
          <a:prstGeom prst="rect">
            <a:avLst/>
          </a:prstGeom>
          <a:noFill/>
        </p:spPr>
        <p:txBody>
          <a:bodyPr wrap="square">
            <a:spAutoFit/>
          </a:bodyPr>
          <a:lstStyle/>
          <a:p>
            <a:r>
              <a:rPr lang="el-GR" sz="3200" dirty="0"/>
              <a:t>Η Βασιλική  άφησε ένα σημείωμα στο ψυγείο.</a:t>
            </a:r>
            <a:endParaRPr lang="el-CY" sz="3200" dirty="0"/>
          </a:p>
        </p:txBody>
      </p:sp>
      <p:sp>
        <p:nvSpPr>
          <p:cNvPr id="5" name="TextBox 4">
            <a:extLst>
              <a:ext uri="{FF2B5EF4-FFF2-40B4-BE49-F238E27FC236}">
                <a16:creationId xmlns:a16="http://schemas.microsoft.com/office/drawing/2014/main" id="{BC583178-AF78-5DDB-D8FC-E298FB7EB08C}"/>
              </a:ext>
            </a:extLst>
          </p:cNvPr>
          <p:cNvSpPr txBox="1"/>
          <p:nvPr/>
        </p:nvSpPr>
        <p:spPr>
          <a:xfrm>
            <a:off x="8741227" y="5187237"/>
            <a:ext cx="3331030" cy="1077218"/>
          </a:xfrm>
          <a:prstGeom prst="rect">
            <a:avLst/>
          </a:prstGeom>
          <a:noFill/>
        </p:spPr>
        <p:txBody>
          <a:bodyPr wrap="square">
            <a:spAutoFit/>
          </a:bodyPr>
          <a:lstStyle/>
          <a:p>
            <a:r>
              <a:rPr lang="el-GR" sz="3200" dirty="0"/>
              <a:t>Η Βασιλική πηγαίνει δουλειά.</a:t>
            </a:r>
            <a:endParaRPr lang="el-CY" sz="3200" dirty="0"/>
          </a:p>
        </p:txBody>
      </p:sp>
    </p:spTree>
    <p:extLst>
      <p:ext uri="{BB962C8B-B14F-4D97-AF65-F5344CB8AC3E}">
        <p14:creationId xmlns:p14="http://schemas.microsoft.com/office/powerpoint/2010/main" val="12488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369908"/>
            <a:ext cx="7260771" cy="6085321"/>
          </a:xfrm>
        </p:spPr>
        <p:txBody>
          <a:bodyPr>
            <a:noAutofit/>
          </a:bodyPr>
          <a:lstStyle/>
          <a:p>
            <a:pPr marL="0" indent="0">
              <a:buNone/>
            </a:pPr>
            <a:r>
              <a:rPr lang="el-GR" sz="2400" dirty="0"/>
              <a:t>Καλημέρα Αλέξη!</a:t>
            </a:r>
          </a:p>
          <a:p>
            <a:pPr marL="0" indent="0">
              <a:buNone/>
            </a:pPr>
            <a:r>
              <a:rPr lang="el-GR" sz="2400" dirty="0"/>
              <a:t>Φεύγω. Θα γυρίσω  το βράδυ. Έχω  πολλή δουλειά. Πρέπει  να ψωνίσεις  χωρίς  εμένα. Πάρε το αυτοκίνητο,  γιατί τα ψώνια θα είναι  πολύ βαριά. Πάρε φρούτα από τον μανάβη. </a:t>
            </a:r>
          </a:p>
          <a:p>
            <a:pPr marL="0" indent="0">
              <a:buNone/>
            </a:pPr>
            <a:r>
              <a:rPr lang="el-GR" sz="2400" dirty="0"/>
              <a:t>Το   σούπερ </a:t>
            </a:r>
            <a:r>
              <a:rPr lang="el-GR" sz="2400" dirty="0" err="1"/>
              <a:t>μάρκετ</a:t>
            </a:r>
            <a:r>
              <a:rPr lang="el-GR" sz="2400" dirty="0"/>
              <a:t>  δεν  έχει  νόστιμο  ψωμί.  Εγώ  δεν  θέλω  ψωμί. Πάρε μόνο για σένα. Για μένα πάρε κανένα κουλούρι.</a:t>
            </a:r>
          </a:p>
          <a:p>
            <a:pPr marL="0" indent="0">
              <a:buNone/>
            </a:pPr>
            <a:r>
              <a:rPr lang="el-GR" sz="2400" dirty="0"/>
              <a:t>Κρέας παίρνουμε  από τον  κρεοπώλη, απέναντι  από το σχολείο. Σήμερα  έρχονται οι  γονείς  σου  και θα μείνουν  σε μας για μία  βδομάδα. Δεν  έχουμε  φαγητό  για το βράδυ. Μπορούμε  να πάμε όλοι  μαζί  ένα πολύ ωραίο εστιατόριο στη  γειτονιά. Έχει  νόστιμα  και πολύ  φθηνά φαγητά.</a:t>
            </a:r>
          </a:p>
          <a:p>
            <a:pPr marL="0" indent="0">
              <a:buNone/>
            </a:pPr>
            <a:r>
              <a:rPr lang="el-GR" sz="2400" dirty="0"/>
              <a:t>Φιλάκια</a:t>
            </a:r>
          </a:p>
          <a:p>
            <a:pPr marL="0" indent="0">
              <a:buNone/>
            </a:pPr>
            <a:r>
              <a:rPr lang="el-GR" sz="2400" dirty="0"/>
              <a:t>Βασιλική </a:t>
            </a:r>
            <a:endParaRPr lang="en-US" sz="2400" dirty="0"/>
          </a:p>
        </p:txBody>
      </p:sp>
      <p:pic>
        <p:nvPicPr>
          <p:cNvPr id="2" name="Picture 2" descr="Ψυγείο πόρτες και σημείωμα άδειο χαρτί, αυτοκόλλητο, και να κάνουμε λίστα  Διάνυσμα από ©warlockf01094047.yandex.ru 159808194">
            <a:extLst>
              <a:ext uri="{FF2B5EF4-FFF2-40B4-BE49-F238E27FC236}">
                <a16:creationId xmlns:a16="http://schemas.microsoft.com/office/drawing/2014/main" id="{7240944F-00FF-DABC-2C6E-B42EB2C55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696687"/>
            <a:ext cx="3559629" cy="575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3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FC5AF-0154-BA32-0CDC-A8D45FBC1838}"/>
              </a:ext>
            </a:extLst>
          </p:cNvPr>
          <p:cNvSpPr>
            <a:spLocks noGrp="1"/>
          </p:cNvSpPr>
          <p:nvPr>
            <p:ph type="title"/>
          </p:nvPr>
        </p:nvSpPr>
        <p:spPr/>
        <p:txBody>
          <a:bodyPr/>
          <a:lstStyle/>
          <a:p>
            <a:r>
              <a:rPr lang="el-GR" dirty="0">
                <a:solidFill>
                  <a:srgbClr val="FF0000"/>
                </a:solidFill>
              </a:rPr>
              <a:t>Από τον  φούρνο η Βασιλική  θέλει ______ .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A122A0D-5171-A664-8473-B8BEA1591186}"/>
              </a:ext>
            </a:extLst>
          </p:cNvPr>
          <p:cNvSpPr>
            <a:spLocks noGrp="1"/>
          </p:cNvSpPr>
          <p:nvPr>
            <p:ph idx="1"/>
          </p:nvPr>
        </p:nvSpPr>
        <p:spPr>
          <a:xfrm>
            <a:off x="838200" y="1825625"/>
            <a:ext cx="10515600" cy="1951718"/>
          </a:xfrm>
        </p:spPr>
        <p:txBody>
          <a:bodyPr>
            <a:normAutofit fontScale="92500" lnSpcReduction="10000"/>
          </a:bodyPr>
          <a:lstStyle/>
          <a:p>
            <a:r>
              <a:rPr lang="el-GR" sz="4400" dirty="0"/>
              <a:t>φρούτα</a:t>
            </a:r>
          </a:p>
          <a:p>
            <a:r>
              <a:rPr lang="el-GR" sz="4400" dirty="0"/>
              <a:t>ψωμί</a:t>
            </a:r>
          </a:p>
          <a:p>
            <a:r>
              <a:rPr lang="el-GR" sz="4400" dirty="0"/>
              <a:t>κουλούρι </a:t>
            </a:r>
            <a:endParaRPr lang="el-CY" sz="4400" dirty="0"/>
          </a:p>
        </p:txBody>
      </p:sp>
      <p:pic>
        <p:nvPicPr>
          <p:cNvPr id="6146" name="Picture 2" descr="Ζευγάρια - Δωρεάν εικόνες διανυσματικά clipart στο creazilla.com">
            <a:extLst>
              <a:ext uri="{FF2B5EF4-FFF2-40B4-BE49-F238E27FC236}">
                <a16:creationId xmlns:a16="http://schemas.microsoft.com/office/drawing/2014/main" id="{E3FE0391-BF19-740D-5533-13DA968F0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Η σημασία των υποστηρικτικών σχέσεων στην Τρίτη Ηλικία - grandmama">
            <a:extLst>
              <a:ext uri="{FF2B5EF4-FFF2-40B4-BE49-F238E27FC236}">
                <a16:creationId xmlns:a16="http://schemas.microsoft.com/office/drawing/2014/main" id="{1473F047-B5F6-EC21-3814-B4D724CFA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1A2C786A-4DFD-1B4A-1DF3-A8A03C1C6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EBFD2990-6FBD-752C-F63B-DA932BF68D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32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8A4D-B201-BF70-0E11-96E6CC78F04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C0D00CD-E5B1-3E37-2584-23C05DC58D0F}"/>
              </a:ext>
            </a:extLst>
          </p:cNvPr>
          <p:cNvSpPr>
            <a:spLocks noGrp="1"/>
          </p:cNvSpPr>
          <p:nvPr>
            <p:ph type="title"/>
          </p:nvPr>
        </p:nvSpPr>
        <p:spPr/>
        <p:txBody>
          <a:bodyPr/>
          <a:lstStyle/>
          <a:p>
            <a:r>
              <a:rPr lang="el-GR" dirty="0">
                <a:solidFill>
                  <a:srgbClr val="FF0000"/>
                </a:solidFill>
              </a:rPr>
              <a:t>Από τον  φούρνο η Βασιλική  θέλει ______ .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2089164C-8106-3941-915A-518E08283B93}"/>
              </a:ext>
            </a:extLst>
          </p:cNvPr>
          <p:cNvSpPr>
            <a:spLocks noGrp="1"/>
          </p:cNvSpPr>
          <p:nvPr>
            <p:ph idx="1"/>
          </p:nvPr>
        </p:nvSpPr>
        <p:spPr>
          <a:xfrm>
            <a:off x="838200" y="1825625"/>
            <a:ext cx="10515600" cy="1951718"/>
          </a:xfrm>
        </p:spPr>
        <p:txBody>
          <a:bodyPr>
            <a:normAutofit fontScale="92500" lnSpcReduction="10000"/>
          </a:bodyPr>
          <a:lstStyle/>
          <a:p>
            <a:r>
              <a:rPr lang="el-GR" sz="4400" dirty="0"/>
              <a:t>φρούτα</a:t>
            </a:r>
          </a:p>
          <a:p>
            <a:r>
              <a:rPr lang="el-GR" sz="4400" dirty="0"/>
              <a:t>ψωμί</a:t>
            </a:r>
          </a:p>
          <a:p>
            <a:r>
              <a:rPr lang="el-GR" sz="4400" dirty="0">
                <a:solidFill>
                  <a:srgbClr val="FF0000"/>
                </a:solidFill>
              </a:rPr>
              <a:t>κουλούρι</a:t>
            </a:r>
            <a:r>
              <a:rPr lang="el-GR" sz="4400" dirty="0"/>
              <a:t> </a:t>
            </a:r>
            <a:endParaRPr lang="el-CY" sz="4400" dirty="0"/>
          </a:p>
        </p:txBody>
      </p:sp>
      <p:pic>
        <p:nvPicPr>
          <p:cNvPr id="6146" name="Picture 2" descr="Ζευγάρια - Δωρεάν εικόνες διανυσματικά clipart στο creazilla.com">
            <a:extLst>
              <a:ext uri="{FF2B5EF4-FFF2-40B4-BE49-F238E27FC236}">
                <a16:creationId xmlns:a16="http://schemas.microsoft.com/office/drawing/2014/main" id="{E86852FE-BD99-23C7-2F83-BB22160A9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Η σημασία των υποστηρικτικών σχέσεων στην Τρίτη Ηλικία - grandmama">
            <a:extLst>
              <a:ext uri="{FF2B5EF4-FFF2-40B4-BE49-F238E27FC236}">
                <a16:creationId xmlns:a16="http://schemas.microsoft.com/office/drawing/2014/main" id="{0E014C0F-CF46-5CD5-52B5-D17B32D97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C6ED9571-4C52-B455-5CDD-8ABDD9D41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33D43EB9-4AF6-124E-4E4A-6803AED0F6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51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DCB6-4E5E-642A-158A-4413905BBFE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8912DDA-C342-281A-8ED7-71E6EB47768F}"/>
              </a:ext>
            </a:extLst>
          </p:cNvPr>
          <p:cNvSpPr>
            <a:spLocks noGrp="1"/>
          </p:cNvSpPr>
          <p:nvPr>
            <p:ph type="title"/>
          </p:nvPr>
        </p:nvSpPr>
        <p:spPr/>
        <p:txBody>
          <a:bodyPr/>
          <a:lstStyle/>
          <a:p>
            <a:r>
              <a:rPr lang="el-GR" dirty="0">
                <a:solidFill>
                  <a:srgbClr val="FF0000"/>
                </a:solidFill>
              </a:rPr>
              <a:t>Ποιοι  θα έρθουν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DABB3F5-3649-17A9-6D27-1D993BF95527}"/>
              </a:ext>
            </a:extLst>
          </p:cNvPr>
          <p:cNvSpPr>
            <a:spLocks noGrp="1"/>
          </p:cNvSpPr>
          <p:nvPr>
            <p:ph idx="1"/>
          </p:nvPr>
        </p:nvSpPr>
        <p:spPr>
          <a:xfrm>
            <a:off x="838200" y="1825625"/>
            <a:ext cx="10515600" cy="2115004"/>
          </a:xfrm>
        </p:spPr>
        <p:txBody>
          <a:bodyPr>
            <a:normAutofit lnSpcReduction="10000"/>
          </a:bodyPr>
          <a:lstStyle/>
          <a:p>
            <a:r>
              <a:rPr lang="el-GR" sz="4400" dirty="0"/>
              <a:t>Θα έρθουν οι αδερφοί του Αλέξη.</a:t>
            </a:r>
          </a:p>
          <a:p>
            <a:r>
              <a:rPr lang="el-GR" sz="4400" dirty="0"/>
              <a:t>Θα έρθουν οι αδερφές του Αλέξη.</a:t>
            </a:r>
          </a:p>
          <a:p>
            <a:r>
              <a:rPr lang="el-GR" sz="4400" dirty="0"/>
              <a:t>Θα έρθουν οι γονείς του Αλέξη.</a:t>
            </a:r>
          </a:p>
        </p:txBody>
      </p:sp>
      <p:pic>
        <p:nvPicPr>
          <p:cNvPr id="4" name="Εικόνα 3">
            <a:extLst>
              <a:ext uri="{FF2B5EF4-FFF2-40B4-BE49-F238E27FC236}">
                <a16:creationId xmlns:a16="http://schemas.microsoft.com/office/drawing/2014/main" id="{008DE895-6DDE-1EBC-2482-3CD5EDF7438F}"/>
              </a:ext>
            </a:extLst>
          </p:cNvPr>
          <p:cNvPicPr>
            <a:picLocks noChangeAspect="1"/>
          </p:cNvPicPr>
          <p:nvPr/>
        </p:nvPicPr>
        <p:blipFill>
          <a:blip r:embed="rId2"/>
          <a:stretch>
            <a:fillRect/>
          </a:stretch>
        </p:blipFill>
        <p:spPr>
          <a:xfrm>
            <a:off x="1096739" y="4075566"/>
            <a:ext cx="2085013" cy="2194750"/>
          </a:xfrm>
          <a:prstGeom prst="rect">
            <a:avLst/>
          </a:prstGeom>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69B26EA4-5053-737B-C70E-974707986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840" y="3842658"/>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1BB2DC43-7058-75BC-6A19-220123F91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99" y="411203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66387C85-6882-61EB-E7E1-D1808DA067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259533" y="411203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8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Φρούτα κι εποχές (Το νέο νηπιαγωγείο που ονειρεύομαι) | Fruit nutrition,  Fruit and veg, Kindergarten cra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5634"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303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442E1-5A53-61A3-0E9F-C818521F165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D98DD7-881D-E8F5-C2AF-B0790827C660}"/>
              </a:ext>
            </a:extLst>
          </p:cNvPr>
          <p:cNvSpPr>
            <a:spLocks noGrp="1"/>
          </p:cNvSpPr>
          <p:nvPr>
            <p:ph type="title"/>
          </p:nvPr>
        </p:nvSpPr>
        <p:spPr/>
        <p:txBody>
          <a:bodyPr/>
          <a:lstStyle/>
          <a:p>
            <a:r>
              <a:rPr lang="el-GR" dirty="0">
                <a:solidFill>
                  <a:srgbClr val="FF0000"/>
                </a:solidFill>
              </a:rPr>
              <a:t>Ποιοι  θα έρθουν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2E5D4547-6218-CDA3-2758-9BE2C4048F52}"/>
              </a:ext>
            </a:extLst>
          </p:cNvPr>
          <p:cNvSpPr>
            <a:spLocks noGrp="1"/>
          </p:cNvSpPr>
          <p:nvPr>
            <p:ph idx="1"/>
          </p:nvPr>
        </p:nvSpPr>
        <p:spPr>
          <a:xfrm>
            <a:off x="838200" y="1825625"/>
            <a:ext cx="10515600" cy="2115004"/>
          </a:xfrm>
        </p:spPr>
        <p:txBody>
          <a:bodyPr>
            <a:normAutofit lnSpcReduction="10000"/>
          </a:bodyPr>
          <a:lstStyle/>
          <a:p>
            <a:r>
              <a:rPr lang="el-GR" sz="4400" dirty="0"/>
              <a:t>Θα έρθουν οι αδερφοί του Αλέξη.</a:t>
            </a:r>
          </a:p>
          <a:p>
            <a:r>
              <a:rPr lang="el-GR" sz="4400" dirty="0"/>
              <a:t>Θα έρθουν οι αδερφές του Αλέξη.</a:t>
            </a:r>
          </a:p>
          <a:p>
            <a:r>
              <a:rPr lang="el-GR" sz="4400" dirty="0">
                <a:solidFill>
                  <a:srgbClr val="FF0000"/>
                </a:solidFill>
              </a:rPr>
              <a:t>Θα έρθουν οι γονείς του Αλέξη.</a:t>
            </a:r>
          </a:p>
        </p:txBody>
      </p:sp>
      <p:pic>
        <p:nvPicPr>
          <p:cNvPr id="4" name="Εικόνα 3">
            <a:extLst>
              <a:ext uri="{FF2B5EF4-FFF2-40B4-BE49-F238E27FC236}">
                <a16:creationId xmlns:a16="http://schemas.microsoft.com/office/drawing/2014/main" id="{CFE0F80B-6B9E-E11D-1631-30BA64F11F99}"/>
              </a:ext>
            </a:extLst>
          </p:cNvPr>
          <p:cNvPicPr>
            <a:picLocks noChangeAspect="1"/>
          </p:cNvPicPr>
          <p:nvPr/>
        </p:nvPicPr>
        <p:blipFill>
          <a:blip r:embed="rId2"/>
          <a:stretch>
            <a:fillRect/>
          </a:stretch>
        </p:blipFill>
        <p:spPr>
          <a:xfrm>
            <a:off x="1096739" y="4075566"/>
            <a:ext cx="2085013" cy="2194750"/>
          </a:xfrm>
          <a:prstGeom prst="rect">
            <a:avLst/>
          </a:prstGeom>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B81CF958-6BBF-D758-02BA-8F8067B0F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840" y="3842658"/>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EA229896-6775-997F-9EF3-89DB9A7E8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99" y="411203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B9CF7648-93EB-7D25-81EA-38BB9EF5DD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259533" y="411203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55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48A60-C7F6-C258-FDCB-2D7735BE475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DCED83A-A66B-3D58-5536-4E4A793C0899}"/>
              </a:ext>
            </a:extLst>
          </p:cNvPr>
          <p:cNvSpPr>
            <a:spLocks noGrp="1"/>
          </p:cNvSpPr>
          <p:nvPr>
            <p:ph type="title"/>
          </p:nvPr>
        </p:nvSpPr>
        <p:spPr/>
        <p:txBody>
          <a:bodyPr/>
          <a:lstStyle/>
          <a:p>
            <a:r>
              <a:rPr lang="el-GR" dirty="0">
                <a:solidFill>
                  <a:srgbClr val="FF0000"/>
                </a:solidFill>
              </a:rPr>
              <a:t>Οι γονείς του Αλέξη  θα μείνουν  _____ .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E795EA2-4D30-7809-1AAD-62C74CE3C03C}"/>
              </a:ext>
            </a:extLst>
          </p:cNvPr>
          <p:cNvSpPr>
            <a:spLocks noGrp="1"/>
          </p:cNvSpPr>
          <p:nvPr>
            <p:ph idx="1"/>
          </p:nvPr>
        </p:nvSpPr>
        <p:spPr>
          <a:xfrm>
            <a:off x="838200" y="1825625"/>
            <a:ext cx="10515600" cy="2038804"/>
          </a:xfrm>
        </p:spPr>
        <p:txBody>
          <a:bodyPr>
            <a:normAutofit lnSpcReduction="10000"/>
          </a:bodyPr>
          <a:lstStyle/>
          <a:p>
            <a:r>
              <a:rPr lang="el-GR" sz="4400" dirty="0"/>
              <a:t>7 μέρες</a:t>
            </a:r>
          </a:p>
          <a:p>
            <a:r>
              <a:rPr lang="el-GR" sz="4400" dirty="0"/>
              <a:t>14 μέρες</a:t>
            </a:r>
          </a:p>
          <a:p>
            <a:r>
              <a:rPr lang="el-GR" sz="4400" dirty="0"/>
              <a:t>3 μέρες </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5F4AAA68-D3BE-C9E5-291E-BE575AADB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6C4D6ECC-AB6D-F8BA-6605-27803E332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F8B10CC5-20E9-0080-9A58-CEDB48587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E7D7C7D0-1B14-7EF7-1F65-DC2385D856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95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29B1C-3227-C0BF-5494-8A88FD520D0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EE305F5-4BC9-5EC4-7686-D4ECEAC1DF95}"/>
              </a:ext>
            </a:extLst>
          </p:cNvPr>
          <p:cNvSpPr>
            <a:spLocks noGrp="1"/>
          </p:cNvSpPr>
          <p:nvPr>
            <p:ph type="title"/>
          </p:nvPr>
        </p:nvSpPr>
        <p:spPr/>
        <p:txBody>
          <a:bodyPr/>
          <a:lstStyle/>
          <a:p>
            <a:r>
              <a:rPr lang="el-GR" dirty="0">
                <a:solidFill>
                  <a:srgbClr val="FF0000"/>
                </a:solidFill>
              </a:rPr>
              <a:t>Οι γονείς του Αλέξη  θα μείνουν  _____ .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C1FFD6E-0E51-9D16-CF60-44CAAC58AF97}"/>
              </a:ext>
            </a:extLst>
          </p:cNvPr>
          <p:cNvSpPr>
            <a:spLocks noGrp="1"/>
          </p:cNvSpPr>
          <p:nvPr>
            <p:ph idx="1"/>
          </p:nvPr>
        </p:nvSpPr>
        <p:spPr>
          <a:xfrm>
            <a:off x="838200" y="1825625"/>
            <a:ext cx="10515600" cy="2038804"/>
          </a:xfrm>
        </p:spPr>
        <p:txBody>
          <a:bodyPr>
            <a:normAutofit lnSpcReduction="10000"/>
          </a:bodyPr>
          <a:lstStyle/>
          <a:p>
            <a:r>
              <a:rPr lang="el-GR" sz="4400" dirty="0">
                <a:solidFill>
                  <a:srgbClr val="FF0000"/>
                </a:solidFill>
              </a:rPr>
              <a:t>7 μέρες</a:t>
            </a:r>
          </a:p>
          <a:p>
            <a:r>
              <a:rPr lang="el-GR" sz="4400" dirty="0"/>
              <a:t>14 μέρες</a:t>
            </a:r>
          </a:p>
          <a:p>
            <a:r>
              <a:rPr lang="el-GR" sz="4400" dirty="0"/>
              <a:t>3 μέρες </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A69A12E6-997F-20C0-12E5-55E9A91D8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0F05F8D5-E071-E38D-A177-EC2E3DBB3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99A29F0C-0714-F910-9AAF-E79D1671A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884FF247-1DB1-4ABC-920B-1C4770AA74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82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E3B5-C38C-FEB3-6621-1790A81D6B4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5E83491-C47A-FECF-D53D-EF1CF0723B8D}"/>
              </a:ext>
            </a:extLst>
          </p:cNvPr>
          <p:cNvSpPr>
            <a:spLocks noGrp="1"/>
          </p:cNvSpPr>
          <p:nvPr>
            <p:ph type="title"/>
          </p:nvPr>
        </p:nvSpPr>
        <p:spPr/>
        <p:txBody>
          <a:bodyPr/>
          <a:lstStyle/>
          <a:p>
            <a:r>
              <a:rPr lang="el-GR" dirty="0">
                <a:solidFill>
                  <a:srgbClr val="FF0000"/>
                </a:solidFill>
              </a:rPr>
              <a:t>Η Βασιλική, ο Αλέξης  και οι γονείς του το βράδυ  μπορεί θα πάμε  _________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07DA7344-431D-BE01-5AC0-E945240199FB}"/>
              </a:ext>
            </a:extLst>
          </p:cNvPr>
          <p:cNvSpPr>
            <a:spLocks noGrp="1"/>
          </p:cNvSpPr>
          <p:nvPr>
            <p:ph idx="1"/>
          </p:nvPr>
        </p:nvSpPr>
        <p:spPr>
          <a:xfrm>
            <a:off x="838200" y="1825625"/>
            <a:ext cx="10515600" cy="2104118"/>
          </a:xfrm>
        </p:spPr>
        <p:txBody>
          <a:bodyPr>
            <a:normAutofit lnSpcReduction="10000"/>
          </a:bodyPr>
          <a:lstStyle/>
          <a:p>
            <a:r>
              <a:rPr lang="el-GR" sz="4400" dirty="0"/>
              <a:t>στο εστιατόριο</a:t>
            </a:r>
          </a:p>
          <a:p>
            <a:r>
              <a:rPr lang="el-GR" sz="4400" dirty="0"/>
              <a:t>στο πάρκο</a:t>
            </a:r>
          </a:p>
          <a:p>
            <a:r>
              <a:rPr lang="el-GR" sz="4400" dirty="0"/>
              <a:t>στο θέατρο</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C1F42408-6E44-BC28-90E1-C5B374D40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C89AEEEF-D010-E72B-E55E-5E01A0268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B3C8128E-F216-744E-BC96-ED9D0EFD1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C46E3406-1D51-55C9-41EB-AB2733504A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53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F6A4-6050-FE7B-B437-B23A12B2567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35339CD-75BC-9B92-D0A5-F9F1C2344B55}"/>
              </a:ext>
            </a:extLst>
          </p:cNvPr>
          <p:cNvSpPr>
            <a:spLocks noGrp="1"/>
          </p:cNvSpPr>
          <p:nvPr>
            <p:ph type="title"/>
          </p:nvPr>
        </p:nvSpPr>
        <p:spPr/>
        <p:txBody>
          <a:bodyPr/>
          <a:lstStyle/>
          <a:p>
            <a:r>
              <a:rPr lang="el-GR" dirty="0">
                <a:solidFill>
                  <a:srgbClr val="FF0000"/>
                </a:solidFill>
              </a:rPr>
              <a:t>Η Βασιλική, ο Αλέξης  και οι γονείς του το βράδυ  μπορεί θα πάμε  _________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DCF2CE51-4E14-EB15-0718-89FD1E5B8C0F}"/>
              </a:ext>
            </a:extLst>
          </p:cNvPr>
          <p:cNvSpPr>
            <a:spLocks noGrp="1"/>
          </p:cNvSpPr>
          <p:nvPr>
            <p:ph idx="1"/>
          </p:nvPr>
        </p:nvSpPr>
        <p:spPr>
          <a:xfrm>
            <a:off x="838200" y="1825625"/>
            <a:ext cx="10515600" cy="2104118"/>
          </a:xfrm>
        </p:spPr>
        <p:txBody>
          <a:bodyPr>
            <a:normAutofit lnSpcReduction="10000"/>
          </a:bodyPr>
          <a:lstStyle/>
          <a:p>
            <a:r>
              <a:rPr lang="el-GR" sz="4400" dirty="0">
                <a:solidFill>
                  <a:srgbClr val="FF0000"/>
                </a:solidFill>
              </a:rPr>
              <a:t>στο εστιατόριο</a:t>
            </a:r>
          </a:p>
          <a:p>
            <a:r>
              <a:rPr lang="el-GR" sz="4400" dirty="0"/>
              <a:t>στο πάρκο</a:t>
            </a:r>
          </a:p>
          <a:p>
            <a:r>
              <a:rPr lang="el-GR" sz="4400" dirty="0"/>
              <a:t>στο θέατρο</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71A64636-5D5A-C233-EA20-10494B91F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E5626DDE-FDD9-8AF9-000C-63E281733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0F3565CD-9401-D027-C4A1-975272EDE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ABFBF9F8-BF37-5BE0-0D91-50EACD4AC9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815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798E-AE43-CC11-B2D6-18461A03F670}"/>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9B446DE-5056-21BC-7F5A-BD8AFB434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E106137-9635-FF8B-BFB9-6038FE29B2D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53FBFB99-ADE1-4B72-3365-1E4EB412A20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B6877879-EDE1-1A52-2908-BDF6375F3A20}"/>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249688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solidFill>
                  <a:srgbClr val="FF0000"/>
                </a:solidFill>
              </a:rPr>
              <a:t>ΛΙΣΤΑ ΓΙΑ ΤΟ ΠΑΡΤΥ  ΓΕΝΕΘΛΙΩΝ ΜΟΥ </a:t>
            </a:r>
            <a:endParaRPr lang="en-US" dirty="0">
              <a:solidFill>
                <a:srgbClr val="FF0000"/>
              </a:solidFill>
            </a:endParaRPr>
          </a:p>
        </p:txBody>
      </p:sp>
      <p:pic>
        <p:nvPicPr>
          <p:cNvPr id="14338" name="Picture 2" descr="Kids drawing Cartoon Vector illustration to do list icon Isolated on White  Background 27887764 Vector Art at Vecteezy">
            <a:extLst>
              <a:ext uri="{FF2B5EF4-FFF2-40B4-BE49-F238E27FC236}">
                <a16:creationId xmlns:a16="http://schemas.microsoft.com/office/drawing/2014/main" id="{C54D7D98-CCBD-3480-1F9B-103A7384B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838199" y="1953419"/>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5A69ECC3-CCFB-818A-BE8B-C690649AD9D1}"/>
              </a:ext>
            </a:extLst>
          </p:cNvPr>
          <p:cNvSpPr/>
          <p:nvPr/>
        </p:nvSpPr>
        <p:spPr>
          <a:xfrm>
            <a:off x="1828800" y="2754086"/>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5" name="Picture 2" descr="Kids drawing Cartoon Vector illustration to do list icon Isolated on White  Background 27887764 Vector Art at Vecteezy">
            <a:extLst>
              <a:ext uri="{FF2B5EF4-FFF2-40B4-BE49-F238E27FC236}">
                <a16:creationId xmlns:a16="http://schemas.microsoft.com/office/drawing/2014/main" id="{C75058E2-81FC-E0D0-5F58-9923C8B27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6204856" y="1866333"/>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55363891-05B6-9DDD-89C8-0481947604F4}"/>
              </a:ext>
            </a:extLst>
          </p:cNvPr>
          <p:cNvSpPr/>
          <p:nvPr/>
        </p:nvSpPr>
        <p:spPr>
          <a:xfrm>
            <a:off x="7151912" y="2682818"/>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14342" name="Picture 6" descr="Αγόρι γενεθλίων - Δωρεάν εικόνες διανυσματικά clipart στο creazilla.com">
            <a:extLst>
              <a:ext uri="{FF2B5EF4-FFF2-40B4-BE49-F238E27FC236}">
                <a16:creationId xmlns:a16="http://schemas.microsoft.com/office/drawing/2014/main" id="{8FE1D148-50C0-E46A-0E92-57985226B1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057" y="1690688"/>
            <a:ext cx="1589312"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54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ABD2-8E24-B289-3733-6FD8524A8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668A5-1A63-FB04-2577-C7B943B212EF}"/>
              </a:ext>
            </a:extLst>
          </p:cNvPr>
          <p:cNvSpPr>
            <a:spLocks noGrp="1"/>
          </p:cNvSpPr>
          <p:nvPr>
            <p:ph type="title"/>
          </p:nvPr>
        </p:nvSpPr>
        <p:spPr>
          <a:ln>
            <a:solidFill>
              <a:schemeClr val="tx1"/>
            </a:solidFill>
          </a:ln>
        </p:spPr>
        <p:txBody>
          <a:bodyPr/>
          <a:lstStyle/>
          <a:p>
            <a:r>
              <a:rPr lang="el-GR" dirty="0">
                <a:solidFill>
                  <a:srgbClr val="FF0000"/>
                </a:solidFill>
              </a:rPr>
              <a:t>ΛΙΣΤΑ ΓΙΑ ΤΟ ΠΑΡΤΥ  ΓΕΝΕΘΛΙΩΝ ΜΟΥ </a:t>
            </a:r>
            <a:endParaRPr lang="en-US" dirty="0">
              <a:solidFill>
                <a:srgbClr val="FF0000"/>
              </a:solidFill>
            </a:endParaRPr>
          </a:p>
        </p:txBody>
      </p:sp>
      <p:pic>
        <p:nvPicPr>
          <p:cNvPr id="14338" name="Picture 2" descr="Kids drawing Cartoon Vector illustration to do list icon Isolated on White  Background 27887764 Vector Art at Vecteezy">
            <a:extLst>
              <a:ext uri="{FF2B5EF4-FFF2-40B4-BE49-F238E27FC236}">
                <a16:creationId xmlns:a16="http://schemas.microsoft.com/office/drawing/2014/main" id="{9ADA49C4-5DE4-345E-3E02-86EC213466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838199" y="1953419"/>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1266BCBD-23D3-0AE2-2A59-9290EA9CD926}"/>
              </a:ext>
            </a:extLst>
          </p:cNvPr>
          <p:cNvSpPr/>
          <p:nvPr/>
        </p:nvSpPr>
        <p:spPr>
          <a:xfrm>
            <a:off x="1828800" y="2754086"/>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chemeClr val="tx1"/>
                </a:solidFill>
              </a:rPr>
              <a:t>μπαλόνια</a:t>
            </a:r>
            <a:endParaRPr lang="en-US" sz="4000" dirty="0">
              <a:solidFill>
                <a:schemeClr val="tx1"/>
              </a:solidFill>
            </a:endParaRPr>
          </a:p>
          <a:p>
            <a:r>
              <a:rPr lang="el-GR" sz="4000" dirty="0">
                <a:solidFill>
                  <a:schemeClr val="tx1"/>
                </a:solidFill>
              </a:rPr>
              <a:t>χυμοί</a:t>
            </a:r>
          </a:p>
          <a:p>
            <a:r>
              <a:rPr lang="el-GR" sz="4000" dirty="0">
                <a:solidFill>
                  <a:schemeClr val="tx1"/>
                </a:solidFill>
              </a:rPr>
              <a:t>ποτήρια</a:t>
            </a:r>
          </a:p>
          <a:p>
            <a:r>
              <a:rPr lang="el-GR" sz="4000" dirty="0">
                <a:solidFill>
                  <a:schemeClr val="tx1"/>
                </a:solidFill>
              </a:rPr>
              <a:t>κρουασάν</a:t>
            </a:r>
          </a:p>
          <a:p>
            <a:r>
              <a:rPr lang="el-GR" sz="4000" dirty="0">
                <a:solidFill>
                  <a:schemeClr val="tx1"/>
                </a:solidFill>
              </a:rPr>
              <a:t>λεμονάδες</a:t>
            </a:r>
          </a:p>
        </p:txBody>
      </p:sp>
      <p:pic>
        <p:nvPicPr>
          <p:cNvPr id="5" name="Picture 2" descr="Kids drawing Cartoon Vector illustration to do list icon Isolated on White  Background 27887764 Vector Art at Vecteezy">
            <a:extLst>
              <a:ext uri="{FF2B5EF4-FFF2-40B4-BE49-F238E27FC236}">
                <a16:creationId xmlns:a16="http://schemas.microsoft.com/office/drawing/2014/main" id="{C6858ED6-F8A4-F509-382D-150B13554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6204856" y="1866333"/>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7C886236-5453-DFC3-B9C5-1F280D9A8D74}"/>
              </a:ext>
            </a:extLst>
          </p:cNvPr>
          <p:cNvSpPr/>
          <p:nvPr/>
        </p:nvSpPr>
        <p:spPr>
          <a:xfrm>
            <a:off x="7151912" y="2623457"/>
            <a:ext cx="3777343" cy="28956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chemeClr val="tx1"/>
                </a:solidFill>
              </a:rPr>
              <a:t>μπισκότα</a:t>
            </a:r>
          </a:p>
          <a:p>
            <a:r>
              <a:rPr lang="el-GR" sz="4000" dirty="0">
                <a:solidFill>
                  <a:schemeClr val="tx1"/>
                </a:solidFill>
              </a:rPr>
              <a:t>σοκολάτες</a:t>
            </a:r>
          </a:p>
          <a:p>
            <a:r>
              <a:rPr lang="el-GR" sz="4000" dirty="0">
                <a:solidFill>
                  <a:schemeClr val="tx1"/>
                </a:solidFill>
              </a:rPr>
              <a:t>πιάτα</a:t>
            </a:r>
          </a:p>
          <a:p>
            <a:r>
              <a:rPr lang="el-GR" sz="4000" dirty="0">
                <a:solidFill>
                  <a:schemeClr val="tx1"/>
                </a:solidFill>
              </a:rPr>
              <a:t>κουτάλια</a:t>
            </a:r>
          </a:p>
        </p:txBody>
      </p:sp>
      <p:pic>
        <p:nvPicPr>
          <p:cNvPr id="14342" name="Picture 6" descr="Αγόρι γενεθλίων - Δωρεάν εικόνες διανυσματικά clipart στο creazilla.com">
            <a:extLst>
              <a:ext uri="{FF2B5EF4-FFF2-40B4-BE49-F238E27FC236}">
                <a16:creationId xmlns:a16="http://schemas.microsoft.com/office/drawing/2014/main" id="{EB6867E4-6253-E7FC-881F-7C82D97CCF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057" y="1690688"/>
            <a:ext cx="1589312"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13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a:extLst>
              <a:ext uri="{FF2B5EF4-FFF2-40B4-BE49-F238E27FC236}">
                <a16:creationId xmlns:a16="http://schemas.microsoft.com/office/drawing/2014/main" id="{94ACA198-8A0F-D8AB-0613-98BB66A90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24873"/>
          <a:stretch>
            <a:fillRect/>
          </a:stretch>
        </p:blipFill>
        <p:spPr bwMode="auto">
          <a:xfrm>
            <a:off x="2492829" y="1153886"/>
            <a:ext cx="6716485" cy="421277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69606CFA-CA0A-27F5-349F-0DF6A488D6B2}"/>
              </a:ext>
            </a:extLst>
          </p:cNvPr>
          <p:cNvSpPr/>
          <p:nvPr/>
        </p:nvSpPr>
        <p:spPr>
          <a:xfrm rot="399438">
            <a:off x="5170715" y="1524219"/>
            <a:ext cx="3298371" cy="14369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Σήμερα έμαθα …. </a:t>
            </a:r>
            <a:endParaRPr lang="el-CY" sz="4800" dirty="0">
              <a:solidFill>
                <a:schemeClr val="tx1"/>
              </a:solidFill>
            </a:endParaRPr>
          </a:p>
        </p:txBody>
      </p:sp>
    </p:spTree>
    <p:extLst>
      <p:ext uri="{BB962C8B-B14F-4D97-AF65-F5344CB8AC3E}">
        <p14:creationId xmlns:p14="http://schemas.microsoft.com/office/powerpoint/2010/main" val="4102650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B2A3-DD2F-4BFB-75D0-35080C1EFB93}"/>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0951901C-4B67-F7F9-3138-1019D84C3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0C37969-3390-4201-E966-5936F72281FD}"/>
              </a:ext>
            </a:extLst>
          </p:cNvPr>
          <p:cNvSpPr/>
          <p:nvPr/>
        </p:nvSpPr>
        <p:spPr>
          <a:xfrm>
            <a:off x="6528709" y="1134836"/>
            <a:ext cx="4593773"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Ο κύριος Κύπρος πληρώνει με κάρτα.</a:t>
            </a:r>
          </a:p>
        </p:txBody>
      </p:sp>
      <p:sp>
        <p:nvSpPr>
          <p:cNvPr id="3" name="Ορθογώνιο 2">
            <a:extLst>
              <a:ext uri="{FF2B5EF4-FFF2-40B4-BE49-F238E27FC236}">
                <a16:creationId xmlns:a16="http://schemas.microsoft.com/office/drawing/2014/main" id="{4DBB949D-BEC4-C700-25E6-B4BA7B237E8A}"/>
              </a:ext>
            </a:extLst>
          </p:cNvPr>
          <p:cNvSpPr/>
          <p:nvPr/>
        </p:nvSpPr>
        <p:spPr>
          <a:xfrm>
            <a:off x="947057" y="1012373"/>
            <a:ext cx="4593773"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Ο κύριος Κύπρος τι κάνει; </a:t>
            </a:r>
            <a:endParaRPr lang="el-CY" sz="4800" b="1" dirty="0">
              <a:solidFill>
                <a:schemeClr val="tx1"/>
              </a:solidFill>
            </a:endParaRPr>
          </a:p>
        </p:txBody>
      </p:sp>
      <p:pic>
        <p:nvPicPr>
          <p:cNvPr id="5" name="Picture 2" descr="διαχειριστής τερματικού καρτούν με χρεωστική κάρτα. αγορές και πληρωμές  Online. ισομετρική εικόνα Διανυσματική απεικόνιση - εικονογραφία από :  200898358">
            <a:extLst>
              <a:ext uri="{FF2B5EF4-FFF2-40B4-BE49-F238E27FC236}">
                <a16:creationId xmlns:a16="http://schemas.microsoft.com/office/drawing/2014/main" id="{4AD48FBE-B0C5-29B9-CD63-404CBB79C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3647395"/>
            <a:ext cx="2381250" cy="304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86" y="1309816"/>
            <a:ext cx="22489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rgbClr val="0070C0"/>
                </a:solidFill>
                <a:hlinkClick r:id="rId2">
                  <a:extLst>
                    <a:ext uri="{A12FA001-AC4F-418D-AE19-62706E023703}">
                      <ahyp:hlinkClr xmlns:ahyp="http://schemas.microsoft.com/office/drawing/2018/hyperlinkcolor" val="tx"/>
                    </a:ext>
                  </a:extLst>
                </a:hlinkClick>
              </a:rPr>
              <a:t>Ο ανανάς</a:t>
            </a:r>
            <a:endParaRPr lang="el-GR" u="sng" dirty="0">
              <a:solidFill>
                <a:srgbClr val="0070C0"/>
              </a:solidFill>
            </a:endParaRPr>
          </a:p>
        </p:txBody>
      </p:sp>
      <p:sp>
        <p:nvSpPr>
          <p:cNvPr id="3" name="TextBox 2"/>
          <p:cNvSpPr txBox="1"/>
          <p:nvPr/>
        </p:nvSpPr>
        <p:spPr>
          <a:xfrm>
            <a:off x="2982097" y="1309816"/>
            <a:ext cx="43990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rgbClr val="FF0000"/>
                </a:solidFill>
                <a:hlinkClick r:id="rId3">
                  <a:extLst>
                    <a:ext uri="{A12FA001-AC4F-418D-AE19-62706E023703}">
                      <ahyp:hlinkClr xmlns:ahyp="http://schemas.microsoft.com/office/drawing/2018/hyperlinkcolor" val="tx"/>
                    </a:ext>
                  </a:extLst>
                </a:hlinkClick>
              </a:rPr>
              <a:t>Η φράουλα</a:t>
            </a:r>
            <a:endParaRPr lang="el-GR" u="sng" dirty="0">
              <a:solidFill>
                <a:srgbClr val="FF0000"/>
              </a:solidFill>
            </a:endParaRPr>
          </a:p>
          <a:p>
            <a:r>
              <a:rPr lang="el-GR" u="sng" dirty="0">
                <a:solidFill>
                  <a:srgbClr val="FF0000"/>
                </a:solidFill>
                <a:hlinkClick r:id="rId4">
                  <a:extLst>
                    <a:ext uri="{A12FA001-AC4F-418D-AE19-62706E023703}">
                      <ahyp:hlinkClr xmlns:ahyp="http://schemas.microsoft.com/office/drawing/2018/hyperlinkcolor" val="tx"/>
                    </a:ext>
                  </a:extLst>
                </a:hlinkClick>
              </a:rPr>
              <a:t>Η μπανάνα</a:t>
            </a:r>
            <a:endParaRPr lang="el-GR" dirty="0">
              <a:solidFill>
                <a:srgbClr val="FF0000"/>
              </a:solidFill>
            </a:endParaRPr>
          </a:p>
          <a:p>
            <a:endParaRPr lang="el-GR" dirty="0"/>
          </a:p>
        </p:txBody>
      </p:sp>
      <p:sp>
        <p:nvSpPr>
          <p:cNvPr id="4" name="TextBox 3"/>
          <p:cNvSpPr txBox="1"/>
          <p:nvPr/>
        </p:nvSpPr>
        <p:spPr>
          <a:xfrm>
            <a:off x="7681783" y="1309816"/>
            <a:ext cx="4399006"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u="sng" dirty="0">
                <a:solidFill>
                  <a:srgbClr val="00B050"/>
                </a:solidFill>
                <a:hlinkClick r:id="rId5">
                  <a:extLst>
                    <a:ext uri="{A12FA001-AC4F-418D-AE19-62706E023703}">
                      <ahyp:hlinkClr xmlns:ahyp="http://schemas.microsoft.com/office/drawing/2018/hyperlinkcolor" val="tx"/>
                    </a:ext>
                  </a:extLst>
                </a:hlinkClick>
              </a:rPr>
              <a:t>Το μανταρίνι</a:t>
            </a:r>
            <a:endParaRPr lang="el-GR" sz="3200" u="sng" dirty="0">
              <a:solidFill>
                <a:srgbClr val="00B050"/>
              </a:solidFill>
            </a:endParaRPr>
          </a:p>
          <a:p>
            <a:r>
              <a:rPr lang="el-GR" sz="3200" u="sng" dirty="0">
                <a:solidFill>
                  <a:srgbClr val="00B050"/>
                </a:solidFill>
                <a:hlinkClick r:id="rId6">
                  <a:extLst>
                    <a:ext uri="{A12FA001-AC4F-418D-AE19-62706E023703}">
                      <ahyp:hlinkClr xmlns:ahyp="http://schemas.microsoft.com/office/drawing/2018/hyperlinkcolor" val="tx"/>
                    </a:ext>
                  </a:extLst>
                </a:hlinkClick>
              </a:rPr>
              <a:t>Το πορτοκάλι</a:t>
            </a:r>
            <a:endParaRPr lang="el-GR" sz="3200" u="sng" dirty="0">
              <a:solidFill>
                <a:srgbClr val="00B050"/>
              </a:solidFill>
            </a:endParaRPr>
          </a:p>
          <a:p>
            <a:r>
              <a:rPr lang="el-GR" sz="3200" u="sng" dirty="0">
                <a:solidFill>
                  <a:srgbClr val="00B050"/>
                </a:solidFill>
                <a:hlinkClick r:id="rId7">
                  <a:extLst>
                    <a:ext uri="{A12FA001-AC4F-418D-AE19-62706E023703}">
                      <ahyp:hlinkClr xmlns:ahyp="http://schemas.microsoft.com/office/drawing/2018/hyperlinkcolor" val="tx"/>
                    </a:ext>
                  </a:extLst>
                </a:hlinkClick>
              </a:rPr>
              <a:t>Το ακτινίδιο</a:t>
            </a:r>
            <a:endParaRPr lang="el-GR" sz="3200" u="sng" dirty="0">
              <a:solidFill>
                <a:srgbClr val="00B050"/>
              </a:solidFill>
            </a:endParaRPr>
          </a:p>
          <a:p>
            <a:r>
              <a:rPr lang="el-GR" sz="3200" u="sng" dirty="0">
                <a:solidFill>
                  <a:srgbClr val="00B050"/>
                </a:solidFill>
                <a:hlinkClick r:id="rId8">
                  <a:extLst>
                    <a:ext uri="{A12FA001-AC4F-418D-AE19-62706E023703}">
                      <ahyp:hlinkClr xmlns:ahyp="http://schemas.microsoft.com/office/drawing/2018/hyperlinkcolor" val="tx"/>
                    </a:ext>
                  </a:extLst>
                </a:hlinkClick>
              </a:rPr>
              <a:t>Το σταφύλι</a:t>
            </a:r>
            <a:endParaRPr lang="el-GR" sz="3200" u="sng" dirty="0">
              <a:solidFill>
                <a:srgbClr val="00B050"/>
              </a:solidFill>
            </a:endParaRPr>
          </a:p>
          <a:p>
            <a:r>
              <a:rPr lang="el-GR" sz="3200" u="sng" dirty="0">
                <a:solidFill>
                  <a:srgbClr val="00B050"/>
                </a:solidFill>
                <a:hlinkClick r:id="rId9">
                  <a:extLst>
                    <a:ext uri="{A12FA001-AC4F-418D-AE19-62706E023703}">
                      <ahyp:hlinkClr xmlns:ahyp="http://schemas.microsoft.com/office/drawing/2018/hyperlinkcolor" val="tx"/>
                    </a:ext>
                  </a:extLst>
                </a:hlinkClick>
              </a:rPr>
              <a:t>Το κεράσι</a:t>
            </a:r>
            <a:endParaRPr lang="el-GR" sz="3200" u="sng" dirty="0">
              <a:solidFill>
                <a:srgbClr val="00B050"/>
              </a:solidFill>
            </a:endParaRPr>
          </a:p>
          <a:p>
            <a:r>
              <a:rPr lang="el-GR" sz="3200" u="sng" dirty="0">
                <a:solidFill>
                  <a:srgbClr val="00B050"/>
                </a:solidFill>
                <a:hlinkClick r:id="rId10">
                  <a:extLst>
                    <a:ext uri="{A12FA001-AC4F-418D-AE19-62706E023703}">
                      <ahyp:hlinkClr xmlns:ahyp="http://schemas.microsoft.com/office/drawing/2018/hyperlinkcolor" val="tx"/>
                    </a:ext>
                  </a:extLst>
                </a:hlinkClick>
              </a:rPr>
              <a:t>Το σύκο</a:t>
            </a:r>
            <a:endParaRPr lang="el-GR" sz="3200" u="sng" dirty="0">
              <a:solidFill>
                <a:srgbClr val="00B050"/>
              </a:solidFill>
            </a:endParaRPr>
          </a:p>
          <a:p>
            <a:r>
              <a:rPr lang="el-GR" sz="3200" u="sng" dirty="0">
                <a:solidFill>
                  <a:srgbClr val="00B050"/>
                </a:solidFill>
                <a:hlinkClick r:id="rId11" tooltip="Ρόδι">
                  <a:extLst>
                    <a:ext uri="{A12FA001-AC4F-418D-AE19-62706E023703}">
                      <ahyp:hlinkClr xmlns:ahyp="http://schemas.microsoft.com/office/drawing/2018/hyperlinkcolor" val="tx"/>
                    </a:ext>
                  </a:extLst>
                </a:hlinkClick>
              </a:rPr>
              <a:t>Το ρόδι</a:t>
            </a:r>
            <a:endParaRPr lang="el-GR" sz="3200" u="sng" dirty="0">
              <a:solidFill>
                <a:srgbClr val="00B050"/>
              </a:solidFill>
            </a:endParaRPr>
          </a:p>
          <a:p>
            <a:r>
              <a:rPr lang="el-GR" sz="3200" u="sng" dirty="0">
                <a:solidFill>
                  <a:srgbClr val="00B050"/>
                </a:solidFill>
                <a:hlinkClick r:id="rId12" tooltip="Πεπόνι">
                  <a:extLst>
                    <a:ext uri="{A12FA001-AC4F-418D-AE19-62706E023703}">
                      <ahyp:hlinkClr xmlns:ahyp="http://schemas.microsoft.com/office/drawing/2018/hyperlinkcolor" val="tx"/>
                    </a:ext>
                  </a:extLst>
                </a:hlinkClick>
              </a:rPr>
              <a:t>Το πεπόνι</a:t>
            </a:r>
            <a:endParaRPr lang="el-GR" sz="3200" u="sng" dirty="0">
              <a:solidFill>
                <a:srgbClr val="00B050"/>
              </a:solidFill>
            </a:endParaRPr>
          </a:p>
          <a:p>
            <a:r>
              <a:rPr lang="el-GR" sz="3200" u="sng" dirty="0">
                <a:solidFill>
                  <a:srgbClr val="00B050"/>
                </a:solidFill>
                <a:hlinkClick r:id="rId13" tooltip="Καρπούζι">
                  <a:extLst>
                    <a:ext uri="{A12FA001-AC4F-418D-AE19-62706E023703}">
                      <ahyp:hlinkClr xmlns:ahyp="http://schemas.microsoft.com/office/drawing/2018/hyperlinkcolor" val="tx"/>
                    </a:ext>
                  </a:extLst>
                </a:hlinkClick>
              </a:rPr>
              <a:t>Το καρπούζ</a:t>
            </a:r>
            <a:r>
              <a:rPr lang="el-GR" sz="3200" u="sng" dirty="0">
                <a:solidFill>
                  <a:srgbClr val="00B050"/>
                </a:solidFill>
              </a:rPr>
              <a:t>ι</a:t>
            </a:r>
          </a:p>
          <a:p>
            <a:r>
              <a:rPr lang="el-GR" sz="3200" u="sng" dirty="0">
                <a:solidFill>
                  <a:srgbClr val="00B050"/>
                </a:solidFill>
                <a:hlinkClick r:id="rId14">
                  <a:extLst>
                    <a:ext uri="{A12FA001-AC4F-418D-AE19-62706E023703}">
                      <ahyp:hlinkClr xmlns:ahyp="http://schemas.microsoft.com/office/drawing/2018/hyperlinkcolor" val="tx"/>
                    </a:ext>
                  </a:extLst>
                </a:hlinkClick>
              </a:rPr>
              <a:t>Το μήλο</a:t>
            </a:r>
            <a:endParaRPr lang="el-GR" sz="3200" u="sng" dirty="0">
              <a:solidFill>
                <a:srgbClr val="00B050"/>
              </a:solidFill>
            </a:endParaRPr>
          </a:p>
          <a:p>
            <a:r>
              <a:rPr lang="el-GR" sz="3200" u="sng" dirty="0">
                <a:solidFill>
                  <a:srgbClr val="00B050"/>
                </a:solidFill>
                <a:hlinkClick r:id="rId15" tooltip="Αχλάδι">
                  <a:extLst>
                    <a:ext uri="{A12FA001-AC4F-418D-AE19-62706E023703}">
                      <ahyp:hlinkClr xmlns:ahyp="http://schemas.microsoft.com/office/drawing/2018/hyperlinkcolor" val="tx"/>
                    </a:ext>
                  </a:extLst>
                </a:hlinkClick>
              </a:rPr>
              <a:t>Το αχλάδι</a:t>
            </a:r>
            <a:endParaRPr lang="el-GR" sz="3200" u="sng" dirty="0">
              <a:solidFill>
                <a:srgbClr val="00B050"/>
              </a:solidFill>
            </a:endParaRPr>
          </a:p>
        </p:txBody>
      </p:sp>
      <p:sp>
        <p:nvSpPr>
          <p:cNvPr id="5" name="TextBox 4"/>
          <p:cNvSpPr txBox="1"/>
          <p:nvPr/>
        </p:nvSpPr>
        <p:spPr>
          <a:xfrm>
            <a:off x="4213654" y="345989"/>
            <a:ext cx="4337222" cy="369332"/>
          </a:xfrm>
          <a:prstGeom prst="rect">
            <a:avLst/>
          </a:prstGeom>
          <a:noFill/>
          <a:ln>
            <a:solidFill>
              <a:schemeClr val="tx1"/>
            </a:solidFill>
          </a:ln>
        </p:spPr>
        <p:txBody>
          <a:bodyPr wrap="square" rtlCol="0">
            <a:spAutoFit/>
          </a:bodyPr>
          <a:lstStyle/>
          <a:p>
            <a:pPr algn="ctr"/>
            <a:r>
              <a:rPr lang="el-GR" b="1" dirty="0"/>
              <a:t>ΤΑ ΦΡΟΥΤΑ</a:t>
            </a:r>
            <a:endParaRPr lang="en-US" b="1" dirty="0"/>
          </a:p>
        </p:txBody>
      </p:sp>
      <p:sp>
        <p:nvSpPr>
          <p:cNvPr id="6" name="TextBox 5"/>
          <p:cNvSpPr txBox="1"/>
          <p:nvPr/>
        </p:nvSpPr>
        <p:spPr>
          <a:xfrm>
            <a:off x="815545"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0070C0"/>
                </a:solidFill>
              </a:rPr>
              <a:t>Ο</a:t>
            </a:r>
            <a:endParaRPr lang="en-US" dirty="0">
              <a:solidFill>
                <a:srgbClr val="0070C0"/>
              </a:solidFill>
            </a:endParaRPr>
          </a:p>
        </p:txBody>
      </p:sp>
      <p:sp>
        <p:nvSpPr>
          <p:cNvPr id="7" name="TextBox 6"/>
          <p:cNvSpPr txBox="1"/>
          <p:nvPr/>
        </p:nvSpPr>
        <p:spPr>
          <a:xfrm>
            <a:off x="9271686"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00B050"/>
                </a:solidFill>
              </a:rPr>
              <a:t>ΤΟ</a:t>
            </a:r>
            <a:endParaRPr lang="en-US" dirty="0">
              <a:solidFill>
                <a:srgbClr val="00B050"/>
              </a:solidFill>
            </a:endParaRPr>
          </a:p>
        </p:txBody>
      </p:sp>
      <p:sp>
        <p:nvSpPr>
          <p:cNvPr id="8" name="TextBox 7"/>
          <p:cNvSpPr txBox="1"/>
          <p:nvPr/>
        </p:nvSpPr>
        <p:spPr>
          <a:xfrm>
            <a:off x="3974756" y="827902"/>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FF0000"/>
                </a:solidFill>
              </a:rPr>
              <a:t>Η</a:t>
            </a:r>
            <a:endParaRPr lang="en-US" dirty="0">
              <a:solidFill>
                <a:srgbClr val="FF0000"/>
              </a:solidFill>
            </a:endParaRPr>
          </a:p>
        </p:txBody>
      </p:sp>
    </p:spTree>
    <p:extLst>
      <p:ext uri="{BB962C8B-B14F-4D97-AF65-F5344CB8AC3E}">
        <p14:creationId xmlns:p14="http://schemas.microsoft.com/office/powerpoint/2010/main" val="18942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3428-B790-DEB2-E2EF-A4B952752281}"/>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9DF9EE39-0392-C1A5-C300-9F08FAE4E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8CA7EEAD-AD24-57B2-907D-E194B6549660}"/>
              </a:ext>
            </a:extLst>
          </p:cNvPr>
          <p:cNvSpPr/>
          <p:nvPr/>
        </p:nvSpPr>
        <p:spPr>
          <a:xfrm>
            <a:off x="6528709" y="1134836"/>
            <a:ext cx="4814205"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Η κυρία Ελένη αγοράζει πολλά πράγματα.</a:t>
            </a:r>
          </a:p>
        </p:txBody>
      </p:sp>
      <p:sp>
        <p:nvSpPr>
          <p:cNvPr id="3" name="Ορθογώνιο 2">
            <a:extLst>
              <a:ext uri="{FF2B5EF4-FFF2-40B4-BE49-F238E27FC236}">
                <a16:creationId xmlns:a16="http://schemas.microsoft.com/office/drawing/2014/main" id="{2265293D-DC39-0489-CB73-5F914CE0F0D8}"/>
              </a:ext>
            </a:extLst>
          </p:cNvPr>
          <p:cNvSpPr/>
          <p:nvPr/>
        </p:nvSpPr>
        <p:spPr>
          <a:xfrm>
            <a:off x="1447801" y="1012373"/>
            <a:ext cx="4093030"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Η κυρία Ελένη τι κάνει; </a:t>
            </a:r>
            <a:endParaRPr lang="el-CY" sz="4800" b="1" dirty="0">
              <a:solidFill>
                <a:schemeClr val="tx1"/>
              </a:solidFill>
            </a:endParaRPr>
          </a:p>
        </p:txBody>
      </p:sp>
      <p:pic>
        <p:nvPicPr>
          <p:cNvPr id="2050" name="Picture 2" descr="Γυναίκα με ένα καλάθι γεμάτο ψώνια.Cartoon: Vector στοκ (χωρίς δικαιώματα)  2523656151 | Shutterstock">
            <a:extLst>
              <a:ext uri="{FF2B5EF4-FFF2-40B4-BE49-F238E27FC236}">
                <a16:creationId xmlns:a16="http://schemas.microsoft.com/office/drawing/2014/main" id="{4D107DFB-2C2E-7C4E-D126-34492620C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42"/>
          <a:stretch>
            <a:fillRect/>
          </a:stretch>
        </p:blipFill>
        <p:spPr bwMode="auto">
          <a:xfrm>
            <a:off x="4947387" y="3405190"/>
            <a:ext cx="2057400" cy="326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13076-1224-0C4F-0D23-397F8D93DB17}"/>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3168CCC0-6509-70D2-DAB1-5AC60CF02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6B080D26-E354-BB84-A072-B3E43C2E2D74}"/>
              </a:ext>
            </a:extLst>
          </p:cNvPr>
          <p:cNvSpPr/>
          <p:nvPr/>
        </p:nvSpPr>
        <p:spPr>
          <a:xfrm>
            <a:off x="6528709" y="1134836"/>
            <a:ext cx="4814205"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Ο κύριος Βαγγέλης  ζυγίζει τα φρούτα.</a:t>
            </a:r>
          </a:p>
        </p:txBody>
      </p:sp>
      <p:sp>
        <p:nvSpPr>
          <p:cNvPr id="3" name="Ορθογώνιο 2">
            <a:extLst>
              <a:ext uri="{FF2B5EF4-FFF2-40B4-BE49-F238E27FC236}">
                <a16:creationId xmlns:a16="http://schemas.microsoft.com/office/drawing/2014/main" id="{44CE92F8-CFAA-4054-BDA7-A90453F5ECF1}"/>
              </a:ext>
            </a:extLst>
          </p:cNvPr>
          <p:cNvSpPr/>
          <p:nvPr/>
        </p:nvSpPr>
        <p:spPr>
          <a:xfrm>
            <a:off x="731721" y="871197"/>
            <a:ext cx="4931571" cy="20029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Ο κύριος  Βαγγέλης τι κάνει; </a:t>
            </a:r>
            <a:endParaRPr lang="el-CY" sz="4800" b="1" dirty="0">
              <a:solidFill>
                <a:schemeClr val="tx1"/>
              </a:solidFill>
            </a:endParaRPr>
          </a:p>
        </p:txBody>
      </p:sp>
      <p:pic>
        <p:nvPicPr>
          <p:cNvPr id="5" name="Εικόνα 4">
            <a:extLst>
              <a:ext uri="{FF2B5EF4-FFF2-40B4-BE49-F238E27FC236}">
                <a16:creationId xmlns:a16="http://schemas.microsoft.com/office/drawing/2014/main" id="{8657E774-93A5-B6EE-0B7E-9E1B1ADD90DF}"/>
              </a:ext>
            </a:extLst>
          </p:cNvPr>
          <p:cNvPicPr>
            <a:picLocks noChangeAspect="1"/>
          </p:cNvPicPr>
          <p:nvPr/>
        </p:nvPicPr>
        <p:blipFill>
          <a:blip r:embed="rId3"/>
          <a:srcRect b="13091"/>
          <a:stretch>
            <a:fillRect/>
          </a:stretch>
        </p:blipFill>
        <p:spPr>
          <a:xfrm>
            <a:off x="4776532" y="3638117"/>
            <a:ext cx="2399109" cy="3111026"/>
          </a:xfrm>
          <a:prstGeom prst="rect">
            <a:avLst/>
          </a:prstGeom>
        </p:spPr>
      </p:pic>
    </p:spTree>
    <p:extLst>
      <p:ext uri="{BB962C8B-B14F-4D97-AF65-F5344CB8AC3E}">
        <p14:creationId xmlns:p14="http://schemas.microsoft.com/office/powerpoint/2010/main" val="31570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rtoon amazed man Διανύσματα Αρχείου, Royalty Free Cartoon amazed man  Εικονογραφήσεις | DepositPhotos">
            <a:extLst>
              <a:ext uri="{FF2B5EF4-FFF2-40B4-BE49-F238E27FC236}">
                <a16:creationId xmlns:a16="http://schemas.microsoft.com/office/drawing/2014/main" id="{9CD5E4FD-21C7-7AC6-4899-F014FEF5A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15" y="1843427"/>
            <a:ext cx="3810000" cy="475093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5A1608EF-D9DE-EA0D-3FDB-7C9C4615108E}"/>
              </a:ext>
            </a:extLst>
          </p:cNvPr>
          <p:cNvSpPr/>
          <p:nvPr/>
        </p:nvSpPr>
        <p:spPr>
          <a:xfrm>
            <a:off x="674915" y="304799"/>
            <a:ext cx="3810000" cy="10885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τιμή / μέγεθος </a:t>
            </a:r>
            <a:endParaRPr lang="el-CY" sz="4400" dirty="0"/>
          </a:p>
        </p:txBody>
      </p:sp>
      <p:pic>
        <p:nvPicPr>
          <p:cNvPr id="3" name="Picture 2" descr="απόδειξη - Βικιλεξικό">
            <a:extLst>
              <a:ext uri="{FF2B5EF4-FFF2-40B4-BE49-F238E27FC236}">
                <a16:creationId xmlns:a16="http://schemas.microsoft.com/office/drawing/2014/main" id="{321110C2-5FC9-24EC-2C05-7CF535C1E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890" y="1843427"/>
            <a:ext cx="2744220" cy="475093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962931C6-9D86-5BB9-77BB-7789FE624FDB}"/>
              </a:ext>
            </a:extLst>
          </p:cNvPr>
          <p:cNvSpPr/>
          <p:nvPr/>
        </p:nvSpPr>
        <p:spPr>
          <a:xfrm>
            <a:off x="4604657" y="283025"/>
            <a:ext cx="2863454" cy="10885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απόδειξη</a:t>
            </a:r>
            <a:endParaRPr lang="el-CY" sz="4400" dirty="0"/>
          </a:p>
        </p:txBody>
      </p:sp>
      <p:pic>
        <p:nvPicPr>
          <p:cNvPr id="16388" name="Picture 4" descr="Καρτούν κουμπαράς Διάνυσμα από ©stockgiu 247762062">
            <a:extLst>
              <a:ext uri="{FF2B5EF4-FFF2-40B4-BE49-F238E27FC236}">
                <a16:creationId xmlns:a16="http://schemas.microsoft.com/office/drawing/2014/main" id="{790FC459-EDAC-319D-E9FC-9AA85F7B7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085" y="3668485"/>
            <a:ext cx="4223658" cy="28847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5E5BFC41-3256-A3BB-226F-3121F422A3F3}"/>
              </a:ext>
            </a:extLst>
          </p:cNvPr>
          <p:cNvSpPr/>
          <p:nvPr/>
        </p:nvSpPr>
        <p:spPr>
          <a:xfrm>
            <a:off x="7587854" y="304799"/>
            <a:ext cx="4473518" cy="3037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κουμπαράς</a:t>
            </a:r>
          </a:p>
          <a:p>
            <a:pPr algn="ctr"/>
            <a:r>
              <a:rPr lang="el-GR" sz="4400" dirty="0"/>
              <a:t>ρέστα</a:t>
            </a:r>
          </a:p>
          <a:p>
            <a:pPr algn="ctr"/>
            <a:r>
              <a:rPr lang="el-GR" sz="4400" dirty="0"/>
              <a:t>κέρματα</a:t>
            </a:r>
          </a:p>
          <a:p>
            <a:pPr algn="ctr"/>
            <a:r>
              <a:rPr lang="el-GR" sz="4400" dirty="0"/>
              <a:t>χαρτονομίσματα</a:t>
            </a:r>
            <a:endParaRPr lang="el-CY" sz="4400" dirty="0"/>
          </a:p>
        </p:txBody>
      </p:sp>
    </p:spTree>
    <p:extLst>
      <p:ext uri="{BB962C8B-B14F-4D97-AF65-F5344CB8AC3E}">
        <p14:creationId xmlns:p14="http://schemas.microsoft.com/office/powerpoint/2010/main" val="12861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86" y="1309816"/>
            <a:ext cx="22489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chemeClr val="tx1"/>
                </a:solidFill>
              </a:rPr>
              <a:t>Οι ανανάδ</a:t>
            </a:r>
            <a:r>
              <a:rPr lang="el-GR" u="sng" dirty="0">
                <a:solidFill>
                  <a:srgbClr val="FF0000"/>
                </a:solidFill>
              </a:rPr>
              <a:t>ες</a:t>
            </a:r>
            <a:endParaRPr lang="el-GR" dirty="0">
              <a:solidFill>
                <a:srgbClr val="FF0000"/>
              </a:solidFill>
            </a:endParaRPr>
          </a:p>
        </p:txBody>
      </p:sp>
      <p:sp>
        <p:nvSpPr>
          <p:cNvPr id="3" name="TextBox 2"/>
          <p:cNvSpPr txBox="1"/>
          <p:nvPr/>
        </p:nvSpPr>
        <p:spPr>
          <a:xfrm>
            <a:off x="2982097" y="1309816"/>
            <a:ext cx="43990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t>Οι  φράουλ</a:t>
            </a:r>
            <a:r>
              <a:rPr lang="el-GR" u="sng" dirty="0">
                <a:solidFill>
                  <a:srgbClr val="FF0000"/>
                </a:solidFill>
              </a:rPr>
              <a:t>ες</a:t>
            </a:r>
          </a:p>
          <a:p>
            <a:r>
              <a:rPr lang="el-GR" u="sng" dirty="0"/>
              <a:t>οι μπανάν</a:t>
            </a:r>
            <a:r>
              <a:rPr lang="el-GR" u="sng" dirty="0">
                <a:solidFill>
                  <a:srgbClr val="FF0000"/>
                </a:solidFill>
              </a:rPr>
              <a:t>ες</a:t>
            </a:r>
            <a:endParaRPr lang="el-GR" dirty="0">
              <a:solidFill>
                <a:srgbClr val="FF0000"/>
              </a:solidFill>
            </a:endParaRPr>
          </a:p>
          <a:p>
            <a:endParaRPr lang="el-GR" dirty="0"/>
          </a:p>
        </p:txBody>
      </p:sp>
      <p:sp>
        <p:nvSpPr>
          <p:cNvPr id="4" name="TextBox 3"/>
          <p:cNvSpPr txBox="1"/>
          <p:nvPr/>
        </p:nvSpPr>
        <p:spPr>
          <a:xfrm>
            <a:off x="7681783" y="1309816"/>
            <a:ext cx="4399006"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u="sng" dirty="0">
                <a:hlinkClick r:id="rId3"/>
              </a:rPr>
              <a:t>Τα μανταρίνι</a:t>
            </a:r>
            <a:r>
              <a:rPr lang="el-GR" sz="3200" u="sng" dirty="0">
                <a:solidFill>
                  <a:srgbClr val="FF0000"/>
                </a:solidFill>
              </a:rPr>
              <a:t>α</a:t>
            </a:r>
          </a:p>
          <a:p>
            <a:r>
              <a:rPr lang="el-GR" sz="3200" u="sng" dirty="0">
                <a:hlinkClick r:id="rId4"/>
              </a:rPr>
              <a:t>Τα πορτοκάλι</a:t>
            </a:r>
            <a:r>
              <a:rPr lang="el-GR" sz="3200" u="sng" dirty="0">
                <a:solidFill>
                  <a:srgbClr val="FF0000"/>
                </a:solidFill>
              </a:rPr>
              <a:t>α</a:t>
            </a:r>
            <a:endParaRPr lang="el-GR" sz="3200" u="sng" dirty="0"/>
          </a:p>
          <a:p>
            <a:r>
              <a:rPr lang="el-GR" sz="3200" u="sng" dirty="0"/>
              <a:t>Τα ακτινίδι</a:t>
            </a:r>
            <a:r>
              <a:rPr lang="el-GR" sz="3200" u="sng" dirty="0">
                <a:solidFill>
                  <a:srgbClr val="FF0000"/>
                </a:solidFill>
              </a:rPr>
              <a:t>α</a:t>
            </a:r>
            <a:endParaRPr lang="el-GR" sz="3200" u="sng" dirty="0"/>
          </a:p>
          <a:p>
            <a:r>
              <a:rPr lang="el-GR" sz="3200" u="sng" dirty="0">
                <a:hlinkClick r:id="rId5"/>
              </a:rPr>
              <a:t>Τα σταφύλι</a:t>
            </a:r>
            <a:r>
              <a:rPr lang="el-GR" sz="3200" u="sng" dirty="0">
                <a:solidFill>
                  <a:srgbClr val="FF0000"/>
                </a:solidFill>
              </a:rPr>
              <a:t>α</a:t>
            </a:r>
          </a:p>
          <a:p>
            <a:r>
              <a:rPr lang="el-GR" sz="3200" u="sng" dirty="0">
                <a:hlinkClick r:id="rId6"/>
              </a:rPr>
              <a:t>Τα κεράσι</a:t>
            </a:r>
            <a:r>
              <a:rPr lang="el-GR" sz="3200" u="sng" dirty="0">
                <a:solidFill>
                  <a:srgbClr val="FF0000"/>
                </a:solidFill>
              </a:rPr>
              <a:t>α</a:t>
            </a:r>
            <a:endParaRPr lang="el-GR" sz="3200" u="sng" dirty="0"/>
          </a:p>
          <a:p>
            <a:r>
              <a:rPr lang="el-GR" sz="3200" u="sng" dirty="0"/>
              <a:t>Τα σύκ</a:t>
            </a:r>
            <a:r>
              <a:rPr lang="el-GR" sz="3200" u="sng" dirty="0">
                <a:solidFill>
                  <a:srgbClr val="FF0000"/>
                </a:solidFill>
              </a:rPr>
              <a:t>α</a:t>
            </a:r>
            <a:endParaRPr lang="el-GR" sz="3200" u="sng" dirty="0"/>
          </a:p>
          <a:p>
            <a:r>
              <a:rPr lang="el-GR" sz="3200" u="sng" dirty="0">
                <a:hlinkClick r:id="rId7" tooltip="Ρόδι"/>
              </a:rPr>
              <a:t>Τα ρόδι</a:t>
            </a:r>
            <a:r>
              <a:rPr lang="el-GR" sz="3200" u="sng" dirty="0">
                <a:solidFill>
                  <a:srgbClr val="FF0000"/>
                </a:solidFill>
              </a:rPr>
              <a:t>α</a:t>
            </a:r>
            <a:endParaRPr lang="el-GR" sz="3200" u="sng" dirty="0"/>
          </a:p>
          <a:p>
            <a:r>
              <a:rPr lang="el-GR" sz="3200" u="sng" dirty="0">
                <a:hlinkClick r:id="rId8" tooltip="Πεπόνι"/>
              </a:rPr>
              <a:t>Τα πεπόνι</a:t>
            </a:r>
            <a:r>
              <a:rPr lang="el-GR" sz="3200" u="sng" dirty="0">
                <a:solidFill>
                  <a:srgbClr val="FF0000"/>
                </a:solidFill>
              </a:rPr>
              <a:t>α</a:t>
            </a:r>
            <a:endParaRPr lang="el-GR" sz="3200" u="sng" dirty="0"/>
          </a:p>
          <a:p>
            <a:r>
              <a:rPr lang="el-GR" sz="3200" u="sng" dirty="0">
                <a:hlinkClick r:id="rId9" tooltip="Καρπούζι"/>
              </a:rPr>
              <a:t>Τα καρπούζ</a:t>
            </a:r>
            <a:r>
              <a:rPr lang="el-GR" sz="3200" u="sng" dirty="0"/>
              <a:t>ι</a:t>
            </a:r>
            <a:r>
              <a:rPr lang="el-GR" sz="3200" u="sng" dirty="0">
                <a:solidFill>
                  <a:srgbClr val="FF0000"/>
                </a:solidFill>
              </a:rPr>
              <a:t>α</a:t>
            </a:r>
            <a:endParaRPr lang="el-GR" sz="3200" u="sng" dirty="0"/>
          </a:p>
          <a:p>
            <a:r>
              <a:rPr lang="el-GR" sz="3200" u="sng" dirty="0"/>
              <a:t>Τα μήλ</a:t>
            </a:r>
            <a:r>
              <a:rPr lang="el-GR" sz="3200" u="sng" dirty="0">
                <a:solidFill>
                  <a:srgbClr val="FF0000"/>
                </a:solidFill>
              </a:rPr>
              <a:t>α</a:t>
            </a:r>
            <a:endParaRPr lang="el-GR" sz="3200" u="sng" dirty="0"/>
          </a:p>
          <a:p>
            <a:r>
              <a:rPr lang="el-GR" sz="3200" u="sng" dirty="0">
                <a:hlinkClick r:id="rId10" tooltip="Αχλάδι"/>
              </a:rPr>
              <a:t>Τα αχλάδι</a:t>
            </a:r>
            <a:r>
              <a:rPr lang="el-GR" sz="3200" u="sng" dirty="0">
                <a:solidFill>
                  <a:srgbClr val="FF0000"/>
                </a:solidFill>
              </a:rPr>
              <a:t>α</a:t>
            </a:r>
            <a:endParaRPr lang="el-GR" sz="3200" u="sng" dirty="0"/>
          </a:p>
        </p:txBody>
      </p:sp>
      <p:sp>
        <p:nvSpPr>
          <p:cNvPr id="5" name="TextBox 4"/>
          <p:cNvSpPr txBox="1"/>
          <p:nvPr/>
        </p:nvSpPr>
        <p:spPr>
          <a:xfrm>
            <a:off x="4213654" y="345989"/>
            <a:ext cx="4337222" cy="369332"/>
          </a:xfrm>
          <a:prstGeom prst="rect">
            <a:avLst/>
          </a:prstGeom>
          <a:noFill/>
          <a:ln>
            <a:solidFill>
              <a:schemeClr val="tx1"/>
            </a:solidFill>
          </a:ln>
        </p:spPr>
        <p:txBody>
          <a:bodyPr wrap="square" rtlCol="0">
            <a:spAutoFit/>
          </a:bodyPr>
          <a:lstStyle/>
          <a:p>
            <a:pPr algn="ctr"/>
            <a:r>
              <a:rPr lang="el-GR" dirty="0"/>
              <a:t>ΤΑ ΦΡΟΥΤΑ</a:t>
            </a:r>
            <a:endParaRPr lang="en-US" dirty="0"/>
          </a:p>
        </p:txBody>
      </p:sp>
      <p:sp>
        <p:nvSpPr>
          <p:cNvPr id="6" name="TextBox 5"/>
          <p:cNvSpPr txBox="1"/>
          <p:nvPr/>
        </p:nvSpPr>
        <p:spPr>
          <a:xfrm>
            <a:off x="815545"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οι</a:t>
            </a:r>
            <a:endParaRPr lang="en-US" dirty="0"/>
          </a:p>
        </p:txBody>
      </p:sp>
      <p:sp>
        <p:nvSpPr>
          <p:cNvPr id="7" name="TextBox 6"/>
          <p:cNvSpPr txBox="1"/>
          <p:nvPr/>
        </p:nvSpPr>
        <p:spPr>
          <a:xfrm>
            <a:off x="9271686"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τα</a:t>
            </a:r>
            <a:endParaRPr lang="en-US" dirty="0"/>
          </a:p>
        </p:txBody>
      </p:sp>
      <p:sp>
        <p:nvSpPr>
          <p:cNvPr id="8" name="TextBox 7"/>
          <p:cNvSpPr txBox="1"/>
          <p:nvPr/>
        </p:nvSpPr>
        <p:spPr>
          <a:xfrm>
            <a:off x="3974756" y="827902"/>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οι</a:t>
            </a:r>
            <a:endParaRPr lang="en-US" dirty="0"/>
          </a:p>
        </p:txBody>
      </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661" y="2598265"/>
            <a:ext cx="2457966" cy="2724150"/>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1350" y="2345728"/>
            <a:ext cx="3647817" cy="1843213"/>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81350" y="4522573"/>
            <a:ext cx="3647817" cy="2139264"/>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80320" y="1309816"/>
            <a:ext cx="1700469" cy="923330"/>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80320" y="2544477"/>
            <a:ext cx="1581021" cy="931198"/>
          </a:xfrm>
          <a:prstGeom prst="rect">
            <a:avLst/>
          </a:prstGeom>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33813" y="3713752"/>
            <a:ext cx="1274033" cy="1204237"/>
          </a:xfrm>
          <a:prstGeom prst="rect">
            <a:avLst/>
          </a:prstGeom>
        </p:spPr>
      </p:pic>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380319" y="5322415"/>
            <a:ext cx="1692231" cy="1345084"/>
          </a:xfrm>
          <a:prstGeom prst="rect">
            <a:avLst/>
          </a:prstGeom>
        </p:spPr>
      </p:pic>
    </p:spTree>
    <p:extLst>
      <p:ext uri="{BB962C8B-B14F-4D97-AF65-F5344CB8AC3E}">
        <p14:creationId xmlns:p14="http://schemas.microsoft.com/office/powerpoint/2010/main" val="298480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3839" y="629392"/>
            <a:ext cx="4334494" cy="2850078"/>
          </a:xfrm>
          <a:prstGeom prst="rect">
            <a:avLst/>
          </a:prstGeom>
          <a:noFill/>
        </p:spPr>
        <p:txBody>
          <a:bodyPr wrap="square" rtlCol="0">
            <a:spAutoFit/>
          </a:bodyPr>
          <a:lstStyle/>
          <a:p>
            <a:endParaRPr lang="en-US" dirty="0"/>
          </a:p>
        </p:txBody>
      </p:sp>
      <p:sp>
        <p:nvSpPr>
          <p:cNvPr id="4" name="TextBox 3"/>
          <p:cNvSpPr txBox="1"/>
          <p:nvPr/>
        </p:nvSpPr>
        <p:spPr>
          <a:xfrm>
            <a:off x="7216239" y="781792"/>
            <a:ext cx="4334494" cy="2850078"/>
          </a:xfrm>
          <a:prstGeom prst="rect">
            <a:avLst/>
          </a:prstGeom>
          <a:noFill/>
        </p:spPr>
        <p:txBody>
          <a:bodyPr wrap="square" rtlCol="0">
            <a:spAutoFit/>
          </a:bodyPr>
          <a:lstStyle/>
          <a:p>
            <a:endParaRPr lang="en-US" dirty="0"/>
          </a:p>
        </p:txBody>
      </p:sp>
      <p:sp>
        <p:nvSpPr>
          <p:cNvPr id="5" name="TextBox 4"/>
          <p:cNvSpPr txBox="1"/>
          <p:nvPr/>
        </p:nvSpPr>
        <p:spPr>
          <a:xfrm>
            <a:off x="314697" y="399802"/>
            <a:ext cx="4334494" cy="2850078"/>
          </a:xfrm>
          <a:prstGeom prst="rect">
            <a:avLst/>
          </a:prstGeom>
          <a:noFill/>
        </p:spPr>
        <p:txBody>
          <a:bodyPr wrap="square" rtlCol="0">
            <a:spAutoFit/>
          </a:bodyPr>
          <a:lstStyle/>
          <a:p>
            <a:endParaRPr lang="en-US" dirty="0"/>
          </a:p>
        </p:txBody>
      </p:sp>
      <p:sp>
        <p:nvSpPr>
          <p:cNvPr id="7" name="TextBox 6"/>
          <p:cNvSpPr txBox="1"/>
          <p:nvPr/>
        </p:nvSpPr>
        <p:spPr>
          <a:xfrm>
            <a:off x="6417624" y="260060"/>
            <a:ext cx="4334494" cy="3785652"/>
          </a:xfrm>
          <a:prstGeom prst="rect">
            <a:avLst/>
          </a:prstGeom>
          <a:noFill/>
          <a:ln>
            <a:solidFill>
              <a:schemeClr val="accent4"/>
            </a:solidFill>
          </a:ln>
        </p:spPr>
        <p:txBody>
          <a:bodyPr wrap="square" rtlCol="0">
            <a:spAutoFit/>
          </a:bodyPr>
          <a:lstStyle/>
          <a:p>
            <a:r>
              <a:rPr lang="el-GR" sz="4800" dirty="0"/>
              <a:t>Τα</a:t>
            </a:r>
          </a:p>
          <a:p>
            <a:r>
              <a:rPr lang="el-GR" sz="4800" dirty="0"/>
              <a:t>τα φασόλια</a:t>
            </a:r>
          </a:p>
          <a:p>
            <a:r>
              <a:rPr lang="el-GR" sz="4800" dirty="0"/>
              <a:t>τα φασολάκια</a:t>
            </a:r>
          </a:p>
          <a:p>
            <a:r>
              <a:rPr lang="el-GR" sz="4800" dirty="0"/>
              <a:t>τα μακαρόνια</a:t>
            </a:r>
          </a:p>
          <a:p>
            <a:endParaRPr lang="en-US" sz="4800" dirty="0"/>
          </a:p>
        </p:txBody>
      </p:sp>
      <p:sp>
        <p:nvSpPr>
          <p:cNvPr id="8" name="TextBox 7"/>
          <p:cNvSpPr txBox="1"/>
          <p:nvPr/>
        </p:nvSpPr>
        <p:spPr>
          <a:xfrm>
            <a:off x="314697" y="237505"/>
            <a:ext cx="4334494" cy="2585323"/>
          </a:xfrm>
          <a:prstGeom prst="rect">
            <a:avLst/>
          </a:prstGeom>
          <a:noFill/>
          <a:ln>
            <a:solidFill>
              <a:srgbClr val="00B050"/>
            </a:solidFill>
          </a:ln>
        </p:spPr>
        <p:txBody>
          <a:bodyPr wrap="square" rtlCol="0">
            <a:spAutoFit/>
          </a:bodyPr>
          <a:lstStyle/>
          <a:p>
            <a:r>
              <a:rPr lang="el-GR" sz="5400" dirty="0"/>
              <a:t>Οι</a:t>
            </a:r>
          </a:p>
          <a:p>
            <a:r>
              <a:rPr lang="el-GR" sz="5400" dirty="0"/>
              <a:t>οι φακ</a:t>
            </a:r>
            <a:r>
              <a:rPr lang="el-GR" sz="5400" dirty="0">
                <a:solidFill>
                  <a:srgbClr val="FF0000"/>
                </a:solidFill>
              </a:rPr>
              <a:t>ές</a:t>
            </a:r>
          </a:p>
          <a:p>
            <a:endParaRPr lang="en-US" sz="5400" dirty="0"/>
          </a:p>
        </p:txBody>
      </p:sp>
      <p:pic>
        <p:nvPicPr>
          <p:cNvPr id="7170" name="Picture 2" descr="φακή Στοκ Εικονογραφήσεις, Vectors, &amp; Clipart – (11,967 Στοκ  Εικονογραφήσεις)">
            <a:extLst>
              <a:ext uri="{FF2B5EF4-FFF2-40B4-BE49-F238E27FC236}">
                <a16:creationId xmlns:a16="http://schemas.microsoft.com/office/drawing/2014/main" id="{EFB9C346-4EAB-E476-4EEA-0666E75CF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97" y="430455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Φασόλια - Eatforhealth - Εύκολες συνταγές | Νηστίσιμες συνταγές | Υγεία |  Δίαιτα">
            <a:extLst>
              <a:ext uri="{FF2B5EF4-FFF2-40B4-BE49-F238E27FC236}">
                <a16:creationId xmlns:a16="http://schemas.microsoft.com/office/drawing/2014/main" id="{06FDE860-67AD-414E-7514-95071C9BD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628" y="410453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Φασολάκια: Περισσότερες από 60.659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052BE020-9AED-78F6-92B2-94A4FE50B3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458"/>
          <a:stretch>
            <a:fillRect/>
          </a:stretch>
        </p:blipFill>
        <p:spPr bwMode="auto">
          <a:xfrm>
            <a:off x="6203621" y="4372614"/>
            <a:ext cx="2381250" cy="170359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asta cartoon - 26 χιλιάδες εικόνες, εικονογραφήσεις και φωτογραφίες στοκ  χωρίς δικαιώματα | Shutterstock">
            <a:extLst>
              <a:ext uri="{FF2B5EF4-FFF2-40B4-BE49-F238E27FC236}">
                <a16:creationId xmlns:a16="http://schemas.microsoft.com/office/drawing/2014/main" id="{243F468A-9578-D7B8-309E-E5B2B7613A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06" b="23550"/>
          <a:stretch>
            <a:fillRect/>
          </a:stretch>
        </p:blipFill>
        <p:spPr bwMode="auto">
          <a:xfrm>
            <a:off x="9159958" y="4100837"/>
            <a:ext cx="2238375" cy="161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1381</Words>
  <Application>Microsoft Office PowerPoint</Application>
  <PresentationFormat>Ευρεία οθόνη</PresentationFormat>
  <Paragraphs>325</Paragraphs>
  <Slides>74</Slides>
  <Notes>1</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74</vt:i4>
      </vt:variant>
    </vt:vector>
  </HeadingPairs>
  <TitlesOfParts>
    <vt:vector size="79" baseType="lpstr">
      <vt:lpstr>Arial</vt:lpstr>
      <vt:lpstr>Calibri</vt:lpstr>
      <vt:lpstr>Calibri Light</vt:lpstr>
      <vt:lpstr>Open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Δέντρα καρπών</vt:lpstr>
      <vt:lpstr>Δέντρα καρπών</vt:lpstr>
      <vt:lpstr>Δέντρα καρπών</vt:lpstr>
      <vt:lpstr>Δέντρα καρπών</vt:lpstr>
      <vt:lpstr>Παρουσίαση του PowerPoint</vt:lpstr>
      <vt:lpstr>Μαγαζιά</vt:lpstr>
      <vt:lpstr>Μαγαζιά</vt:lpstr>
      <vt:lpstr>Παρουσίαση του PowerPoint</vt:lpstr>
      <vt:lpstr>Παρουσίαση του PowerPoint</vt:lpstr>
      <vt:lpstr>Παρουσίαση του PowerPoint</vt:lpstr>
      <vt:lpstr>Παρουσίαση του PowerPoint</vt:lpstr>
      <vt:lpstr>Υπεραγορά </vt:lpstr>
      <vt:lpstr>Λίστα για ψώνια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ψώνια  είναι  πολύ βαριά. </vt:lpstr>
      <vt:lpstr>Το παγωτό είναι πολύ νόστιμο. </vt:lpstr>
      <vt:lpstr>Το ψωμί είναι φρέσκο.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Υπεραγορά </vt:lpstr>
      <vt:lpstr>Παρουσίαση του PowerPoint</vt:lpstr>
      <vt:lpstr>Παρουσίαση του PowerPoint</vt:lpstr>
      <vt:lpstr> Όταν θα πάω κυρά μου στο παζάρι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Από τον  φούρνο η Βασιλική  θέλει ______ .  </vt:lpstr>
      <vt:lpstr>Από τον  φούρνο η Βασιλική  θέλει ______ . </vt:lpstr>
      <vt:lpstr>Ποιοι  θα έρθουν ;</vt:lpstr>
      <vt:lpstr>Ποιοι  θα έρθουν ;</vt:lpstr>
      <vt:lpstr>Οι γονείς του Αλέξη  θα μείνουν  _____ . </vt:lpstr>
      <vt:lpstr>Οι γονείς του Αλέξη  θα μείνουν  _____ . </vt:lpstr>
      <vt:lpstr>Η Βασιλική, ο Αλέξης  και οι γονείς του το βράδυ  μπορεί θα πάμε  _________ .</vt:lpstr>
      <vt:lpstr>Η Βασιλική, ο Αλέξης  και οι γονείς του το βράδυ  μπορεί θα πάμε  _________ .</vt:lpstr>
      <vt:lpstr>Παρουσίαση του PowerPoint</vt:lpstr>
      <vt:lpstr>ΛΙΣΤΑ ΓΙΑ ΤΟ ΠΑΡΤΥ  ΓΕΝΕΘΛΙΩΝ ΜΟΥ </vt:lpstr>
      <vt:lpstr>ΛΙΣΤΑ ΓΙΑ ΤΟ ΠΑΡΤΥ  ΓΕΝΕΘΛΙΩΝ ΜΟΥ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ΕΛΕΝΗ ΧΑΡΑΛΑΜΠΟΥΣ</cp:lastModifiedBy>
  <cp:revision>110</cp:revision>
  <dcterms:created xsi:type="dcterms:W3CDTF">2022-11-29T07:54:49Z</dcterms:created>
  <dcterms:modified xsi:type="dcterms:W3CDTF">2025-11-16T15:43:45Z</dcterms:modified>
</cp:coreProperties>
</file>