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30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9" r:id="rId14"/>
    <p:sldId id="274" r:id="rId15"/>
    <p:sldId id="275" r:id="rId16"/>
    <p:sldId id="276" r:id="rId17"/>
    <p:sldId id="277" r:id="rId18"/>
    <p:sldId id="278" r:id="rId19"/>
    <p:sldId id="280" r:id="rId20"/>
    <p:sldId id="308" r:id="rId21"/>
    <p:sldId id="282" r:id="rId22"/>
    <p:sldId id="283" r:id="rId23"/>
    <p:sldId id="284" r:id="rId24"/>
    <p:sldId id="285" r:id="rId25"/>
    <p:sldId id="286" r:id="rId26"/>
    <p:sldId id="306" r:id="rId27"/>
    <p:sldId id="294" r:id="rId28"/>
    <p:sldId id="289" r:id="rId29"/>
    <p:sldId id="291" r:id="rId30"/>
    <p:sldId id="293" r:id="rId31"/>
    <p:sldId id="310" r:id="rId32"/>
  </p:sldIdLst>
  <p:sldSz cx="12192000" cy="6858000"/>
  <p:notesSz cx="6858000" cy="91440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AB53F2-F09D-4325-B345-0E1EE93BFD5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A31AA8-4AC1-40AB-BA9B-07BA0CEC2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0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31AA8-4AC1-40AB-BA9B-07BA0CEC22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89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CY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A31AA8-4AC1-40AB-BA9B-07BA0CEC22E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29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31BDF2-7DF1-F3D7-2C09-AA7CBF0A9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542EFE7-A175-D181-1E97-1A7962DEF8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1163610-F08B-9641-44DA-D166298BE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21/11/2025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8051E99-A4F0-07AC-C89C-E570EBE00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F0EEE6C-C8F0-A239-B7EE-73BDA459E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6330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2CD144-FEF1-0904-1D27-9F6488959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295CE5D-7242-937C-2F0A-5F6B9D6CC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9552699-7A44-9E24-6AD6-75346BD91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21/11/2025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FF0ABEF-2D3F-D03F-D42C-321F8D50A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AF693DA-904A-6AE3-039E-B244ED7BA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92791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E0D278E8-CBF6-4C91-C6E2-DD8EC28E48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4E43A3C-FD3C-E3CD-EC3D-FF0F2837CA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A1D656A-2ACA-77A7-6EA1-D3437CB6A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21/11/2025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62388BA-F434-8C4E-369F-C78BB7CEA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76B7B0C-7D0A-DE3E-4D25-0E43562EE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88139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0DD874A-75C7-D51F-3D91-344078C38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4B61E18-DB4F-2F13-6DF9-3260EB971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4287158-2077-27DF-6BBB-DBBFEF377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21/11/2025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1285C86-A9B9-2ED8-8476-55848CA78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2FDEF61-DA7A-2C91-E6CB-F9EEE5EFF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10350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8CDBC42-836B-CD97-32B8-2B1F1EE3C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FAE6015-D59C-E684-1C19-B55148556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DE5DB3E-024E-0538-38BF-96CB1AB1A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21/11/2025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D1211B0-C85A-A6A8-0843-CD5EAEC7E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4292264-CAF9-9FAD-5EE4-67BB1FD76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114922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D21AF9-5773-A9D8-D9F6-146F6F5A4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8ACD3B-D0BF-22EC-1456-89EEF40700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35C1186-B5E1-E995-A395-255FD5CF47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82B0EC4-43E3-1299-3F18-4A2F8A8DF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21/11/2025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AF0D66D-199C-8AC1-91BE-D0F751FE9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E6F2914-E1D6-ABDA-9244-471C63EC5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94050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A28321-14C3-5010-0F9D-97C6B54F1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AA98D12-E4A0-F5F1-44CE-300C12F90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A496F55-7467-BEDA-0F46-D08B467FAA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65F5B18-554D-1A5B-8F2C-0068577B48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6CAE5055-86FF-50AB-4A0C-9BEBF0B0DC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C73C7641-402F-F85F-8181-ADA367658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21/11/2025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A26169E-6C7E-3193-1B78-99451CA90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770597F9-558D-C253-6645-BA5744178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152461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F5B8EC3-4BC7-0EB4-BD9C-267F889A8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174751E-F9E4-B277-EE57-18EA97AB9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21/11/2025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D274679-F07D-0331-A6B9-0C89A386F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FBD50BF-D008-D0D0-A907-C591B6C6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91309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185AEF28-3AF5-6049-E1A3-4A6F4356A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21/11/2025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FEF12F6F-80F2-4BE1-3B73-F925BB3E6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24EA0195-6FC4-985B-5E47-CD7C41B73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608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480599-CCBC-67FA-E220-2FD5A0619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502B353-5FAF-A5DD-CC9E-6DB1E229E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89E697E-C50C-DD16-1A46-1B11F9413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0890736-F272-2000-4101-BD491DD4F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21/11/2025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E746A06-EAE8-9A38-496F-E876B247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9A4DCEF-89E8-9406-DAA8-A642C0982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808780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DFFDEF-F0A5-6976-84D2-75E727328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6EE7541-BA86-6E9F-EF24-DF0415EC0E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9643029-93E3-F6AC-1957-732F58D15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C3ABA04-1E4E-122A-1D81-D0670D757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EDA8-770C-4F8F-BB83-082ADC872D06}" type="datetimeFigureOut">
              <a:rPr lang="el-CY" smtClean="0"/>
              <a:t>21/11/2025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79B69FD-B877-398D-2C85-A7A74243F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19620D9-E362-44AB-EE43-8AE42A966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63128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7CFEC5E-76A8-AD2D-CE20-89FD56320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F8DA194-1A7E-D0D9-381D-E98F88DEE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11CA40D-957D-03F3-4664-1A50D3A790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62EDA8-770C-4F8F-BB83-082ADC872D06}" type="datetimeFigureOut">
              <a:rPr lang="el-CY" smtClean="0"/>
              <a:t>21/11/2025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0DDD185-E90B-F2AE-935E-9985B36EA0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A134DF-650C-636A-D7D2-E75B21D99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FCC025-9F79-455C-808F-302739A2B13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89030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Rectangle 2056">
            <a:extLst>
              <a:ext uri="{FF2B5EF4-FFF2-40B4-BE49-F238E27FC236}">
                <a16:creationId xmlns:a16="http://schemas.microsoft.com/office/drawing/2014/main" id="{0205D939-00C4-4F2E-9797-3170DD040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38EE4E44-1403-472B-8C01-D354CB8F5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Illustration De Dessin Animé Coloré De Sports De Sprint Clip Art Libres De  Droits, Svg, Vecteurs Et Illustration. Image 199437917">
            <a:extLst>
              <a:ext uri="{FF2B5EF4-FFF2-40B4-BE49-F238E27FC236}">
                <a16:creationId xmlns:a16="http://schemas.microsoft.com/office/drawing/2014/main" id="{38CCAA51-4A99-A409-F24E-8BCC5717DC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01" r="-2" b="6531"/>
          <a:stretch>
            <a:fillRect/>
          </a:stretch>
        </p:blipFill>
        <p:spPr bwMode="auto">
          <a:xfrm>
            <a:off x="6421035" y="643467"/>
            <a:ext cx="5129784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1" name="Rectangle 2060">
            <a:extLst>
              <a:ext uri="{FF2B5EF4-FFF2-40B4-BE49-F238E27FC236}">
                <a16:creationId xmlns:a16="http://schemas.microsoft.com/office/drawing/2014/main" id="{583CCE40-4C5F-42D3-86D9-7892AD1E9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Ρετρό γελοιογραφία Νο εκκίνηση σημάδι Διάνυσμα από ©lineartestpilot 29169063">
            <a:extLst>
              <a:ext uri="{FF2B5EF4-FFF2-40B4-BE49-F238E27FC236}">
                <a16:creationId xmlns:a16="http://schemas.microsoft.com/office/drawing/2014/main" id="{AACDDED5-CDB9-5F46-9C64-5BE9C0CD7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" r="6193" b="-1"/>
          <a:stretch>
            <a:fillRect/>
          </a:stretch>
        </p:blipFill>
        <p:spPr bwMode="auto">
          <a:xfrm>
            <a:off x="641180" y="643467"/>
            <a:ext cx="5129784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97062A0-AF21-E176-B3D7-2E49F6B0B371}"/>
              </a:ext>
            </a:extLst>
          </p:cNvPr>
          <p:cNvSpPr/>
          <p:nvPr/>
        </p:nvSpPr>
        <p:spPr>
          <a:xfrm rot="20596445">
            <a:off x="688722" y="4262712"/>
            <a:ext cx="5458121" cy="869238"/>
          </a:xfrm>
          <a:prstGeom prst="round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>
                <a:solidFill>
                  <a:schemeClr val="tx1"/>
                </a:solidFill>
              </a:rPr>
              <a:t>Παιχνίδι  γνώσεων _Ενότητες  1</a:t>
            </a:r>
            <a:r>
              <a:rPr lang="el-GR" sz="2800" b="1" baseline="30000" dirty="0">
                <a:solidFill>
                  <a:schemeClr val="tx1"/>
                </a:solidFill>
              </a:rPr>
              <a:t>η</a:t>
            </a:r>
            <a:r>
              <a:rPr lang="el-GR" sz="2800" b="1" dirty="0">
                <a:solidFill>
                  <a:schemeClr val="tx1"/>
                </a:solidFill>
              </a:rPr>
              <a:t>-7</a:t>
            </a:r>
            <a:r>
              <a:rPr lang="el-GR" sz="2800" b="1" baseline="30000" dirty="0">
                <a:solidFill>
                  <a:schemeClr val="tx1"/>
                </a:solidFill>
              </a:rPr>
              <a:t>η                                </a:t>
            </a:r>
            <a:r>
              <a:rPr lang="el-GR" sz="2800" b="1" baseline="30000" dirty="0" err="1">
                <a:solidFill>
                  <a:schemeClr val="tx1"/>
                </a:solidFill>
              </a:rPr>
              <a:t>Δρ</a:t>
            </a:r>
            <a:r>
              <a:rPr lang="el-GR" sz="2800" b="1" baseline="30000" dirty="0">
                <a:solidFill>
                  <a:schemeClr val="tx1"/>
                </a:solidFill>
              </a:rPr>
              <a:t> Ελένη Χαραλάμπους </a:t>
            </a:r>
            <a:r>
              <a:rPr lang="el-GR" sz="2800" b="1" dirty="0">
                <a:solidFill>
                  <a:schemeClr val="tx1"/>
                </a:solidFill>
              </a:rPr>
              <a:t> </a:t>
            </a:r>
            <a:endParaRPr lang="el-CY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575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48AED-44DF-F111-B51F-8E1696F11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99C4A6-8D52-F77D-906E-EE75D0353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9. Για τη  λέξη </a:t>
            </a:r>
            <a:r>
              <a:rPr lang="el-GR" u="sng" dirty="0"/>
              <a:t>ανανάς</a:t>
            </a:r>
            <a:r>
              <a:rPr lang="el-GR" dirty="0"/>
              <a:t> το κατάλληλο άρθρο  είναι το ________ 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E9FBD9-34E9-9B83-0098-CA4346EBA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1445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9600" dirty="0"/>
              <a:t>(α) η</a:t>
            </a:r>
          </a:p>
          <a:p>
            <a:pPr marL="0" indent="0">
              <a:buNone/>
            </a:pPr>
            <a:r>
              <a:rPr lang="el-GR" sz="9600" dirty="0"/>
              <a:t>(β) ο</a:t>
            </a:r>
            <a:endParaRPr lang="el-CY" sz="96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FFEC0D81-50EB-8BD0-1FEB-CCAC6413B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35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9799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70718C-13F9-AC6B-2148-C01B6CE20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AE155C-6C45-D2B7-CEA6-588FAD47A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10. Για τη  λέξη  </a:t>
            </a:r>
            <a:r>
              <a:rPr lang="el-GR" u="sng" dirty="0"/>
              <a:t>αγγούρι</a:t>
            </a:r>
            <a:r>
              <a:rPr lang="el-GR" dirty="0"/>
              <a:t> το κατάλληλο άρθρο  είναι το ________ 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4009A0-117A-6F21-1569-B4657C6DF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4157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9600" dirty="0"/>
              <a:t>(α) το</a:t>
            </a:r>
          </a:p>
          <a:p>
            <a:pPr marL="0" indent="0">
              <a:buNone/>
            </a:pPr>
            <a:r>
              <a:rPr lang="el-GR" sz="9600" dirty="0"/>
              <a:t>(β)  ο</a:t>
            </a:r>
            <a:endParaRPr lang="el-CY" sz="96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F130802E-E0E7-C739-D0BF-95F65544CE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1862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237BA-8EE3-C315-6972-DB87C288F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F104AE-4AB6-2478-A8AE-23D512A9C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11. Τον λένε _________ 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AF9033F-1561-2DE8-269F-F059C9CA2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66205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9600" dirty="0"/>
              <a:t>(α) Αντρέα</a:t>
            </a:r>
          </a:p>
          <a:p>
            <a:pPr marL="0" indent="0">
              <a:buNone/>
            </a:pPr>
            <a:r>
              <a:rPr lang="el-GR" sz="9600" dirty="0"/>
              <a:t>(β)Αντρέας</a:t>
            </a:r>
            <a:endParaRPr lang="el-CY" sz="96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2C019641-404D-C74D-46D0-D0F8BB5E6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19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0262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12. Είναι ο  __________ 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96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9600" dirty="0"/>
              <a:t>(α) Αντρέα</a:t>
            </a:r>
          </a:p>
          <a:p>
            <a:pPr marL="0" indent="0">
              <a:buNone/>
            </a:pPr>
            <a:r>
              <a:rPr lang="el-GR" sz="9600" dirty="0"/>
              <a:t>(β)Αντρέας</a:t>
            </a:r>
            <a:endParaRPr lang="el-CY" sz="96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451E3FEE-DEDF-6356-BC6D-394F986AFB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9682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13. Με το ________γράφουμε.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(α)μολύβι</a:t>
            </a:r>
          </a:p>
          <a:p>
            <a:pPr marL="0" indent="0">
              <a:buNone/>
            </a:pPr>
            <a:r>
              <a:rPr lang="el-GR" sz="6000" dirty="0"/>
              <a:t>(β)ψαλίδι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4966981D-117D-C634-DFF3-0CD0495B3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9234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14. Εσείς _______ μαθητές;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1615" y="1825626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(α)είστε </a:t>
            </a:r>
          </a:p>
          <a:p>
            <a:pPr marL="0" indent="0">
              <a:buNone/>
            </a:pPr>
            <a:r>
              <a:rPr lang="el-GR" sz="6000" dirty="0"/>
              <a:t>(β)είσαι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4E63A2B8-D3F9-888B-0B31-093013EDBA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580" y="19018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849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15. Η ώρα είναι  ______ 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(α)τρία  </a:t>
            </a:r>
          </a:p>
          <a:p>
            <a:pPr marL="0" indent="0">
              <a:buNone/>
            </a:pPr>
            <a:r>
              <a:rPr lang="el-GR" sz="6000" dirty="0"/>
              <a:t>(β)τρεις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71DFD155-6A6A-9A47-0952-67B86C3E81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12915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16. Στο  μπάνιο _______ 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(α)ντύνομαι </a:t>
            </a:r>
          </a:p>
          <a:p>
            <a:pPr marL="0" indent="0">
              <a:buNone/>
            </a:pPr>
            <a:r>
              <a:rPr lang="el-GR" sz="6000" dirty="0"/>
              <a:t>(β)πλένομαι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F79520F4-94BE-F833-77AF-D127750D8F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1619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17. Είμαι  από  τον  __________ .  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(α)Λίβανο </a:t>
            </a:r>
          </a:p>
          <a:p>
            <a:pPr marL="0" indent="0">
              <a:buNone/>
            </a:pPr>
            <a:r>
              <a:rPr lang="el-GR" sz="6000" dirty="0"/>
              <a:t>(β)Λίβανος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98526437-AFCD-5F52-25E7-F63D744D9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6044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18. Είμαι  ___ χρονών.  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(α)τριών </a:t>
            </a:r>
          </a:p>
          <a:p>
            <a:pPr marL="0" indent="0">
              <a:buNone/>
            </a:pPr>
            <a:r>
              <a:rPr lang="el-GR" sz="6000" dirty="0"/>
              <a:t>(β)τρία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BE1DC4D5-D30D-3143-41DC-6F86912180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521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6E90FC-C167-F6DE-5254-16C293B6E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1. Συνήθως το πρωί  τρώμε  ________ 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928189-6EF3-2C32-C6B3-09707A3E4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162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9600" dirty="0"/>
              <a:t>(α) μπιφτέκι</a:t>
            </a:r>
          </a:p>
          <a:p>
            <a:pPr marL="0" indent="0">
              <a:buNone/>
            </a:pPr>
            <a:r>
              <a:rPr lang="el-GR" sz="9600" dirty="0"/>
              <a:t>(β) σάντουιτς </a:t>
            </a:r>
            <a:endParaRPr lang="el-CY" sz="9600" dirty="0"/>
          </a:p>
        </p:txBody>
      </p:sp>
      <p:pic>
        <p:nvPicPr>
          <p:cNvPr id="1028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398EAB8B-5071-D0D6-2EBC-FC0770068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35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09528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D4838-E9FC-A85C-E3D2-4159D8EA0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79C05F-0E5B-7183-C6C9-16D0DF6E3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19. Είμαι  ___ χρονών.  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500285-12C1-5153-F7CE-72AADF961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(α)τεσσάρων </a:t>
            </a:r>
          </a:p>
          <a:p>
            <a:pPr marL="0" indent="0">
              <a:buNone/>
            </a:pPr>
            <a:r>
              <a:rPr lang="el-GR" sz="6000" dirty="0"/>
              <a:t>(β) τέσσερις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68524BC3-8A55-1D19-F325-D348159266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5948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20. Έχω ____ φίλους.  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(α)πολλούς </a:t>
            </a:r>
          </a:p>
          <a:p>
            <a:pPr marL="0" indent="0">
              <a:buNone/>
            </a:pPr>
            <a:r>
              <a:rPr lang="el-GR" sz="6000" dirty="0"/>
              <a:t>(β)πολλές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D46A8E04-8E6C-2B6D-E229-D8AB70FF7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22006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21. Έχω ____ φίλες.  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(α)πολλούς</a:t>
            </a:r>
          </a:p>
          <a:p>
            <a:pPr marL="0" indent="0">
              <a:buNone/>
            </a:pPr>
            <a:r>
              <a:rPr lang="el-GR" sz="6000" dirty="0"/>
              <a:t>(β)πολλές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901DB95C-1A7E-AA88-E0B2-AC216A900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059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22. Το σπίτι  ____ μικρό.  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 είναι </a:t>
            </a:r>
          </a:p>
          <a:p>
            <a:pPr marL="0" indent="0">
              <a:buNone/>
            </a:pPr>
            <a:r>
              <a:rPr lang="el-GR" sz="6000" dirty="0"/>
              <a:t>(β) έχει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0D956428-AAA1-1175-05D9-1A4A139BD9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21722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23. Η κυρία Μαρία είναι _____ .  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 όμορφη </a:t>
            </a:r>
          </a:p>
          <a:p>
            <a:pPr marL="0" indent="0">
              <a:buNone/>
            </a:pPr>
            <a:r>
              <a:rPr lang="el-GR" sz="6000" dirty="0"/>
              <a:t>(β) όμορφος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1B58D3EB-BEA1-6B8B-2DE4-C092F7F00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65735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2140-7849-B172-1350-888D57D1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FFCD28-C1F0-7B84-1683-46F09FE5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98487"/>
            <a:ext cx="10515600" cy="1325563"/>
          </a:xfrm>
        </p:spPr>
        <p:txBody>
          <a:bodyPr/>
          <a:lstStyle/>
          <a:p>
            <a:r>
              <a:rPr lang="el-GR" dirty="0"/>
              <a:t> 24. Ο κύριος Αντρέας είναι  _______.  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29D4AA-96A5-96FF-FE40-942A8BDC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9" y="1868791"/>
            <a:ext cx="4894385" cy="216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(α) όμορφη </a:t>
            </a:r>
          </a:p>
          <a:p>
            <a:pPr marL="0" indent="0">
              <a:buNone/>
            </a:pPr>
            <a:r>
              <a:rPr lang="el-GR" sz="6000" dirty="0"/>
              <a:t>(β) όμορφος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A586CFDB-6ED4-2019-2FAE-F48A5C1CA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26394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D5581-7A09-C2E4-FB66-DC4418D97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9E616-24D9-BCE4-6045-57AF16C27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704" y="1253331"/>
            <a:ext cx="742207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600" dirty="0"/>
              <a:t>25. Διαβάζω  τα μαθήματά μου το απόγευμα. Διαβάζω στις ________ .</a:t>
            </a:r>
          </a:p>
          <a:p>
            <a:pPr marL="0" indent="0">
              <a:buNone/>
            </a:pPr>
            <a:endParaRPr lang="el-GR" sz="3600" dirty="0"/>
          </a:p>
          <a:p>
            <a:pPr marL="0" indent="0">
              <a:buNone/>
            </a:pPr>
            <a:r>
              <a:rPr lang="el-GR" sz="3600" dirty="0"/>
              <a:t>Α.15:00</a:t>
            </a:r>
          </a:p>
          <a:p>
            <a:pPr marL="0" indent="0">
              <a:buNone/>
            </a:pPr>
            <a:r>
              <a:rPr lang="el-GR" sz="3600" dirty="0"/>
              <a:t>Β. 9:00</a:t>
            </a:r>
          </a:p>
          <a:p>
            <a:pPr marL="0" indent="0">
              <a:buNone/>
            </a:pPr>
            <a:r>
              <a:rPr lang="el-GR" sz="3600" dirty="0"/>
              <a:t>Γ. 22:00</a:t>
            </a:r>
          </a:p>
          <a:p>
            <a:pPr marL="0" indent="0">
              <a:buNone/>
            </a:pPr>
            <a:endParaRPr lang="el-GR" sz="3600" dirty="0"/>
          </a:p>
        </p:txBody>
      </p:sp>
      <p:pic>
        <p:nvPicPr>
          <p:cNvPr id="2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896F4ECA-3322-9540-9C06-1FF26E4DE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408" y="1390198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81216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265" y="365125"/>
            <a:ext cx="7992093" cy="132556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Ο</a:t>
            </a:r>
            <a:r>
              <a:rPr lang="el-GR" dirty="0"/>
              <a:t> Καναδάς    </a:t>
            </a:r>
            <a:r>
              <a:rPr lang="el-GR" dirty="0">
                <a:solidFill>
                  <a:srgbClr val="FF0000"/>
                </a:solidFill>
              </a:rPr>
              <a:t>Η</a:t>
            </a:r>
            <a:r>
              <a:rPr lang="el-GR" dirty="0"/>
              <a:t> Συρία       </a:t>
            </a:r>
            <a:r>
              <a:rPr lang="el-GR" dirty="0">
                <a:solidFill>
                  <a:srgbClr val="FF0000"/>
                </a:solidFill>
              </a:rPr>
              <a:t>Το</a:t>
            </a:r>
            <a:r>
              <a:rPr lang="el-GR" dirty="0"/>
              <a:t>   Ιράκ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4400" dirty="0"/>
              <a:t>26. Είμαι  από  τον _____ .  </a:t>
            </a:r>
          </a:p>
          <a:p>
            <a:pPr marL="0" indent="0">
              <a:buNone/>
            </a:pPr>
            <a:endParaRPr lang="el-GR" sz="4400" dirty="0"/>
          </a:p>
          <a:p>
            <a:pPr marL="0" indent="0">
              <a:buNone/>
            </a:pPr>
            <a:r>
              <a:rPr lang="el-GR" sz="4400" dirty="0"/>
              <a:t>(1) Συρία</a:t>
            </a:r>
          </a:p>
          <a:p>
            <a:pPr marL="0" indent="0">
              <a:buNone/>
            </a:pPr>
            <a:r>
              <a:rPr lang="el-GR" sz="4400" dirty="0"/>
              <a:t>(2) Ιράκ</a:t>
            </a:r>
          </a:p>
          <a:p>
            <a:pPr marL="0" indent="0">
              <a:buNone/>
            </a:pPr>
            <a:r>
              <a:rPr lang="el-GR" sz="4400" dirty="0"/>
              <a:t>(3) Καναδά</a:t>
            </a:r>
          </a:p>
          <a:p>
            <a:pPr marL="0" indent="0">
              <a:buNone/>
            </a:pPr>
            <a:endParaRPr lang="el-GR" sz="8800" dirty="0"/>
          </a:p>
          <a:p>
            <a:endParaRPr lang="en-US" sz="8800" dirty="0"/>
          </a:p>
        </p:txBody>
      </p:sp>
      <p:sp>
        <p:nvSpPr>
          <p:cNvPr id="4" name="Rectangle 3"/>
          <p:cNvSpPr/>
          <p:nvPr/>
        </p:nvSpPr>
        <p:spPr>
          <a:xfrm>
            <a:off x="8657112" y="182521"/>
            <a:ext cx="3170711" cy="1800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>
                <a:solidFill>
                  <a:srgbClr val="FF0000"/>
                </a:solidFill>
              </a:rPr>
              <a:t>Ο </a:t>
            </a:r>
            <a:r>
              <a:rPr lang="el-GR" sz="3600" dirty="0">
                <a:solidFill>
                  <a:srgbClr val="FF0000"/>
                </a:solidFill>
                <a:sym typeface="Wingdings" panose="05000000000000000000" pitchFamily="2" charset="2"/>
              </a:rPr>
              <a:t>από τον</a:t>
            </a:r>
          </a:p>
          <a:p>
            <a:pPr algn="ctr"/>
            <a:r>
              <a:rPr lang="el-GR" sz="3600" dirty="0">
                <a:solidFill>
                  <a:srgbClr val="FF0000"/>
                </a:solidFill>
              </a:rPr>
              <a:t>η </a:t>
            </a:r>
            <a:r>
              <a:rPr lang="el-GR" sz="3600" dirty="0">
                <a:solidFill>
                  <a:srgbClr val="FF0000"/>
                </a:solidFill>
                <a:sym typeface="Wingdings" panose="05000000000000000000" pitchFamily="2" charset="2"/>
              </a:rPr>
              <a:t>από τη(ν) </a:t>
            </a:r>
            <a:endParaRPr lang="en-US" sz="3600" dirty="0">
              <a:solidFill>
                <a:srgbClr val="FF0000"/>
              </a:solidFill>
            </a:endParaRPr>
          </a:p>
          <a:p>
            <a:pPr algn="ctr"/>
            <a:r>
              <a:rPr lang="el-GR" sz="3600" dirty="0">
                <a:solidFill>
                  <a:srgbClr val="FF0000"/>
                </a:solidFill>
              </a:rPr>
              <a:t>το </a:t>
            </a:r>
            <a:r>
              <a:rPr lang="el-GR" sz="3600" dirty="0">
                <a:solidFill>
                  <a:srgbClr val="FF0000"/>
                </a:solidFill>
                <a:sym typeface="Wingdings" panose="05000000000000000000" pitchFamily="2" charset="2"/>
              </a:rPr>
              <a:t>από το </a:t>
            </a:r>
            <a:endParaRPr lang="en-US" sz="3600" dirty="0">
              <a:solidFill>
                <a:srgbClr val="FF0000"/>
              </a:solidFill>
            </a:endParaRPr>
          </a:p>
          <a:p>
            <a:pPr algn="ctr"/>
            <a:r>
              <a:rPr lang="el-GR" dirty="0"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pic>
        <p:nvPicPr>
          <p:cNvPr id="5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EEB2B97B-A3AC-54A7-877A-9A96D271E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9402" y="2100305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50630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46" y="487529"/>
            <a:ext cx="1700984" cy="4805115"/>
          </a:xfrm>
          <a:ln w="38100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sz="4300" dirty="0"/>
              <a:t>Εγώ</a:t>
            </a:r>
          </a:p>
          <a:p>
            <a:pPr marL="0" indent="0">
              <a:buNone/>
            </a:pPr>
            <a:r>
              <a:rPr lang="el-GR" sz="4300" dirty="0"/>
              <a:t>Εσύ</a:t>
            </a:r>
          </a:p>
          <a:p>
            <a:pPr marL="0" indent="0">
              <a:buNone/>
            </a:pPr>
            <a:r>
              <a:rPr lang="el-GR" sz="4300" dirty="0"/>
              <a:t>Αυτός</a:t>
            </a:r>
          </a:p>
          <a:p>
            <a:pPr marL="0" indent="0">
              <a:buNone/>
            </a:pPr>
            <a:r>
              <a:rPr lang="el-GR" sz="4300" dirty="0"/>
              <a:t>Αυτή</a:t>
            </a:r>
          </a:p>
          <a:p>
            <a:pPr marL="0" indent="0">
              <a:buNone/>
            </a:pPr>
            <a:r>
              <a:rPr lang="el-GR" sz="4300" dirty="0"/>
              <a:t>Αυτό </a:t>
            </a:r>
          </a:p>
          <a:p>
            <a:pPr marL="0" indent="0">
              <a:buNone/>
            </a:pPr>
            <a:r>
              <a:rPr lang="el-GR" sz="4300" dirty="0"/>
              <a:t>Εμείς</a:t>
            </a:r>
          </a:p>
          <a:p>
            <a:pPr marL="0" indent="0">
              <a:buNone/>
            </a:pPr>
            <a:r>
              <a:rPr lang="el-GR" sz="4300" dirty="0"/>
              <a:t>Εσείς</a:t>
            </a:r>
          </a:p>
          <a:p>
            <a:pPr marL="0" indent="0">
              <a:buNone/>
            </a:pPr>
            <a:r>
              <a:rPr lang="el-GR" sz="4300" dirty="0"/>
              <a:t>Αυτοί</a:t>
            </a:r>
          </a:p>
          <a:p>
            <a:pPr marL="0" indent="0">
              <a:buNone/>
            </a:pPr>
            <a:r>
              <a:rPr lang="el-GR" sz="4300" dirty="0"/>
              <a:t>Αυτές</a:t>
            </a:r>
          </a:p>
          <a:p>
            <a:pPr marL="0" indent="0">
              <a:buNone/>
            </a:pPr>
            <a:r>
              <a:rPr lang="el-GR" sz="4300" dirty="0"/>
              <a:t>Αυτά</a:t>
            </a:r>
          </a:p>
          <a:p>
            <a:pPr marL="0" indent="0">
              <a:buNone/>
            </a:pPr>
            <a:endParaRPr lang="el-GR" sz="4400" dirty="0"/>
          </a:p>
          <a:p>
            <a:pPr marL="0" indent="0">
              <a:buNone/>
            </a:pPr>
            <a:endParaRPr lang="el-GR" sz="5800" dirty="0"/>
          </a:p>
          <a:p>
            <a:endParaRPr lang="en-US" sz="5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42458" y="487529"/>
            <a:ext cx="2068285" cy="4805115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ω</a:t>
            </a:r>
          </a:p>
          <a:p>
            <a:pPr marL="0" indent="0"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εις</a:t>
            </a:r>
          </a:p>
          <a:p>
            <a:pPr marL="0" indent="0"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ει</a:t>
            </a:r>
          </a:p>
          <a:p>
            <a:pPr marL="0" indent="0"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ει</a:t>
            </a:r>
          </a:p>
          <a:p>
            <a:pPr marL="0" indent="0"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ει</a:t>
            </a:r>
          </a:p>
          <a:p>
            <a:pPr marL="0" indent="0"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ουμε</a:t>
            </a:r>
          </a:p>
          <a:p>
            <a:pPr marL="0" indent="0"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ετε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ουν</a:t>
            </a:r>
          </a:p>
          <a:p>
            <a:pPr marL="0" indent="0"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ουν</a:t>
            </a:r>
          </a:p>
          <a:p>
            <a:pPr marL="0" indent="0">
              <a:buNone/>
            </a:pPr>
            <a:r>
              <a:rPr lang="el-GR" sz="4300" dirty="0"/>
              <a:t>μέν</a:t>
            </a:r>
            <a:r>
              <a:rPr lang="el-GR" sz="4300" dirty="0">
                <a:solidFill>
                  <a:srgbClr val="FF0000"/>
                </a:solidFill>
              </a:rPr>
              <a:t>ουν</a:t>
            </a:r>
          </a:p>
          <a:p>
            <a:pPr marL="0" indent="0">
              <a:buNone/>
            </a:pPr>
            <a:endParaRPr lang="el-GR" sz="43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l-GR" sz="4400" dirty="0"/>
          </a:p>
          <a:p>
            <a:pPr marL="0" indent="0">
              <a:buFont typeface="Arial" panose="020B0604020202020204" pitchFamily="34" charset="0"/>
              <a:buNone/>
            </a:pPr>
            <a:endParaRPr lang="el-GR" sz="4400" dirty="0"/>
          </a:p>
          <a:p>
            <a:pPr marL="0" indent="0">
              <a:buFont typeface="Arial" panose="020B0604020202020204" pitchFamily="34" charset="0"/>
              <a:buNone/>
            </a:pPr>
            <a:endParaRPr lang="el-GR" sz="4400" dirty="0"/>
          </a:p>
          <a:p>
            <a:pPr marL="0" indent="0">
              <a:buFont typeface="Arial" panose="020B0604020202020204" pitchFamily="34" charset="0"/>
              <a:buNone/>
            </a:pPr>
            <a:endParaRPr lang="el-GR" sz="4400" dirty="0"/>
          </a:p>
          <a:p>
            <a:pPr marL="0" indent="0">
              <a:buFont typeface="Arial" panose="020B0604020202020204" pitchFamily="34" charset="0"/>
              <a:buNone/>
            </a:pPr>
            <a:endParaRPr lang="el-GR" sz="4400" dirty="0"/>
          </a:p>
          <a:p>
            <a:pPr marL="0" indent="0">
              <a:buFont typeface="Arial" panose="020B0604020202020204" pitchFamily="34" charset="0"/>
              <a:buNone/>
            </a:pPr>
            <a:endParaRPr lang="el-GR" sz="5800" dirty="0"/>
          </a:p>
          <a:p>
            <a:endParaRPr lang="en-US" sz="5800" dirty="0"/>
          </a:p>
        </p:txBody>
      </p:sp>
      <p:sp>
        <p:nvSpPr>
          <p:cNvPr id="4" name="TextBox 3"/>
          <p:cNvSpPr txBox="1"/>
          <p:nvPr/>
        </p:nvSpPr>
        <p:spPr>
          <a:xfrm>
            <a:off x="4938155" y="335129"/>
            <a:ext cx="6317673" cy="3785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4800" dirty="0"/>
              <a:t>-Πού  …………… κυρία Μαρία;</a:t>
            </a:r>
          </a:p>
          <a:p>
            <a:r>
              <a:rPr lang="el-GR" sz="4800" dirty="0"/>
              <a:t>- ……..   στη Λευκωσία.</a:t>
            </a:r>
          </a:p>
          <a:p>
            <a:r>
              <a:rPr lang="el-GR" sz="4800" dirty="0"/>
              <a:t>-Πού .…………… Μαρία;</a:t>
            </a:r>
          </a:p>
          <a:p>
            <a:r>
              <a:rPr lang="el-GR" sz="4800" dirty="0"/>
              <a:t>- ………. στη Λευκωσία.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6323285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Μένω  στον  /   στη(ν)  / στο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100" y="1427801"/>
            <a:ext cx="8167254" cy="4551831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4000" dirty="0"/>
              <a:t>-Πού μένεις ;</a:t>
            </a:r>
          </a:p>
          <a:p>
            <a:pPr marL="0" indent="0">
              <a:buNone/>
            </a:pPr>
            <a:r>
              <a:rPr lang="el-GR" sz="4000" dirty="0"/>
              <a:t>-Μένω   ……  Άγιο Αντώνιο.</a:t>
            </a:r>
          </a:p>
          <a:p>
            <a:pPr marL="0" indent="0">
              <a:buNone/>
            </a:pPr>
            <a:r>
              <a:rPr lang="el-GR" sz="4000" dirty="0"/>
              <a:t>(ο Άγιος Αντώνιος).</a:t>
            </a:r>
          </a:p>
          <a:p>
            <a:pPr marL="0" indent="0">
              <a:buNone/>
            </a:pPr>
            <a:r>
              <a:rPr lang="el-GR" sz="4000" dirty="0"/>
              <a:t>-Μένω …..…   Λευκωσία. </a:t>
            </a:r>
          </a:p>
          <a:p>
            <a:pPr marL="0" indent="0">
              <a:buNone/>
            </a:pPr>
            <a:r>
              <a:rPr lang="el-GR" sz="4000" dirty="0"/>
              <a:t>(η Λευκωσία)</a:t>
            </a:r>
          </a:p>
          <a:p>
            <a:pPr marL="0" indent="0">
              <a:buNone/>
            </a:pPr>
            <a:r>
              <a:rPr lang="el-GR" sz="4000" dirty="0"/>
              <a:t>-Μένω  …… Καϊμακλί. </a:t>
            </a:r>
          </a:p>
          <a:p>
            <a:pPr marL="0" indent="0">
              <a:buNone/>
            </a:pPr>
            <a:r>
              <a:rPr lang="el-GR" sz="4000" dirty="0"/>
              <a:t>(το Καϊμακλί) 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8526484" y="1427801"/>
            <a:ext cx="1151906" cy="33401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8000" dirty="0"/>
              <a:t>Ο </a:t>
            </a:r>
          </a:p>
          <a:p>
            <a:pPr algn="ctr"/>
            <a:r>
              <a:rPr lang="el-GR" sz="8000" dirty="0"/>
              <a:t>Η</a:t>
            </a:r>
          </a:p>
          <a:p>
            <a:pPr algn="ctr"/>
            <a:r>
              <a:rPr lang="el-GR" sz="8000" dirty="0"/>
              <a:t>Το </a:t>
            </a:r>
            <a:endParaRPr lang="en-US" sz="8000" dirty="0"/>
          </a:p>
        </p:txBody>
      </p:sp>
      <p:sp>
        <p:nvSpPr>
          <p:cNvPr id="5" name="Rectangle 4"/>
          <p:cNvSpPr/>
          <p:nvPr/>
        </p:nvSpPr>
        <p:spPr>
          <a:xfrm>
            <a:off x="9856520" y="1395752"/>
            <a:ext cx="2335479" cy="33401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6000" dirty="0"/>
              <a:t>στον </a:t>
            </a:r>
          </a:p>
          <a:p>
            <a:pPr algn="ctr"/>
            <a:r>
              <a:rPr lang="el-GR" sz="6000" dirty="0"/>
              <a:t>στη(ν)</a:t>
            </a:r>
          </a:p>
          <a:p>
            <a:pPr algn="ctr"/>
            <a:r>
              <a:rPr lang="el-GR" sz="6000" dirty="0"/>
              <a:t>στο </a:t>
            </a:r>
            <a:endParaRPr lang="en-US" sz="60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9589325" y="3218213"/>
            <a:ext cx="53438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9652660" y="2099953"/>
            <a:ext cx="53438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9678390" y="4370119"/>
            <a:ext cx="53438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1104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A16E5-82CE-D3AC-14AE-D98AB2A57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DAECC6-CC78-9E17-321F-F47E0A43F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2. Συνήθως το πρωί πίνουμε ________ 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932FB6-D401-F4D3-A6F6-A471CC87A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58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9600" dirty="0"/>
              <a:t>(α) γάλα</a:t>
            </a:r>
          </a:p>
          <a:p>
            <a:pPr marL="0" indent="0">
              <a:buNone/>
            </a:pPr>
            <a:r>
              <a:rPr lang="el-GR" sz="9600" dirty="0"/>
              <a:t>(β) μπίρα</a:t>
            </a:r>
            <a:endParaRPr lang="el-CY" sz="96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00FFB2D8-627E-28C3-6F25-D0231D6DBF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35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550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32509" y="1140031"/>
            <a:ext cx="5700156" cy="37407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800" dirty="0"/>
              <a:t>34.</a:t>
            </a:r>
          </a:p>
          <a:p>
            <a:r>
              <a:rPr lang="el-GR" sz="4800" dirty="0"/>
              <a:t>35.</a:t>
            </a:r>
          </a:p>
          <a:p>
            <a:r>
              <a:rPr lang="el-GR" sz="4800" dirty="0"/>
              <a:t>36.</a:t>
            </a:r>
          </a:p>
          <a:p>
            <a:r>
              <a:rPr lang="el-GR" sz="4800" dirty="0"/>
              <a:t>37.</a:t>
            </a:r>
            <a:endParaRPr lang="en-US" sz="4800" dirty="0"/>
          </a:p>
        </p:txBody>
      </p:sp>
      <p:sp>
        <p:nvSpPr>
          <p:cNvPr id="4" name="Oval 3"/>
          <p:cNvSpPr/>
          <p:nvPr/>
        </p:nvSpPr>
        <p:spPr>
          <a:xfrm>
            <a:off x="6361215" y="1140031"/>
            <a:ext cx="5700156" cy="37407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800" dirty="0">
                <a:solidFill>
                  <a:schemeClr val="tx1"/>
                </a:solidFill>
              </a:rPr>
              <a:t>38.</a:t>
            </a:r>
          </a:p>
          <a:p>
            <a:r>
              <a:rPr lang="el-GR" sz="4800" dirty="0">
                <a:solidFill>
                  <a:schemeClr val="tx1"/>
                </a:solidFill>
              </a:rPr>
              <a:t>39.</a:t>
            </a:r>
          </a:p>
          <a:p>
            <a:r>
              <a:rPr lang="el-GR" sz="4800" dirty="0">
                <a:solidFill>
                  <a:schemeClr val="tx1"/>
                </a:solidFill>
              </a:rPr>
              <a:t>40.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06930" y="130628"/>
            <a:ext cx="2755075" cy="7600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7200" dirty="0"/>
              <a:t>-ω</a:t>
            </a:r>
            <a:endParaRPr lang="en-US" sz="7200" dirty="0"/>
          </a:p>
        </p:txBody>
      </p:sp>
      <p:sp>
        <p:nvSpPr>
          <p:cNvPr id="7" name="Rectangle 6"/>
          <p:cNvSpPr/>
          <p:nvPr/>
        </p:nvSpPr>
        <p:spPr>
          <a:xfrm>
            <a:off x="7600208" y="130627"/>
            <a:ext cx="2755075" cy="7600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7200" dirty="0"/>
              <a:t>-ώ</a:t>
            </a:r>
            <a:endParaRPr lang="en-US" sz="72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4940274"/>
            <a:ext cx="786146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/>
              <a:t>-</a:t>
            </a:r>
            <a:r>
              <a:rPr lang="el-GR" sz="4800" dirty="0"/>
              <a:t>ω  - εις  - ει  - </a:t>
            </a:r>
            <a:r>
              <a:rPr lang="el-GR" sz="4800" dirty="0" err="1"/>
              <a:t>ουμε</a:t>
            </a:r>
            <a:r>
              <a:rPr lang="el-GR" sz="4800" dirty="0"/>
              <a:t> - </a:t>
            </a:r>
            <a:r>
              <a:rPr lang="el-GR" sz="4800" dirty="0" err="1"/>
              <a:t>ετε</a:t>
            </a:r>
            <a:r>
              <a:rPr lang="el-GR" sz="4800" dirty="0"/>
              <a:t>   -</a:t>
            </a:r>
            <a:r>
              <a:rPr lang="el-GR" sz="4800" dirty="0" err="1"/>
              <a:t>ουν</a:t>
            </a:r>
            <a:r>
              <a:rPr lang="el-GR" sz="4800" dirty="0"/>
              <a:t> </a:t>
            </a:r>
            <a:endParaRPr lang="en-US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2623457" y="5795021"/>
            <a:ext cx="943791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4800" dirty="0"/>
              <a:t>- </a:t>
            </a:r>
            <a:r>
              <a:rPr lang="el-GR" sz="4800" dirty="0" err="1"/>
              <a:t>άω</a:t>
            </a:r>
            <a:r>
              <a:rPr lang="el-GR" sz="4800" dirty="0"/>
              <a:t>/-ώ  - </a:t>
            </a:r>
            <a:r>
              <a:rPr lang="el-GR" sz="4800" dirty="0" err="1"/>
              <a:t>άς</a:t>
            </a:r>
            <a:r>
              <a:rPr lang="el-GR" sz="4800" dirty="0"/>
              <a:t>  - </a:t>
            </a:r>
            <a:r>
              <a:rPr lang="el-GR" sz="4800" dirty="0" err="1"/>
              <a:t>άει</a:t>
            </a:r>
            <a:r>
              <a:rPr lang="el-GR" sz="4800" dirty="0"/>
              <a:t>  - άμε - </a:t>
            </a:r>
            <a:r>
              <a:rPr lang="el-GR" sz="4800" dirty="0" err="1"/>
              <a:t>άτε</a:t>
            </a:r>
            <a:r>
              <a:rPr lang="el-GR" sz="4800" dirty="0"/>
              <a:t>    -</a:t>
            </a:r>
            <a:r>
              <a:rPr lang="el-GR" sz="4800" dirty="0" err="1"/>
              <a:t>άνε</a:t>
            </a:r>
            <a:r>
              <a:rPr lang="el-GR" sz="4800" dirty="0"/>
              <a:t> </a:t>
            </a:r>
            <a:endParaRPr lang="en-US" sz="48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9524010" y="4108862"/>
            <a:ext cx="439387" cy="14962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32509" y="3830780"/>
            <a:ext cx="320634" cy="100940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43629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C7F55EAC-550A-4BDD-9099-3F20B8FA0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4" name="Freeform: Shape 1037">
            <a:extLst>
              <a:ext uri="{FF2B5EF4-FFF2-40B4-BE49-F238E27FC236}">
                <a16:creationId xmlns:a16="http://schemas.microsoft.com/office/drawing/2014/main" id="{DC4F5A5F-493F-49AE-89B6-D5AF5EBC8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724001 w 12192000"/>
              <a:gd name="connsiteY0" fmla="*/ 434021 h 6858000"/>
              <a:gd name="connsiteX1" fmla="*/ 6471155 w 12192000"/>
              <a:gd name="connsiteY1" fmla="*/ 434599 h 6858000"/>
              <a:gd name="connsiteX2" fmla="*/ 5384913 w 12192000"/>
              <a:gd name="connsiteY2" fmla="*/ 497971 h 6858000"/>
              <a:gd name="connsiteX3" fmla="*/ 4818280 w 12192000"/>
              <a:gd name="connsiteY3" fmla="*/ 541802 h 6858000"/>
              <a:gd name="connsiteX4" fmla="*/ 3965428 w 12192000"/>
              <a:gd name="connsiteY4" fmla="*/ 675942 h 6858000"/>
              <a:gd name="connsiteX5" fmla="*/ 3699528 w 12192000"/>
              <a:gd name="connsiteY5" fmla="*/ 770472 h 6858000"/>
              <a:gd name="connsiteX6" fmla="*/ 3438854 w 12192000"/>
              <a:gd name="connsiteY6" fmla="*/ 834899 h 6858000"/>
              <a:gd name="connsiteX7" fmla="*/ 3367443 w 12192000"/>
              <a:gd name="connsiteY7" fmla="*/ 893518 h 6858000"/>
              <a:gd name="connsiteX8" fmla="*/ 3467301 w 12192000"/>
              <a:gd name="connsiteY8" fmla="*/ 953722 h 6858000"/>
              <a:gd name="connsiteX9" fmla="*/ 3889955 w 12192000"/>
              <a:gd name="connsiteY9" fmla="*/ 977486 h 6858000"/>
              <a:gd name="connsiteX10" fmla="*/ 3502135 w 12192000"/>
              <a:gd name="connsiteY10" fmla="*/ 1054062 h 6858000"/>
              <a:gd name="connsiteX11" fmla="*/ 4072832 w 12192000"/>
              <a:gd name="connsiteY11" fmla="*/ 1017622 h 6858000"/>
              <a:gd name="connsiteX12" fmla="*/ 4244099 w 12192000"/>
              <a:gd name="connsiteY12" fmla="*/ 1030825 h 6858000"/>
              <a:gd name="connsiteX13" fmla="*/ 4095475 w 12192000"/>
              <a:gd name="connsiteY13" fmla="*/ 1092084 h 6858000"/>
              <a:gd name="connsiteX14" fmla="*/ 3327386 w 12192000"/>
              <a:gd name="connsiteY14" fmla="*/ 1215660 h 6858000"/>
              <a:gd name="connsiteX15" fmla="*/ 3254813 w 12192000"/>
              <a:gd name="connsiteY15" fmla="*/ 1226749 h 6858000"/>
              <a:gd name="connsiteX16" fmla="*/ 2776427 w 12192000"/>
              <a:gd name="connsiteY16" fmla="*/ 1401552 h 6858000"/>
              <a:gd name="connsiteX17" fmla="*/ 3063226 w 12192000"/>
              <a:gd name="connsiteY17" fmla="*/ 1384124 h 6858000"/>
              <a:gd name="connsiteX18" fmla="*/ 2754945 w 12192000"/>
              <a:gd name="connsiteY18" fmla="*/ 1495025 h 6858000"/>
              <a:gd name="connsiteX19" fmla="*/ 2381061 w 12192000"/>
              <a:gd name="connsiteY19" fmla="*/ 1619658 h 6858000"/>
              <a:gd name="connsiteX20" fmla="*/ 2008336 w 12192000"/>
              <a:gd name="connsiteY20" fmla="*/ 1814527 h 6858000"/>
              <a:gd name="connsiteX21" fmla="*/ 1740695 w 12192000"/>
              <a:gd name="connsiteY21" fmla="*/ 1914337 h 6858000"/>
              <a:gd name="connsiteX22" fmla="*/ 1787720 w 12192000"/>
              <a:gd name="connsiteY22" fmla="*/ 1991970 h 6858000"/>
              <a:gd name="connsiteX23" fmla="*/ 1754048 w 12192000"/>
              <a:gd name="connsiteY23" fmla="*/ 2078049 h 6858000"/>
              <a:gd name="connsiteX24" fmla="*/ 2228951 w 12192000"/>
              <a:gd name="connsiteY24" fmla="*/ 1996721 h 6858000"/>
              <a:gd name="connsiteX25" fmla="*/ 2054781 w 12192000"/>
              <a:gd name="connsiteY25" fmla="*/ 2053228 h 6858000"/>
              <a:gd name="connsiteX26" fmla="*/ 1985693 w 12192000"/>
              <a:gd name="connsiteY26" fmla="*/ 2109207 h 6858000"/>
              <a:gd name="connsiteX27" fmla="*/ 2061168 w 12192000"/>
              <a:gd name="connsiteY27" fmla="*/ 2130859 h 6858000"/>
              <a:gd name="connsiteX28" fmla="*/ 2388026 w 12192000"/>
              <a:gd name="connsiteY28" fmla="*/ 2184726 h 6858000"/>
              <a:gd name="connsiteX29" fmla="*/ 1560719 w 12192000"/>
              <a:gd name="connsiteY29" fmla="*/ 2384876 h 6858000"/>
              <a:gd name="connsiteX30" fmla="*/ 1679734 w 12192000"/>
              <a:gd name="connsiteY30" fmla="*/ 2400191 h 6858000"/>
              <a:gd name="connsiteX31" fmla="*/ 2882089 w 12192000"/>
              <a:gd name="connsiteY31" fmla="*/ 2383292 h 6858000"/>
              <a:gd name="connsiteX32" fmla="*/ 3116638 w 12192000"/>
              <a:gd name="connsiteY32" fmla="*/ 2359528 h 6858000"/>
              <a:gd name="connsiteX33" fmla="*/ 2897765 w 12192000"/>
              <a:gd name="connsiteY33" fmla="*/ 2758243 h 6858000"/>
              <a:gd name="connsiteX34" fmla="*/ 2981367 w 12192000"/>
              <a:gd name="connsiteY34" fmla="*/ 2829008 h 6858000"/>
              <a:gd name="connsiteX35" fmla="*/ 2682955 w 12192000"/>
              <a:gd name="connsiteY35" fmla="*/ 2846436 h 6858000"/>
              <a:gd name="connsiteX36" fmla="*/ 2099485 w 12192000"/>
              <a:gd name="connsiteY36" fmla="*/ 3066653 h 6858000"/>
              <a:gd name="connsiteX37" fmla="*/ 1807460 w 12192000"/>
              <a:gd name="connsiteY37" fmla="*/ 3454808 h 6858000"/>
              <a:gd name="connsiteX38" fmla="*/ 1921251 w 12192000"/>
              <a:gd name="connsiteY38" fmla="*/ 3540889 h 6858000"/>
              <a:gd name="connsiteX39" fmla="*/ 1453313 w 12192000"/>
              <a:gd name="connsiteY39" fmla="*/ 3637002 h 6858000"/>
              <a:gd name="connsiteX40" fmla="*/ 1686122 w 12192000"/>
              <a:gd name="connsiteY40" fmla="*/ 3667634 h 6858000"/>
              <a:gd name="connsiteX41" fmla="*/ 1513692 w 12192000"/>
              <a:gd name="connsiteY41" fmla="*/ 3725196 h 6858000"/>
              <a:gd name="connsiteX42" fmla="*/ 1369711 w 12192000"/>
              <a:gd name="connsiteY42" fmla="*/ 3826063 h 6858000"/>
              <a:gd name="connsiteX43" fmla="*/ 2051298 w 12192000"/>
              <a:gd name="connsiteY43" fmla="*/ 3754242 h 6858000"/>
              <a:gd name="connsiteX44" fmla="*/ 2245207 w 12192000"/>
              <a:gd name="connsiteY44" fmla="*/ 3797018 h 6858000"/>
              <a:gd name="connsiteX45" fmla="*/ 2353192 w 12192000"/>
              <a:gd name="connsiteY45" fmla="*/ 3796489 h 6858000"/>
              <a:gd name="connsiteX46" fmla="*/ 2490207 w 12192000"/>
              <a:gd name="connsiteY46" fmla="*/ 3801242 h 6858000"/>
              <a:gd name="connsiteX47" fmla="*/ 2375835 w 12192000"/>
              <a:gd name="connsiteY47" fmla="*/ 3839794 h 6858000"/>
              <a:gd name="connsiteX48" fmla="*/ 2522138 w 12192000"/>
              <a:gd name="connsiteY48" fmla="*/ 4009841 h 6858000"/>
              <a:gd name="connsiteX49" fmla="*/ 1998466 w 12192000"/>
              <a:gd name="connsiteY49" fmla="*/ 4130778 h 6858000"/>
              <a:gd name="connsiteX50" fmla="*/ 2114580 w 12192000"/>
              <a:gd name="connsiteY50" fmla="*/ 4154543 h 6858000"/>
              <a:gd name="connsiteX51" fmla="*/ 2177862 w 12192000"/>
              <a:gd name="connsiteY51" fmla="*/ 4189925 h 6858000"/>
              <a:gd name="connsiteX52" fmla="*/ 1868419 w 12192000"/>
              <a:gd name="connsiteY52" fmla="*/ 4382153 h 6858000"/>
              <a:gd name="connsiteX53" fmla="*/ 2279460 w 12192000"/>
              <a:gd name="connsiteY53" fmla="*/ 4356805 h 6858000"/>
              <a:gd name="connsiteX54" fmla="*/ 2029817 w 12192000"/>
              <a:gd name="connsiteY54" fmla="*/ 4468235 h 6858000"/>
              <a:gd name="connsiteX55" fmla="*/ 1560137 w 12192000"/>
              <a:gd name="connsiteY55" fmla="*/ 4730172 h 6858000"/>
              <a:gd name="connsiteX56" fmla="*/ 1956664 w 12192000"/>
              <a:gd name="connsiteY56" fmla="*/ 4820477 h 6858000"/>
              <a:gd name="connsiteX57" fmla="*/ 3268168 w 12192000"/>
              <a:gd name="connsiteY57" fmla="*/ 4852692 h 6858000"/>
              <a:gd name="connsiteX58" fmla="*/ 2807197 w 12192000"/>
              <a:gd name="connsiteY58" fmla="*/ 4939300 h 6858000"/>
              <a:gd name="connsiteX59" fmla="*/ 2721272 w 12192000"/>
              <a:gd name="connsiteY59" fmla="*/ 4970458 h 6858000"/>
              <a:gd name="connsiteX60" fmla="*/ 2802552 w 12192000"/>
              <a:gd name="connsiteY60" fmla="*/ 5014291 h 6858000"/>
              <a:gd name="connsiteX61" fmla="*/ 2537812 w 12192000"/>
              <a:gd name="connsiteY61" fmla="*/ 5053898 h 6858000"/>
              <a:gd name="connsiteX62" fmla="*/ 2569744 w 12192000"/>
              <a:gd name="connsiteY62" fmla="*/ 5153182 h 6858000"/>
              <a:gd name="connsiteX63" fmla="*/ 1987436 w 12192000"/>
              <a:gd name="connsiteY63" fmla="*/ 5334320 h 6858000"/>
              <a:gd name="connsiteX64" fmla="*/ 1972921 w 12192000"/>
              <a:gd name="connsiteY64" fmla="*/ 5382376 h 6858000"/>
              <a:gd name="connsiteX65" fmla="*/ 2341001 w 12192000"/>
              <a:gd name="connsiteY65" fmla="*/ 5360725 h 6858000"/>
              <a:gd name="connsiteX66" fmla="*/ 2710822 w 12192000"/>
              <a:gd name="connsiteY66" fmla="*/ 5418816 h 6858000"/>
              <a:gd name="connsiteX67" fmla="*/ 2833903 w 12192000"/>
              <a:gd name="connsiteY67" fmla="*/ 5413007 h 6858000"/>
              <a:gd name="connsiteX68" fmla="*/ 3011556 w 12192000"/>
              <a:gd name="connsiteY68" fmla="*/ 5399276 h 6858000"/>
              <a:gd name="connsiteX69" fmla="*/ 3254233 w 12192000"/>
              <a:gd name="connsiteY69" fmla="*/ 5439412 h 6858000"/>
              <a:gd name="connsiteX70" fmla="*/ 2792101 w 12192000"/>
              <a:gd name="connsiteY70" fmla="*/ 5471625 h 6858000"/>
              <a:gd name="connsiteX71" fmla="*/ 2977303 w 12192000"/>
              <a:gd name="connsiteY71" fmla="*/ 5539751 h 6858000"/>
              <a:gd name="connsiteX72" fmla="*/ 3656566 w 12192000"/>
              <a:gd name="connsiteY72" fmla="*/ 5678642 h 6858000"/>
              <a:gd name="connsiteX73" fmla="*/ 4858340 w 12192000"/>
              <a:gd name="connsiteY73" fmla="*/ 5969625 h 6858000"/>
              <a:gd name="connsiteX74" fmla="*/ 5296668 w 12192000"/>
              <a:gd name="connsiteY74" fmla="*/ 6043559 h 6858000"/>
              <a:gd name="connsiteX75" fmla="*/ 5456323 w 12192000"/>
              <a:gd name="connsiteY75" fmla="*/ 6042502 h 6858000"/>
              <a:gd name="connsiteX76" fmla="*/ 5267058 w 12192000"/>
              <a:gd name="connsiteY76" fmla="*/ 6100066 h 6858000"/>
              <a:gd name="connsiteX77" fmla="*/ 7095266 w 12192000"/>
              <a:gd name="connsiteY77" fmla="*/ 6287541 h 6858000"/>
              <a:gd name="connsiteX78" fmla="*/ 9707235 w 12192000"/>
              <a:gd name="connsiteY78" fmla="*/ 5994446 h 6858000"/>
              <a:gd name="connsiteX79" fmla="*/ 10083442 w 12192000"/>
              <a:gd name="connsiteY79" fmla="*/ 5678642 h 6858000"/>
              <a:gd name="connsiteX80" fmla="*/ 10338892 w 12192000"/>
              <a:gd name="connsiteY80" fmla="*/ 4650957 h 6858000"/>
              <a:gd name="connsiteX81" fmla="*/ 10628013 w 12192000"/>
              <a:gd name="connsiteY81" fmla="*/ 4411198 h 6858000"/>
              <a:gd name="connsiteX82" fmla="*/ 10802766 w 12192000"/>
              <a:gd name="connsiteY82" fmla="*/ 4258050 h 6858000"/>
              <a:gd name="connsiteX83" fmla="*/ 10614662 w 12192000"/>
              <a:gd name="connsiteY83" fmla="*/ 4150318 h 6858000"/>
              <a:gd name="connsiteX84" fmla="*/ 10681427 w 12192000"/>
              <a:gd name="connsiteY84" fmla="*/ 4054203 h 6858000"/>
              <a:gd name="connsiteX85" fmla="*/ 10520029 w 12192000"/>
              <a:gd name="connsiteY85" fmla="*/ 3804411 h 6858000"/>
              <a:gd name="connsiteX86" fmla="*/ 10568798 w 12192000"/>
              <a:gd name="connsiteY86" fmla="*/ 3466426 h 6858000"/>
              <a:gd name="connsiteX87" fmla="*/ 10499709 w 12192000"/>
              <a:gd name="connsiteY87" fmla="*/ 3166465 h 6858000"/>
              <a:gd name="connsiteX88" fmla="*/ 10489840 w 12192000"/>
              <a:gd name="connsiteY88" fmla="*/ 2546475 h 6858000"/>
              <a:gd name="connsiteX89" fmla="*/ 10584471 w 12192000"/>
              <a:gd name="connsiteY89" fmla="*/ 2512148 h 6858000"/>
              <a:gd name="connsiteX90" fmla="*/ 10695942 w 12192000"/>
              <a:gd name="connsiteY90" fmla="*/ 2358471 h 6858000"/>
              <a:gd name="connsiteX91" fmla="*/ 10732516 w 12192000"/>
              <a:gd name="connsiteY91" fmla="*/ 2287706 h 6858000"/>
              <a:gd name="connsiteX92" fmla="*/ 10731357 w 12192000"/>
              <a:gd name="connsiteY92" fmla="*/ 2137725 h 6858000"/>
              <a:gd name="connsiteX93" fmla="*/ 10678525 w 12192000"/>
              <a:gd name="connsiteY93" fmla="*/ 2070656 h 6858000"/>
              <a:gd name="connsiteX94" fmla="*/ 10735999 w 12192000"/>
              <a:gd name="connsiteY94" fmla="*/ 1956587 h 6858000"/>
              <a:gd name="connsiteX95" fmla="*/ 10824246 w 12192000"/>
              <a:gd name="connsiteY95" fmla="*/ 1862584 h 6858000"/>
              <a:gd name="connsiteX96" fmla="*/ 10773156 w 12192000"/>
              <a:gd name="connsiteY96" fmla="*/ 1768054 h 6858000"/>
              <a:gd name="connsiteX97" fmla="*/ 10716261 w 12192000"/>
              <a:gd name="connsiteY97" fmla="*/ 1678278 h 6858000"/>
              <a:gd name="connsiteX98" fmla="*/ 10554864 w 12192000"/>
              <a:gd name="connsiteY98" fmla="*/ 1477599 h 6858000"/>
              <a:gd name="connsiteX99" fmla="*/ 10267483 w 12192000"/>
              <a:gd name="connsiteY99" fmla="*/ 1324977 h 6858000"/>
              <a:gd name="connsiteX100" fmla="*/ 9913337 w 12192000"/>
              <a:gd name="connsiteY100" fmla="*/ 1202458 h 6858000"/>
              <a:gd name="connsiteX101" fmla="*/ 10024805 w 12192000"/>
              <a:gd name="connsiteY101" fmla="*/ 1124827 h 6858000"/>
              <a:gd name="connsiteX102" fmla="*/ 9411726 w 12192000"/>
              <a:gd name="connsiteY102" fmla="*/ 980655 h 6858000"/>
              <a:gd name="connsiteX103" fmla="*/ 9930753 w 12192000"/>
              <a:gd name="connsiteY103" fmla="*/ 901968 h 6858000"/>
              <a:gd name="connsiteX104" fmla="*/ 9894178 w 12192000"/>
              <a:gd name="connsiteY104" fmla="*/ 871339 h 6858000"/>
              <a:gd name="connsiteX105" fmla="*/ 9858182 w 12192000"/>
              <a:gd name="connsiteY105" fmla="*/ 839125 h 6858000"/>
              <a:gd name="connsiteX106" fmla="*/ 10131050 w 12192000"/>
              <a:gd name="connsiteY106" fmla="*/ 792652 h 6858000"/>
              <a:gd name="connsiteX107" fmla="*/ 10006808 w 12192000"/>
              <a:gd name="connsiteY107" fmla="*/ 731920 h 6858000"/>
              <a:gd name="connsiteX108" fmla="*/ 10233809 w 12192000"/>
              <a:gd name="connsiteY108" fmla="*/ 710268 h 6858000"/>
              <a:gd name="connsiteX109" fmla="*/ 10267483 w 12192000"/>
              <a:gd name="connsiteY109" fmla="*/ 628940 h 6858000"/>
              <a:gd name="connsiteX110" fmla="*/ 10136275 w 12192000"/>
              <a:gd name="connsiteY110" fmla="*/ 589333 h 6858000"/>
              <a:gd name="connsiteX111" fmla="*/ 9131312 w 12192000"/>
              <a:gd name="connsiteY111" fmla="*/ 480544 h 6858000"/>
              <a:gd name="connsiteX112" fmla="*/ 7479600 w 12192000"/>
              <a:gd name="connsiteY112" fmla="*/ 454667 h 6858000"/>
              <a:gd name="connsiteX113" fmla="*/ 6724001 w 12192000"/>
              <a:gd name="connsiteY113" fmla="*/ 434021 h 6858000"/>
              <a:gd name="connsiteX114" fmla="*/ 0 w 12192000"/>
              <a:gd name="connsiteY114" fmla="*/ 0 h 6858000"/>
              <a:gd name="connsiteX115" fmla="*/ 12192000 w 12192000"/>
              <a:gd name="connsiteY115" fmla="*/ 0 h 6858000"/>
              <a:gd name="connsiteX116" fmla="*/ 12192000 w 12192000"/>
              <a:gd name="connsiteY116" fmla="*/ 6858000 h 6858000"/>
              <a:gd name="connsiteX117" fmla="*/ 0 w 12192000"/>
              <a:gd name="connsiteY11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12192000" h="6858000">
                <a:moveTo>
                  <a:pt x="6724001" y="434021"/>
                </a:moveTo>
                <a:cubicBezTo>
                  <a:pt x="6639882" y="433113"/>
                  <a:pt x="6555627" y="433147"/>
                  <a:pt x="6471155" y="434599"/>
                </a:cubicBezTo>
                <a:cubicBezTo>
                  <a:pt x="6109461" y="440937"/>
                  <a:pt x="5748349" y="439351"/>
                  <a:pt x="5384913" y="497971"/>
                </a:cubicBezTo>
                <a:cubicBezTo>
                  <a:pt x="5199132" y="528072"/>
                  <a:pt x="5005803" y="518038"/>
                  <a:pt x="4818280" y="541802"/>
                </a:cubicBezTo>
                <a:cubicBezTo>
                  <a:pt x="4532641" y="578242"/>
                  <a:pt x="4247003" y="621019"/>
                  <a:pt x="3965428" y="675942"/>
                </a:cubicBezTo>
                <a:cubicBezTo>
                  <a:pt x="3877181" y="693369"/>
                  <a:pt x="3768034" y="703930"/>
                  <a:pt x="3699528" y="770472"/>
                </a:cubicBezTo>
                <a:cubicBezTo>
                  <a:pt x="3590961" y="728224"/>
                  <a:pt x="3523617" y="807966"/>
                  <a:pt x="3438854" y="834899"/>
                </a:cubicBezTo>
                <a:cubicBezTo>
                  <a:pt x="3405761" y="845462"/>
                  <a:pt x="3362218" y="860248"/>
                  <a:pt x="3367443" y="893518"/>
                </a:cubicBezTo>
                <a:cubicBezTo>
                  <a:pt x="3372089" y="935238"/>
                  <a:pt x="3420855" y="962172"/>
                  <a:pt x="3467301" y="953722"/>
                </a:cubicBezTo>
                <a:cubicBezTo>
                  <a:pt x="3611863" y="927317"/>
                  <a:pt x="3741328" y="986464"/>
                  <a:pt x="3889955" y="977486"/>
                </a:cubicBezTo>
                <a:cubicBezTo>
                  <a:pt x="3760488" y="1002836"/>
                  <a:pt x="3631601" y="1028713"/>
                  <a:pt x="3502135" y="1054062"/>
                </a:cubicBezTo>
                <a:cubicBezTo>
                  <a:pt x="3694303" y="1074129"/>
                  <a:pt x="3883568" y="1038218"/>
                  <a:pt x="4072832" y="1017622"/>
                </a:cubicBezTo>
                <a:cubicBezTo>
                  <a:pt x="4133792" y="1011285"/>
                  <a:pt x="4228424" y="962699"/>
                  <a:pt x="4244099" y="1030825"/>
                </a:cubicBezTo>
                <a:cubicBezTo>
                  <a:pt x="4254550" y="1076242"/>
                  <a:pt x="4152951" y="1079410"/>
                  <a:pt x="4095475" y="1092084"/>
                </a:cubicBezTo>
                <a:cubicBezTo>
                  <a:pt x="3841766" y="1146479"/>
                  <a:pt x="3583994" y="1178165"/>
                  <a:pt x="3327386" y="1215660"/>
                </a:cubicBezTo>
                <a:cubicBezTo>
                  <a:pt x="3303001" y="1219357"/>
                  <a:pt x="3271070" y="1216188"/>
                  <a:pt x="3254813" y="1226749"/>
                </a:cubicBezTo>
                <a:cubicBezTo>
                  <a:pt x="3123605" y="1311774"/>
                  <a:pt x="2957563" y="1339765"/>
                  <a:pt x="2776427" y="1401552"/>
                </a:cubicBezTo>
                <a:cubicBezTo>
                  <a:pt x="2890798" y="1430598"/>
                  <a:pt x="2968012" y="1370921"/>
                  <a:pt x="3063226" y="1384124"/>
                </a:cubicBezTo>
                <a:cubicBezTo>
                  <a:pt x="2966272" y="1448024"/>
                  <a:pt x="2853641" y="1460171"/>
                  <a:pt x="2754945" y="1495025"/>
                </a:cubicBezTo>
                <a:cubicBezTo>
                  <a:pt x="2684117" y="1519846"/>
                  <a:pt x="2421119" y="1597477"/>
                  <a:pt x="2381061" y="1619658"/>
                </a:cubicBezTo>
                <a:cubicBezTo>
                  <a:pt x="2260302" y="1688311"/>
                  <a:pt x="2107033" y="1720525"/>
                  <a:pt x="2008336" y="1814527"/>
                </a:cubicBezTo>
                <a:cubicBezTo>
                  <a:pt x="1938668" y="1880540"/>
                  <a:pt x="1822554" y="1868393"/>
                  <a:pt x="1740695" y="1914337"/>
                </a:cubicBezTo>
                <a:cubicBezTo>
                  <a:pt x="1711667" y="1957642"/>
                  <a:pt x="1767982" y="1968733"/>
                  <a:pt x="1787720" y="1991970"/>
                </a:cubicBezTo>
                <a:cubicBezTo>
                  <a:pt x="1813846" y="2023126"/>
                  <a:pt x="1767401" y="2040555"/>
                  <a:pt x="1754048" y="2078049"/>
                </a:cubicBezTo>
                <a:cubicBezTo>
                  <a:pt x="1907898" y="2035802"/>
                  <a:pt x="2054781" y="2010981"/>
                  <a:pt x="2228951" y="1996721"/>
                </a:cubicBezTo>
                <a:cubicBezTo>
                  <a:pt x="2171475" y="2057452"/>
                  <a:pt x="2101807" y="2031048"/>
                  <a:pt x="2054781" y="2053228"/>
                </a:cubicBezTo>
                <a:cubicBezTo>
                  <a:pt x="2024011" y="2067487"/>
                  <a:pt x="1976984" y="2073824"/>
                  <a:pt x="1985693" y="2109207"/>
                </a:cubicBezTo>
                <a:cubicBezTo>
                  <a:pt x="1992660" y="2137196"/>
                  <a:pt x="2032140" y="2133500"/>
                  <a:pt x="2061168" y="2130859"/>
                </a:cubicBezTo>
                <a:cubicBezTo>
                  <a:pt x="2172636" y="2120825"/>
                  <a:pt x="2281202" y="2117656"/>
                  <a:pt x="2388026" y="2184726"/>
                </a:cubicBezTo>
                <a:cubicBezTo>
                  <a:pt x="2116321" y="2282425"/>
                  <a:pt x="1803977" y="2241233"/>
                  <a:pt x="1560719" y="2384876"/>
                </a:cubicBezTo>
                <a:cubicBezTo>
                  <a:pt x="1594973" y="2429237"/>
                  <a:pt x="1643739" y="2405472"/>
                  <a:pt x="1679734" y="2400191"/>
                </a:cubicBezTo>
                <a:cubicBezTo>
                  <a:pt x="1916026" y="2364279"/>
                  <a:pt x="2760170" y="2428180"/>
                  <a:pt x="2882089" y="2383292"/>
                </a:cubicBezTo>
                <a:cubicBezTo>
                  <a:pt x="2956983" y="2355830"/>
                  <a:pt x="3035941" y="2342628"/>
                  <a:pt x="3116638" y="2359528"/>
                </a:cubicBezTo>
                <a:cubicBezTo>
                  <a:pt x="3194434" y="2375898"/>
                  <a:pt x="3174696" y="2605622"/>
                  <a:pt x="2897765" y="2758243"/>
                </a:cubicBezTo>
                <a:cubicBezTo>
                  <a:pt x="2858286" y="2779895"/>
                  <a:pt x="3034779" y="2811053"/>
                  <a:pt x="2981367" y="2829008"/>
                </a:cubicBezTo>
                <a:cubicBezTo>
                  <a:pt x="2939566" y="2843267"/>
                  <a:pt x="2734626" y="2835346"/>
                  <a:pt x="2682955" y="2846436"/>
                </a:cubicBezTo>
                <a:cubicBezTo>
                  <a:pt x="2662635" y="2851188"/>
                  <a:pt x="2040267" y="3029159"/>
                  <a:pt x="2099485" y="3066653"/>
                </a:cubicBezTo>
                <a:cubicBezTo>
                  <a:pt x="2276558" y="3179139"/>
                  <a:pt x="2869897" y="3385098"/>
                  <a:pt x="1807460" y="3454808"/>
                </a:cubicBezTo>
                <a:cubicBezTo>
                  <a:pt x="1841132" y="3495472"/>
                  <a:pt x="1934024" y="3469596"/>
                  <a:pt x="1921251" y="3540889"/>
                </a:cubicBezTo>
                <a:cubicBezTo>
                  <a:pt x="1780173" y="3579440"/>
                  <a:pt x="1617035" y="3577328"/>
                  <a:pt x="1453313" y="3637002"/>
                </a:cubicBezTo>
                <a:cubicBezTo>
                  <a:pt x="1527047" y="3680307"/>
                  <a:pt x="1611808" y="3653902"/>
                  <a:pt x="1686122" y="3667634"/>
                </a:cubicBezTo>
                <a:cubicBezTo>
                  <a:pt x="1644320" y="3722027"/>
                  <a:pt x="1572330" y="3713578"/>
                  <a:pt x="1513692" y="3725196"/>
                </a:cubicBezTo>
                <a:cubicBezTo>
                  <a:pt x="1459700" y="3736286"/>
                  <a:pt x="1345329" y="3830816"/>
                  <a:pt x="1369711" y="3826063"/>
                </a:cubicBezTo>
                <a:cubicBezTo>
                  <a:pt x="1595553" y="3783815"/>
                  <a:pt x="1824877" y="3795434"/>
                  <a:pt x="2051298" y="3754242"/>
                </a:cubicBezTo>
                <a:cubicBezTo>
                  <a:pt x="2126192" y="3740511"/>
                  <a:pt x="2210955" y="3714106"/>
                  <a:pt x="2245207" y="3797018"/>
                </a:cubicBezTo>
                <a:cubicBezTo>
                  <a:pt x="2255659" y="3821310"/>
                  <a:pt x="2248109" y="3829232"/>
                  <a:pt x="2353192" y="3796489"/>
                </a:cubicBezTo>
                <a:cubicBezTo>
                  <a:pt x="2394414" y="3783815"/>
                  <a:pt x="2448988" y="3770085"/>
                  <a:pt x="2490207" y="3801242"/>
                </a:cubicBezTo>
                <a:cubicBezTo>
                  <a:pt x="2464082" y="3840321"/>
                  <a:pt x="2413572" y="3828703"/>
                  <a:pt x="2375835" y="3839794"/>
                </a:cubicBezTo>
                <a:cubicBezTo>
                  <a:pt x="2275978" y="3868311"/>
                  <a:pt x="2619094" y="3977100"/>
                  <a:pt x="2522138" y="4009841"/>
                </a:cubicBezTo>
                <a:cubicBezTo>
                  <a:pt x="2323584" y="4076912"/>
                  <a:pt x="2199343" y="4057372"/>
                  <a:pt x="1998466" y="4130778"/>
                </a:cubicBezTo>
                <a:cubicBezTo>
                  <a:pt x="2066973" y="4129192"/>
                  <a:pt x="2046072" y="4154543"/>
                  <a:pt x="2114580" y="4154543"/>
                </a:cubicBezTo>
                <a:cubicBezTo>
                  <a:pt x="2145350" y="4154543"/>
                  <a:pt x="2177862" y="4160878"/>
                  <a:pt x="2177862" y="4189925"/>
                </a:cubicBezTo>
                <a:cubicBezTo>
                  <a:pt x="2177862" y="4217385"/>
                  <a:pt x="1817330" y="4367895"/>
                  <a:pt x="1868419" y="4382153"/>
                </a:cubicBezTo>
                <a:cubicBezTo>
                  <a:pt x="2007755" y="4420704"/>
                  <a:pt x="2365385" y="4302410"/>
                  <a:pt x="2279460" y="4356805"/>
                </a:cubicBezTo>
                <a:cubicBezTo>
                  <a:pt x="2148834" y="4439716"/>
                  <a:pt x="2129094" y="4456088"/>
                  <a:pt x="2029817" y="4468235"/>
                </a:cubicBezTo>
                <a:cubicBezTo>
                  <a:pt x="1944474" y="4478796"/>
                  <a:pt x="1644320" y="4710633"/>
                  <a:pt x="1560137" y="4730172"/>
                </a:cubicBezTo>
                <a:cubicBezTo>
                  <a:pt x="1485825" y="4747072"/>
                  <a:pt x="1774947" y="4800410"/>
                  <a:pt x="1956664" y="4820477"/>
                </a:cubicBezTo>
                <a:cubicBezTo>
                  <a:pt x="2130256" y="4840017"/>
                  <a:pt x="3101544" y="4789319"/>
                  <a:pt x="3268168" y="4852692"/>
                </a:cubicBezTo>
                <a:cubicBezTo>
                  <a:pt x="3111993" y="4878041"/>
                  <a:pt x="2970336" y="4953030"/>
                  <a:pt x="2807197" y="4939300"/>
                </a:cubicBezTo>
                <a:cubicBezTo>
                  <a:pt x="2773524" y="4936660"/>
                  <a:pt x="2724756" y="4930323"/>
                  <a:pt x="2721272" y="4970458"/>
                </a:cubicBezTo>
                <a:cubicBezTo>
                  <a:pt x="2718369" y="5005313"/>
                  <a:pt x="2788038" y="4981548"/>
                  <a:pt x="2802552" y="5014291"/>
                </a:cubicBezTo>
                <a:cubicBezTo>
                  <a:pt x="2719531" y="5060235"/>
                  <a:pt x="2621415" y="5018515"/>
                  <a:pt x="2537812" y="5053898"/>
                </a:cubicBezTo>
                <a:cubicBezTo>
                  <a:pt x="2491948" y="5099314"/>
                  <a:pt x="2589483" y="5107236"/>
                  <a:pt x="2569744" y="5153182"/>
                </a:cubicBezTo>
                <a:cubicBezTo>
                  <a:pt x="2301522" y="5193845"/>
                  <a:pt x="2252174" y="5268836"/>
                  <a:pt x="1987436" y="5334320"/>
                </a:cubicBezTo>
                <a:cubicBezTo>
                  <a:pt x="1971179" y="5338545"/>
                  <a:pt x="1958407" y="5352274"/>
                  <a:pt x="1972921" y="5382376"/>
                </a:cubicBezTo>
                <a:cubicBezTo>
                  <a:pt x="2087874" y="5396107"/>
                  <a:pt x="2215599" y="5373399"/>
                  <a:pt x="2341001" y="5360725"/>
                </a:cubicBezTo>
                <a:cubicBezTo>
                  <a:pt x="2537812" y="5340129"/>
                  <a:pt x="2533748" y="5339072"/>
                  <a:pt x="2710822" y="5418816"/>
                </a:cubicBezTo>
                <a:cubicBezTo>
                  <a:pt x="2743914" y="5433602"/>
                  <a:pt x="2801390" y="5438355"/>
                  <a:pt x="2833903" y="5413007"/>
                </a:cubicBezTo>
                <a:cubicBezTo>
                  <a:pt x="2896604" y="5364422"/>
                  <a:pt x="2950016" y="5368646"/>
                  <a:pt x="3011556" y="5399276"/>
                </a:cubicBezTo>
                <a:cubicBezTo>
                  <a:pt x="3077160" y="5432547"/>
                  <a:pt x="3171793" y="5391882"/>
                  <a:pt x="3254233" y="5439412"/>
                </a:cubicBezTo>
                <a:cubicBezTo>
                  <a:pt x="3099802" y="5473739"/>
                  <a:pt x="2957563" y="5473739"/>
                  <a:pt x="2792101" y="5471625"/>
                </a:cubicBezTo>
                <a:cubicBezTo>
                  <a:pt x="2846095" y="5537639"/>
                  <a:pt x="2914601" y="5536582"/>
                  <a:pt x="2977303" y="5539751"/>
                </a:cubicBezTo>
                <a:cubicBezTo>
                  <a:pt x="3214174" y="5551898"/>
                  <a:pt x="3601411" y="5660686"/>
                  <a:pt x="3656566" y="5678642"/>
                </a:cubicBezTo>
                <a:cubicBezTo>
                  <a:pt x="4280675" y="5879847"/>
                  <a:pt x="4178497" y="5898332"/>
                  <a:pt x="4858340" y="5969625"/>
                </a:cubicBezTo>
                <a:cubicBezTo>
                  <a:pt x="5261253" y="6011873"/>
                  <a:pt x="4887368" y="6032469"/>
                  <a:pt x="5296668" y="6043559"/>
                </a:cubicBezTo>
                <a:cubicBezTo>
                  <a:pt x="5349500" y="6045143"/>
                  <a:pt x="5402911" y="6044087"/>
                  <a:pt x="5456323" y="6042502"/>
                </a:cubicBezTo>
                <a:cubicBezTo>
                  <a:pt x="5368077" y="6073134"/>
                  <a:pt x="5267058" y="6100066"/>
                  <a:pt x="5267058" y="6100066"/>
                </a:cubicBezTo>
                <a:cubicBezTo>
                  <a:pt x="5267058" y="6100066"/>
                  <a:pt x="5318728" y="6208854"/>
                  <a:pt x="7095266" y="6287541"/>
                </a:cubicBezTo>
                <a:cubicBezTo>
                  <a:pt x="7422124" y="6302329"/>
                  <a:pt x="9563254" y="6024548"/>
                  <a:pt x="9707235" y="5994446"/>
                </a:cubicBezTo>
                <a:cubicBezTo>
                  <a:pt x="9844249" y="5966984"/>
                  <a:pt x="10002164" y="5671247"/>
                  <a:pt x="10083442" y="5678642"/>
                </a:cubicBezTo>
                <a:cubicBezTo>
                  <a:pt x="10103183" y="5653293"/>
                  <a:pt x="10283158" y="5139979"/>
                  <a:pt x="10338892" y="4650957"/>
                </a:cubicBezTo>
                <a:cubicBezTo>
                  <a:pt x="10448618" y="4580718"/>
                  <a:pt x="10551960" y="4503088"/>
                  <a:pt x="10628013" y="4411198"/>
                </a:cubicBezTo>
                <a:cubicBezTo>
                  <a:pt x="10675040" y="4354692"/>
                  <a:pt x="10718003" y="4298185"/>
                  <a:pt x="10802766" y="4258050"/>
                </a:cubicBezTo>
                <a:cubicBezTo>
                  <a:pt x="10755739" y="4203128"/>
                  <a:pt x="10675040" y="4190453"/>
                  <a:pt x="10614662" y="4150318"/>
                </a:cubicBezTo>
                <a:cubicBezTo>
                  <a:pt x="10610017" y="4117046"/>
                  <a:pt x="10705811" y="4127081"/>
                  <a:pt x="10681427" y="4054203"/>
                </a:cubicBezTo>
                <a:cubicBezTo>
                  <a:pt x="10648335" y="3957032"/>
                  <a:pt x="10684328" y="3846131"/>
                  <a:pt x="10520029" y="3804411"/>
                </a:cubicBezTo>
                <a:cubicBezTo>
                  <a:pt x="10476485" y="3709881"/>
                  <a:pt x="10464294" y="3558845"/>
                  <a:pt x="10568798" y="3466426"/>
                </a:cubicBezTo>
                <a:cubicBezTo>
                  <a:pt x="10724388" y="3328592"/>
                  <a:pt x="10699424" y="3240927"/>
                  <a:pt x="10499709" y="3166465"/>
                </a:cubicBezTo>
                <a:cubicBezTo>
                  <a:pt x="10474164" y="3156958"/>
                  <a:pt x="10501452" y="2570768"/>
                  <a:pt x="10489840" y="2546475"/>
                </a:cubicBezTo>
                <a:cubicBezTo>
                  <a:pt x="10508418" y="2513205"/>
                  <a:pt x="10551960" y="2521126"/>
                  <a:pt x="10584471" y="2512148"/>
                </a:cubicBezTo>
                <a:cubicBezTo>
                  <a:pt x="10726711" y="2474125"/>
                  <a:pt x="10731357" y="2474125"/>
                  <a:pt x="10695942" y="2358471"/>
                </a:cubicBezTo>
                <a:cubicBezTo>
                  <a:pt x="10685490" y="2323616"/>
                  <a:pt x="10709874" y="2309357"/>
                  <a:pt x="10732516" y="2287706"/>
                </a:cubicBezTo>
                <a:cubicBezTo>
                  <a:pt x="10817280" y="2206905"/>
                  <a:pt x="10817860" y="2205850"/>
                  <a:pt x="10731357" y="2137725"/>
                </a:cubicBezTo>
                <a:cubicBezTo>
                  <a:pt x="10706391" y="2118185"/>
                  <a:pt x="10689555" y="2097061"/>
                  <a:pt x="10678525" y="2070656"/>
                </a:cubicBezTo>
                <a:cubicBezTo>
                  <a:pt x="10658203" y="2022599"/>
                  <a:pt x="10658784" y="1982463"/>
                  <a:pt x="10735999" y="1956587"/>
                </a:cubicBezTo>
                <a:cubicBezTo>
                  <a:pt x="10789993" y="1938104"/>
                  <a:pt x="10820762" y="1916978"/>
                  <a:pt x="10824246" y="1862584"/>
                </a:cubicBezTo>
                <a:cubicBezTo>
                  <a:pt x="10826570" y="1817166"/>
                  <a:pt x="10832955" y="1787594"/>
                  <a:pt x="10773156" y="1768054"/>
                </a:cubicBezTo>
                <a:cubicBezTo>
                  <a:pt x="10724969" y="1752211"/>
                  <a:pt x="10711036" y="1718412"/>
                  <a:pt x="10716261" y="1678278"/>
                </a:cubicBezTo>
                <a:cubicBezTo>
                  <a:pt x="10728452" y="1580050"/>
                  <a:pt x="10662849" y="1522487"/>
                  <a:pt x="10554864" y="1477599"/>
                </a:cubicBezTo>
                <a:cubicBezTo>
                  <a:pt x="10452101" y="1434822"/>
                  <a:pt x="10362116" y="1377259"/>
                  <a:pt x="10267483" y="1324977"/>
                </a:cubicBezTo>
                <a:cubicBezTo>
                  <a:pt x="10162399" y="1266887"/>
                  <a:pt x="10040481" y="1232031"/>
                  <a:pt x="9913337" y="1202458"/>
                </a:cubicBezTo>
                <a:cubicBezTo>
                  <a:pt x="9936561" y="1160210"/>
                  <a:pt x="10016678" y="1183974"/>
                  <a:pt x="10024805" y="1124827"/>
                </a:cubicBezTo>
                <a:cubicBezTo>
                  <a:pt x="9826251" y="1074658"/>
                  <a:pt x="9636408" y="999139"/>
                  <a:pt x="9411726" y="980655"/>
                </a:cubicBezTo>
                <a:cubicBezTo>
                  <a:pt x="9593444" y="990161"/>
                  <a:pt x="9758326" y="922036"/>
                  <a:pt x="9930753" y="901968"/>
                </a:cubicBezTo>
                <a:cubicBezTo>
                  <a:pt x="9947008" y="868698"/>
                  <a:pt x="9909273" y="877147"/>
                  <a:pt x="9894178" y="871339"/>
                </a:cubicBezTo>
                <a:cubicBezTo>
                  <a:pt x="9879083" y="865001"/>
                  <a:pt x="9860506" y="862889"/>
                  <a:pt x="9858182" y="839125"/>
                </a:cubicBezTo>
                <a:cubicBezTo>
                  <a:pt x="9941205" y="804798"/>
                  <a:pt x="10045126" y="827506"/>
                  <a:pt x="10131050" y="792652"/>
                </a:cubicBezTo>
                <a:cubicBezTo>
                  <a:pt x="10111891" y="741954"/>
                  <a:pt x="10037578" y="772583"/>
                  <a:pt x="10006808" y="731920"/>
                </a:cubicBezTo>
                <a:cubicBezTo>
                  <a:pt x="10086927" y="724526"/>
                  <a:pt x="10161239" y="721357"/>
                  <a:pt x="10233809" y="710268"/>
                </a:cubicBezTo>
                <a:cubicBezTo>
                  <a:pt x="10290705" y="701818"/>
                  <a:pt x="10306380" y="658513"/>
                  <a:pt x="10267483" y="628940"/>
                </a:cubicBezTo>
                <a:cubicBezTo>
                  <a:pt x="10232648" y="602536"/>
                  <a:pt x="10181559" y="600422"/>
                  <a:pt x="10136275" y="589333"/>
                </a:cubicBezTo>
                <a:cubicBezTo>
                  <a:pt x="9813479" y="512230"/>
                  <a:pt x="9474428" y="487409"/>
                  <a:pt x="9131312" y="480544"/>
                </a:cubicBezTo>
                <a:cubicBezTo>
                  <a:pt x="8580936" y="469453"/>
                  <a:pt x="8028817" y="469982"/>
                  <a:pt x="7479600" y="454667"/>
                </a:cubicBezTo>
                <a:cubicBezTo>
                  <a:pt x="7227489" y="447934"/>
                  <a:pt x="6976357" y="436744"/>
                  <a:pt x="6724001" y="43402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8" name="Picture 4" descr="Running track kids Vectors - Download Free High-Quality Vectors from  Freepik | Freepik">
            <a:extLst>
              <a:ext uri="{FF2B5EF4-FFF2-40B4-BE49-F238E27FC236}">
                <a16:creationId xmlns:a16="http://schemas.microsoft.com/office/drawing/2014/main" id="{5B153A8C-DA37-1C27-1F68-D7B112F98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489" y="1289713"/>
            <a:ext cx="5488097" cy="4073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4259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477EB-5F0E-8232-7CEE-2BF18922C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86A498-26EE-4BCF-57C4-1D64A971F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 Στην οικογένειά μου έχουμε  μόνο κορίτσια.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DA87EA3-B02E-66EC-3DD6-B5979081F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3114"/>
            <a:ext cx="8088086" cy="46638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8000" dirty="0"/>
          </a:p>
          <a:p>
            <a:pPr marL="0" indent="0">
              <a:buNone/>
            </a:pPr>
            <a:r>
              <a:rPr lang="el-GR" sz="6000" dirty="0"/>
              <a:t>(α) Έχω μόνο αδερφούς.</a:t>
            </a:r>
          </a:p>
          <a:p>
            <a:pPr marL="0" indent="0">
              <a:buNone/>
            </a:pPr>
            <a:r>
              <a:rPr lang="el-GR" sz="6000" dirty="0"/>
              <a:t>(β) Έχω μόνο αδερφές.</a:t>
            </a:r>
            <a:endParaRPr lang="el-CY" sz="6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FA855E69-DEA1-DA33-07DD-8DBB9251F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2229" y="1513114"/>
            <a:ext cx="2884714" cy="4663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0911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689474-7A56-DCB3-A47C-1BF86AC61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6C13BC-7F7F-BCBD-FD7B-B2A46809A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4. Μου  αρέσει ________ 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FD0DCD6-42EF-7217-FC02-682B85345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47032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8800" dirty="0"/>
              <a:t>(α)η Βιολογία</a:t>
            </a:r>
          </a:p>
          <a:p>
            <a:pPr marL="0" indent="0">
              <a:buNone/>
            </a:pPr>
            <a:r>
              <a:rPr lang="el-GR" sz="8800" dirty="0"/>
              <a:t>(β) τα Ελληνικά</a:t>
            </a:r>
            <a:endParaRPr lang="el-CY" sz="88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1ED039F6-3AD3-FC7F-FC94-A98049DA3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6991" y="1825625"/>
            <a:ext cx="3258438" cy="4030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1183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BAE29-C2B0-CF0C-B974-74A715CA6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EA2E4C-EA4B-5A7F-81D5-3AA256AE8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5. Μου  αρέσουν ________ 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560E030-E2FF-78A7-008B-FD6A28FA1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7977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8000" dirty="0"/>
              <a:t>(α)η Βιολογία</a:t>
            </a:r>
          </a:p>
          <a:p>
            <a:pPr marL="0" indent="0">
              <a:buNone/>
            </a:pPr>
            <a:r>
              <a:rPr lang="el-GR" sz="8000" dirty="0"/>
              <a:t>(β)τα Ελληνικά</a:t>
            </a:r>
            <a:endParaRPr lang="el-CY" sz="80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CB52EFE0-C7D5-3FFD-61B5-1BAD5471CA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35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763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B9E2F-A38D-604E-A9C3-0CFFBF20C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B180C5-5650-72C2-4644-AEA0DCE03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6.Το καλοκαίρι  φοράμε ________ 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86E5AA-61BB-CF92-A6A0-4E32D9A37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6611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9600" dirty="0"/>
              <a:t>(α) κασκόλ</a:t>
            </a:r>
          </a:p>
          <a:p>
            <a:pPr marL="0" indent="0">
              <a:buNone/>
            </a:pPr>
            <a:r>
              <a:rPr lang="el-GR" sz="9600" dirty="0"/>
              <a:t>(β) μαγιό</a:t>
            </a:r>
            <a:endParaRPr lang="el-CY" sz="96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2B5E6EBE-3693-E0CD-20C3-050A325F9D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3204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9C278-360E-DAA3-A3B9-246D9B666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ECBF2A-0B36-320D-0C87-C9D05D963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7. Τον χειμώνα φοράμε ________ 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5A9C328-A8B7-420F-A473-082579864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7497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7200" dirty="0"/>
              <a:t>(α)μπουφάν</a:t>
            </a:r>
          </a:p>
          <a:p>
            <a:pPr marL="0" indent="0">
              <a:buNone/>
            </a:pPr>
            <a:r>
              <a:rPr lang="el-GR" sz="7200" dirty="0"/>
              <a:t>(β)παντελονάκι</a:t>
            </a:r>
            <a:endParaRPr lang="el-CY" sz="72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AA07B190-CBEF-97E3-B74A-DBB1CE6B54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7058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2DF29-DCD2-2404-22EB-735D6932B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EE9D06-104C-70F1-ED88-0AEC160FC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8. Για τη  λέξη  </a:t>
            </a:r>
            <a:r>
              <a:rPr lang="el-GR" u="sng" dirty="0"/>
              <a:t>ντομάτα</a:t>
            </a:r>
            <a:r>
              <a:rPr lang="el-GR" dirty="0"/>
              <a:t>  το κατάλληλο άρθρο  είναι το ________ .</a:t>
            </a:r>
            <a:endParaRPr lang="el-CY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F33146A-ED6D-DB41-3D59-51B342DD3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0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9600" dirty="0"/>
              <a:t>(α) η</a:t>
            </a:r>
          </a:p>
          <a:p>
            <a:pPr marL="0" indent="0">
              <a:buNone/>
            </a:pPr>
            <a:r>
              <a:rPr lang="el-GR" sz="9600" dirty="0"/>
              <a:t>(β) ο</a:t>
            </a:r>
            <a:endParaRPr lang="el-CY" sz="9600" dirty="0"/>
          </a:p>
        </p:txBody>
      </p:sp>
      <p:pic>
        <p:nvPicPr>
          <p:cNvPr id="4" name="Picture 4" descr="μαύρη μαθήτρια Στοκ Εικονογραφήσεις, Vectors, &amp; Clipart – (115,647 Στοκ  Εικονογραφήσεις)">
            <a:extLst>
              <a:ext uri="{FF2B5EF4-FFF2-40B4-BE49-F238E27FC236}">
                <a16:creationId xmlns:a16="http://schemas.microsoft.com/office/drawing/2014/main" id="{1D7C039E-40BF-5A37-D1B8-40FB613309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22" y="1825626"/>
            <a:ext cx="3698421" cy="45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86591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611</Words>
  <Application>Microsoft Office PowerPoint</Application>
  <PresentationFormat>Ευρεία οθόνη</PresentationFormat>
  <Paragraphs>147</Paragraphs>
  <Slides>31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31</vt:i4>
      </vt:variant>
    </vt:vector>
  </HeadingPairs>
  <TitlesOfParts>
    <vt:vector size="37" baseType="lpstr">
      <vt:lpstr>Aptos</vt:lpstr>
      <vt:lpstr>Aptos Display</vt:lpstr>
      <vt:lpstr>Arial</vt:lpstr>
      <vt:lpstr>Calibri</vt:lpstr>
      <vt:lpstr>Wingdings</vt:lpstr>
      <vt:lpstr>Θέμα του Office</vt:lpstr>
      <vt:lpstr>Παρουσίαση του PowerPoint</vt:lpstr>
      <vt:lpstr>1. Συνήθως το πρωί  τρώμε  ________ .</vt:lpstr>
      <vt:lpstr>2. Συνήθως το πρωί πίνουμε ________ .</vt:lpstr>
      <vt:lpstr>3. Στην οικογένειά μου έχουμε  μόνο κορίτσια.</vt:lpstr>
      <vt:lpstr>4. Μου  αρέσει ________ .</vt:lpstr>
      <vt:lpstr>5. Μου  αρέσουν ________ .</vt:lpstr>
      <vt:lpstr> 6.Το καλοκαίρι  φοράμε ________ .</vt:lpstr>
      <vt:lpstr> 7. Τον χειμώνα φοράμε ________ .</vt:lpstr>
      <vt:lpstr> 8. Για τη  λέξη  ντομάτα  το κατάλληλο άρθρο  είναι το ________ .</vt:lpstr>
      <vt:lpstr> 9. Για τη  λέξη ανανάς το κατάλληλο άρθρο  είναι το ________ .</vt:lpstr>
      <vt:lpstr> 10. Για τη  λέξη  αγγούρι το κατάλληλο άρθρο  είναι το ________ .</vt:lpstr>
      <vt:lpstr> 11. Τον λένε _________ .</vt:lpstr>
      <vt:lpstr> 12. Είναι ο  __________ .</vt:lpstr>
      <vt:lpstr> 13. Με το ________γράφουμε.</vt:lpstr>
      <vt:lpstr> 14. Εσείς _______ μαθητές;</vt:lpstr>
      <vt:lpstr> 15. Η ώρα είναι  ______ .</vt:lpstr>
      <vt:lpstr> 16. Στο  μπάνιο _______ .</vt:lpstr>
      <vt:lpstr> 17. Είμαι  από  τον  __________ .  </vt:lpstr>
      <vt:lpstr> 18. Είμαι  ___ χρονών.  </vt:lpstr>
      <vt:lpstr> 19. Είμαι  ___ χρονών.  </vt:lpstr>
      <vt:lpstr> 20. Έχω ____ φίλους.  </vt:lpstr>
      <vt:lpstr> 21. Έχω ____ φίλες.  </vt:lpstr>
      <vt:lpstr> 22. Το σπίτι  ____ μικρό.  </vt:lpstr>
      <vt:lpstr> 23. Η κυρία Μαρία είναι _____ .  </vt:lpstr>
      <vt:lpstr> 24. Ο κύριος Αντρέας είναι  _______.  </vt:lpstr>
      <vt:lpstr>Παρουσίαση του PowerPoint</vt:lpstr>
      <vt:lpstr>Ο Καναδάς    Η Συρία       Το   Ιράκ</vt:lpstr>
      <vt:lpstr>Παρουσίαση του PowerPoint</vt:lpstr>
      <vt:lpstr>Μένω  στον  /   στη(ν)  / στο 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1.Συνήθως το πρωί  τρώμε  </dc:title>
  <dc:creator>Eleni Charalambous</dc:creator>
  <cp:lastModifiedBy>ΕΛΕΝΗ ΧΑΡΑΛΑΜΠΟΥΣ</cp:lastModifiedBy>
  <cp:revision>44</cp:revision>
  <dcterms:created xsi:type="dcterms:W3CDTF">2024-11-28T04:26:58Z</dcterms:created>
  <dcterms:modified xsi:type="dcterms:W3CDTF">2025-11-21T19:31:48Z</dcterms:modified>
</cp:coreProperties>
</file>