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9" r:id="rId2"/>
    <p:sldId id="257" r:id="rId3"/>
    <p:sldId id="277" r:id="rId4"/>
    <p:sldId id="274" r:id="rId5"/>
    <p:sldId id="256" r:id="rId6"/>
    <p:sldId id="259" r:id="rId7"/>
    <p:sldId id="261" r:id="rId8"/>
    <p:sldId id="276" r:id="rId9"/>
    <p:sldId id="262" r:id="rId10"/>
    <p:sldId id="260" r:id="rId11"/>
    <p:sldId id="263" r:id="rId12"/>
    <p:sldId id="264" r:id="rId13"/>
    <p:sldId id="266" r:id="rId14"/>
    <p:sldId id="278" r:id="rId15"/>
    <p:sldId id="279" r:id="rId16"/>
    <p:sldId id="280" r:id="rId17"/>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CY"/>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6DBA3-8A71-4B73-AE34-88935237246C}" type="datetimeFigureOut">
              <a:rPr lang="el-CY" smtClean="0"/>
              <a:t>29/11/2025</a:t>
            </a:fld>
            <a:endParaRPr lang="el-CY"/>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CY"/>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CY"/>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550A8-33AE-4A33-901A-285B8625A930}" type="slidenum">
              <a:rPr lang="el-CY" smtClean="0"/>
              <a:t>‹#›</a:t>
            </a:fld>
            <a:endParaRPr lang="el-CY"/>
          </a:p>
        </p:txBody>
      </p:sp>
    </p:spTree>
    <p:extLst>
      <p:ext uri="{BB962C8B-B14F-4D97-AF65-F5344CB8AC3E}">
        <p14:creationId xmlns:p14="http://schemas.microsoft.com/office/powerpoint/2010/main" val="344385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CY" dirty="0"/>
          </a:p>
        </p:txBody>
      </p:sp>
      <p:sp>
        <p:nvSpPr>
          <p:cNvPr id="4" name="Θέση αριθμού διαφάνειας 3"/>
          <p:cNvSpPr>
            <a:spLocks noGrp="1"/>
          </p:cNvSpPr>
          <p:nvPr>
            <p:ph type="sldNum" sz="quarter" idx="5"/>
          </p:nvPr>
        </p:nvSpPr>
        <p:spPr/>
        <p:txBody>
          <a:bodyPr/>
          <a:lstStyle/>
          <a:p>
            <a:fld id="{F0C550A8-33AE-4A33-901A-285B8625A930}" type="slidenum">
              <a:rPr lang="el-CY" smtClean="0"/>
              <a:t>5</a:t>
            </a:fld>
            <a:endParaRPr lang="el-CY"/>
          </a:p>
        </p:txBody>
      </p:sp>
    </p:spTree>
    <p:extLst>
      <p:ext uri="{BB962C8B-B14F-4D97-AF65-F5344CB8AC3E}">
        <p14:creationId xmlns:p14="http://schemas.microsoft.com/office/powerpoint/2010/main" val="157688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CY" dirty="0"/>
          </a:p>
        </p:txBody>
      </p:sp>
      <p:sp>
        <p:nvSpPr>
          <p:cNvPr id="4" name="Θέση αριθμού διαφάνειας 3"/>
          <p:cNvSpPr>
            <a:spLocks noGrp="1"/>
          </p:cNvSpPr>
          <p:nvPr>
            <p:ph type="sldNum" sz="quarter" idx="5"/>
          </p:nvPr>
        </p:nvSpPr>
        <p:spPr/>
        <p:txBody>
          <a:bodyPr/>
          <a:lstStyle/>
          <a:p>
            <a:fld id="{F0C550A8-33AE-4A33-901A-285B8625A930}" type="slidenum">
              <a:rPr lang="el-CY" smtClean="0"/>
              <a:t>11</a:t>
            </a:fld>
            <a:endParaRPr lang="el-CY"/>
          </a:p>
        </p:txBody>
      </p:sp>
    </p:spTree>
    <p:extLst>
      <p:ext uri="{BB962C8B-B14F-4D97-AF65-F5344CB8AC3E}">
        <p14:creationId xmlns:p14="http://schemas.microsoft.com/office/powerpoint/2010/main" val="616979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05D3A-0681-10BA-BE3E-902B6145225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B6274C4-0DB0-B850-4958-5A17D2FA3B9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F63170C-B0B2-2F75-57CF-799581689AC0}"/>
              </a:ext>
            </a:extLst>
          </p:cNvPr>
          <p:cNvSpPr>
            <a:spLocks noGrp="1"/>
          </p:cNvSpPr>
          <p:nvPr>
            <p:ph type="body" idx="1"/>
          </p:nvPr>
        </p:nvSpPr>
        <p:spPr/>
        <p:txBody>
          <a:bodyPr/>
          <a:lstStyle/>
          <a:p>
            <a:endParaRPr lang="el-CY" dirty="0"/>
          </a:p>
        </p:txBody>
      </p:sp>
      <p:sp>
        <p:nvSpPr>
          <p:cNvPr id="4" name="Θέση αριθμού διαφάνειας 3">
            <a:extLst>
              <a:ext uri="{FF2B5EF4-FFF2-40B4-BE49-F238E27FC236}">
                <a16:creationId xmlns:a16="http://schemas.microsoft.com/office/drawing/2014/main" id="{018E82D6-C0D8-4645-533A-9D6553884070}"/>
              </a:ext>
            </a:extLst>
          </p:cNvPr>
          <p:cNvSpPr>
            <a:spLocks noGrp="1"/>
          </p:cNvSpPr>
          <p:nvPr>
            <p:ph type="sldNum" sz="quarter" idx="5"/>
          </p:nvPr>
        </p:nvSpPr>
        <p:spPr/>
        <p:txBody>
          <a:bodyPr/>
          <a:lstStyle/>
          <a:p>
            <a:fld id="{F0C550A8-33AE-4A33-901A-285B8625A930}" type="slidenum">
              <a:rPr lang="el-CY" smtClean="0"/>
              <a:t>13</a:t>
            </a:fld>
            <a:endParaRPr lang="el-CY"/>
          </a:p>
        </p:txBody>
      </p:sp>
    </p:spTree>
    <p:extLst>
      <p:ext uri="{BB962C8B-B14F-4D97-AF65-F5344CB8AC3E}">
        <p14:creationId xmlns:p14="http://schemas.microsoft.com/office/powerpoint/2010/main" val="228347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438767-B636-7D1F-8C51-3F04FA9FFCD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792D2204-92B7-532D-5533-F12FAA54C6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1004C27C-F691-E331-7597-826248F48F8D}"/>
              </a:ext>
            </a:extLst>
          </p:cNvPr>
          <p:cNvSpPr>
            <a:spLocks noGrp="1"/>
          </p:cNvSpPr>
          <p:nvPr>
            <p:ph type="dt" sz="half" idx="10"/>
          </p:nvPr>
        </p:nvSpPr>
        <p:spPr/>
        <p:txBody>
          <a:bodyPr/>
          <a:lstStyle/>
          <a:p>
            <a:fld id="{E5509DE0-0BD0-4787-B409-D7AB65ADADE2}" type="datetimeFigureOut">
              <a:rPr lang="el-CY" smtClean="0"/>
              <a:t>29/11/2025</a:t>
            </a:fld>
            <a:endParaRPr lang="el-CY"/>
          </a:p>
        </p:txBody>
      </p:sp>
      <p:sp>
        <p:nvSpPr>
          <p:cNvPr id="5" name="Θέση υποσέλιδου 4">
            <a:extLst>
              <a:ext uri="{FF2B5EF4-FFF2-40B4-BE49-F238E27FC236}">
                <a16:creationId xmlns:a16="http://schemas.microsoft.com/office/drawing/2014/main" id="{934C8377-801E-C0DC-3EA3-782D4B494BBD}"/>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522D67A-0BBC-677C-2342-41B8BF4922D6}"/>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307063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9E25E8-737A-686E-F0BC-D252BEBE7402}"/>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BF722BEA-C85E-8056-2CD5-DA99A74CCED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F8CEE864-E318-6DA3-3360-F17D68800273}"/>
              </a:ext>
            </a:extLst>
          </p:cNvPr>
          <p:cNvSpPr>
            <a:spLocks noGrp="1"/>
          </p:cNvSpPr>
          <p:nvPr>
            <p:ph type="dt" sz="half" idx="10"/>
          </p:nvPr>
        </p:nvSpPr>
        <p:spPr/>
        <p:txBody>
          <a:bodyPr/>
          <a:lstStyle/>
          <a:p>
            <a:fld id="{E5509DE0-0BD0-4787-B409-D7AB65ADADE2}" type="datetimeFigureOut">
              <a:rPr lang="el-CY" smtClean="0"/>
              <a:t>29/11/2025</a:t>
            </a:fld>
            <a:endParaRPr lang="el-CY"/>
          </a:p>
        </p:txBody>
      </p:sp>
      <p:sp>
        <p:nvSpPr>
          <p:cNvPr id="5" name="Θέση υποσέλιδου 4">
            <a:extLst>
              <a:ext uri="{FF2B5EF4-FFF2-40B4-BE49-F238E27FC236}">
                <a16:creationId xmlns:a16="http://schemas.microsoft.com/office/drawing/2014/main" id="{BBBC8631-A2AD-067B-9720-4F4DF1F71412}"/>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FB5A7069-02E1-5E2F-1299-815E39BBB169}"/>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770226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BB485D3-5E64-3786-AC89-8E291FA66E1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18F03874-88AA-F321-2CC7-94DDE3ECFE1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14866DA0-1713-E7AD-873C-48C63B0A31AF}"/>
              </a:ext>
            </a:extLst>
          </p:cNvPr>
          <p:cNvSpPr>
            <a:spLocks noGrp="1"/>
          </p:cNvSpPr>
          <p:nvPr>
            <p:ph type="dt" sz="half" idx="10"/>
          </p:nvPr>
        </p:nvSpPr>
        <p:spPr/>
        <p:txBody>
          <a:bodyPr/>
          <a:lstStyle/>
          <a:p>
            <a:fld id="{E5509DE0-0BD0-4787-B409-D7AB65ADADE2}" type="datetimeFigureOut">
              <a:rPr lang="el-CY" smtClean="0"/>
              <a:t>29/11/2025</a:t>
            </a:fld>
            <a:endParaRPr lang="el-CY"/>
          </a:p>
        </p:txBody>
      </p:sp>
      <p:sp>
        <p:nvSpPr>
          <p:cNvPr id="5" name="Θέση υποσέλιδου 4">
            <a:extLst>
              <a:ext uri="{FF2B5EF4-FFF2-40B4-BE49-F238E27FC236}">
                <a16:creationId xmlns:a16="http://schemas.microsoft.com/office/drawing/2014/main" id="{83A53642-E410-0AEA-1DCB-EF90014BB6B7}"/>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AF72F605-5046-974E-7B54-AE7E7D39052C}"/>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191923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5181CF-A1E4-A935-4C50-E9A93344AEE3}"/>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C7F62E9E-717C-E5AF-C073-C67697F2845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24146C36-BD31-FB19-32A3-BC326F3F32BA}"/>
              </a:ext>
            </a:extLst>
          </p:cNvPr>
          <p:cNvSpPr>
            <a:spLocks noGrp="1"/>
          </p:cNvSpPr>
          <p:nvPr>
            <p:ph type="dt" sz="half" idx="10"/>
          </p:nvPr>
        </p:nvSpPr>
        <p:spPr/>
        <p:txBody>
          <a:bodyPr/>
          <a:lstStyle/>
          <a:p>
            <a:fld id="{E5509DE0-0BD0-4787-B409-D7AB65ADADE2}" type="datetimeFigureOut">
              <a:rPr lang="el-CY" smtClean="0"/>
              <a:t>29/11/2025</a:t>
            </a:fld>
            <a:endParaRPr lang="el-CY"/>
          </a:p>
        </p:txBody>
      </p:sp>
      <p:sp>
        <p:nvSpPr>
          <p:cNvPr id="5" name="Θέση υποσέλιδου 4">
            <a:extLst>
              <a:ext uri="{FF2B5EF4-FFF2-40B4-BE49-F238E27FC236}">
                <a16:creationId xmlns:a16="http://schemas.microsoft.com/office/drawing/2014/main" id="{BDB33BAE-0AF4-C8B7-3717-C8F17DE43106}"/>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24684B98-3D4F-4552-62C4-9EFCE3F1AF37}"/>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61370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F19C2A-D84C-037F-B7A6-BDD4F3318B0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F5FB2B56-FDB6-F75F-EE0C-375EFDECDC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C46EE5B-427C-FA5B-7E6E-AD1C3761BF13}"/>
              </a:ext>
            </a:extLst>
          </p:cNvPr>
          <p:cNvSpPr>
            <a:spLocks noGrp="1"/>
          </p:cNvSpPr>
          <p:nvPr>
            <p:ph type="dt" sz="half" idx="10"/>
          </p:nvPr>
        </p:nvSpPr>
        <p:spPr/>
        <p:txBody>
          <a:bodyPr/>
          <a:lstStyle/>
          <a:p>
            <a:fld id="{E5509DE0-0BD0-4787-B409-D7AB65ADADE2}" type="datetimeFigureOut">
              <a:rPr lang="el-CY" smtClean="0"/>
              <a:t>29/11/2025</a:t>
            </a:fld>
            <a:endParaRPr lang="el-CY"/>
          </a:p>
        </p:txBody>
      </p:sp>
      <p:sp>
        <p:nvSpPr>
          <p:cNvPr id="5" name="Θέση υποσέλιδου 4">
            <a:extLst>
              <a:ext uri="{FF2B5EF4-FFF2-40B4-BE49-F238E27FC236}">
                <a16:creationId xmlns:a16="http://schemas.microsoft.com/office/drawing/2014/main" id="{CFDBF528-7327-247D-C637-CE5AC3C8887A}"/>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F0FD6D2D-6BDE-C338-8534-61BAF36EE96D}"/>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200283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A26717-522A-4BC5-8806-26AC52B58185}"/>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F3895DE4-B71B-FD0A-2393-F24B0425C7C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0C665A44-0543-D343-C23F-DF4003C9759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0E9E6B51-3B48-D367-ECEE-757BF290DDFC}"/>
              </a:ext>
            </a:extLst>
          </p:cNvPr>
          <p:cNvSpPr>
            <a:spLocks noGrp="1"/>
          </p:cNvSpPr>
          <p:nvPr>
            <p:ph type="dt" sz="half" idx="10"/>
          </p:nvPr>
        </p:nvSpPr>
        <p:spPr/>
        <p:txBody>
          <a:bodyPr/>
          <a:lstStyle/>
          <a:p>
            <a:fld id="{E5509DE0-0BD0-4787-B409-D7AB65ADADE2}" type="datetimeFigureOut">
              <a:rPr lang="el-CY" smtClean="0"/>
              <a:t>29/11/2025</a:t>
            </a:fld>
            <a:endParaRPr lang="el-CY"/>
          </a:p>
        </p:txBody>
      </p:sp>
      <p:sp>
        <p:nvSpPr>
          <p:cNvPr id="6" name="Θέση υποσέλιδου 5">
            <a:extLst>
              <a:ext uri="{FF2B5EF4-FFF2-40B4-BE49-F238E27FC236}">
                <a16:creationId xmlns:a16="http://schemas.microsoft.com/office/drawing/2014/main" id="{2876031A-3BF7-BFE0-A64B-AEFADFD14D3E}"/>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50FAB499-0FFB-907B-F55A-A523E49C3747}"/>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81236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3BDD51-B082-C775-8857-E0C8FDC5C5F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6D293CB1-10CE-809E-DFDE-A2156E972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EEE7FEF-B030-BD9A-BCE3-565F116E3F4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21A97C1B-19D4-D1E5-017F-999E57BBAD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A1C97C5-C230-A1DB-B967-C8F41BF6E85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374D005E-976B-7AE7-39F3-D0CD08B342DF}"/>
              </a:ext>
            </a:extLst>
          </p:cNvPr>
          <p:cNvSpPr>
            <a:spLocks noGrp="1"/>
          </p:cNvSpPr>
          <p:nvPr>
            <p:ph type="dt" sz="half" idx="10"/>
          </p:nvPr>
        </p:nvSpPr>
        <p:spPr/>
        <p:txBody>
          <a:bodyPr/>
          <a:lstStyle/>
          <a:p>
            <a:fld id="{E5509DE0-0BD0-4787-B409-D7AB65ADADE2}" type="datetimeFigureOut">
              <a:rPr lang="el-CY" smtClean="0"/>
              <a:t>29/11/2025</a:t>
            </a:fld>
            <a:endParaRPr lang="el-CY"/>
          </a:p>
        </p:txBody>
      </p:sp>
      <p:sp>
        <p:nvSpPr>
          <p:cNvPr id="8" name="Θέση υποσέλιδου 7">
            <a:extLst>
              <a:ext uri="{FF2B5EF4-FFF2-40B4-BE49-F238E27FC236}">
                <a16:creationId xmlns:a16="http://schemas.microsoft.com/office/drawing/2014/main" id="{A37BAFF6-9377-11EC-A5DD-D99AA13E3F3A}"/>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BAD9EBAD-3B95-8A4D-9567-0E23D2C0D33E}"/>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50912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DAD9B4-E26F-AB6C-C961-188104276AF8}"/>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C3134317-080E-A3F2-380B-988287969F43}"/>
              </a:ext>
            </a:extLst>
          </p:cNvPr>
          <p:cNvSpPr>
            <a:spLocks noGrp="1"/>
          </p:cNvSpPr>
          <p:nvPr>
            <p:ph type="dt" sz="half" idx="10"/>
          </p:nvPr>
        </p:nvSpPr>
        <p:spPr/>
        <p:txBody>
          <a:bodyPr/>
          <a:lstStyle/>
          <a:p>
            <a:fld id="{E5509DE0-0BD0-4787-B409-D7AB65ADADE2}" type="datetimeFigureOut">
              <a:rPr lang="el-CY" smtClean="0"/>
              <a:t>29/11/2025</a:t>
            </a:fld>
            <a:endParaRPr lang="el-CY"/>
          </a:p>
        </p:txBody>
      </p:sp>
      <p:sp>
        <p:nvSpPr>
          <p:cNvPr id="4" name="Θέση υποσέλιδου 3">
            <a:extLst>
              <a:ext uri="{FF2B5EF4-FFF2-40B4-BE49-F238E27FC236}">
                <a16:creationId xmlns:a16="http://schemas.microsoft.com/office/drawing/2014/main" id="{627AA3D1-E462-D893-4EE1-EF8F94DC361F}"/>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411F73F9-DBDB-A911-DB57-2973D13DBA73}"/>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132486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D8E3802-245D-E11C-D494-46172F8E1146}"/>
              </a:ext>
            </a:extLst>
          </p:cNvPr>
          <p:cNvSpPr>
            <a:spLocks noGrp="1"/>
          </p:cNvSpPr>
          <p:nvPr>
            <p:ph type="dt" sz="half" idx="10"/>
          </p:nvPr>
        </p:nvSpPr>
        <p:spPr/>
        <p:txBody>
          <a:bodyPr/>
          <a:lstStyle/>
          <a:p>
            <a:fld id="{E5509DE0-0BD0-4787-B409-D7AB65ADADE2}" type="datetimeFigureOut">
              <a:rPr lang="el-CY" smtClean="0"/>
              <a:t>29/11/2025</a:t>
            </a:fld>
            <a:endParaRPr lang="el-CY"/>
          </a:p>
        </p:txBody>
      </p:sp>
      <p:sp>
        <p:nvSpPr>
          <p:cNvPr id="3" name="Θέση υποσέλιδου 2">
            <a:extLst>
              <a:ext uri="{FF2B5EF4-FFF2-40B4-BE49-F238E27FC236}">
                <a16:creationId xmlns:a16="http://schemas.microsoft.com/office/drawing/2014/main" id="{A3936621-39E4-4999-B46F-CCC7A9F420AF}"/>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F83214A1-A2F8-9149-0F35-B75BA7199169}"/>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98561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2F9883-FB99-FC63-350B-53CB70133C0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3C7142A9-DBC6-107E-417A-5447E5F7CF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D87FB411-94AA-09FC-17D1-55E1DBADF7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52025BC-4D2B-DC08-BD23-D4DF179B4E68}"/>
              </a:ext>
            </a:extLst>
          </p:cNvPr>
          <p:cNvSpPr>
            <a:spLocks noGrp="1"/>
          </p:cNvSpPr>
          <p:nvPr>
            <p:ph type="dt" sz="half" idx="10"/>
          </p:nvPr>
        </p:nvSpPr>
        <p:spPr/>
        <p:txBody>
          <a:bodyPr/>
          <a:lstStyle/>
          <a:p>
            <a:fld id="{E5509DE0-0BD0-4787-B409-D7AB65ADADE2}" type="datetimeFigureOut">
              <a:rPr lang="el-CY" smtClean="0"/>
              <a:t>29/11/2025</a:t>
            </a:fld>
            <a:endParaRPr lang="el-CY"/>
          </a:p>
        </p:txBody>
      </p:sp>
      <p:sp>
        <p:nvSpPr>
          <p:cNvPr id="6" name="Θέση υποσέλιδου 5">
            <a:extLst>
              <a:ext uri="{FF2B5EF4-FFF2-40B4-BE49-F238E27FC236}">
                <a16:creationId xmlns:a16="http://schemas.microsoft.com/office/drawing/2014/main" id="{5071093B-073F-FF3E-A813-7DA7262AA56F}"/>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FF7D0483-F16B-677E-920C-B980DB8BCED3}"/>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56073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B8F80D-D356-D672-2DF8-97755062B1B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15A42871-1F48-2334-EE31-CB9A339A67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13E9AC68-4195-F4B4-B518-CF7FA4111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4FAF2B0-4996-234F-E652-F5BF7E98C046}"/>
              </a:ext>
            </a:extLst>
          </p:cNvPr>
          <p:cNvSpPr>
            <a:spLocks noGrp="1"/>
          </p:cNvSpPr>
          <p:nvPr>
            <p:ph type="dt" sz="half" idx="10"/>
          </p:nvPr>
        </p:nvSpPr>
        <p:spPr/>
        <p:txBody>
          <a:bodyPr/>
          <a:lstStyle/>
          <a:p>
            <a:fld id="{E5509DE0-0BD0-4787-B409-D7AB65ADADE2}" type="datetimeFigureOut">
              <a:rPr lang="el-CY" smtClean="0"/>
              <a:t>29/11/2025</a:t>
            </a:fld>
            <a:endParaRPr lang="el-CY"/>
          </a:p>
        </p:txBody>
      </p:sp>
      <p:sp>
        <p:nvSpPr>
          <p:cNvPr id="6" name="Θέση υποσέλιδου 5">
            <a:extLst>
              <a:ext uri="{FF2B5EF4-FFF2-40B4-BE49-F238E27FC236}">
                <a16:creationId xmlns:a16="http://schemas.microsoft.com/office/drawing/2014/main" id="{10D4CC93-787D-9046-E770-DD74385BC57D}"/>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99E183F5-02E1-874A-46C3-4544E099A9B2}"/>
              </a:ext>
            </a:extLst>
          </p:cNvPr>
          <p:cNvSpPr>
            <a:spLocks noGrp="1"/>
          </p:cNvSpPr>
          <p:nvPr>
            <p:ph type="sldNum" sz="quarter" idx="12"/>
          </p:nvPr>
        </p:nvSpPr>
        <p:spPr/>
        <p:txBody>
          <a:bodyPr/>
          <a:lstStyle/>
          <a:p>
            <a:fld id="{38F44B99-07AF-4BFA-A84F-E90F5903DE8F}" type="slidenum">
              <a:rPr lang="el-CY" smtClean="0"/>
              <a:t>‹#›</a:t>
            </a:fld>
            <a:endParaRPr lang="el-CY"/>
          </a:p>
        </p:txBody>
      </p:sp>
    </p:spTree>
    <p:extLst>
      <p:ext uri="{BB962C8B-B14F-4D97-AF65-F5344CB8AC3E}">
        <p14:creationId xmlns:p14="http://schemas.microsoft.com/office/powerpoint/2010/main" val="164401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90E0A9F-8409-6D0C-D5F2-D8E255108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44A0ADAC-C0FB-65A0-74A1-C9361FE477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F62BF79E-6B98-7207-C602-AFAE0DD78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509DE0-0BD0-4787-B409-D7AB65ADADE2}" type="datetimeFigureOut">
              <a:rPr lang="el-CY" smtClean="0"/>
              <a:t>29/11/2025</a:t>
            </a:fld>
            <a:endParaRPr lang="el-CY"/>
          </a:p>
        </p:txBody>
      </p:sp>
      <p:sp>
        <p:nvSpPr>
          <p:cNvPr id="5" name="Θέση υποσέλιδου 4">
            <a:extLst>
              <a:ext uri="{FF2B5EF4-FFF2-40B4-BE49-F238E27FC236}">
                <a16:creationId xmlns:a16="http://schemas.microsoft.com/office/drawing/2014/main" id="{481C8DC6-33CA-3795-9033-BDC4CC06FD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EFB3E54A-9C7D-BBC1-8D56-9E25769CE8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F44B99-07AF-4BFA-A84F-E90F5903DE8F}" type="slidenum">
              <a:rPr lang="el-CY" smtClean="0"/>
              <a:t>‹#›</a:t>
            </a:fld>
            <a:endParaRPr lang="el-CY"/>
          </a:p>
        </p:txBody>
      </p:sp>
    </p:spTree>
    <p:extLst>
      <p:ext uri="{BB962C8B-B14F-4D97-AF65-F5344CB8AC3E}">
        <p14:creationId xmlns:p14="http://schemas.microsoft.com/office/powerpoint/2010/main" val="2091829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4EE011-F4D6-A55B-3725-D63E01C290F8}"/>
              </a:ext>
            </a:extLst>
          </p:cNvPr>
          <p:cNvSpPr txBox="1"/>
          <p:nvPr/>
        </p:nvSpPr>
        <p:spPr>
          <a:xfrm>
            <a:off x="2699657" y="580091"/>
            <a:ext cx="6096000" cy="5910529"/>
          </a:xfrm>
          <a:prstGeom prst="rect">
            <a:avLst/>
          </a:prstGeom>
          <a:noFill/>
        </p:spPr>
        <p:txBody>
          <a:bodyPr wrap="square">
            <a:spAutoFit/>
          </a:bodyPr>
          <a:lstStyle/>
          <a:p>
            <a:pPr algn="ctr">
              <a:lnSpc>
                <a:spcPct val="107000"/>
              </a:lnSpc>
              <a:spcAft>
                <a:spcPts val="800"/>
              </a:spcAft>
              <a:buNone/>
            </a:pPr>
            <a:r>
              <a:rPr lang="el-GR" dirty="0">
                <a:latin typeface="Calibri" panose="020F0502020204030204" pitchFamily="34" charset="0"/>
                <a:ea typeface="Calibri" panose="020F0502020204030204" pitchFamily="34" charset="0"/>
                <a:cs typeface="Times New Roman" panose="02020603050405020304" pitchFamily="18" charset="0"/>
              </a:rPr>
              <a:t>Ελένη Χαραλάμπους </a:t>
            </a:r>
          </a:p>
          <a:p>
            <a:pPr algn="ctr">
              <a:lnSpc>
                <a:spcPct val="107000"/>
              </a:lnSpc>
              <a:spcAft>
                <a:spcPts val="800"/>
              </a:spcAft>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1955-1964</a:t>
            </a:r>
            <a:endParaRPr lang="el-CY" sz="9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Ρεπερτόρια λόγου :</a:t>
            </a:r>
            <a:endParaRPr lang="el-CY" sz="9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  Η ονοματική </a:t>
            </a:r>
            <a:r>
              <a:rPr lang="el-CY" sz="1800" b="1" dirty="0">
                <a:effectLst/>
                <a:latin typeface="Calibri" panose="020F0502020204030204" pitchFamily="34" charset="0"/>
                <a:ea typeface="Calibri" panose="020F0502020204030204" pitchFamily="34" charset="0"/>
                <a:cs typeface="Times New Roman" panose="02020603050405020304" pitchFamily="18" charset="0"/>
              </a:rPr>
              <a:t>φράση</a:t>
            </a:r>
            <a:r>
              <a:rPr lang="el-CY" sz="900" b="1" dirty="0">
                <a:effectLst/>
                <a:latin typeface="Calibri" panose="020F0502020204030204" pitchFamily="34" charset="0"/>
                <a:ea typeface="Calibri" panose="020F0502020204030204" pitchFamily="34" charset="0"/>
                <a:cs typeface="Times New Roman" panose="02020603050405020304" pitchFamily="18" charset="0"/>
              </a:rPr>
              <a:t> </a:t>
            </a:r>
            <a:r>
              <a:rPr lang="el-CY" sz="1000" b="1"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«τρομοκρατική  οργάνωση»  και   «θρυλική Ομορφίτα» στον λόγο  που  συγκροτεί η  κρατούσα ιστοριογραφική προσέγγιση  της Ελληνικής  και  Τουρκικής Κοινότητας της Κύπρου </a:t>
            </a:r>
            <a:endParaRPr lang="el-CY" sz="9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l-CY" sz="9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l-CY"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endParaRPr lang="el-G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Λευκωσία</a:t>
            </a:r>
          </a:p>
          <a:p>
            <a:pPr algn="ctr">
              <a:lnSpc>
                <a:spcPct val="107000"/>
              </a:lnSpc>
              <a:spcAft>
                <a:spcPts val="800"/>
              </a:spcAft>
              <a:buNone/>
            </a:pPr>
            <a:r>
              <a:rPr lang="el-GR" dirty="0">
                <a:latin typeface="Calibri" panose="020F0502020204030204" pitchFamily="34" charset="0"/>
                <a:ea typeface="Calibri" panose="020F0502020204030204" pitchFamily="34" charset="0"/>
                <a:cs typeface="Times New Roman" panose="02020603050405020304" pitchFamily="18" charset="0"/>
              </a:rPr>
              <a:t>2026</a:t>
            </a:r>
          </a:p>
          <a:p>
            <a:pPr algn="ctr">
              <a:lnSpc>
                <a:spcPct val="107000"/>
              </a:lnSpc>
              <a:spcAft>
                <a:spcPts val="800"/>
              </a:spcAft>
              <a:buNone/>
            </a:pPr>
            <a:endParaRPr lang="el-CY"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5814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DAC84-2AF9-3397-5AF2-0E2E1B536245}"/>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FCAE576F-3D2E-1838-2E3C-40892558F6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B97D12D-71A0-F39F-D3F6-E0D9637901EC}"/>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25 Δεκεμβρίου 1963</a:t>
            </a:r>
          </a:p>
          <a:p>
            <a:pPr algn="ctr"/>
            <a:r>
              <a:rPr lang="el-GR" sz="4800" dirty="0">
                <a:solidFill>
                  <a:schemeClr val="tx1"/>
                </a:solidFill>
              </a:rPr>
              <a:t>Τετάρτη</a:t>
            </a:r>
            <a:endParaRPr lang="el-CY" sz="4800" dirty="0">
              <a:solidFill>
                <a:schemeClr val="tx1"/>
              </a:solidFill>
            </a:endParaRPr>
          </a:p>
        </p:txBody>
      </p:sp>
    </p:spTree>
    <p:extLst>
      <p:ext uri="{BB962C8B-B14F-4D97-AF65-F5344CB8AC3E}">
        <p14:creationId xmlns:p14="http://schemas.microsoft.com/office/powerpoint/2010/main" val="3843446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88575-459F-9204-66B5-54BA01C0786F}"/>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2020FD8D-1C5A-4D13-C30E-9FA2BDC5488D}"/>
              </a:ext>
            </a:extLst>
          </p:cNvPr>
          <p:cNvCxnSpPr/>
          <p:nvPr/>
        </p:nvCxnSpPr>
        <p:spPr>
          <a:xfrm>
            <a:off x="0" y="2850998"/>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1574B232-9D30-E225-5D93-088F1AF3CC24}"/>
              </a:ext>
            </a:extLst>
          </p:cNvPr>
          <p:cNvCxnSpPr/>
          <p:nvPr/>
        </p:nvCxnSpPr>
        <p:spPr>
          <a:xfrm>
            <a:off x="0" y="4441372"/>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E763099A-2679-6035-EFD8-275105BF60F2}"/>
              </a:ext>
            </a:extLst>
          </p:cNvPr>
          <p:cNvSpPr/>
          <p:nvPr/>
        </p:nvSpPr>
        <p:spPr>
          <a:xfrm>
            <a:off x="141514" y="365144"/>
            <a:ext cx="2177143"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CY" sz="1200" dirty="0" err="1"/>
              <a:t>Κύ</a:t>
            </a:r>
            <a:r>
              <a:rPr lang="el-CY" sz="1200" dirty="0"/>
              <a:t>προς  1963-1974 μέσα  από τα έγραφα της  Ερυθράς Ημισελήνου]</a:t>
            </a:r>
          </a:p>
        </p:txBody>
      </p:sp>
      <p:sp>
        <p:nvSpPr>
          <p:cNvPr id="7" name="Ορθογώνιο: Στρογγύλεμα γωνιών 6">
            <a:extLst>
              <a:ext uri="{FF2B5EF4-FFF2-40B4-BE49-F238E27FC236}">
                <a16:creationId xmlns:a16="http://schemas.microsoft.com/office/drawing/2014/main" id="{C7565F61-22B0-9518-63FD-B3F87B6D6E16}"/>
              </a:ext>
            </a:extLst>
          </p:cNvPr>
          <p:cNvSpPr/>
          <p:nvPr/>
        </p:nvSpPr>
        <p:spPr>
          <a:xfrm>
            <a:off x="141513" y="4539629"/>
            <a:ext cx="2177143" cy="1187564"/>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 </a:t>
            </a:r>
            <a:r>
              <a:rPr lang="el-GR" sz="1200" dirty="0"/>
              <a:t> 121, 135.</a:t>
            </a:r>
            <a:endParaRPr lang="el-CY" sz="1200" dirty="0"/>
          </a:p>
        </p:txBody>
      </p:sp>
      <p:sp>
        <p:nvSpPr>
          <p:cNvPr id="9" name="TextBox 8">
            <a:extLst>
              <a:ext uri="{FF2B5EF4-FFF2-40B4-BE49-F238E27FC236}">
                <a16:creationId xmlns:a16="http://schemas.microsoft.com/office/drawing/2014/main" id="{1F6EFE5A-3DD8-BE9E-CB8B-23BEC3B02BF0}"/>
              </a:ext>
            </a:extLst>
          </p:cNvPr>
          <p:cNvSpPr txBox="1"/>
          <p:nvPr/>
        </p:nvSpPr>
        <p:spPr>
          <a:xfrm>
            <a:off x="2569029" y="140846"/>
            <a:ext cx="9240511" cy="2308324"/>
          </a:xfrm>
          <a:prstGeom prst="rect">
            <a:avLst/>
          </a:prstGeom>
          <a:noFill/>
        </p:spPr>
        <p:txBody>
          <a:bodyPr wrap="square">
            <a:spAutoFit/>
          </a:bodyPr>
          <a:lstStyle/>
          <a:p>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Την Τετάρτη, κα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τέλ</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αβαν τη θέση Γκαράζ Mercedes. </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Τ</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ο ίδιο βράδυ, οι Μύλοι Σεβέρη και  το ελληνικό </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τμήμα </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της</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π</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εριοχή</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ς</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Καϊμακλίου ενισχύθηκε  από μέλη της </a:t>
            </a:r>
            <a:r>
              <a:rPr lang="el-CY" sz="1600" dirty="0">
                <a:latin typeface="Times New Roman" panose="02020603050405020304" pitchFamily="18" charset="0"/>
                <a:cs typeface="Times New Roman" panose="02020603050405020304" pitchFamily="18" charset="0"/>
              </a:rPr>
              <a:t>ΕΛ.ΔΥ.Κ. Το εργοστάσιο πάγου έπ</a:t>
            </a:r>
            <a:r>
              <a:rPr lang="el-CY" sz="1600" dirty="0" err="1">
                <a:latin typeface="Times New Roman" panose="02020603050405020304" pitchFamily="18" charset="0"/>
                <a:cs typeface="Times New Roman" panose="02020603050405020304" pitchFamily="18" charset="0"/>
              </a:rPr>
              <a:t>εσε</a:t>
            </a:r>
            <a:r>
              <a:rPr lang="el-CY" sz="1600" dirty="0">
                <a:latin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cs typeface="Times New Roman" panose="02020603050405020304" pitchFamily="18" charset="0"/>
              </a:rPr>
              <a:t>στ</a:t>
            </a:r>
            <a:r>
              <a:rPr lang="el-CY" sz="1600" dirty="0">
                <a:latin typeface="Times New Roman" panose="02020603050405020304" pitchFamily="18" charset="0"/>
                <a:cs typeface="Times New Roman" panose="02020603050405020304" pitchFamily="18" charset="0"/>
              </a:rPr>
              <a:t>α χέρια των μαχητών την ίδια νύχτα. Οι </a:t>
            </a:r>
            <a:r>
              <a:rPr lang="el-GR" sz="1600" dirty="0">
                <a:latin typeface="Times New Roman" panose="02020603050405020304" pitchFamily="18" charset="0"/>
                <a:cs typeface="Times New Roman" panose="02020603050405020304" pitchFamily="18" charset="0"/>
              </a:rPr>
              <a:t>μαχητές </a:t>
            </a:r>
            <a:r>
              <a:rPr lang="el-CY"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προέλασαν</a:t>
            </a:r>
            <a:r>
              <a:rPr lang="el-GR" sz="1600" dirty="0">
                <a:latin typeface="Times New Roman" panose="02020603050405020304" pitchFamily="18" charset="0"/>
                <a:cs typeface="Times New Roman" panose="02020603050405020304" pitchFamily="18" charset="0"/>
              </a:rPr>
              <a:t> </a:t>
            </a:r>
            <a:r>
              <a:rPr lang="el-CY" sz="1600" i="1" dirty="0">
                <a:latin typeface="Times New Roman" panose="02020603050405020304" pitchFamily="18" charset="0"/>
                <a:cs typeface="Times New Roman" panose="02020603050405020304" pitchFamily="18" charset="0"/>
              </a:rPr>
              <a:t> </a:t>
            </a:r>
            <a:r>
              <a:rPr lang="el-CY" sz="1600" dirty="0">
                <a:latin typeface="Times New Roman" panose="02020603050405020304" pitchFamily="18" charset="0"/>
                <a:cs typeface="Times New Roman" panose="02020603050405020304" pitchFamily="18" charset="0"/>
              </a:rPr>
              <a:t>και  κατέλαβαν τους Μύλους Σεβέρη. </a:t>
            </a:r>
            <a:r>
              <a:rPr lang="el-CY" sz="1600" dirty="0" err="1">
                <a:latin typeface="Times New Roman" panose="02020603050405020304" pitchFamily="18" charset="0"/>
                <a:cs typeface="Times New Roman" panose="02020603050405020304" pitchFamily="18" charset="0"/>
              </a:rPr>
              <a:t>Αργότερ</a:t>
            </a:r>
            <a:r>
              <a:rPr lang="el-CY" sz="1600" dirty="0">
                <a:latin typeface="Times New Roman" panose="02020603050405020304" pitchFamily="18" charset="0"/>
                <a:cs typeface="Times New Roman" panose="02020603050405020304" pitchFamily="18" charset="0"/>
              </a:rPr>
              <a:t>α, οι ελληνοκυπριακές θέσεις  «Κτίριο Χατζηκυριάκος»  και «Κτίριο Singer Mangli» σίγησαν. </a:t>
            </a:r>
            <a:endParaRPr lang="el-GR" sz="1600" dirty="0">
              <a:latin typeface="Times New Roman" panose="02020603050405020304" pitchFamily="18" charset="0"/>
              <a:cs typeface="Times New Roman" panose="02020603050405020304" pitchFamily="18" charset="0"/>
            </a:endParaRPr>
          </a:p>
          <a:p>
            <a:r>
              <a:rPr lang="el-GR" sz="1600" dirty="0">
                <a:effectLst/>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Çarşamba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günü</a:t>
            </a:r>
            <a:r>
              <a:rPr lang="en-US" sz="1600" dirty="0">
                <a:latin typeface="Times New Roman" panose="02020603050405020304" pitchFamily="18" charset="0"/>
                <a:cs typeface="Times New Roman" panose="02020603050405020304" pitchFamily="18" charset="0"/>
              </a:rPr>
              <a:t> Mercedes </a:t>
            </a:r>
            <a:r>
              <a:rPr lang="en-US" sz="1600" dirty="0" err="1">
                <a:latin typeface="Times New Roman" panose="02020603050405020304" pitchFamily="18" charset="0"/>
                <a:cs typeface="Times New Roman" panose="02020603050405020304" pitchFamily="18" charset="0"/>
              </a:rPr>
              <a:t>mevkiini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düşürdüler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Aynı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gün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akşama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doğru</a:t>
            </a:r>
            <a:r>
              <a:rPr lang="en-US" sz="1600" dirty="0">
                <a:latin typeface="Times New Roman" panose="02020603050405020304" pitchFamily="18" charset="0"/>
                <a:cs typeface="Times New Roman" panose="02020603050405020304" pitchFamily="18" charset="0"/>
              </a:rPr>
              <a:t> Yunan </a:t>
            </a:r>
            <a:r>
              <a:rPr lang="en-US" sz="1600" dirty="0" err="1">
                <a:latin typeface="Times New Roman" panose="02020603050405020304" pitchFamily="18" charset="0"/>
                <a:cs typeface="Times New Roman" panose="02020603050405020304" pitchFamily="18" charset="0"/>
              </a:rPr>
              <a:t>Alayı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mensupları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tarafından</a:t>
            </a:r>
            <a:r>
              <a:rPr lang="en-US" sz="1600" dirty="0">
                <a:latin typeface="Times New Roman" panose="02020603050405020304" pitchFamily="18" charset="0"/>
                <a:cs typeface="Times New Roman" panose="02020603050405020304" pitchFamily="18" charset="0"/>
              </a:rPr>
              <a:t> un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Kaymaklı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semti</a:t>
            </a:r>
            <a:r>
              <a:rPr lang="en-US" sz="1600" dirty="0">
                <a:latin typeface="Times New Roman" panose="02020603050405020304" pitchFamily="18" charset="0"/>
                <a:cs typeface="Times New Roman" panose="02020603050405020304" pitchFamily="18" charset="0"/>
              </a:rPr>
              <a:t> Rum </a:t>
            </a:r>
            <a:r>
              <a:rPr lang="en-US" sz="1600" dirty="0" err="1">
                <a:latin typeface="Times New Roman" panose="02020603050405020304" pitchFamily="18" charset="0"/>
                <a:cs typeface="Times New Roman" panose="02020603050405020304" pitchFamily="18" charset="0"/>
              </a:rPr>
              <a:t>cephesinin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takviye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edildiği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görülerek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tespit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edildi</a:t>
            </a:r>
            <a:r>
              <a:rPr lang="en-US" sz="1600" dirty="0">
                <a:latin typeface="Times New Roman" panose="02020603050405020304" pitchFamily="18" charset="0"/>
                <a:cs typeface="Times New Roman" panose="02020603050405020304" pitchFamily="18" charset="0"/>
              </a:rPr>
              <a:t>. Buz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aynı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gece</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mücahitlerinin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geçti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mücahitlerin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kuvveti</a:t>
            </a:r>
            <a:r>
              <a:rPr lang="en-US" sz="1600" dirty="0">
                <a:latin typeface="Times New Roman" panose="02020603050405020304" pitchFamily="18" charset="0"/>
                <a:cs typeface="Times New Roman" panose="02020603050405020304" pitchFamily="18" charset="0"/>
              </a:rPr>
              <a:t> un </a:t>
            </a:r>
            <a:r>
              <a:rPr lang="en-US" sz="1600" dirty="0" err="1">
                <a:latin typeface="Times New Roman" panose="02020603050405020304" pitchFamily="18" charset="0"/>
                <a:cs typeface="Times New Roman" panose="02020603050405020304" pitchFamily="18" charset="0"/>
              </a:rPr>
              <a:t>fabrikasına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yöneldi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un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geçti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ancak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Rumlar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uzaklaşırken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bütün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sivil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halkı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durmadan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taradılar</a:t>
            </a:r>
            <a:r>
              <a:rPr lang="en-US" sz="1600" dirty="0">
                <a:latin typeface="Times New Roman" panose="02020603050405020304" pitchFamily="18" charset="0"/>
                <a:cs typeface="Times New Roman" panose="02020603050405020304" pitchFamily="18" charset="0"/>
              </a:rPr>
              <a:t>. Daha </a:t>
            </a:r>
            <a:r>
              <a:rPr lang="en-US" sz="1600" dirty="0" err="1">
                <a:latin typeface="Times New Roman" panose="02020603050405020304" pitchFamily="18" charset="0"/>
                <a:cs typeface="Times New Roman" panose="02020603050405020304" pitchFamily="18" charset="0"/>
              </a:rPr>
              <a:t>sonra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Rumların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elinde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bulunan</a:t>
            </a:r>
            <a:r>
              <a:rPr lang="en-US" sz="1600" dirty="0">
                <a:latin typeface="Times New Roman" panose="02020603050405020304" pitchFamily="18" charset="0"/>
                <a:cs typeface="Times New Roman" panose="02020603050405020304" pitchFamily="18" charset="0"/>
              </a:rPr>
              <a:t> Hacı </a:t>
            </a:r>
            <a:r>
              <a:rPr lang="en-US" sz="1600" dirty="0" err="1">
                <a:latin typeface="Times New Roman" panose="02020603050405020304" pitchFamily="18" charset="0"/>
                <a:cs typeface="Times New Roman" panose="02020603050405020304" pitchFamily="18" charset="0"/>
              </a:rPr>
              <a:t>Kiryako</a:t>
            </a:r>
            <a:r>
              <a:rPr lang="en-US" sz="1600" dirty="0">
                <a:latin typeface="Times New Roman" panose="02020603050405020304" pitchFamily="18" charset="0"/>
                <a:cs typeface="Times New Roman" panose="02020603050405020304" pitchFamily="18" charset="0"/>
              </a:rPr>
              <a:t>, Singer </a:t>
            </a:r>
            <a:r>
              <a:rPr lang="en-US" sz="1600" dirty="0" err="1">
                <a:latin typeface="Times New Roman" panose="02020603050405020304" pitchFamily="18" charset="0"/>
                <a:cs typeface="Times New Roman" panose="02020603050405020304" pitchFamily="18" charset="0"/>
              </a:rPr>
              <a:t>Mangli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mevzileri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susturuldu</a:t>
            </a:r>
            <a:r>
              <a:rPr lang="en-US" sz="1600" dirty="0">
                <a:latin typeface="Times New Roman" panose="02020603050405020304" pitchFamily="18" charset="0"/>
                <a:cs typeface="Times New Roman" panose="02020603050405020304" pitchFamily="18" charset="0"/>
              </a:rPr>
              <a:t>. </a:t>
            </a:r>
            <a:endParaRPr lang="el-CY" sz="1600" dirty="0">
              <a:effectLst/>
              <a:latin typeface="Times New Roman" panose="02020603050405020304" pitchFamily="18" charset="0"/>
              <a:cs typeface="Times New Roman" panose="02020603050405020304" pitchFamily="18" charset="0"/>
            </a:endParaRPr>
          </a:p>
        </p:txBody>
      </p:sp>
      <p:sp>
        <p:nvSpPr>
          <p:cNvPr id="2" name="Ορθογώνιο: Στρογγύλεμα γωνιών 1">
            <a:extLst>
              <a:ext uri="{FF2B5EF4-FFF2-40B4-BE49-F238E27FC236}">
                <a16:creationId xmlns:a16="http://schemas.microsoft.com/office/drawing/2014/main" id="{014A32AA-8441-E5FD-FB6D-A47290A7D745}"/>
              </a:ext>
            </a:extLst>
          </p:cNvPr>
          <p:cNvSpPr/>
          <p:nvPr/>
        </p:nvSpPr>
        <p:spPr>
          <a:xfrm>
            <a:off x="141513" y="3025974"/>
            <a:ext cx="2177143" cy="1110849"/>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119.</a:t>
            </a:r>
            <a:endParaRPr lang="el-CY" sz="1200" dirty="0"/>
          </a:p>
        </p:txBody>
      </p:sp>
      <p:sp>
        <p:nvSpPr>
          <p:cNvPr id="8" name="TextBox 7">
            <a:extLst>
              <a:ext uri="{FF2B5EF4-FFF2-40B4-BE49-F238E27FC236}">
                <a16:creationId xmlns:a16="http://schemas.microsoft.com/office/drawing/2014/main" id="{0EE6600B-D8A9-765E-82E2-2A0BD91E446C}"/>
              </a:ext>
            </a:extLst>
          </p:cNvPr>
          <p:cNvSpPr txBox="1"/>
          <p:nvPr/>
        </p:nvSpPr>
        <p:spPr>
          <a:xfrm>
            <a:off x="2569029" y="2973462"/>
            <a:ext cx="8980714" cy="1323439"/>
          </a:xfrm>
          <a:prstGeom prst="rect">
            <a:avLst/>
          </a:prstGeom>
          <a:noFill/>
        </p:spPr>
        <p:txBody>
          <a:bodyPr wrap="square">
            <a:spAutoFit/>
          </a:bodyPr>
          <a:lstStyle/>
          <a:p>
            <a:r>
              <a:rPr lang="el-GR" sz="1600" dirty="0">
                <a:effectLst/>
                <a:latin typeface="Times New Roman" panose="02020603050405020304" pitchFamily="18" charset="0"/>
                <a:cs typeface="Times New Roman" panose="02020603050405020304" pitchFamily="18" charset="0"/>
              </a:rPr>
              <a:t>[…] Γύρω  στα  μεσάνυχτα  της  24</a:t>
            </a:r>
            <a:r>
              <a:rPr lang="el-GR" sz="1600" baseline="30000" dirty="0">
                <a:effectLst/>
                <a:latin typeface="Times New Roman" panose="02020603050405020304" pitchFamily="18" charset="0"/>
                <a:cs typeface="Times New Roman" panose="02020603050405020304" pitchFamily="18" charset="0"/>
              </a:rPr>
              <a:t>ης</a:t>
            </a:r>
            <a:r>
              <a:rPr lang="el-GR" sz="1600" dirty="0">
                <a:effectLst/>
                <a:latin typeface="Times New Roman" panose="02020603050405020304" pitchFamily="18" charset="0"/>
                <a:cs typeface="Times New Roman" panose="02020603050405020304" pitchFamily="18" charset="0"/>
              </a:rPr>
              <a:t>  Δεκεμβρίο</a:t>
            </a:r>
            <a:r>
              <a:rPr lang="el-GR" sz="1600" dirty="0">
                <a:latin typeface="Times New Roman" panose="02020603050405020304" pitchFamily="18" charset="0"/>
                <a:cs typeface="Times New Roman" panose="02020603050405020304" pitchFamily="18" charset="0"/>
              </a:rPr>
              <a:t>υ 1963  παρατηρήθηκε έξαρση  των συγκρούσεων, ωστόσο  τις  πρώτες  πρωινές  ώρες  της Τετάρτης, 25 Δεκεμβρίου 1963,  η κατάσταση ομαλοποιήθηκε με μείωση  των  πυροβολισμών. […] οι Τουρκοκύπριοι  από  τις 5:00ω εντατικοποίησαν τα  πυρά  τους  από νέες  θέσεις, με  πολυβόλα που έστησαν γύρω  από  την εκκλησία  του Αγίου </a:t>
            </a:r>
            <a:r>
              <a:rPr lang="el-GR" sz="1600" dirty="0" err="1">
                <a:latin typeface="Times New Roman" panose="02020603050405020304" pitchFamily="18" charset="0"/>
                <a:cs typeface="Times New Roman" panose="02020603050405020304" pitchFamily="18" charset="0"/>
              </a:rPr>
              <a:t>Δημητριανού</a:t>
            </a:r>
            <a:r>
              <a:rPr lang="el-GR" sz="1600" dirty="0">
                <a:latin typeface="Times New Roman" panose="02020603050405020304" pitchFamily="18" charset="0"/>
                <a:cs typeface="Times New Roman" panose="02020603050405020304" pitchFamily="18" charset="0"/>
              </a:rPr>
              <a:t>  και  από  τη γραμμή του  κέντρου   της  τουρκοκυπριακής  συνοικίας  </a:t>
            </a:r>
            <a:r>
              <a:rPr lang="tr-TR" sz="1600" dirty="0">
                <a:latin typeface="Times New Roman" panose="02020603050405020304" pitchFamily="18" charset="0"/>
                <a:cs typeface="Times New Roman" panose="02020603050405020304" pitchFamily="18" charset="0"/>
              </a:rPr>
              <a:t>Üsküdar </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Καϊμακλί – Αστυνομικός Σταθμός.</a:t>
            </a:r>
            <a:endParaRPr lang="el-CY" sz="1600" dirty="0">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3836010-E4D1-C81F-0C6A-25283DFEFCC7}"/>
              </a:ext>
            </a:extLst>
          </p:cNvPr>
          <p:cNvSpPr txBox="1"/>
          <p:nvPr/>
        </p:nvSpPr>
        <p:spPr>
          <a:xfrm>
            <a:off x="2732314" y="4496974"/>
            <a:ext cx="8481165" cy="1354217"/>
          </a:xfrm>
          <a:prstGeom prst="rect">
            <a:avLst/>
          </a:prstGeom>
          <a:noFill/>
        </p:spPr>
        <p:txBody>
          <a:bodyPr wrap="square">
            <a:spAutoFit/>
          </a:bodyPr>
          <a:lstStyle/>
          <a:p>
            <a:r>
              <a:rPr lang="el-GR" dirty="0"/>
              <a:t> </a:t>
            </a:r>
            <a:r>
              <a:rPr lang="el-GR" sz="1600" dirty="0">
                <a:latin typeface="Times New Roman" panose="02020603050405020304" pitchFamily="18" charset="0"/>
                <a:cs typeface="Times New Roman" panose="02020603050405020304" pitchFamily="18" charset="0"/>
              </a:rPr>
              <a:t>[…] οι Τουρκοκύπριοι  από  τις 5:00ω εντατικοποίησαν τα  πυρά  τους  από νέες  θέσεις, με  πολυβόλα που έστησαν γύρω  από  την εκκλησία  του Αγίου </a:t>
            </a:r>
            <a:r>
              <a:rPr lang="el-GR" sz="1600" dirty="0" err="1">
                <a:latin typeface="Times New Roman" panose="02020603050405020304" pitchFamily="18" charset="0"/>
                <a:cs typeface="Times New Roman" panose="02020603050405020304" pitchFamily="18" charset="0"/>
              </a:rPr>
              <a:t>Δημητριανού</a:t>
            </a:r>
            <a:r>
              <a:rPr lang="el-GR" sz="1600" dirty="0">
                <a:latin typeface="Times New Roman" panose="02020603050405020304" pitchFamily="18" charset="0"/>
                <a:cs typeface="Times New Roman" panose="02020603050405020304" pitchFamily="18" charset="0"/>
              </a:rPr>
              <a:t>  και  από  τη γραμμή του  κέντρου   της  τουρκοκυπριακής  συνοικίας  </a:t>
            </a:r>
            <a:r>
              <a:rPr lang="tr-TR" sz="1600" dirty="0">
                <a:latin typeface="Times New Roman" panose="02020603050405020304" pitchFamily="18" charset="0"/>
                <a:cs typeface="Times New Roman" panose="02020603050405020304" pitchFamily="18" charset="0"/>
              </a:rPr>
              <a:t>Üsküdar </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Καϊμακλί – Αστυνομικός Σταθμός. […]</a:t>
            </a:r>
            <a:r>
              <a:rPr lang="el-GR" sz="1600" dirty="0"/>
              <a:t> Η νότια  Ομορφίτα ήταν εντελώς  ελεύθερη. Ήταν  γύρω  στις  14:00ω  με 14:30ω της 25</a:t>
            </a:r>
            <a:r>
              <a:rPr lang="el-GR" sz="1600" baseline="30000" dirty="0"/>
              <a:t>ης</a:t>
            </a:r>
            <a:r>
              <a:rPr lang="el-GR" sz="1600" dirty="0"/>
              <a:t> Δεκεμβρίου  1963.</a:t>
            </a:r>
            <a:endParaRPr lang="el-CY" sz="1600" dirty="0">
              <a:effectLst/>
              <a:latin typeface="Times New Roman" panose="02020603050405020304" pitchFamily="18" charset="0"/>
              <a:cs typeface="Times New Roman" panose="02020603050405020304" pitchFamily="18" charset="0"/>
            </a:endParaRPr>
          </a:p>
        </p:txBody>
      </p:sp>
      <p:cxnSp>
        <p:nvCxnSpPr>
          <p:cNvPr id="11" name="Ευθεία γραμμή σύνδεσης 10">
            <a:extLst>
              <a:ext uri="{FF2B5EF4-FFF2-40B4-BE49-F238E27FC236}">
                <a16:creationId xmlns:a16="http://schemas.microsoft.com/office/drawing/2014/main" id="{37A50194-5D5B-4D18-0BCC-C9EA117F473F}"/>
              </a:ext>
            </a:extLst>
          </p:cNvPr>
          <p:cNvCxnSpPr/>
          <p:nvPr/>
        </p:nvCxnSpPr>
        <p:spPr>
          <a:xfrm>
            <a:off x="-43543" y="5851191"/>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6" name="Ορθογώνιο: Στρογγύλεμα γωνιών 5">
            <a:extLst>
              <a:ext uri="{FF2B5EF4-FFF2-40B4-BE49-F238E27FC236}">
                <a16:creationId xmlns:a16="http://schemas.microsoft.com/office/drawing/2014/main" id="{022A138F-C690-5090-F68B-E64456621806}"/>
              </a:ext>
            </a:extLst>
          </p:cNvPr>
          <p:cNvSpPr/>
          <p:nvPr/>
        </p:nvSpPr>
        <p:spPr>
          <a:xfrm>
            <a:off x="141514" y="5949447"/>
            <a:ext cx="2275116" cy="79807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ea typeface="Times New Roman" panose="02020603050405020304" pitchFamily="18" charset="0"/>
                <a:cs typeface="Times New Roman" panose="02020603050405020304" pitchFamily="18" charset="0"/>
              </a:rPr>
              <a:t>Εφημερίδ</a:t>
            </a:r>
            <a:r>
              <a:rPr lang="el-CY" sz="1200" dirty="0">
                <a:ea typeface="Times New Roman" panose="02020603050405020304" pitchFamily="18" charset="0"/>
                <a:cs typeface="Times New Roman" panose="02020603050405020304" pitchFamily="18" charset="0"/>
              </a:rPr>
              <a:t>α </a:t>
            </a:r>
            <a:r>
              <a:rPr lang="el-CY" sz="1200" i="1" dirty="0">
                <a:ea typeface="Times New Roman" panose="02020603050405020304" pitchFamily="18" charset="0"/>
                <a:cs typeface="Times New Roman" panose="02020603050405020304" pitchFamily="18" charset="0"/>
              </a:rPr>
              <a:t>Χαραυγή</a:t>
            </a:r>
            <a:r>
              <a:rPr lang="el-CY" sz="1200" dirty="0">
                <a:ea typeface="Times New Roman" panose="02020603050405020304" pitchFamily="18" charset="0"/>
                <a:cs typeface="Times New Roman" panose="02020603050405020304" pitchFamily="18" charset="0"/>
              </a:rPr>
              <a:t>, «ΕΠΙΣΗΜΗ ΑΝΑΚΟΙΝΩΣΗ  ΓΙΑ  ΤΑ ΠΡΟΧΘΕΣΙΝΑ ΕΠΕΙΣΟΔΙΑ»,  27 Δεκεμβρίου 1963.</a:t>
            </a:r>
            <a:endParaRPr lang="el-CY" sz="1200" dirty="0"/>
          </a:p>
        </p:txBody>
      </p:sp>
      <p:sp>
        <p:nvSpPr>
          <p:cNvPr id="14" name="TextBox 13">
            <a:extLst>
              <a:ext uri="{FF2B5EF4-FFF2-40B4-BE49-F238E27FC236}">
                <a16:creationId xmlns:a16="http://schemas.microsoft.com/office/drawing/2014/main" id="{595F2872-9EFC-8ADE-A3DF-DB0B29A099DD}"/>
              </a:ext>
            </a:extLst>
          </p:cNvPr>
          <p:cNvSpPr txBox="1"/>
          <p:nvPr/>
        </p:nvSpPr>
        <p:spPr>
          <a:xfrm>
            <a:off x="2732314" y="5916532"/>
            <a:ext cx="8708304" cy="830997"/>
          </a:xfrm>
          <a:prstGeom prst="rect">
            <a:avLst/>
          </a:prstGeom>
          <a:noFill/>
        </p:spPr>
        <p:txBody>
          <a:bodyPr wrap="square">
            <a:spAutoFit/>
          </a:bodyPr>
          <a:lstStyle/>
          <a:p>
            <a:pPr algn="just">
              <a:buNone/>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err="1">
                <a:effectLst/>
                <a:latin typeface="Times New Roman" panose="02020603050405020304" pitchFamily="18" charset="0"/>
                <a:ea typeface="Times New Roman" panose="02020603050405020304" pitchFamily="18" charset="0"/>
                <a:cs typeface="Times New Roman" panose="02020603050405020304" pitchFamily="18" charset="0"/>
              </a:rPr>
              <a:t>ἐπίσημο</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err="1">
                <a:effectLst/>
                <a:latin typeface="Times New Roman" panose="02020603050405020304" pitchFamily="18" charset="0"/>
                <a:ea typeface="Times New Roman" panose="02020603050405020304" pitchFamily="18" charset="0"/>
                <a:cs typeface="Times New Roman" panose="02020603050405020304" pitchFamily="18" charset="0"/>
              </a:rPr>
              <a:t>ἀνακοινωθέν</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7.15 π.μ. </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Πληροφορί</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αι  ἐκ Νεαπόλεως  ἀναφέρουν  ὅτι  αἱ  συγκρούσεις  ἐπανήρχισαν  εἰς  τὰς περιοχάς τοῦ  Καπνεργοστασίου Διανέλλου, τοῦ  Τουρκικοῦ Λυκείου καὶ τῆς  Ὀμορφίτας </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042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F2907-836D-1115-AD8A-2B8C4F468298}"/>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CB15A058-E331-5CBC-3FC6-B292748105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72C2C87B-D2C7-E9E1-1BFF-3E6E26074D34}"/>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26 Δεκεμβρίου 1963</a:t>
            </a:r>
          </a:p>
          <a:p>
            <a:pPr algn="ctr"/>
            <a:r>
              <a:rPr lang="el-GR" sz="4800" dirty="0">
                <a:solidFill>
                  <a:schemeClr val="tx1"/>
                </a:solidFill>
              </a:rPr>
              <a:t>Πέμπτη</a:t>
            </a:r>
            <a:endParaRPr lang="el-CY" sz="4800" dirty="0">
              <a:solidFill>
                <a:schemeClr val="tx1"/>
              </a:solidFill>
            </a:endParaRPr>
          </a:p>
        </p:txBody>
      </p:sp>
    </p:spTree>
    <p:extLst>
      <p:ext uri="{BB962C8B-B14F-4D97-AF65-F5344CB8AC3E}">
        <p14:creationId xmlns:p14="http://schemas.microsoft.com/office/powerpoint/2010/main" val="1836131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5E3A-A6A8-44C6-8D07-ADAF2D19F82C}"/>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69B5B3DA-FBCA-371E-56B2-7BD2FB5BC297}"/>
              </a:ext>
            </a:extLst>
          </p:cNvPr>
          <p:cNvCxnSpPr/>
          <p:nvPr/>
        </p:nvCxnSpPr>
        <p:spPr>
          <a:xfrm>
            <a:off x="0" y="2177143"/>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35007317-E680-CA28-852C-BB695522DE24}"/>
              </a:ext>
            </a:extLst>
          </p:cNvPr>
          <p:cNvCxnSpPr/>
          <p:nvPr/>
        </p:nvCxnSpPr>
        <p:spPr>
          <a:xfrm>
            <a:off x="0" y="4811486"/>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FE1EBC07-7B38-319D-489A-E4133BCEBC06}"/>
              </a:ext>
            </a:extLst>
          </p:cNvPr>
          <p:cNvSpPr/>
          <p:nvPr/>
        </p:nvSpPr>
        <p:spPr>
          <a:xfrm>
            <a:off x="272143" y="348343"/>
            <a:ext cx="2960914"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CY" sz="1200" dirty="0" err="1"/>
              <a:t>Κύ</a:t>
            </a:r>
            <a:r>
              <a:rPr lang="el-CY" sz="1200" dirty="0"/>
              <a:t>προς  1963-1974 μέσα  από τα έγραφα της  Ερυθράς Ημισελήνου]</a:t>
            </a:r>
          </a:p>
        </p:txBody>
      </p:sp>
      <p:sp>
        <p:nvSpPr>
          <p:cNvPr id="6" name="Ορθογώνιο: Στρογγύλεμα γωνιών 5">
            <a:extLst>
              <a:ext uri="{FF2B5EF4-FFF2-40B4-BE49-F238E27FC236}">
                <a16:creationId xmlns:a16="http://schemas.microsoft.com/office/drawing/2014/main" id="{B1425560-838E-FD53-8FD8-AC96916E040D}"/>
              </a:ext>
            </a:extLst>
          </p:cNvPr>
          <p:cNvSpPr/>
          <p:nvPr/>
        </p:nvSpPr>
        <p:spPr>
          <a:xfrm>
            <a:off x="272143" y="2639787"/>
            <a:ext cx="2960914"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 136.</a:t>
            </a:r>
            <a:endParaRPr lang="el-CY" sz="1200" dirty="0"/>
          </a:p>
        </p:txBody>
      </p:sp>
      <p:sp>
        <p:nvSpPr>
          <p:cNvPr id="9" name="TextBox 8">
            <a:extLst>
              <a:ext uri="{FF2B5EF4-FFF2-40B4-BE49-F238E27FC236}">
                <a16:creationId xmlns:a16="http://schemas.microsoft.com/office/drawing/2014/main" id="{63169A05-0B1E-B9F5-0DE9-4A5A46938C93}"/>
              </a:ext>
            </a:extLst>
          </p:cNvPr>
          <p:cNvSpPr txBox="1"/>
          <p:nvPr/>
        </p:nvSpPr>
        <p:spPr>
          <a:xfrm>
            <a:off x="3491591" y="411928"/>
            <a:ext cx="8145237" cy="1323439"/>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 </a:t>
            </a:r>
            <a:r>
              <a:rPr lang="el-CY" sz="1600" dirty="0">
                <a:latin typeface="Times New Roman" panose="02020603050405020304" pitchFamily="18" charset="0"/>
                <a:cs typeface="Times New Roman" panose="02020603050405020304" pitchFamily="18" charset="0"/>
              </a:rPr>
              <a:t>Την Πέμπτη, λόγω έλλειψης εφοδίων και π</a:t>
            </a:r>
            <a:r>
              <a:rPr lang="el-CY" sz="1600" dirty="0" err="1">
                <a:latin typeface="Times New Roman" panose="02020603050405020304" pitchFamily="18" charset="0"/>
                <a:cs typeface="Times New Roman" panose="02020603050405020304" pitchFamily="18" charset="0"/>
              </a:rPr>
              <a:t>υρομ</a:t>
            </a:r>
            <a:r>
              <a:rPr lang="el-CY" sz="1600" dirty="0">
                <a:latin typeface="Times New Roman" panose="02020603050405020304" pitchFamily="18" charset="0"/>
                <a:cs typeface="Times New Roman" panose="02020603050405020304" pitchFamily="18" charset="0"/>
              </a:rPr>
              <a:t>αχικών στο μέτωπο του Καϊμακλίου, οι μαχητές  αναγκάστηκαν να αποσυρθούν από την περιοχή της Ομορφίτας. </a:t>
            </a:r>
            <a:r>
              <a:rPr lang="el-GR" sz="1600" dirty="0">
                <a:latin typeface="Times New Roman" panose="02020603050405020304" pitchFamily="18" charset="0"/>
                <a:cs typeface="Times New Roman" panose="02020603050405020304" pitchFamily="18" charset="0"/>
              </a:rPr>
              <a:t>Ο</a:t>
            </a:r>
            <a:r>
              <a:rPr lang="el-CY" sz="1600" dirty="0">
                <a:latin typeface="Times New Roman" panose="02020603050405020304" pitchFamily="18" charset="0"/>
                <a:cs typeface="Times New Roman" panose="02020603050405020304" pitchFamily="18" charset="0"/>
              </a:rPr>
              <a:t>ι </a:t>
            </a:r>
            <a:r>
              <a:rPr lang="el-CY" sz="1600" dirty="0" err="1">
                <a:latin typeface="Times New Roman" panose="02020603050405020304" pitchFamily="18" charset="0"/>
                <a:cs typeface="Times New Roman" panose="02020603050405020304" pitchFamily="18" charset="0"/>
              </a:rPr>
              <a:t>Ελληνοκύ</a:t>
            </a:r>
            <a:r>
              <a:rPr lang="el-CY" sz="1600" dirty="0">
                <a:latin typeface="Times New Roman" panose="02020603050405020304" pitchFamily="18" charset="0"/>
                <a:cs typeface="Times New Roman" panose="02020603050405020304" pitchFamily="18" charset="0"/>
              </a:rPr>
              <a:t>πριοι, μεταμφιεσμένοι σε Τούρκους στρατιώτες και αναγκάζοντας ένα τουρκάκι  να φωνάξει «Έφτασαν οι Τούρκοι στρατιώτες»,  άρχισαν να αρπάζουν τους άοπλους χωρικούς και να τους κλωτσούν. Απ</a:t>
            </a:r>
            <a:r>
              <a:rPr lang="el-CY" sz="1600" dirty="0" err="1">
                <a:latin typeface="Times New Roman" panose="02020603050405020304" pitchFamily="18" charset="0"/>
                <a:cs typeface="Times New Roman" panose="02020603050405020304" pitchFamily="18" charset="0"/>
              </a:rPr>
              <a:t>ήγ</a:t>
            </a:r>
            <a:r>
              <a:rPr lang="el-CY" sz="1600" dirty="0">
                <a:latin typeface="Times New Roman" panose="02020603050405020304" pitchFamily="18" charset="0"/>
                <a:cs typeface="Times New Roman" panose="02020603050405020304" pitchFamily="18" charset="0"/>
              </a:rPr>
              <a:t>αγαν εκατοντάδες γυναίκες, παιδιά και ηλικιωμένους.</a:t>
            </a:r>
          </a:p>
        </p:txBody>
      </p:sp>
      <p:sp>
        <p:nvSpPr>
          <p:cNvPr id="2" name="TextBox 1">
            <a:extLst>
              <a:ext uri="{FF2B5EF4-FFF2-40B4-BE49-F238E27FC236}">
                <a16:creationId xmlns:a16="http://schemas.microsoft.com/office/drawing/2014/main" id="{0EA1473E-7A96-F776-4291-FC60864C32C1}"/>
              </a:ext>
            </a:extLst>
          </p:cNvPr>
          <p:cNvSpPr txBox="1"/>
          <p:nvPr/>
        </p:nvSpPr>
        <p:spPr>
          <a:xfrm>
            <a:off x="3622219" y="2847983"/>
            <a:ext cx="8145237" cy="584775"/>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[….]κατέλαβαν  τον Αστυνομικό Σταθμό,  ενώ στις  27 Δεκεμβρίου  ο Σταθμός  επανδρώθηκε  με Ελληνοκύπριους αστυνομικούς,  </a:t>
            </a:r>
            <a:endParaRPr lang="el-CY" sz="1600" dirty="0">
              <a:latin typeface="Times New Roman" panose="02020603050405020304" pitchFamily="18" charset="0"/>
              <a:cs typeface="Times New Roman" panose="02020603050405020304" pitchFamily="18" charset="0"/>
            </a:endParaRPr>
          </a:p>
        </p:txBody>
      </p:sp>
      <p:pic>
        <p:nvPicPr>
          <p:cNvPr id="1026" name="Picture 2" descr="Πιέστε το κουμπί συνεχίζεται Απεικόνιση αποθεμάτων - εικονογραφία από :  54578642">
            <a:extLst>
              <a:ext uri="{FF2B5EF4-FFF2-40B4-BE49-F238E27FC236}">
                <a16:creationId xmlns:a16="http://schemas.microsoft.com/office/drawing/2014/main" id="{0EABAEFC-5AFC-CA22-CF2A-BFF0D2439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3413" y="5051507"/>
            <a:ext cx="2143125" cy="1623544"/>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Στρογγύλεμα γωνιών 7">
            <a:extLst>
              <a:ext uri="{FF2B5EF4-FFF2-40B4-BE49-F238E27FC236}">
                <a16:creationId xmlns:a16="http://schemas.microsoft.com/office/drawing/2014/main" id="{9EC1B9FF-E7B6-CB66-3101-5CDEEA367A4F}"/>
              </a:ext>
            </a:extLst>
          </p:cNvPr>
          <p:cNvSpPr/>
          <p:nvPr/>
        </p:nvSpPr>
        <p:spPr>
          <a:xfrm>
            <a:off x="9682727" y="5405176"/>
            <a:ext cx="1580004" cy="30149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Συνέχεια</a:t>
            </a:r>
            <a:endParaRPr lang="el-CY" b="1" dirty="0">
              <a:solidFill>
                <a:schemeClr val="tx1"/>
              </a:solidFill>
            </a:endParaRPr>
          </a:p>
        </p:txBody>
      </p:sp>
    </p:spTree>
    <p:extLst>
      <p:ext uri="{BB962C8B-B14F-4D97-AF65-F5344CB8AC3E}">
        <p14:creationId xmlns:p14="http://schemas.microsoft.com/office/powerpoint/2010/main" val="1435269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01EC3BF-CE1C-7D40-024C-510D03DD2D82}"/>
              </a:ext>
            </a:extLst>
          </p:cNvPr>
          <p:cNvSpPr>
            <a:spLocks noChangeArrowheads="1"/>
          </p:cNvSpPr>
          <p:nvPr/>
        </p:nvSpPr>
        <p:spPr bwMode="auto">
          <a:xfrm>
            <a:off x="2188825" y="-1111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CY"/>
          </a:p>
        </p:txBody>
      </p:sp>
      <p:pic>
        <p:nvPicPr>
          <p:cNvPr id="1025" name="Εικόνα 10" descr="Εικόνα που περιέχει κείμενο, αφίσα, Διαφήμιση, άνδρας&#10;&#10;Περιγραφή που δημιουργήθηκε αυτόματα">
            <a:extLst>
              <a:ext uri="{FF2B5EF4-FFF2-40B4-BE49-F238E27FC236}">
                <a16:creationId xmlns:a16="http://schemas.microsoft.com/office/drawing/2014/main" id="{65ECF8E7-3B5D-9E7E-C849-789828707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54" t="8051" r="38110" b="5096"/>
          <a:stretch>
            <a:fillRect/>
          </a:stretch>
        </p:blipFill>
        <p:spPr bwMode="auto">
          <a:xfrm rot="5400000">
            <a:off x="370232" y="137526"/>
            <a:ext cx="4868180" cy="4997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A088B30F-228B-ED11-952E-6587D837F7F4}"/>
              </a:ext>
            </a:extLst>
          </p:cNvPr>
          <p:cNvSpPr>
            <a:spLocks noChangeArrowheads="1"/>
          </p:cNvSpPr>
          <p:nvPr/>
        </p:nvSpPr>
        <p:spPr bwMode="auto">
          <a:xfrm>
            <a:off x="305597" y="5449722"/>
            <a:ext cx="50937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CY"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Εξώφυλλο  περιοδικού  </a:t>
            </a:r>
            <a:r>
              <a:rPr kumimoji="0" lang="tr-TR" altLang="el-CY"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tr-TR" altLang="el-CY"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tr-TR" altLang="el-CY"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venlik Kuvvetleri, </a:t>
            </a:r>
            <a:r>
              <a:rPr kumimoji="0" lang="tr-TR" altLang="el-CY"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l-GR" altLang="el-CY"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τεύχος  53, Δεκέμβριος  2002.</a:t>
            </a:r>
            <a:endParaRPr kumimoji="0" lang="el-GR" altLang="el-CY" sz="2000" b="0" i="0" u="none" strike="noStrike" cap="none" normalizeH="0" baseline="0" dirty="0">
              <a:ln>
                <a:noFill/>
              </a:ln>
              <a:solidFill>
                <a:schemeClr val="tx1"/>
              </a:solidFill>
              <a:effectLst/>
              <a:latin typeface="Arial" panose="020B0604020202020204" pitchFamily="34" charset="0"/>
            </a:endParaRPr>
          </a:p>
        </p:txBody>
      </p:sp>
      <p:pic>
        <p:nvPicPr>
          <p:cNvPr id="5" name="Εικόνα 4" descr="Εικόνα που περιέχει κείμενο, σκίτσο/σχέδιο, βιβλίο, τέχνη&#10;&#10;Το περιεχόμενο που δημιουργείται από AI ενδέχεται να είναι εσφαλμένο.">
            <a:extLst>
              <a:ext uri="{FF2B5EF4-FFF2-40B4-BE49-F238E27FC236}">
                <a16:creationId xmlns:a16="http://schemas.microsoft.com/office/drawing/2014/main" id="{A9A5C96D-9C1E-3956-DD6F-210DB3D75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855825" y="857250"/>
            <a:ext cx="6858000" cy="5143500"/>
          </a:xfrm>
          <a:prstGeom prst="rect">
            <a:avLst/>
          </a:prstGeom>
        </p:spPr>
      </p:pic>
    </p:spTree>
    <p:extLst>
      <p:ext uri="{BB962C8B-B14F-4D97-AF65-F5344CB8AC3E}">
        <p14:creationId xmlns:p14="http://schemas.microsoft.com/office/powerpoint/2010/main" val="4140540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κείμενο, ζωγραφιά, βιβλίο, στατικό&#10;&#10;Το περιεχόμενο που δημιουργείται από AI ενδέχεται να είναι εσφαλμένο.">
            <a:extLst>
              <a:ext uri="{FF2B5EF4-FFF2-40B4-BE49-F238E27FC236}">
                <a16:creationId xmlns:a16="http://schemas.microsoft.com/office/drawing/2014/main" id="{C830CE7A-425C-F937-A389-81990288F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8600" y="791936"/>
            <a:ext cx="6096000" cy="5143500"/>
          </a:xfrm>
          <a:prstGeom prst="rect">
            <a:avLst/>
          </a:prstGeom>
        </p:spPr>
      </p:pic>
      <p:pic>
        <p:nvPicPr>
          <p:cNvPr id="5" name="Εικόνα 4" descr="Εικόνα που περιέχει κείμενο, Δημοσίευση, χαρτί, βιβλιοδεσία&#10;&#10;Το περιεχόμενο που δημιουργείται από AI ενδέχεται να είναι εσφαλμένο.">
            <a:extLst>
              <a:ext uri="{FF2B5EF4-FFF2-40B4-BE49-F238E27FC236}">
                <a16:creationId xmlns:a16="http://schemas.microsoft.com/office/drawing/2014/main" id="{6599444C-E02D-8D63-D862-F58CA481BA41}"/>
              </a:ext>
            </a:extLst>
          </p:cNvPr>
          <p:cNvPicPr>
            <a:picLocks noChangeAspect="1"/>
          </p:cNvPicPr>
          <p:nvPr/>
        </p:nvPicPr>
        <p:blipFill>
          <a:blip r:embed="rId3">
            <a:extLst>
              <a:ext uri="{28A0092B-C50C-407E-A947-70E740481C1C}">
                <a14:useLocalDpi xmlns:a14="http://schemas.microsoft.com/office/drawing/2010/main" val="0"/>
              </a:ext>
            </a:extLst>
          </a:blip>
          <a:srcRect l="7143" t="5397" r="51309" b="42381"/>
          <a:stretch>
            <a:fillRect/>
          </a:stretch>
        </p:blipFill>
        <p:spPr>
          <a:xfrm>
            <a:off x="5769429" y="315686"/>
            <a:ext cx="5627914" cy="6096000"/>
          </a:xfrm>
          <a:prstGeom prst="rect">
            <a:avLst/>
          </a:prstGeom>
        </p:spPr>
      </p:pic>
    </p:spTree>
    <p:extLst>
      <p:ext uri="{BB962C8B-B14F-4D97-AF65-F5344CB8AC3E}">
        <p14:creationId xmlns:p14="http://schemas.microsoft.com/office/powerpoint/2010/main" val="2829983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κείμενο, Δημοσίευση, χαρτί, βιβλίο&#10;&#10;Το περιεχόμενο που δημιουργείται από AI ενδέχεται να είναι εσφαλμένο.">
            <a:extLst>
              <a:ext uri="{FF2B5EF4-FFF2-40B4-BE49-F238E27FC236}">
                <a16:creationId xmlns:a16="http://schemas.microsoft.com/office/drawing/2014/main" id="{D00D60DB-19C7-88EF-1F11-A3F566096A16}"/>
              </a:ext>
            </a:extLst>
          </p:cNvPr>
          <p:cNvPicPr>
            <a:picLocks noChangeAspect="1"/>
          </p:cNvPicPr>
          <p:nvPr/>
        </p:nvPicPr>
        <p:blipFill>
          <a:blip r:embed="rId2">
            <a:extLst>
              <a:ext uri="{28A0092B-C50C-407E-A947-70E740481C1C}">
                <a14:useLocalDpi xmlns:a14="http://schemas.microsoft.com/office/drawing/2010/main" val="0"/>
              </a:ext>
            </a:extLst>
          </a:blip>
          <a:srcRect l="9524" t="6190" r="50000" b="42223"/>
          <a:stretch>
            <a:fillRect/>
          </a:stretch>
        </p:blipFill>
        <p:spPr>
          <a:xfrm>
            <a:off x="413656" y="174172"/>
            <a:ext cx="6607630" cy="6237514"/>
          </a:xfrm>
          <a:prstGeom prst="rect">
            <a:avLst/>
          </a:prstGeom>
        </p:spPr>
      </p:pic>
      <p:pic>
        <p:nvPicPr>
          <p:cNvPr id="5" name="Εικόνα 4" descr="Εικόνα που περιέχει κείμενο, χαρτί, Δημοσίευση, βιβλιοδεσία&#10;&#10;Το περιεχόμενο που δημιουργείται από AI ενδέχεται να είναι εσφαλμένο.">
            <a:extLst>
              <a:ext uri="{FF2B5EF4-FFF2-40B4-BE49-F238E27FC236}">
                <a16:creationId xmlns:a16="http://schemas.microsoft.com/office/drawing/2014/main" id="{C3B225FB-E928-A4D4-669F-BA24FBF37407}"/>
              </a:ext>
            </a:extLst>
          </p:cNvPr>
          <p:cNvPicPr>
            <a:picLocks noChangeAspect="1"/>
          </p:cNvPicPr>
          <p:nvPr/>
        </p:nvPicPr>
        <p:blipFill>
          <a:blip r:embed="rId3">
            <a:extLst>
              <a:ext uri="{28A0092B-C50C-407E-A947-70E740481C1C}">
                <a14:useLocalDpi xmlns:a14="http://schemas.microsoft.com/office/drawing/2010/main" val="0"/>
              </a:ext>
            </a:extLst>
          </a:blip>
          <a:srcRect l="11071" t="2540" r="50000" b="50000"/>
          <a:stretch>
            <a:fillRect/>
          </a:stretch>
        </p:blipFill>
        <p:spPr>
          <a:xfrm>
            <a:off x="7206341" y="174172"/>
            <a:ext cx="4735288" cy="6237514"/>
          </a:xfrm>
          <a:prstGeom prst="rect">
            <a:avLst/>
          </a:prstGeom>
        </p:spPr>
      </p:pic>
    </p:spTree>
    <p:extLst>
      <p:ext uri="{BB962C8B-B14F-4D97-AF65-F5344CB8AC3E}">
        <p14:creationId xmlns:p14="http://schemas.microsoft.com/office/powerpoint/2010/main" val="423963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3790B937-3391-B963-452A-14FF4D27B9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BA4FDE83-1703-E179-ABBE-2EAECA5967E1}"/>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800" dirty="0">
              <a:solidFill>
                <a:schemeClr val="tx1"/>
              </a:solidFill>
            </a:endParaRPr>
          </a:p>
          <a:p>
            <a:pPr algn="ctr"/>
            <a:endParaRPr lang="el-GR" sz="4800" dirty="0">
              <a:solidFill>
                <a:schemeClr val="tx1"/>
              </a:solidFill>
            </a:endParaRPr>
          </a:p>
          <a:p>
            <a:pPr algn="ctr"/>
            <a:endParaRPr lang="el-GR" sz="4800" dirty="0">
              <a:solidFill>
                <a:schemeClr val="tx1"/>
              </a:solidFill>
            </a:endParaRPr>
          </a:p>
          <a:p>
            <a:pPr algn="ctr"/>
            <a:endParaRPr lang="el-GR" sz="4800" dirty="0">
              <a:solidFill>
                <a:schemeClr val="tx1"/>
              </a:solidFill>
            </a:endParaRPr>
          </a:p>
          <a:p>
            <a:pPr algn="ctr"/>
            <a:r>
              <a:rPr lang="el-GR" sz="4800" dirty="0">
                <a:solidFill>
                  <a:schemeClr val="tx1"/>
                </a:solidFill>
              </a:rPr>
              <a:t>Παράρτημα </a:t>
            </a:r>
          </a:p>
          <a:p>
            <a:pPr algn="ctr"/>
            <a:r>
              <a:rPr lang="el-GR" sz="4800" dirty="0">
                <a:solidFill>
                  <a:schemeClr val="tx1"/>
                </a:solidFill>
              </a:rPr>
              <a:t>Αποδελτίωση πηγών</a:t>
            </a:r>
          </a:p>
          <a:p>
            <a:pPr algn="ctr"/>
            <a:endParaRPr lang="el-GR" sz="4800" dirty="0">
              <a:solidFill>
                <a:schemeClr val="tx1"/>
              </a:solidFill>
            </a:endParaRPr>
          </a:p>
          <a:p>
            <a:pPr algn="ctr"/>
            <a:endParaRPr lang="el-GR" sz="4800" dirty="0">
              <a:solidFill>
                <a:schemeClr val="tx1"/>
              </a:solidFill>
            </a:endParaRPr>
          </a:p>
          <a:p>
            <a:pPr algn="ctr"/>
            <a:endParaRPr lang="el-GR" sz="4800" dirty="0">
              <a:solidFill>
                <a:schemeClr val="tx1"/>
              </a:solidFill>
            </a:endParaRPr>
          </a:p>
          <a:p>
            <a:pPr algn="ctr"/>
            <a:endParaRPr lang="el-GR" sz="2800" dirty="0">
              <a:solidFill>
                <a:schemeClr val="tx1"/>
              </a:solidFill>
            </a:endParaRPr>
          </a:p>
          <a:p>
            <a:pPr algn="ctr"/>
            <a:r>
              <a:rPr lang="el-GR" sz="2800" dirty="0">
                <a:solidFill>
                  <a:schemeClr val="tx1"/>
                </a:solidFill>
              </a:rPr>
              <a:t> </a:t>
            </a:r>
            <a:endParaRPr lang="el-CY" sz="2800" dirty="0">
              <a:solidFill>
                <a:schemeClr val="tx1"/>
              </a:solidFill>
            </a:endParaRPr>
          </a:p>
        </p:txBody>
      </p:sp>
    </p:spTree>
    <p:extLst>
      <p:ext uri="{BB962C8B-B14F-4D97-AF65-F5344CB8AC3E}">
        <p14:creationId xmlns:p14="http://schemas.microsoft.com/office/powerpoint/2010/main" val="47274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C56E5-00AE-AF12-63BC-81212894927F}"/>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5BD4EC6C-84EB-6719-BC5E-FC93C2B552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520AA510-1E21-1F17-6BE6-FC9FF5126807}"/>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800" dirty="0">
              <a:solidFill>
                <a:schemeClr val="tx1"/>
              </a:solidFill>
            </a:endParaRPr>
          </a:p>
          <a:p>
            <a:pPr algn="ctr"/>
            <a:endParaRPr lang="el-GR" sz="4400">
              <a:solidFill>
                <a:srgbClr val="FF0000"/>
              </a:solidFill>
            </a:endParaRPr>
          </a:p>
          <a:p>
            <a:pPr algn="ctr"/>
            <a:r>
              <a:rPr lang="el-GR" sz="4400">
                <a:solidFill>
                  <a:srgbClr val="FF0000"/>
                </a:solidFill>
              </a:rPr>
              <a:t>Ομορφίτα </a:t>
            </a:r>
            <a:r>
              <a:rPr lang="el-GR" sz="4400" dirty="0">
                <a:solidFill>
                  <a:srgbClr val="FF0000"/>
                </a:solidFill>
              </a:rPr>
              <a:t>1963 : Συσχετισμός, αντιπαραβολή, σύγκριση πηγών που αναφέρονται στο ίδιο θέμα από την ίδια ή από διαφορετική οπτική γωνία.  </a:t>
            </a:r>
          </a:p>
          <a:p>
            <a:pPr algn="ctr"/>
            <a:endParaRPr lang="el-GR" sz="2800" dirty="0">
              <a:solidFill>
                <a:schemeClr val="tx1"/>
              </a:solidFill>
            </a:endParaRPr>
          </a:p>
          <a:p>
            <a:pPr algn="ctr"/>
            <a:r>
              <a:rPr lang="el-GR" sz="2800" dirty="0">
                <a:solidFill>
                  <a:schemeClr val="tx1"/>
                </a:solidFill>
              </a:rPr>
              <a:t> </a:t>
            </a:r>
            <a:endParaRPr lang="el-CY" sz="2800" dirty="0">
              <a:solidFill>
                <a:schemeClr val="tx1"/>
              </a:solidFill>
            </a:endParaRPr>
          </a:p>
        </p:txBody>
      </p:sp>
    </p:spTree>
    <p:extLst>
      <p:ext uri="{BB962C8B-B14F-4D97-AF65-F5344CB8AC3E}">
        <p14:creationId xmlns:p14="http://schemas.microsoft.com/office/powerpoint/2010/main" val="1316883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9FC9F-6159-8C0A-98E0-8F1B490DF9C1}"/>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17D9F802-3E38-5AD0-8C6E-EEC6E1F43F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DFD173D2-82D6-0410-9A8C-4D6643518742}"/>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4800" dirty="0">
              <a:solidFill>
                <a:schemeClr val="tx1"/>
              </a:solidFill>
            </a:endParaRPr>
          </a:p>
          <a:p>
            <a:pPr algn="ctr"/>
            <a:r>
              <a:rPr lang="el-GR" sz="4800" dirty="0">
                <a:solidFill>
                  <a:schemeClr val="tx1"/>
                </a:solidFill>
              </a:rPr>
              <a:t>23 Δεκεμβρίου 1963</a:t>
            </a:r>
          </a:p>
          <a:p>
            <a:pPr algn="ctr"/>
            <a:r>
              <a:rPr lang="el-GR" sz="4800" dirty="0">
                <a:solidFill>
                  <a:schemeClr val="tx1"/>
                </a:solidFill>
              </a:rPr>
              <a:t>Δευτέρα</a:t>
            </a:r>
            <a:endParaRPr lang="el-CY" sz="4800" dirty="0">
              <a:solidFill>
                <a:schemeClr val="tx1"/>
              </a:solidFill>
            </a:endParaRPr>
          </a:p>
        </p:txBody>
      </p:sp>
    </p:spTree>
    <p:extLst>
      <p:ext uri="{BB962C8B-B14F-4D97-AF65-F5344CB8AC3E}">
        <p14:creationId xmlns:p14="http://schemas.microsoft.com/office/powerpoint/2010/main" val="260819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E2B512B7-867D-A768-8874-E069FC31C981}"/>
              </a:ext>
            </a:extLst>
          </p:cNvPr>
          <p:cNvCxnSpPr/>
          <p:nvPr/>
        </p:nvCxnSpPr>
        <p:spPr>
          <a:xfrm>
            <a:off x="-16328" y="2294571"/>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3AA08CBE-7403-03F5-C2D5-11A285A700EB}"/>
              </a:ext>
            </a:extLst>
          </p:cNvPr>
          <p:cNvSpPr/>
          <p:nvPr/>
        </p:nvSpPr>
        <p:spPr>
          <a:xfrm>
            <a:off x="288473" y="510651"/>
            <a:ext cx="2873828" cy="1200330"/>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GR" sz="1200" dirty="0"/>
              <a:t> </a:t>
            </a:r>
            <a:r>
              <a:rPr lang="el-CY" sz="1200" dirty="0"/>
              <a:t>[</a:t>
            </a:r>
            <a:r>
              <a:rPr lang="el-CY" sz="1200" dirty="0" err="1"/>
              <a:t>Κύ</a:t>
            </a:r>
            <a:r>
              <a:rPr lang="el-CY" sz="1200" dirty="0"/>
              <a:t>προς  1963-1974 μέσα  από τα έγραφα της  Ερυθράς Ημισελήνου]</a:t>
            </a:r>
          </a:p>
        </p:txBody>
      </p:sp>
      <p:sp>
        <p:nvSpPr>
          <p:cNvPr id="9" name="TextBox 8">
            <a:extLst>
              <a:ext uri="{FF2B5EF4-FFF2-40B4-BE49-F238E27FC236}">
                <a16:creationId xmlns:a16="http://schemas.microsoft.com/office/drawing/2014/main" id="{4DDF6ADC-3F01-EE6D-24D6-8EB969230388}"/>
              </a:ext>
            </a:extLst>
          </p:cNvPr>
          <p:cNvSpPr txBox="1"/>
          <p:nvPr/>
        </p:nvSpPr>
        <p:spPr>
          <a:xfrm>
            <a:off x="3393621" y="223384"/>
            <a:ext cx="8264979" cy="1569660"/>
          </a:xfrm>
          <a:prstGeom prst="rect">
            <a:avLst/>
          </a:prstGeom>
          <a:noFill/>
        </p:spPr>
        <p:txBody>
          <a:bodyPr wrap="square">
            <a:spAutoFit/>
          </a:bodyPr>
          <a:lstStyle/>
          <a:p>
            <a:pPr algn="just">
              <a:buNone/>
            </a:pPr>
            <a:r>
              <a:rPr lang="el-GR"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οι συγκρούσεις  συνεχίζονται. </a:t>
            </a:r>
            <a:r>
              <a:rPr lang="el-CY"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Το</a:t>
            </a:r>
            <a:r>
              <a:rPr lang="en-US"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solidFill>
                  <a:srgbClr val="040C28"/>
                </a:solidFill>
                <a:effectLst/>
                <a:latin typeface="Times New Roman" panose="02020603050405020304" pitchFamily="18" charset="0"/>
                <a:ea typeface="Times New Roman" panose="02020603050405020304" pitchFamily="18" charset="0"/>
                <a:cs typeface="Times New Roman" panose="02020603050405020304" pitchFamily="18" charset="0"/>
              </a:rPr>
              <a:t>εργοστάσιο</a:t>
            </a:r>
            <a:r>
              <a:rPr lang="en-US"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ΔΙΑΝΕΛΛΟ</a:t>
            </a:r>
            <a:r>
              <a:rPr lang="el-GR" sz="1600" dirty="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rPr>
              <a:t>Υ</a:t>
            </a:r>
            <a:r>
              <a:rPr lang="en-US" sz="1600" dirty="0">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παραδόθηκε στους</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μα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χητές</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Ζητήθηκε ανα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κωχή</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το ίδιο β</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ράδυ</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Οι</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Τούρκοι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μα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χητές</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συμφώνησαν με την  ανακωχή και οι υπάλληλοι ενημερώθηκαν ότι μπορούσαν να επιστρέψουν ελεύθερα στα τμήματά τους. </a:t>
            </a:r>
            <a:endParaRPr lang="el-G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None/>
            </a:pPr>
            <a:r>
              <a:rPr lang="el-GR"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Pazartesi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çarpışma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devam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Dianellos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fabrikası</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mücahitlerine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bırakıldı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akşam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mütareke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istendi</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mücahitler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mütarekeye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razı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oldu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memurların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serbestçe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dairelerine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gidebilecekleri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bildirildi</a:t>
            </a:r>
            <a:r>
              <a:rPr lang="en-US" sz="1600" dirty="0">
                <a:latin typeface="Times New Roman" panose="02020603050405020304" pitchFamily="18" charset="0"/>
                <a:cs typeface="Times New Roman" panose="02020603050405020304" pitchFamily="18" charset="0"/>
              </a:rPr>
              <a:t>; </a:t>
            </a:r>
            <a:endParaRPr lang="el-CY" sz="1600" dirty="0">
              <a:effectLst/>
              <a:latin typeface="Times New Roman" panose="02020603050405020304" pitchFamily="18" charset="0"/>
              <a:cs typeface="Times New Roman" panose="02020603050405020304" pitchFamily="18" charset="0"/>
            </a:endParaRPr>
          </a:p>
        </p:txBody>
      </p:sp>
      <p:sp>
        <p:nvSpPr>
          <p:cNvPr id="13" name="Ορθογώνιο: Στρογγύλεμα γωνιών 12">
            <a:extLst>
              <a:ext uri="{FF2B5EF4-FFF2-40B4-BE49-F238E27FC236}">
                <a16:creationId xmlns:a16="http://schemas.microsoft.com/office/drawing/2014/main" id="{3BCA2D30-DCFF-1CE5-6695-65C823E375C7}"/>
              </a:ext>
            </a:extLst>
          </p:cNvPr>
          <p:cNvSpPr/>
          <p:nvPr/>
        </p:nvSpPr>
        <p:spPr>
          <a:xfrm>
            <a:off x="288473" y="2769775"/>
            <a:ext cx="2873828" cy="1041678"/>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latin typeface="Times New Roman" panose="02020603050405020304" pitchFamily="18" charset="0"/>
                <a:ea typeface="Times New Roman" panose="02020603050405020304" pitchFamily="18" charset="0"/>
                <a:cs typeface="Times New Roman" panose="02020603050405020304" pitchFamily="18" charset="0"/>
              </a:rPr>
              <a:t>Εφημερίδα </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200" i="1" dirty="0">
                <a:latin typeface="Times New Roman" panose="02020603050405020304" pitchFamily="18" charset="0"/>
                <a:ea typeface="Times New Roman" panose="02020603050405020304" pitchFamily="18" charset="0"/>
                <a:cs typeface="Times New Roman" panose="02020603050405020304" pitchFamily="18" charset="0"/>
              </a:rPr>
              <a:t>Η Μάχη</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«Η ΜΕΓΑΛΗ ΕΠΙΘΕΣΙΣ», 25 Δεκεμβρίου 1963.</a:t>
            </a:r>
            <a:endParaRPr lang="el-GR"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l-GR" sz="1200" dirty="0">
                <a:latin typeface="Times New Roman" panose="02020603050405020304" pitchFamily="18" charset="0"/>
                <a:ea typeface="Times New Roman" panose="02020603050405020304" pitchFamily="18" charset="0"/>
                <a:cs typeface="Times New Roman" panose="02020603050405020304" pitchFamily="18" charset="0"/>
              </a:rPr>
              <a:t>Διευθυντής εφημερίδας : Νίκος Σαμψών</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el-CY" sz="1200" dirty="0"/>
          </a:p>
        </p:txBody>
      </p:sp>
      <p:sp>
        <p:nvSpPr>
          <p:cNvPr id="14" name="TextBox 13">
            <a:extLst>
              <a:ext uri="{FF2B5EF4-FFF2-40B4-BE49-F238E27FC236}">
                <a16:creationId xmlns:a16="http://schemas.microsoft.com/office/drawing/2014/main" id="{802B3242-B4E9-91DB-C7CB-E1D361C85018}"/>
              </a:ext>
            </a:extLst>
          </p:cNvPr>
          <p:cNvSpPr txBox="1"/>
          <p:nvPr/>
        </p:nvSpPr>
        <p:spPr>
          <a:xfrm>
            <a:off x="3491592" y="2857052"/>
            <a:ext cx="7786008" cy="830997"/>
          </a:xfrm>
          <a:prstGeom prst="rect">
            <a:avLst/>
          </a:prstGeom>
          <a:noFill/>
        </p:spPr>
        <p:txBody>
          <a:bodyPr wrap="square">
            <a:spAutoFit/>
          </a:bodyPr>
          <a:lstStyle/>
          <a:p>
            <a:pPr algn="just">
              <a:buNone/>
            </a:pPr>
            <a:r>
              <a:rPr lang="el-CY" sz="1600" dirty="0">
                <a:latin typeface="Times New Roman" panose="02020603050405020304" pitchFamily="18" charset="0"/>
                <a:ea typeface="Times New Roman" panose="02020603050405020304" pitchFamily="18" charset="0"/>
                <a:cs typeface="Times New Roman" panose="02020603050405020304" pitchFamily="18" charset="0"/>
              </a:rPr>
              <a:t>«ὄπ</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ισθεν</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τοῦ</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καπ</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νεργοστ</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ασίου Διανέλλου  οἰκία ἀνήκουσα  εἰς  τὸν Ἕλληνα Κουτρουμπελλίδην  ὑπέστη ἐπίθεσιν  ὑπὸ Τούρκων, οἱ ὁποῖοι  τὴν  διέρρηξαν  καὶ  εἰσῆλθον  ἐντὸς  αὐτῆς. […]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Οἱ</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Τοῦρκοι</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ea typeface="Times New Roman" panose="02020603050405020304" pitchFamily="18" charset="0"/>
                <a:cs typeface="Times New Roman" panose="02020603050405020304" pitchFamily="18" charset="0"/>
              </a:rPr>
              <a:t>ἐγκ</a:t>
            </a:r>
            <a:r>
              <a:rPr lang="el-CY" sz="1600" dirty="0">
                <a:latin typeface="Times New Roman" panose="02020603050405020304" pitchFamily="18" charset="0"/>
                <a:ea typeface="Times New Roman" panose="02020603050405020304" pitchFamily="18" charset="0"/>
                <a:cs typeface="Times New Roman" panose="02020603050405020304" pitchFamily="18" charset="0"/>
              </a:rPr>
              <a:t>ατέστησαν ἐπί  τῆς ὀροφῆς ὁπλοπολυβόλον» </a:t>
            </a:r>
            <a:endParaRPr lang="el-CY" sz="1600" dirty="0">
              <a:latin typeface="Aptos" panose="020B0004020202020204" pitchFamily="34" charset="0"/>
              <a:ea typeface="Times New Roman" panose="02020603050405020304" pitchFamily="18" charset="0"/>
              <a:cs typeface="Times New Roman" panose="02020603050405020304" pitchFamily="18" charset="0"/>
            </a:endParaRPr>
          </a:p>
        </p:txBody>
      </p:sp>
      <p:cxnSp>
        <p:nvCxnSpPr>
          <p:cNvPr id="15" name="Ευθεία γραμμή σύνδεσης 14">
            <a:extLst>
              <a:ext uri="{FF2B5EF4-FFF2-40B4-BE49-F238E27FC236}">
                <a16:creationId xmlns:a16="http://schemas.microsoft.com/office/drawing/2014/main" id="{8C4FE3C2-E970-D33D-F634-A715F4715219}"/>
              </a:ext>
            </a:extLst>
          </p:cNvPr>
          <p:cNvCxnSpPr/>
          <p:nvPr/>
        </p:nvCxnSpPr>
        <p:spPr>
          <a:xfrm>
            <a:off x="-16328" y="4286657"/>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6" name="Ορθογώνιο: Στρογγύλεμα γωνιών 15">
            <a:extLst>
              <a:ext uri="{FF2B5EF4-FFF2-40B4-BE49-F238E27FC236}">
                <a16:creationId xmlns:a16="http://schemas.microsoft.com/office/drawing/2014/main" id="{E3D3575B-8FF5-F982-9232-6CEAF7FBD0F1}"/>
              </a:ext>
            </a:extLst>
          </p:cNvPr>
          <p:cNvSpPr/>
          <p:nvPr/>
        </p:nvSpPr>
        <p:spPr>
          <a:xfrm>
            <a:off x="288473" y="4648295"/>
            <a:ext cx="2950028" cy="783014"/>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t>Μακάριος </a:t>
            </a:r>
            <a:r>
              <a:rPr lang="el-GR" sz="1200" dirty="0" err="1"/>
              <a:t>Δρουσιώτης</a:t>
            </a:r>
            <a:r>
              <a:rPr lang="el-GR" sz="1200" dirty="0"/>
              <a:t>, </a:t>
            </a:r>
            <a:r>
              <a:rPr lang="el-GR" sz="1200" i="1" dirty="0"/>
              <a:t>Η πρώτη διχοτόμηση: Κύπρος 1963-1964</a:t>
            </a:r>
            <a:r>
              <a:rPr lang="el-GR" sz="1200" dirty="0"/>
              <a:t>, Αλφάδι, Λευκωσία 2005, σελ. 137.</a:t>
            </a:r>
            <a:endParaRPr lang="el-CY" sz="1200" dirty="0"/>
          </a:p>
        </p:txBody>
      </p:sp>
      <p:sp>
        <p:nvSpPr>
          <p:cNvPr id="17" name="TextBox 16">
            <a:extLst>
              <a:ext uri="{FF2B5EF4-FFF2-40B4-BE49-F238E27FC236}">
                <a16:creationId xmlns:a16="http://schemas.microsoft.com/office/drawing/2014/main" id="{997D809C-59D0-109A-91B2-BF941AD17BFD}"/>
              </a:ext>
            </a:extLst>
          </p:cNvPr>
          <p:cNvSpPr txBox="1"/>
          <p:nvPr/>
        </p:nvSpPr>
        <p:spPr>
          <a:xfrm>
            <a:off x="3600449" y="4701248"/>
            <a:ext cx="7851322" cy="338554"/>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Κοινή έκκληση  προς  τους  Έλληνες  και Τούρκους  της Κύπρου </a:t>
            </a:r>
          </a:p>
        </p:txBody>
      </p:sp>
      <p:cxnSp>
        <p:nvCxnSpPr>
          <p:cNvPr id="19" name="Ευθεία γραμμή σύνδεσης 18">
            <a:extLst>
              <a:ext uri="{FF2B5EF4-FFF2-40B4-BE49-F238E27FC236}">
                <a16:creationId xmlns:a16="http://schemas.microsoft.com/office/drawing/2014/main" id="{7CFEFB82-1D70-5918-05DC-3C5222D2997E}"/>
              </a:ext>
            </a:extLst>
          </p:cNvPr>
          <p:cNvCxnSpPr/>
          <p:nvPr/>
        </p:nvCxnSpPr>
        <p:spPr>
          <a:xfrm>
            <a:off x="-16328" y="5549400"/>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578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5E358-3CC7-9F20-1EDA-789FDD93ABB6}"/>
            </a:ext>
          </a:extLst>
        </p:cNvPr>
        <p:cNvGrpSpPr/>
        <p:nvPr/>
      </p:nvGrpSpPr>
      <p:grpSpPr>
        <a:xfrm>
          <a:off x="0" y="0"/>
          <a:ext cx="0" cy="0"/>
          <a:chOff x="0" y="0"/>
          <a:chExt cx="0" cy="0"/>
        </a:xfrm>
      </p:grpSpPr>
      <p:pic>
        <p:nvPicPr>
          <p:cNvPr id="1026" name="Picture 2" descr="207+ Thousand Calendar Cartoon Royalty-Free Images, Stock Photos &amp; Pictures  | Shutterstock">
            <a:extLst>
              <a:ext uri="{FF2B5EF4-FFF2-40B4-BE49-F238E27FC236}">
                <a16:creationId xmlns:a16="http://schemas.microsoft.com/office/drawing/2014/main" id="{5A412520-B521-369B-BCB8-19E77FF9FF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7" t="14191" r="9484" b="12667"/>
          <a:stretch>
            <a:fillRect/>
          </a:stretch>
        </p:blipFill>
        <p:spPr bwMode="auto">
          <a:xfrm>
            <a:off x="261257" y="293913"/>
            <a:ext cx="11723913" cy="6444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ECD3DDF-362F-89D8-9E23-01BDAF5E1F49}"/>
              </a:ext>
            </a:extLst>
          </p:cNvPr>
          <p:cNvSpPr/>
          <p:nvPr/>
        </p:nvSpPr>
        <p:spPr>
          <a:xfrm>
            <a:off x="1143000" y="1382486"/>
            <a:ext cx="9448800" cy="42672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24 Δεκεμβρίου 1963</a:t>
            </a:r>
          </a:p>
          <a:p>
            <a:pPr algn="ctr"/>
            <a:r>
              <a:rPr lang="el-GR" sz="4800" dirty="0">
                <a:solidFill>
                  <a:schemeClr val="tx1"/>
                </a:solidFill>
              </a:rPr>
              <a:t>Τρίτη</a:t>
            </a:r>
            <a:endParaRPr lang="el-CY" sz="4800" dirty="0">
              <a:solidFill>
                <a:schemeClr val="tx1"/>
              </a:solidFill>
            </a:endParaRPr>
          </a:p>
        </p:txBody>
      </p:sp>
    </p:spTree>
    <p:extLst>
      <p:ext uri="{BB962C8B-B14F-4D97-AF65-F5344CB8AC3E}">
        <p14:creationId xmlns:p14="http://schemas.microsoft.com/office/powerpoint/2010/main" val="129963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D95DB-1B40-EDC1-F920-9D2AFAF639A0}"/>
            </a:ext>
          </a:extLst>
        </p:cNvPr>
        <p:cNvGrpSpPr/>
        <p:nvPr/>
      </p:nvGrpSpPr>
      <p:grpSpPr>
        <a:xfrm>
          <a:off x="0" y="0"/>
          <a:ext cx="0" cy="0"/>
          <a:chOff x="0" y="0"/>
          <a:chExt cx="0" cy="0"/>
        </a:xfrm>
      </p:grpSpPr>
      <p:sp>
        <p:nvSpPr>
          <p:cNvPr id="5" name="Ορθογώνιο: Στρογγύλεμα γωνιών 4">
            <a:extLst>
              <a:ext uri="{FF2B5EF4-FFF2-40B4-BE49-F238E27FC236}">
                <a16:creationId xmlns:a16="http://schemas.microsoft.com/office/drawing/2014/main" id="{2376B032-661A-B3B1-7B96-D4741A290A94}"/>
              </a:ext>
            </a:extLst>
          </p:cNvPr>
          <p:cNvSpPr/>
          <p:nvPr/>
        </p:nvSpPr>
        <p:spPr>
          <a:xfrm>
            <a:off x="84366" y="2079263"/>
            <a:ext cx="2871107" cy="101259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err="1"/>
              <a:t>Ulvi</a:t>
            </a:r>
            <a:r>
              <a:rPr lang="tr-TR" sz="1200" dirty="0"/>
              <a:t> Keser, </a:t>
            </a:r>
            <a:r>
              <a:rPr lang="el-CY" sz="1200" i="1" dirty="0"/>
              <a:t>KIZILAY BELGELERİ IŞIĞINDA KIBRIS 1963-1974</a:t>
            </a:r>
            <a:r>
              <a:rPr lang="tr-TR" sz="1200" i="1" dirty="0"/>
              <a:t>, </a:t>
            </a:r>
            <a:r>
              <a:rPr lang="tr-TR" sz="1200" dirty="0"/>
              <a:t>Türk Kızılay, </a:t>
            </a:r>
            <a:r>
              <a:rPr lang="el-CY" sz="1200" dirty="0" err="1"/>
              <a:t>Άγκυρ</a:t>
            </a:r>
            <a:r>
              <a:rPr lang="el-CY" sz="1200" dirty="0"/>
              <a:t>α</a:t>
            </a:r>
            <a:r>
              <a:rPr lang="tr-TR" sz="1200" dirty="0"/>
              <a:t> 2010</a:t>
            </a:r>
            <a:r>
              <a:rPr lang="el-CY" sz="1200" dirty="0"/>
              <a:t>, σελ. 91.[</a:t>
            </a:r>
            <a:r>
              <a:rPr lang="el-CY" sz="1200" dirty="0" err="1"/>
              <a:t>Κύ</a:t>
            </a:r>
            <a:r>
              <a:rPr lang="el-CY" sz="1200" dirty="0"/>
              <a:t>προς  1963-1974 μέσα  από τα έγραφα της  Ερυθράς Ημισελήνου]</a:t>
            </a:r>
          </a:p>
        </p:txBody>
      </p:sp>
      <p:sp>
        <p:nvSpPr>
          <p:cNvPr id="8" name="TextBox 7">
            <a:extLst>
              <a:ext uri="{FF2B5EF4-FFF2-40B4-BE49-F238E27FC236}">
                <a16:creationId xmlns:a16="http://schemas.microsoft.com/office/drawing/2014/main" id="{F97E7135-FF96-90B8-FA04-08FFB4BC2AB6}"/>
              </a:ext>
            </a:extLst>
          </p:cNvPr>
          <p:cNvSpPr txBox="1"/>
          <p:nvPr/>
        </p:nvSpPr>
        <p:spPr>
          <a:xfrm>
            <a:off x="3307895" y="1996171"/>
            <a:ext cx="8467793" cy="2554545"/>
          </a:xfrm>
          <a:prstGeom prst="rect">
            <a:avLst/>
          </a:prstGeom>
          <a:noFill/>
        </p:spPr>
        <p:txBody>
          <a:bodyPr wrap="square">
            <a:spAutoFit/>
          </a:bodyPr>
          <a:lstStyle/>
          <a:p>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Ωστόσο, την Τρίτη, </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υπάλληλοι και καταστηματάρχες τη </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στιγμή που αναχωρούσαν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από τ</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α</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σπ</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ίτι</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α</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τους για να πάνε στην εργασία τους</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φα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ίνετ</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αι ότι έπεσαν σε εχθρική ενέδρα και δέχθηκαν πυρά από τις ελληνοκυπριακές  θέσεις. Η ανα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κωχή</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τερμ</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ατίστηκε. </a:t>
            </a:r>
            <a:r>
              <a:rPr lang="el-CY" sz="1600" dirty="0">
                <a:latin typeface="Times New Roman" panose="02020603050405020304" pitchFamily="18" charset="0"/>
                <a:cs typeface="Times New Roman" panose="02020603050405020304" pitchFamily="18" charset="0"/>
              </a:rPr>
              <a:t>Οι </a:t>
            </a:r>
            <a:r>
              <a:rPr lang="el-CY" sz="1600" dirty="0" err="1">
                <a:latin typeface="Times New Roman" panose="02020603050405020304" pitchFamily="18" charset="0"/>
                <a:cs typeface="Times New Roman" panose="02020603050405020304" pitchFamily="18" charset="0"/>
              </a:rPr>
              <a:t>Τουρκοκύ</a:t>
            </a:r>
            <a:r>
              <a:rPr lang="el-CY" sz="1600" dirty="0">
                <a:latin typeface="Times New Roman" panose="02020603050405020304" pitchFamily="18" charset="0"/>
                <a:cs typeface="Times New Roman" panose="02020603050405020304" pitchFamily="18" charset="0"/>
              </a:rPr>
              <a:t>πριοι κατέλαβαν το αρχηγείο της χωροφυλακής στη θέση «Ασπαβά», το  οποίο  κατείχαν οι Ελληνοκύπριοι. Το σημείο α</a:t>
            </a:r>
            <a:r>
              <a:rPr lang="el-CY" sz="1600" dirty="0" err="1">
                <a:latin typeface="Times New Roman" panose="02020603050405020304" pitchFamily="18" charset="0"/>
                <a:cs typeface="Times New Roman" panose="02020603050405020304" pitchFamily="18" charset="0"/>
              </a:rPr>
              <a:t>υτό</a:t>
            </a:r>
            <a:r>
              <a:rPr lang="el-CY" sz="1600" dirty="0">
                <a:latin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cs typeface="Times New Roman" panose="02020603050405020304" pitchFamily="18" charset="0"/>
              </a:rPr>
              <a:t>είν</a:t>
            </a:r>
            <a:r>
              <a:rPr lang="el-CY" sz="1600" dirty="0">
                <a:latin typeface="Times New Roman" panose="02020603050405020304" pitchFamily="18" charset="0"/>
                <a:cs typeface="Times New Roman" panose="02020603050405020304" pitchFamily="18" charset="0"/>
              </a:rPr>
              <a:t>αι περίπου ένα χιλιόμετρο από την πόλη στον δρόμο προς την Κερύνεια. Ωστόσο, </a:t>
            </a:r>
            <a:r>
              <a:rPr lang="el-CY" sz="1600" dirty="0" err="1">
                <a:latin typeface="Times New Roman" panose="02020603050405020304" pitchFamily="18" charset="0"/>
                <a:cs typeface="Times New Roman" panose="02020603050405020304" pitchFamily="18" charset="0"/>
              </a:rPr>
              <a:t>είχ</a:t>
            </a:r>
            <a:r>
              <a:rPr lang="el-CY" sz="1600" dirty="0">
                <a:latin typeface="Times New Roman" panose="02020603050405020304" pitchFamily="18" charset="0"/>
                <a:cs typeface="Times New Roman" panose="02020603050405020304" pitchFamily="18" charset="0"/>
              </a:rPr>
              <a:t>αν μόνο ένα όπλο. </a:t>
            </a:r>
            <a:endParaRPr lang="el-GR" sz="1600" dirty="0">
              <a:latin typeface="Times New Roman" panose="02020603050405020304" pitchFamily="18" charset="0"/>
              <a:cs typeface="Times New Roman" panose="02020603050405020304" pitchFamily="18" charset="0"/>
            </a:endParaRPr>
          </a:p>
          <a:p>
            <a:r>
              <a:rPr lang="el-GR" sz="1600" dirty="0">
                <a:effectLst/>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ancak</a:t>
            </a:r>
            <a:r>
              <a:rPr lang="en-US" sz="1600" dirty="0">
                <a:latin typeface="Times New Roman" panose="02020603050405020304" pitchFamily="18" charset="0"/>
                <a:cs typeface="Times New Roman" panose="02020603050405020304" pitchFamily="18" charset="0"/>
              </a:rPr>
              <a:t> Salı </a:t>
            </a:r>
            <a:r>
              <a:rPr lang="en-US" sz="1600" dirty="0" err="1">
                <a:latin typeface="Times New Roman" panose="02020603050405020304" pitchFamily="18" charset="0"/>
                <a:cs typeface="Times New Roman" panose="02020603050405020304" pitchFamily="18" charset="0"/>
              </a:rPr>
              <a:t>günü</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herkes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gitmek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üzere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iken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evinden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çıkmış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gitmek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üzere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olan</a:t>
            </a:r>
            <a:r>
              <a:rPr lang="en-US" sz="1600" dirty="0">
                <a:latin typeface="Times New Roman" panose="02020603050405020304" pitchFamily="18" charset="0"/>
                <a:cs typeface="Times New Roman" panose="02020603050405020304" pitchFamily="18" charset="0"/>
              </a:rPr>
              <a:t> Türk </a:t>
            </a:r>
            <a:r>
              <a:rPr lang="en-US" sz="1600" dirty="0" err="1">
                <a:latin typeface="Times New Roman" panose="02020603050405020304" pitchFamily="18" charset="0"/>
                <a:cs typeface="Times New Roman" panose="02020603050405020304" pitchFamily="18" charset="0"/>
              </a:rPr>
              <a:t>memur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sahiplerinin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pusuya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düşürülerek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kendilerine</a:t>
            </a:r>
            <a:r>
              <a:rPr lang="en-US" sz="1600" dirty="0">
                <a:latin typeface="Times New Roman" panose="02020603050405020304" pitchFamily="18" charset="0"/>
                <a:cs typeface="Times New Roman" panose="02020603050405020304" pitchFamily="18" charset="0"/>
              </a:rPr>
              <a:t> Rum </a:t>
            </a:r>
            <a:r>
              <a:rPr lang="en-US" sz="1600" dirty="0" err="1">
                <a:latin typeface="Times New Roman" panose="02020603050405020304" pitchFamily="18" charset="0"/>
                <a:cs typeface="Times New Roman" panose="02020603050405020304" pitchFamily="18" charset="0"/>
              </a:rPr>
              <a:t>mevzilerinden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ateş</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dilmeye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başlandığı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görüldü</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tekrar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çatışma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başladı</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Türkler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Girne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yolu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üzerindeki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şehre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takriben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kilometre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mesafede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bulunan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Aspava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mevkiindeki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Rumların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işgali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altındaki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jandarma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merkezini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ellerine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geçirdiler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Ancak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sadece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bir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silah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elde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etler</a:t>
            </a:r>
            <a:r>
              <a:rPr lang="en-US" sz="1600" dirty="0">
                <a:latin typeface="Times New Roman" panose="02020603050405020304" pitchFamily="18" charset="0"/>
                <a:cs typeface="Times New Roman" panose="02020603050405020304" pitchFamily="18" charset="0"/>
              </a:rPr>
              <a:t>. </a:t>
            </a:r>
            <a:endParaRPr lang="el-CY" sz="1600" dirty="0">
              <a:effectLst/>
              <a:latin typeface="Times New Roman" panose="02020603050405020304" pitchFamily="18" charset="0"/>
              <a:cs typeface="Times New Roman" panose="02020603050405020304" pitchFamily="18" charset="0"/>
            </a:endParaRPr>
          </a:p>
        </p:txBody>
      </p:sp>
      <p:cxnSp>
        <p:nvCxnSpPr>
          <p:cNvPr id="13" name="Ευθεία γραμμή σύνδεσης 12">
            <a:extLst>
              <a:ext uri="{FF2B5EF4-FFF2-40B4-BE49-F238E27FC236}">
                <a16:creationId xmlns:a16="http://schemas.microsoft.com/office/drawing/2014/main" id="{75EA55A0-4929-6AEF-7352-B41A662C0C69}"/>
              </a:ext>
            </a:extLst>
          </p:cNvPr>
          <p:cNvCxnSpPr/>
          <p:nvPr/>
        </p:nvCxnSpPr>
        <p:spPr>
          <a:xfrm>
            <a:off x="0" y="1787289"/>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4" name="Ορθογώνιο: Στρογγύλεμα γωνιών 13">
            <a:extLst>
              <a:ext uri="{FF2B5EF4-FFF2-40B4-BE49-F238E27FC236}">
                <a16:creationId xmlns:a16="http://schemas.microsoft.com/office/drawing/2014/main" id="{ECD9BA12-11C1-3DC6-170C-61CBCED75537}"/>
              </a:ext>
            </a:extLst>
          </p:cNvPr>
          <p:cNvSpPr/>
          <p:nvPr/>
        </p:nvSpPr>
        <p:spPr>
          <a:xfrm>
            <a:off x="94953" y="137250"/>
            <a:ext cx="2924175"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95.</a:t>
            </a:r>
            <a:endParaRPr lang="el-CY" sz="1200" dirty="0"/>
          </a:p>
        </p:txBody>
      </p:sp>
      <p:sp>
        <p:nvSpPr>
          <p:cNvPr id="15" name="TextBox 14">
            <a:extLst>
              <a:ext uri="{FF2B5EF4-FFF2-40B4-BE49-F238E27FC236}">
                <a16:creationId xmlns:a16="http://schemas.microsoft.com/office/drawing/2014/main" id="{0E6B8B4F-64F2-4D7A-E85C-64457D96E8AC}"/>
              </a:ext>
            </a:extLst>
          </p:cNvPr>
          <p:cNvSpPr txBox="1"/>
          <p:nvPr/>
        </p:nvSpPr>
        <p:spPr>
          <a:xfrm>
            <a:off x="3307895" y="137250"/>
            <a:ext cx="8221436" cy="1754326"/>
          </a:xfrm>
          <a:prstGeom prst="rect">
            <a:avLst/>
          </a:prstGeom>
          <a:noFill/>
        </p:spPr>
        <p:txBody>
          <a:bodyPr wrap="square">
            <a:spAutoFit/>
          </a:bodyPr>
          <a:lstStyle/>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[…]Η 24</a:t>
            </a:r>
            <a:r>
              <a:rPr lang="el-GR" sz="1600" baseline="30000" dirty="0">
                <a:latin typeface="Times New Roman" panose="02020603050405020304" pitchFamily="18" charset="0"/>
                <a:ea typeface="Times New Roman" panose="02020603050405020304" pitchFamily="18" charset="0"/>
                <a:cs typeface="Times New Roman" panose="02020603050405020304" pitchFamily="18" charset="0"/>
              </a:rPr>
              <a:t>η</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Δεκεμβρίου 1963  ξημέρωσε και η  Ομορφίτα  παρέμενε  ακόμη  υπό τον πλήρη  έλεγχο  των Τουρκοκυπρίων. Ο Αστυνομικός  Σταθμός, το  κέντρο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Üsküdar </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και άλλα  πολυβολεία / φυλάκια, παρείχαν  στους  Τουρκοκυπρίους   δυνατότητες, αν όχι  αντεπίθεσης, τουλάχιστον ισχυρής  και αποτελεσματικής αντίστασης. Η διμοιρία παρέμεινε εγκλωβισμένη,  όπως  εγκλωβισμένος παρέμενε και  μεγάλος  αριθμός Ελληνοκυπρίων.</a:t>
            </a:r>
          </a:p>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  κατέφτασε  στο Καϊμακλί ο Νίκος  Σαμψών </a:t>
            </a:r>
          </a:p>
          <a:p>
            <a:pPr algn="just">
              <a:buNone/>
            </a:pPr>
            <a:endParaRPr lang="el-CY" sz="12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6" name="Ορθογώνιο: Στρογγύλεμα γωνιών 15">
            <a:extLst>
              <a:ext uri="{FF2B5EF4-FFF2-40B4-BE49-F238E27FC236}">
                <a16:creationId xmlns:a16="http://schemas.microsoft.com/office/drawing/2014/main" id="{BA72FAD6-E836-43DA-9C6F-3720BB8B115B}"/>
              </a:ext>
            </a:extLst>
          </p:cNvPr>
          <p:cNvSpPr/>
          <p:nvPr/>
        </p:nvSpPr>
        <p:spPr>
          <a:xfrm>
            <a:off x="94951" y="937853"/>
            <a:ext cx="2924177"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 </a:t>
            </a:r>
            <a:r>
              <a:rPr lang="el-GR" sz="1200" dirty="0"/>
              <a:t>96-97.</a:t>
            </a:r>
            <a:endParaRPr lang="el-CY" sz="1200" dirty="0"/>
          </a:p>
        </p:txBody>
      </p:sp>
      <p:cxnSp>
        <p:nvCxnSpPr>
          <p:cNvPr id="9" name="Ευθεία γραμμή σύνδεσης 8">
            <a:extLst>
              <a:ext uri="{FF2B5EF4-FFF2-40B4-BE49-F238E27FC236}">
                <a16:creationId xmlns:a16="http://schemas.microsoft.com/office/drawing/2014/main" id="{2DC0E2F8-2AE5-51CF-A311-52BF0AAC5A03}"/>
              </a:ext>
            </a:extLst>
          </p:cNvPr>
          <p:cNvCxnSpPr/>
          <p:nvPr/>
        </p:nvCxnSpPr>
        <p:spPr>
          <a:xfrm>
            <a:off x="0" y="4796938"/>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1" name="Ορθογώνιο: Στρογγύλεμα γωνιών 10">
            <a:extLst>
              <a:ext uri="{FF2B5EF4-FFF2-40B4-BE49-F238E27FC236}">
                <a16:creationId xmlns:a16="http://schemas.microsoft.com/office/drawing/2014/main" id="{5490C4F7-367F-0D22-C425-7715CDB6DB06}"/>
              </a:ext>
            </a:extLst>
          </p:cNvPr>
          <p:cNvSpPr/>
          <p:nvPr/>
        </p:nvSpPr>
        <p:spPr>
          <a:xfrm>
            <a:off x="94951" y="5207750"/>
            <a:ext cx="2950028" cy="1019193"/>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solidFill>
                  <a:schemeClr val="tx1"/>
                </a:solidFill>
              </a:rPr>
              <a:t>Εφημερίδ</a:t>
            </a:r>
            <a:r>
              <a:rPr lang="el-CY" sz="1200" dirty="0">
                <a:solidFill>
                  <a:schemeClr val="tx1"/>
                </a:solidFill>
              </a:rPr>
              <a:t>α </a:t>
            </a:r>
            <a:r>
              <a:rPr lang="el-CY" sz="1200" i="1" dirty="0">
                <a:solidFill>
                  <a:schemeClr val="tx1"/>
                </a:solidFill>
              </a:rPr>
              <a:t>Ελευθερία</a:t>
            </a:r>
            <a:r>
              <a:rPr lang="el-CY" sz="1200" dirty="0">
                <a:solidFill>
                  <a:schemeClr val="tx1"/>
                </a:solidFill>
              </a:rPr>
              <a:t>,  </a:t>
            </a:r>
            <a:endParaRPr lang="el-GR" sz="1200" dirty="0">
              <a:solidFill>
                <a:schemeClr val="tx1"/>
              </a:solidFill>
            </a:endParaRPr>
          </a:p>
          <a:p>
            <a:pPr algn="ctr"/>
            <a:r>
              <a:rPr lang="el-CY" sz="1200" dirty="0">
                <a:solidFill>
                  <a:schemeClr val="tx1"/>
                </a:solidFill>
              </a:rPr>
              <a:t>«ΣΤΑΣΙΑΣΤΑΙ  ΤΟΥΡΚΟΙ ΧΩΡΟΦΥΛΑΚΕΣ ΚΑΤΑΛΑΜΒΑΝΟΥΝ  ΤΟΝ ΠΕΡΙΦΕΡΕΙΑΚΟΝ ΣΤΑΘΜΟΝ ΧΩΡΟΦΥΛΑΚΗΣ», 24 </a:t>
            </a:r>
            <a:r>
              <a:rPr lang="el-CY" sz="1200" dirty="0" err="1">
                <a:solidFill>
                  <a:schemeClr val="tx1"/>
                </a:solidFill>
              </a:rPr>
              <a:t>Δεκεμ</a:t>
            </a:r>
            <a:r>
              <a:rPr lang="el-CY" sz="1200" dirty="0">
                <a:solidFill>
                  <a:schemeClr val="tx1"/>
                </a:solidFill>
              </a:rPr>
              <a:t>βρίου  1963. </a:t>
            </a:r>
          </a:p>
        </p:txBody>
      </p:sp>
      <p:sp>
        <p:nvSpPr>
          <p:cNvPr id="17" name="TextBox 16">
            <a:extLst>
              <a:ext uri="{FF2B5EF4-FFF2-40B4-BE49-F238E27FC236}">
                <a16:creationId xmlns:a16="http://schemas.microsoft.com/office/drawing/2014/main" id="{5F301D64-2968-6F0D-A714-2B27F364D0CE}"/>
              </a:ext>
            </a:extLst>
          </p:cNvPr>
          <p:cNvSpPr txBox="1"/>
          <p:nvPr/>
        </p:nvSpPr>
        <p:spPr>
          <a:xfrm>
            <a:off x="3387530" y="5310015"/>
            <a:ext cx="7851322" cy="584775"/>
          </a:xfrm>
          <a:prstGeom prst="rect">
            <a:avLst/>
          </a:prstGeom>
          <a:noFill/>
        </p:spPr>
        <p:txBody>
          <a:bodyPr wrap="square">
            <a:spAutoFit/>
          </a:bodyPr>
          <a:lstStyle/>
          <a:p>
            <a:r>
              <a:rPr lang="el-GR" sz="1600" dirty="0">
                <a:latin typeface="Times New Roman" panose="02020603050405020304" pitchFamily="18" charset="0"/>
                <a:cs typeface="Times New Roman" panose="02020603050405020304" pitchFamily="18" charset="0"/>
              </a:rPr>
              <a:t>Κατάληψη  περιφερειακού  σταθμού χωροφυλακής </a:t>
            </a:r>
          </a:p>
          <a:p>
            <a:r>
              <a:rPr lang="el-CY"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a:t>
            </a:r>
            <a:r>
              <a:rPr lang="el-CY" sz="1600" dirty="0">
                <a:latin typeface="Times New Roman" panose="02020603050405020304" pitchFamily="18" charset="0"/>
                <a:cs typeface="Times New Roman" panose="02020603050405020304" pitchFamily="18" charset="0"/>
              </a:rPr>
              <a:t>οδό</a:t>
            </a:r>
            <a:r>
              <a:rPr lang="el-GR" sz="1600" dirty="0">
                <a:latin typeface="Times New Roman" panose="02020603050405020304" pitchFamily="18" charset="0"/>
                <a:cs typeface="Times New Roman" panose="02020603050405020304" pitchFamily="18" charset="0"/>
              </a:rPr>
              <a:t>ς</a:t>
            </a:r>
            <a:r>
              <a:rPr lang="el-CY" sz="1600" dirty="0">
                <a:latin typeface="Times New Roman" panose="02020603050405020304" pitchFamily="18" charset="0"/>
                <a:cs typeface="Times New Roman" panose="02020603050405020304" pitchFamily="18" charset="0"/>
              </a:rPr>
              <a:t> </a:t>
            </a:r>
            <a:r>
              <a:rPr lang="el-CY" sz="1600" dirty="0" err="1">
                <a:latin typeface="Times New Roman" panose="02020603050405020304" pitchFamily="18" charset="0"/>
                <a:cs typeface="Times New Roman" panose="02020603050405020304" pitchFamily="18" charset="0"/>
              </a:rPr>
              <a:t>Ιλ</a:t>
            </a:r>
            <a:r>
              <a:rPr lang="el-CY" sz="1600" dirty="0">
                <a:latin typeface="Times New Roman" panose="02020603050405020304" pitchFamily="18" charset="0"/>
                <a:cs typeface="Times New Roman" panose="02020603050405020304" pitchFamily="18" charset="0"/>
              </a:rPr>
              <a:t>αρίωνος   </a:t>
            </a:r>
            <a:r>
              <a:rPr lang="el-GR" sz="1600" dirty="0">
                <a:latin typeface="Times New Roman" panose="02020603050405020304" pitchFamily="18" charset="0"/>
                <a:cs typeface="Times New Roman" panose="02020603050405020304" pitchFamily="18" charset="0"/>
              </a:rPr>
              <a:t>- </a:t>
            </a:r>
            <a:r>
              <a:rPr lang="el-CY"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Τμήμα</a:t>
            </a:r>
            <a:r>
              <a:rPr lang="el-CY" sz="1600" dirty="0">
                <a:latin typeface="Times New Roman" panose="02020603050405020304" pitchFamily="18" charset="0"/>
                <a:cs typeface="Times New Roman" panose="02020603050405020304" pitchFamily="18" charset="0"/>
              </a:rPr>
              <a:t> Τροχαίας</a:t>
            </a:r>
            <a:r>
              <a:rPr lang="el-GR"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9683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6EC75-7C43-00F9-64AC-B161643A0B28}"/>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0A7AAABD-A51E-DBD0-670E-912516AEC66B}"/>
              </a:ext>
            </a:extLst>
          </p:cNvPr>
          <p:cNvCxnSpPr>
            <a:cxnSpLocks/>
          </p:cNvCxnSpPr>
          <p:nvPr/>
        </p:nvCxnSpPr>
        <p:spPr>
          <a:xfrm>
            <a:off x="0" y="3682784"/>
            <a:ext cx="12192000" cy="107148"/>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Ορθογώνιο: Στρογγύλεμα γωνιών 6">
            <a:extLst>
              <a:ext uri="{FF2B5EF4-FFF2-40B4-BE49-F238E27FC236}">
                <a16:creationId xmlns:a16="http://schemas.microsoft.com/office/drawing/2014/main" id="{A2FF6D20-C9EB-4BA6-2895-2D7A304FFE77}"/>
              </a:ext>
            </a:extLst>
          </p:cNvPr>
          <p:cNvSpPr/>
          <p:nvPr/>
        </p:nvSpPr>
        <p:spPr>
          <a:xfrm>
            <a:off x="283028" y="4172347"/>
            <a:ext cx="2873829" cy="913516"/>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ea typeface="Times New Roman" panose="02020603050405020304" pitchFamily="18" charset="0"/>
                <a:cs typeface="Times New Roman" panose="02020603050405020304" pitchFamily="18" charset="0"/>
              </a:rPr>
              <a:t>Εφημερίδ</a:t>
            </a:r>
            <a:r>
              <a:rPr lang="el-CY" sz="1200" dirty="0">
                <a:ea typeface="Times New Roman" panose="02020603050405020304" pitchFamily="18" charset="0"/>
                <a:cs typeface="Times New Roman" panose="02020603050405020304" pitchFamily="18" charset="0"/>
              </a:rPr>
              <a:t>α </a:t>
            </a:r>
            <a:r>
              <a:rPr lang="el-CY" sz="1200" i="1" dirty="0">
                <a:ea typeface="Times New Roman" panose="02020603050405020304" pitchFamily="18" charset="0"/>
                <a:cs typeface="Times New Roman" panose="02020603050405020304" pitchFamily="18" charset="0"/>
              </a:rPr>
              <a:t>Η Μάχη</a:t>
            </a:r>
            <a:r>
              <a:rPr lang="el-CY" sz="1200" dirty="0">
                <a:ea typeface="Times New Roman" panose="02020603050405020304" pitchFamily="18" charset="0"/>
                <a:cs typeface="Times New Roman" panose="02020603050405020304" pitchFamily="18" charset="0"/>
              </a:rPr>
              <a:t>,  «Η ΜΕΓΑΛΗ ΕΠΙΘΕΣΙΣ», 25 Δεκεμβρίου 1963. </a:t>
            </a:r>
            <a:endParaRPr lang="el-CY" sz="1200" dirty="0"/>
          </a:p>
        </p:txBody>
      </p:sp>
      <p:sp>
        <p:nvSpPr>
          <p:cNvPr id="12" name="TextBox 11">
            <a:extLst>
              <a:ext uri="{FF2B5EF4-FFF2-40B4-BE49-F238E27FC236}">
                <a16:creationId xmlns:a16="http://schemas.microsoft.com/office/drawing/2014/main" id="{CFE5EC9B-0287-5542-6960-4E7C450713A6}"/>
              </a:ext>
            </a:extLst>
          </p:cNvPr>
          <p:cNvSpPr txBox="1"/>
          <p:nvPr/>
        </p:nvSpPr>
        <p:spPr>
          <a:xfrm>
            <a:off x="3491591" y="4415101"/>
            <a:ext cx="7938409" cy="830997"/>
          </a:xfrm>
          <a:prstGeom prst="rect">
            <a:avLst/>
          </a:prstGeom>
          <a:noFill/>
        </p:spPr>
        <p:txBody>
          <a:bodyPr wrap="square">
            <a:spAutoFit/>
          </a:bodyPr>
          <a:lstStyle/>
          <a:p>
            <a:pPr algn="just">
              <a:buNone/>
            </a:pP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«Πα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ρὰ</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τα</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ῦτ</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α ἐξαγγελθέντα μέτρα δι΄ ἐκεχειρίαν  δέν κατέστη  δυνατὸν  νὰ τεθοῦν  εἰς  ἐφαρμογὴν, ἐξ  ὑπαιτιότητος  τῶν Τούρκων, τὴν  δέ 4</a:t>
            </a:r>
            <a:r>
              <a:rPr lang="el-CY" sz="1600" baseline="30000" dirty="0">
                <a:effectLst/>
                <a:latin typeface="Times New Roman" panose="02020603050405020304" pitchFamily="18" charset="0"/>
                <a:ea typeface="Times New Roman" panose="02020603050405020304" pitchFamily="18" charset="0"/>
                <a:cs typeface="Times New Roman" panose="02020603050405020304" pitchFamily="18" charset="0"/>
              </a:rPr>
              <a:t>ην</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ἀπογευματινὴν  ἐξεδηλώθη  σαρωτικὴ  ἀντεπίθεσις τῶν Κυβερνητικῶν δυνάμεων»</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cxnSp>
        <p:nvCxnSpPr>
          <p:cNvPr id="2" name="Ευθεία γραμμή σύνδεσης 1">
            <a:extLst>
              <a:ext uri="{FF2B5EF4-FFF2-40B4-BE49-F238E27FC236}">
                <a16:creationId xmlns:a16="http://schemas.microsoft.com/office/drawing/2014/main" id="{CFAF7963-842A-FDBC-CF65-1E7110D0B931}"/>
              </a:ext>
            </a:extLst>
          </p:cNvPr>
          <p:cNvCxnSpPr/>
          <p:nvPr/>
        </p:nvCxnSpPr>
        <p:spPr>
          <a:xfrm>
            <a:off x="0" y="2182455"/>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9" name="Ορθογώνιο: Στρογγύλεμα γωνιών 8">
            <a:extLst>
              <a:ext uri="{FF2B5EF4-FFF2-40B4-BE49-F238E27FC236}">
                <a16:creationId xmlns:a16="http://schemas.microsoft.com/office/drawing/2014/main" id="{AED09DC7-B4C1-BCFF-775E-F83341087635}"/>
              </a:ext>
            </a:extLst>
          </p:cNvPr>
          <p:cNvSpPr/>
          <p:nvPr/>
        </p:nvSpPr>
        <p:spPr>
          <a:xfrm>
            <a:off x="258534" y="311871"/>
            <a:ext cx="2898324" cy="1388282"/>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err="1">
                <a:latin typeface="Times New Roman" panose="02020603050405020304" pitchFamily="18" charset="0"/>
                <a:ea typeface="Times New Roman" panose="02020603050405020304" pitchFamily="18" charset="0"/>
                <a:cs typeface="Times New Roman" panose="02020603050405020304" pitchFamily="18" charset="0"/>
              </a:rPr>
              <a:t>Εφημερίδ</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α </a:t>
            </a:r>
            <a:r>
              <a:rPr lang="el-CY" sz="1200" i="1" dirty="0">
                <a:latin typeface="Times New Roman" panose="02020603050405020304" pitchFamily="18" charset="0"/>
                <a:ea typeface="Times New Roman" panose="02020603050405020304" pitchFamily="18" charset="0"/>
                <a:cs typeface="Times New Roman" panose="02020603050405020304" pitchFamily="18" charset="0"/>
              </a:rPr>
              <a:t>Ελευθερία</a:t>
            </a:r>
            <a:r>
              <a:rPr lang="el-CY" sz="1200" dirty="0">
                <a:latin typeface="Times New Roman" panose="02020603050405020304" pitchFamily="18" charset="0"/>
                <a:ea typeface="Times New Roman" panose="02020603050405020304" pitchFamily="18" charset="0"/>
                <a:cs typeface="Times New Roman" panose="02020603050405020304" pitchFamily="18" charset="0"/>
              </a:rPr>
              <a:t>, «ΤΟ ΕΝΝΟΜΟΝ  ΚΡΑΤΟΣ  ΚΑΤΑΣΤΕΛΛΕΙ  ΤΗΝ ΕΞΕΓΕΡΓΙΝ  ΤΩΝ ΤΟΥΡΚΩΝ»,  25 Δεκεμβρίου  1963.</a:t>
            </a:r>
            <a:endParaRPr lang="el-CY" sz="1200" dirty="0"/>
          </a:p>
        </p:txBody>
      </p:sp>
      <p:sp>
        <p:nvSpPr>
          <p:cNvPr id="11" name="TextBox 10">
            <a:extLst>
              <a:ext uri="{FF2B5EF4-FFF2-40B4-BE49-F238E27FC236}">
                <a16:creationId xmlns:a16="http://schemas.microsoft.com/office/drawing/2014/main" id="{DA8A8FB4-737A-5A02-0B34-75E3A4DB5145}"/>
              </a:ext>
            </a:extLst>
          </p:cNvPr>
          <p:cNvSpPr txBox="1"/>
          <p:nvPr/>
        </p:nvSpPr>
        <p:spPr>
          <a:xfrm>
            <a:off x="3491591" y="767652"/>
            <a:ext cx="7105783" cy="338554"/>
          </a:xfrm>
          <a:prstGeom prst="rect">
            <a:avLst/>
          </a:prstGeom>
          <a:noFill/>
        </p:spPr>
        <p:txBody>
          <a:bodyPr wrap="square">
            <a:spAutoFit/>
          </a:bodyPr>
          <a:lstStyle/>
          <a:p>
            <a:pPr algn="just">
              <a:buNone/>
            </a:pP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Λόγῳ</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Τουρκικῆς</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  ὀπ</a:t>
            </a:r>
            <a:r>
              <a:rPr lang="el-CY" sz="1600" dirty="0" err="1">
                <a:effectLst/>
                <a:latin typeface="Times New Roman" panose="02020603050405020304" pitchFamily="18" charset="0"/>
                <a:ea typeface="Times New Roman" panose="02020603050405020304" pitchFamily="18" charset="0"/>
                <a:cs typeface="Times New Roman" panose="02020603050405020304" pitchFamily="18" charset="0"/>
              </a:rPr>
              <a:t>ισθο</a:t>
            </a:r>
            <a:r>
              <a:rPr lang="el-CY" sz="1600" dirty="0">
                <a:effectLst/>
                <a:latin typeface="Times New Roman" panose="02020603050405020304" pitchFamily="18" charset="0"/>
                <a:ea typeface="Times New Roman" panose="02020603050405020304" pitchFamily="18" charset="0"/>
                <a:cs typeface="Times New Roman" panose="02020603050405020304" pitchFamily="18" charset="0"/>
              </a:rPr>
              <a:t>βουλίας ἐματαιώθη χθὲς  διευθέτησις  ἐκεχειρίας» </a:t>
            </a:r>
            <a:endParaRPr lang="el-CY" sz="1600" dirty="0"/>
          </a:p>
        </p:txBody>
      </p:sp>
      <p:sp>
        <p:nvSpPr>
          <p:cNvPr id="17" name="Ορθογώνιο: Στρογγύλεμα γωνιών 16">
            <a:extLst>
              <a:ext uri="{FF2B5EF4-FFF2-40B4-BE49-F238E27FC236}">
                <a16:creationId xmlns:a16="http://schemas.microsoft.com/office/drawing/2014/main" id="{CA1CBC8A-8138-5E3E-87B3-41D0D8FF9D34}"/>
              </a:ext>
            </a:extLst>
          </p:cNvPr>
          <p:cNvSpPr/>
          <p:nvPr/>
        </p:nvSpPr>
        <p:spPr>
          <a:xfrm>
            <a:off x="258533" y="2420547"/>
            <a:ext cx="2898324" cy="1071030"/>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l-CY" sz="1200" dirty="0"/>
              <a:t> Σπ</a:t>
            </a:r>
            <a:r>
              <a:rPr lang="el-CY" sz="1200" dirty="0" err="1"/>
              <a:t>ύρος</a:t>
            </a:r>
            <a:r>
              <a:rPr lang="el-CY" sz="1200" dirty="0"/>
              <a:t> Παπα</a:t>
            </a:r>
            <a:r>
              <a:rPr lang="el-CY" sz="1200" dirty="0" err="1"/>
              <a:t>γεωργίου</a:t>
            </a:r>
            <a:r>
              <a:rPr lang="el-CY" sz="1200" dirty="0"/>
              <a:t>, </a:t>
            </a:r>
            <a:r>
              <a:rPr lang="el-CY" sz="1200" i="1" dirty="0"/>
              <a:t>Από την </a:t>
            </a:r>
            <a:r>
              <a:rPr lang="el-CY" sz="1200" i="1" dirty="0" err="1"/>
              <a:t>Ζυρίχην</a:t>
            </a:r>
            <a:r>
              <a:rPr lang="el-CY" sz="1200" i="1" dirty="0"/>
              <a:t>  εις  τον </a:t>
            </a:r>
            <a:r>
              <a:rPr lang="el-CY" sz="1200" i="1" dirty="0" err="1"/>
              <a:t>Αττίλ</a:t>
            </a:r>
            <a:r>
              <a:rPr lang="el-CY" sz="1200" i="1" dirty="0"/>
              <a:t>αν</a:t>
            </a:r>
            <a:r>
              <a:rPr lang="el-CY" sz="1200" dirty="0"/>
              <a:t>,  μέρος Α’,  Εκδόσεις Γ. Λαδιά, </a:t>
            </a:r>
            <a:r>
              <a:rPr lang="el-CY" sz="1200" dirty="0" err="1"/>
              <a:t>Αθήν</a:t>
            </a:r>
            <a:r>
              <a:rPr lang="el-CY" sz="1200" dirty="0"/>
              <a:t>α 1980, </a:t>
            </a:r>
            <a:r>
              <a:rPr lang="el-CY" sz="1200" baseline="30000" dirty="0"/>
              <a:t> </a:t>
            </a:r>
            <a:r>
              <a:rPr lang="el-CY" sz="1200" dirty="0"/>
              <a:t>σελ. 248.</a:t>
            </a:r>
          </a:p>
        </p:txBody>
      </p:sp>
      <p:sp>
        <p:nvSpPr>
          <p:cNvPr id="19" name="TextBox 18">
            <a:extLst>
              <a:ext uri="{FF2B5EF4-FFF2-40B4-BE49-F238E27FC236}">
                <a16:creationId xmlns:a16="http://schemas.microsoft.com/office/drawing/2014/main" id="{EA7555E1-2929-83C8-D255-82322DBFACBB}"/>
              </a:ext>
            </a:extLst>
          </p:cNvPr>
          <p:cNvSpPr txBox="1"/>
          <p:nvPr/>
        </p:nvSpPr>
        <p:spPr>
          <a:xfrm>
            <a:off x="3491591" y="2482137"/>
            <a:ext cx="7655379" cy="830997"/>
          </a:xfrm>
          <a:prstGeom prst="rect">
            <a:avLst/>
          </a:prstGeom>
          <a:noFill/>
        </p:spPr>
        <p:txBody>
          <a:bodyPr wrap="square">
            <a:spAutoFit/>
          </a:bodyPr>
          <a:lstStyle/>
          <a:p>
            <a:r>
              <a:rPr lang="el-CY" sz="1600" dirty="0">
                <a:latin typeface="Times New Roman" panose="02020603050405020304" pitchFamily="18" charset="0"/>
                <a:cs typeface="Times New Roman" panose="02020603050405020304" pitchFamily="18" charset="0"/>
              </a:rPr>
              <a:t>«</a:t>
            </a:r>
            <a:r>
              <a:rPr lang="el-CY" sz="1600" dirty="0" err="1">
                <a:latin typeface="Times New Roman" panose="02020603050405020304" pitchFamily="18" charset="0"/>
                <a:cs typeface="Times New Roman" panose="02020603050405020304" pitchFamily="18" charset="0"/>
              </a:rPr>
              <a:t>Τήν</a:t>
            </a:r>
            <a:r>
              <a:rPr lang="el-CY" sz="1600" dirty="0">
                <a:latin typeface="Times New Roman" panose="02020603050405020304" pitchFamily="18" charset="0"/>
                <a:cs typeface="Times New Roman" panose="02020603050405020304" pitchFamily="18" charset="0"/>
              </a:rPr>
              <a:t> π</a:t>
            </a:r>
            <a:r>
              <a:rPr lang="el-CY" sz="1600" dirty="0" err="1">
                <a:latin typeface="Times New Roman" panose="02020603050405020304" pitchFamily="18" charset="0"/>
                <a:cs typeface="Times New Roman" panose="02020603050405020304" pitchFamily="18" charset="0"/>
              </a:rPr>
              <a:t>ρωί</a:t>
            </a:r>
            <a:r>
              <a:rPr lang="el-CY" sz="1600" dirty="0">
                <a:latin typeface="Times New Roman" panose="02020603050405020304" pitchFamily="18" charset="0"/>
                <a:cs typeface="Times New Roman" panose="02020603050405020304" pitchFamily="18" charset="0"/>
              </a:rPr>
              <a:t>αν  τῆς 24</a:t>
            </a:r>
            <a:r>
              <a:rPr lang="el-CY" sz="1600" baseline="30000" dirty="0">
                <a:latin typeface="Times New Roman" panose="02020603050405020304" pitchFamily="18" charset="0"/>
                <a:cs typeface="Times New Roman" panose="02020603050405020304" pitchFamily="18" charset="0"/>
              </a:rPr>
              <a:t>ης</a:t>
            </a:r>
            <a:r>
              <a:rPr lang="el-CY" sz="1600" dirty="0">
                <a:latin typeface="Times New Roman" panose="02020603050405020304" pitchFamily="18" charset="0"/>
                <a:cs typeface="Times New Roman" panose="02020603050405020304" pitchFamily="18" charset="0"/>
              </a:rPr>
              <a:t>  Δεκεμβρίου  οἱ Τουρκοκύπριοι ἐπιτίθενται  αἰφνιδιαστικῶς,  ὑποστηριζόμενοι ὑπό  βαρέων ὅπλων και καταλαμβάνουσι τάς βορείας συνοικίας τῆς  Λευκωσίας Τράχωναν-Ὀμορφίταν- Νεάπολιν- Καϊμακλί</a:t>
            </a:r>
          </a:p>
        </p:txBody>
      </p:sp>
      <p:cxnSp>
        <p:nvCxnSpPr>
          <p:cNvPr id="4" name="Ευθεία γραμμή σύνδεσης 3">
            <a:extLst>
              <a:ext uri="{FF2B5EF4-FFF2-40B4-BE49-F238E27FC236}">
                <a16:creationId xmlns:a16="http://schemas.microsoft.com/office/drawing/2014/main" id="{391D1AAF-E5F0-807C-CBDC-089EC0CE726D}"/>
              </a:ext>
            </a:extLst>
          </p:cNvPr>
          <p:cNvCxnSpPr>
            <a:cxnSpLocks/>
          </p:cNvCxnSpPr>
          <p:nvPr/>
        </p:nvCxnSpPr>
        <p:spPr>
          <a:xfrm>
            <a:off x="0" y="5308405"/>
            <a:ext cx="12192000" cy="107148"/>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5" name="Ορθογώνιο: Στρογγύλεμα γωνιών 4">
            <a:extLst>
              <a:ext uri="{FF2B5EF4-FFF2-40B4-BE49-F238E27FC236}">
                <a16:creationId xmlns:a16="http://schemas.microsoft.com/office/drawing/2014/main" id="{47DE348C-BDB5-0D3B-AFD5-D9304D8CD047}"/>
              </a:ext>
            </a:extLst>
          </p:cNvPr>
          <p:cNvSpPr/>
          <p:nvPr/>
        </p:nvSpPr>
        <p:spPr>
          <a:xfrm>
            <a:off x="283028" y="5477860"/>
            <a:ext cx="2950028" cy="815140"/>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t>Μακάριος </a:t>
            </a:r>
            <a:r>
              <a:rPr lang="el-GR" sz="1200" dirty="0" err="1"/>
              <a:t>Δρουσιώτης</a:t>
            </a:r>
            <a:r>
              <a:rPr lang="el-GR" sz="1200" dirty="0"/>
              <a:t>, </a:t>
            </a:r>
            <a:r>
              <a:rPr lang="el-GR" sz="1200" i="1" dirty="0"/>
              <a:t>Η πρώτη διχοτόμηση: Κύπρος 1963-1964</a:t>
            </a:r>
            <a:r>
              <a:rPr lang="el-GR" sz="1200" dirty="0"/>
              <a:t>, Αλφάδι, Λευκωσία 2005, σελ. 139.</a:t>
            </a:r>
            <a:endParaRPr lang="el-CY" sz="1200" dirty="0"/>
          </a:p>
        </p:txBody>
      </p:sp>
      <p:sp>
        <p:nvSpPr>
          <p:cNvPr id="6" name="TextBox 5">
            <a:extLst>
              <a:ext uri="{FF2B5EF4-FFF2-40B4-BE49-F238E27FC236}">
                <a16:creationId xmlns:a16="http://schemas.microsoft.com/office/drawing/2014/main" id="{F7405635-06E0-069E-0604-DDB09B8AF517}"/>
              </a:ext>
            </a:extLst>
          </p:cNvPr>
          <p:cNvSpPr txBox="1"/>
          <p:nvPr/>
        </p:nvSpPr>
        <p:spPr>
          <a:xfrm>
            <a:off x="3535134" y="5593042"/>
            <a:ext cx="7851322" cy="584775"/>
          </a:xfrm>
          <a:prstGeom prst="rect">
            <a:avLst/>
          </a:prstGeom>
          <a:noFill/>
        </p:spPr>
        <p:txBody>
          <a:bodyPr wrap="square">
            <a:spAutoFit/>
          </a:bodyPr>
          <a:lstStyle/>
          <a:p>
            <a:r>
              <a:rPr lang="el-GR" sz="1600" dirty="0"/>
              <a:t>[…]Οι εκπρόσωποι  της  τουρκοκυπριακής πλευράς  πήγαν στη  συνάντηση   αξύριστοι, επικαλούμενοι την αποκοπή του δικτύου  υδροδότησης. </a:t>
            </a:r>
          </a:p>
        </p:txBody>
      </p:sp>
    </p:spTree>
    <p:extLst>
      <p:ext uri="{BB962C8B-B14F-4D97-AF65-F5344CB8AC3E}">
        <p14:creationId xmlns:p14="http://schemas.microsoft.com/office/powerpoint/2010/main" val="2442398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57A4E-41D3-9502-3585-A51613D9B8B3}"/>
            </a:ext>
          </a:extLst>
        </p:cNvPr>
        <p:cNvGrpSpPr/>
        <p:nvPr/>
      </p:nvGrpSpPr>
      <p:grpSpPr>
        <a:xfrm>
          <a:off x="0" y="0"/>
          <a:ext cx="0" cy="0"/>
          <a:chOff x="0" y="0"/>
          <a:chExt cx="0" cy="0"/>
        </a:xfrm>
      </p:grpSpPr>
      <p:cxnSp>
        <p:nvCxnSpPr>
          <p:cNvPr id="3" name="Ευθεία γραμμή σύνδεσης 2">
            <a:extLst>
              <a:ext uri="{FF2B5EF4-FFF2-40B4-BE49-F238E27FC236}">
                <a16:creationId xmlns:a16="http://schemas.microsoft.com/office/drawing/2014/main" id="{F2192141-46D9-3E68-D291-F0D40B9FB2A8}"/>
              </a:ext>
            </a:extLst>
          </p:cNvPr>
          <p:cNvCxnSpPr/>
          <p:nvPr/>
        </p:nvCxnSpPr>
        <p:spPr>
          <a:xfrm>
            <a:off x="0" y="2627158"/>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cxnSp>
        <p:nvCxnSpPr>
          <p:cNvPr id="4" name="Ευθεία γραμμή σύνδεσης 3">
            <a:extLst>
              <a:ext uri="{FF2B5EF4-FFF2-40B4-BE49-F238E27FC236}">
                <a16:creationId xmlns:a16="http://schemas.microsoft.com/office/drawing/2014/main" id="{7435E7DB-3BAD-BDB6-86E1-A6AEA18F31D2}"/>
              </a:ext>
            </a:extLst>
          </p:cNvPr>
          <p:cNvCxnSpPr/>
          <p:nvPr/>
        </p:nvCxnSpPr>
        <p:spPr>
          <a:xfrm>
            <a:off x="0" y="4534564"/>
            <a:ext cx="12192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7" name="Ορθογώνιο: Στρογγύλεμα γωνιών 6">
            <a:extLst>
              <a:ext uri="{FF2B5EF4-FFF2-40B4-BE49-F238E27FC236}">
                <a16:creationId xmlns:a16="http://schemas.microsoft.com/office/drawing/2014/main" id="{235A7C3D-640A-3106-ED35-763D4981413E}"/>
              </a:ext>
            </a:extLst>
          </p:cNvPr>
          <p:cNvSpPr/>
          <p:nvPr/>
        </p:nvSpPr>
        <p:spPr>
          <a:xfrm>
            <a:off x="257370" y="5023536"/>
            <a:ext cx="3132363" cy="1578425"/>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Απ</a:t>
            </a:r>
            <a:r>
              <a:rPr lang="el-CY" sz="1200" dirty="0" err="1"/>
              <a:t>όσ</a:t>
            </a:r>
            <a:r>
              <a:rPr lang="el-CY" sz="1200" dirty="0"/>
              <a:t>πασμα από </a:t>
            </a:r>
            <a:r>
              <a:rPr lang="el-GR" sz="1200" dirty="0"/>
              <a:t>την </a:t>
            </a:r>
            <a:r>
              <a:rPr lang="el-CY" sz="1200" dirty="0"/>
              <a:t> εφημερίδα </a:t>
            </a:r>
            <a:r>
              <a:rPr lang="tr-TR" sz="1200" i="1" dirty="0"/>
              <a:t>Halkın Sesi</a:t>
            </a:r>
            <a:r>
              <a:rPr lang="tr-TR" sz="1200" dirty="0"/>
              <a:t> </a:t>
            </a:r>
            <a:r>
              <a:rPr lang="el-CY" sz="1200" dirty="0"/>
              <a:t> : </a:t>
            </a:r>
            <a:r>
              <a:rPr lang="tr-TR" sz="1200" dirty="0"/>
              <a:t>24 Aralık</a:t>
            </a:r>
            <a:r>
              <a:rPr lang="el-GR" sz="1200" dirty="0"/>
              <a:t> / Δεκεμβρίου  </a:t>
            </a:r>
            <a:r>
              <a:rPr lang="tr-TR" sz="1200" dirty="0"/>
              <a:t>  1963</a:t>
            </a:r>
            <a:endParaRPr lang="el-GR" sz="1200" dirty="0"/>
          </a:p>
          <a:p>
            <a:pPr algn="ctr"/>
            <a:r>
              <a:rPr lang="el-CY" sz="1200" dirty="0" err="1"/>
              <a:t>Βλ</a:t>
            </a:r>
            <a:r>
              <a:rPr lang="tr-TR" sz="1200" dirty="0"/>
              <a:t>. Sabahattin İsmail, </a:t>
            </a:r>
            <a:r>
              <a:rPr lang="tr-TR" sz="1200" i="1" dirty="0"/>
              <a:t>Kıbrıs Cumhuriyetinin doğuşu-çöküşü ve KKTC'nin kuruluşu 1960-1983</a:t>
            </a:r>
            <a:r>
              <a:rPr lang="tr-TR" sz="1200" dirty="0"/>
              <a:t>,  Akdeniz Haber Ajansi Yayınları 1992, </a:t>
            </a:r>
            <a:r>
              <a:rPr lang="el-CY" sz="1200" dirty="0"/>
              <a:t>σ</a:t>
            </a:r>
            <a:r>
              <a:rPr lang="tr-TR" sz="1200" dirty="0"/>
              <a:t>. 188, 192.</a:t>
            </a:r>
            <a:endParaRPr lang="el-CY" sz="1200" dirty="0"/>
          </a:p>
          <a:p>
            <a:pPr algn="ctr"/>
            <a:r>
              <a:rPr lang="tr-TR" sz="1200" dirty="0"/>
              <a:t> </a:t>
            </a:r>
            <a:endParaRPr lang="el-CY" sz="1200" dirty="0"/>
          </a:p>
        </p:txBody>
      </p:sp>
      <p:sp>
        <p:nvSpPr>
          <p:cNvPr id="13" name="TextBox 12">
            <a:extLst>
              <a:ext uri="{FF2B5EF4-FFF2-40B4-BE49-F238E27FC236}">
                <a16:creationId xmlns:a16="http://schemas.microsoft.com/office/drawing/2014/main" id="{E69B6F4D-B7D8-BC23-05EA-491D3F5C181B}"/>
              </a:ext>
            </a:extLst>
          </p:cNvPr>
          <p:cNvSpPr txBox="1"/>
          <p:nvPr/>
        </p:nvSpPr>
        <p:spPr>
          <a:xfrm>
            <a:off x="3643992" y="5151028"/>
            <a:ext cx="7840436" cy="1323439"/>
          </a:xfrm>
          <a:prstGeom prst="rect">
            <a:avLst/>
          </a:prstGeom>
          <a:noFill/>
        </p:spPr>
        <p:txBody>
          <a:bodyPr wrap="square">
            <a:spAutoFit/>
          </a:bodyPr>
          <a:lstStyle/>
          <a:p>
            <a:r>
              <a:rPr lang="el-CY" sz="1600" dirty="0">
                <a:latin typeface="Times New Roman" panose="02020603050405020304" pitchFamily="18" charset="0"/>
                <a:cs typeface="Times New Roman" panose="02020603050405020304" pitchFamily="18" charset="0"/>
              </a:rPr>
              <a:t>24 </a:t>
            </a:r>
            <a:r>
              <a:rPr lang="el-CY" sz="1600" dirty="0" err="1">
                <a:latin typeface="Times New Roman" panose="02020603050405020304" pitchFamily="18" charset="0"/>
                <a:cs typeface="Times New Roman" panose="02020603050405020304" pitchFamily="18" charset="0"/>
              </a:rPr>
              <a:t>Δεκεμ</a:t>
            </a:r>
            <a:r>
              <a:rPr lang="el-CY" sz="1600" dirty="0">
                <a:latin typeface="Times New Roman" panose="02020603050405020304" pitchFamily="18" charset="0"/>
                <a:cs typeface="Times New Roman" panose="02020603050405020304" pitchFamily="18" charset="0"/>
              </a:rPr>
              <a:t>βρίου  1963 : </a:t>
            </a:r>
          </a:p>
          <a:p>
            <a:r>
              <a:rPr lang="el-CY" sz="1600" dirty="0">
                <a:latin typeface="Times New Roman" panose="02020603050405020304" pitchFamily="18" charset="0"/>
                <a:cs typeface="Times New Roman" panose="02020603050405020304" pitchFamily="18" charset="0"/>
              </a:rPr>
              <a:t>Οι συγκρούσεις </a:t>
            </a:r>
            <a:r>
              <a:rPr lang="el-CY" sz="1600" dirty="0" err="1">
                <a:latin typeface="Times New Roman" panose="02020603050405020304" pitchFamily="18" charset="0"/>
                <a:cs typeface="Times New Roman" panose="02020603050405020304" pitchFamily="18" charset="0"/>
              </a:rPr>
              <a:t>συνεχίζοντ</a:t>
            </a:r>
            <a:r>
              <a:rPr lang="el-CY" sz="1600" dirty="0">
                <a:latin typeface="Times New Roman" panose="02020603050405020304" pitchFamily="18" charset="0"/>
                <a:cs typeface="Times New Roman" panose="02020603050405020304" pitchFamily="18" charset="0"/>
              </a:rPr>
              <a:t>αι. Κα</a:t>
            </a:r>
            <a:r>
              <a:rPr lang="el-CY" sz="1600" dirty="0" err="1">
                <a:latin typeface="Times New Roman" panose="02020603050405020304" pitchFamily="18" charset="0"/>
                <a:cs typeface="Times New Roman" panose="02020603050405020304" pitchFamily="18" charset="0"/>
              </a:rPr>
              <a:t>τά</a:t>
            </a:r>
            <a:r>
              <a:rPr lang="el-CY" sz="1600" dirty="0">
                <a:latin typeface="Times New Roman" panose="02020603050405020304" pitchFamily="18" charset="0"/>
                <a:cs typeface="Times New Roman" panose="02020603050405020304" pitchFamily="18" charset="0"/>
              </a:rPr>
              <a:t> τη </a:t>
            </a:r>
            <a:r>
              <a:rPr lang="el-CY" sz="1600" dirty="0" err="1">
                <a:latin typeface="Times New Roman" panose="02020603050405020304" pitchFamily="18" charset="0"/>
                <a:cs typeface="Times New Roman" panose="02020603050405020304" pitchFamily="18" charset="0"/>
              </a:rPr>
              <a:t>διάρκει</a:t>
            </a:r>
            <a:r>
              <a:rPr lang="el-CY" sz="1600" dirty="0">
                <a:latin typeface="Times New Roman" panose="02020603050405020304" pitchFamily="18" charset="0"/>
                <a:cs typeface="Times New Roman" panose="02020603050405020304" pitchFamily="18" charset="0"/>
              </a:rPr>
              <a:t>α της νύχτας, ένοπλοι αστυνομικοί (Ελληνοκύπριοι) και μέλη της ΕΟΚΑ εξαπέλυσαν επίθεση στην περιοχή </a:t>
            </a:r>
            <a:r>
              <a:rPr lang="tr-TR" sz="1600" dirty="0">
                <a:latin typeface="Times New Roman" panose="02020603050405020304" pitchFamily="18" charset="0"/>
                <a:cs typeface="Times New Roman" panose="02020603050405020304" pitchFamily="18" charset="0"/>
              </a:rPr>
              <a:t>Kumsal</a:t>
            </a:r>
            <a:r>
              <a:rPr lang="el-CY" sz="1600" dirty="0">
                <a:latin typeface="Times New Roman" panose="02020603050405020304" pitchFamily="18" charset="0"/>
                <a:cs typeface="Times New Roman" panose="02020603050405020304" pitchFamily="18" charset="0"/>
              </a:rPr>
              <a:t>, π</a:t>
            </a:r>
            <a:r>
              <a:rPr lang="el-CY" sz="1600" dirty="0" err="1">
                <a:latin typeface="Times New Roman" panose="02020603050405020304" pitchFamily="18" charset="0"/>
                <a:cs typeface="Times New Roman" panose="02020603050405020304" pitchFamily="18" charset="0"/>
              </a:rPr>
              <a:t>υρο</a:t>
            </a:r>
            <a:r>
              <a:rPr lang="el-CY" sz="1600" dirty="0">
                <a:latin typeface="Times New Roman" panose="02020603050405020304" pitchFamily="18" charset="0"/>
                <a:cs typeface="Times New Roman" panose="02020603050405020304" pitchFamily="18" charset="0"/>
              </a:rPr>
              <a:t>βολώντας με αυτόματα όπλα από το ξενοδοχείο Κορνάρο, το Nicosia Club και τους Μύλους Σεφέρη.</a:t>
            </a:r>
          </a:p>
        </p:txBody>
      </p:sp>
      <p:sp>
        <p:nvSpPr>
          <p:cNvPr id="9" name="Ορθογώνιο: Στρογγύλεμα γωνιών 8">
            <a:extLst>
              <a:ext uri="{FF2B5EF4-FFF2-40B4-BE49-F238E27FC236}">
                <a16:creationId xmlns:a16="http://schemas.microsoft.com/office/drawing/2014/main" id="{9634DF7E-C16F-B2B8-7687-D0B66A76ED3B}"/>
              </a:ext>
            </a:extLst>
          </p:cNvPr>
          <p:cNvSpPr/>
          <p:nvPr/>
        </p:nvSpPr>
        <p:spPr>
          <a:xfrm>
            <a:off x="257370" y="925395"/>
            <a:ext cx="2924175"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111.</a:t>
            </a:r>
            <a:endParaRPr lang="el-CY" sz="1200" dirty="0"/>
          </a:p>
        </p:txBody>
      </p:sp>
      <p:sp>
        <p:nvSpPr>
          <p:cNvPr id="15" name="TextBox 14">
            <a:extLst>
              <a:ext uri="{FF2B5EF4-FFF2-40B4-BE49-F238E27FC236}">
                <a16:creationId xmlns:a16="http://schemas.microsoft.com/office/drawing/2014/main" id="{5CD53418-3EC2-A954-986F-404ADD70421A}"/>
              </a:ext>
            </a:extLst>
          </p:cNvPr>
          <p:cNvSpPr txBox="1"/>
          <p:nvPr/>
        </p:nvSpPr>
        <p:spPr>
          <a:xfrm>
            <a:off x="3453492" y="649454"/>
            <a:ext cx="8221436" cy="1323439"/>
          </a:xfrm>
          <a:prstGeom prst="rect">
            <a:avLst/>
          </a:prstGeom>
          <a:noFill/>
        </p:spPr>
        <p:txBody>
          <a:bodyPr wrap="square">
            <a:spAutoFit/>
          </a:bodyPr>
          <a:lstStyle/>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 Στις  17:00ω  της  24</a:t>
            </a:r>
            <a:r>
              <a:rPr lang="el-GR" sz="1600" baseline="30000" dirty="0">
                <a:latin typeface="Times New Roman" panose="02020603050405020304" pitchFamily="18" charset="0"/>
                <a:ea typeface="Times New Roman" panose="02020603050405020304" pitchFamily="18" charset="0"/>
                <a:cs typeface="Times New Roman" panose="02020603050405020304" pitchFamily="18" charset="0"/>
              </a:rPr>
              <a:t>ης</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Δεκεμβρίου  1963 ο Ν. Σαμψών  επικοινώνησε με τον «διμοιρίτη». Τον ενημέρωσε ότι ήταν  αδύνατο  να προχωρήσει λόγω  καταιγιστικών  τουρκοκυπριακών  πυρών,  έλλειψης πυρομαχικών, ελαττωματικών  όπλων και χαλασμένων χειροβομβίδων που του  είχαν  παραχωρηθεί. Είχε  φτάσει  150 μέτρα μπροστά από το  εργοστάσιο  </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REG</a:t>
            </a:r>
            <a:r>
              <a:rPr lang="en-US" sz="1600" dirty="0">
                <a:latin typeface="Times New Roman" panose="02020603050405020304" pitchFamily="18" charset="0"/>
                <a:ea typeface="Times New Roman" panose="02020603050405020304" pitchFamily="18" charset="0"/>
                <a:cs typeface="Times New Roman" panose="02020603050405020304" pitchFamily="18" charset="0"/>
              </a:rPr>
              <a:t>I</a:t>
            </a:r>
            <a:r>
              <a:rPr lang="tr-TR" sz="1600" dirty="0">
                <a:latin typeface="Times New Roman" panose="02020603050405020304" pitchFamily="18" charset="0"/>
                <a:ea typeface="Times New Roman" panose="02020603050405020304" pitchFamily="18" charset="0"/>
                <a:cs typeface="Times New Roman" panose="02020603050405020304" pitchFamily="18" charset="0"/>
              </a:rPr>
              <a:t>S</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προς  την εκκλησία  του Αγίου  </a:t>
            </a:r>
            <a:r>
              <a:rPr lang="el-GR" sz="1600" dirty="0" err="1">
                <a:latin typeface="Times New Roman" panose="02020603050405020304" pitchFamily="18" charset="0"/>
                <a:ea typeface="Times New Roman" panose="02020603050405020304" pitchFamily="18" charset="0"/>
                <a:cs typeface="Times New Roman" panose="02020603050405020304" pitchFamily="18" charset="0"/>
              </a:rPr>
              <a:t>Δημητριανού</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6" name="Ορθογώνιο: Στρογγύλεμα γωνιών 15">
            <a:extLst>
              <a:ext uri="{FF2B5EF4-FFF2-40B4-BE49-F238E27FC236}">
                <a16:creationId xmlns:a16="http://schemas.microsoft.com/office/drawing/2014/main" id="{D2EF3B8F-00B1-2208-3ECF-7CFC40894F32}"/>
              </a:ext>
            </a:extLst>
          </p:cNvPr>
          <p:cNvSpPr/>
          <p:nvPr/>
        </p:nvSpPr>
        <p:spPr>
          <a:xfrm>
            <a:off x="423959" y="3242751"/>
            <a:ext cx="2924175" cy="660437"/>
          </a:xfrm>
          <a:prstGeom prst="roundRect">
            <a:avLst/>
          </a:prstGeom>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l-CY" sz="1200" dirty="0"/>
              <a:t>Άγγελος Χρυσοστόμου, </a:t>
            </a:r>
            <a:r>
              <a:rPr lang="el-CY" sz="1200" i="1" dirty="0"/>
              <a:t>Το  χρονικό  της «</a:t>
            </a:r>
            <a:r>
              <a:rPr lang="el-CY" sz="1200" i="1" dirty="0" err="1"/>
              <a:t>διμοιρί</a:t>
            </a:r>
            <a:r>
              <a:rPr lang="el-CY" sz="1200" i="1" dirty="0"/>
              <a:t>ας» Ομορφίτας (1961-1963),</a:t>
            </a:r>
            <a:r>
              <a:rPr lang="el-CY" sz="1200" dirty="0"/>
              <a:t> Ρίζες, Λευκωσία 2024, σελ. </a:t>
            </a:r>
            <a:r>
              <a:rPr lang="el-GR" sz="1200" dirty="0"/>
              <a:t>119.</a:t>
            </a:r>
            <a:endParaRPr lang="el-CY" sz="1200" dirty="0"/>
          </a:p>
        </p:txBody>
      </p:sp>
      <p:sp>
        <p:nvSpPr>
          <p:cNvPr id="17" name="TextBox 16">
            <a:extLst>
              <a:ext uri="{FF2B5EF4-FFF2-40B4-BE49-F238E27FC236}">
                <a16:creationId xmlns:a16="http://schemas.microsoft.com/office/drawing/2014/main" id="{640AFAEE-653A-A611-D0AC-5114B088EA95}"/>
              </a:ext>
            </a:extLst>
          </p:cNvPr>
          <p:cNvSpPr txBox="1"/>
          <p:nvPr/>
        </p:nvSpPr>
        <p:spPr>
          <a:xfrm>
            <a:off x="3728358" y="3268825"/>
            <a:ext cx="8221436" cy="584775"/>
          </a:xfrm>
          <a:prstGeom prst="rect">
            <a:avLst/>
          </a:prstGeom>
          <a:noFill/>
        </p:spPr>
        <p:txBody>
          <a:bodyPr wrap="square">
            <a:spAutoFit/>
          </a:bodyPr>
          <a:lstStyle/>
          <a:p>
            <a:pPr algn="just">
              <a:buNone/>
            </a:pPr>
            <a:r>
              <a:rPr lang="el-GR" sz="1600" dirty="0">
                <a:latin typeface="Times New Roman" panose="02020603050405020304" pitchFamily="18" charset="0"/>
                <a:ea typeface="Times New Roman" panose="02020603050405020304" pitchFamily="18" charset="0"/>
                <a:cs typeface="Times New Roman" panose="02020603050405020304" pitchFamily="18" charset="0"/>
              </a:rPr>
              <a:t>[…] 22:00ω της  24</a:t>
            </a:r>
            <a:r>
              <a:rPr lang="el-GR" sz="1600" baseline="30000" dirty="0">
                <a:latin typeface="Times New Roman" panose="02020603050405020304" pitchFamily="18" charset="0"/>
                <a:ea typeface="Times New Roman" panose="02020603050405020304" pitchFamily="18" charset="0"/>
                <a:cs typeface="Times New Roman" panose="02020603050405020304" pitchFamily="18" charset="0"/>
              </a:rPr>
              <a:t>ης</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Δεκεμβρίου  1963 το ραδιόφωνο ανέφερε ότι ο Αστυνομικός Σταθμός  Ομορφίτας </a:t>
            </a:r>
            <a:r>
              <a:rPr lang="el-GR" sz="1600" dirty="0" err="1">
                <a:latin typeface="Times New Roman" panose="02020603050405020304" pitchFamily="18" charset="0"/>
                <a:ea typeface="Times New Roman" panose="02020603050405020304" pitchFamily="18" charset="0"/>
                <a:cs typeface="Times New Roman" panose="02020603050405020304" pitchFamily="18" charset="0"/>
              </a:rPr>
              <a:t>εκρατείτο</a:t>
            </a:r>
            <a:r>
              <a:rPr lang="el-GR" sz="1600" dirty="0">
                <a:latin typeface="Times New Roman" panose="02020603050405020304" pitchFamily="18" charset="0"/>
                <a:ea typeface="Times New Roman" panose="02020603050405020304" pitchFamily="18" charset="0"/>
                <a:cs typeface="Times New Roman" panose="02020603050405020304" pitchFamily="18" charset="0"/>
              </a:rPr>
              <a:t>  από τους  Τουρκοκυπρίους.</a:t>
            </a:r>
            <a:endParaRPr lang="el-CY" sz="16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746576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1034</TotalTime>
  <Words>1488</Words>
  <Application>Microsoft Office PowerPoint</Application>
  <PresentationFormat>Ευρεία οθόνη</PresentationFormat>
  <Paragraphs>91</Paragraphs>
  <Slides>16</Slides>
  <Notes>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Aptos</vt:lpstr>
      <vt:lpstr>Aptos Display</vt:lpstr>
      <vt:lpstr>Arial</vt:lpstr>
      <vt:lpstr>Calibri</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ΧΑΡΑΛΑΜΠΟΥΣ</dc:creator>
  <cp:lastModifiedBy>ΕΛΕΝΗ ΧΑΡΑΛΑΜΠΟΥΣ</cp:lastModifiedBy>
  <cp:revision>104</cp:revision>
  <dcterms:created xsi:type="dcterms:W3CDTF">2025-11-25T19:00:12Z</dcterms:created>
  <dcterms:modified xsi:type="dcterms:W3CDTF">2025-11-29T04:10:05Z</dcterms:modified>
</cp:coreProperties>
</file>