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32" r:id="rId2"/>
    <p:sldId id="453" r:id="rId3"/>
    <p:sldId id="441" r:id="rId4"/>
    <p:sldId id="402" r:id="rId5"/>
    <p:sldId id="387" r:id="rId6"/>
    <p:sldId id="410" r:id="rId7"/>
    <p:sldId id="412" r:id="rId8"/>
    <p:sldId id="392" r:id="rId9"/>
    <p:sldId id="463" r:id="rId10"/>
    <p:sldId id="455" r:id="rId11"/>
    <p:sldId id="408" r:id="rId12"/>
    <p:sldId id="458" r:id="rId13"/>
    <p:sldId id="448" r:id="rId14"/>
    <p:sldId id="446" r:id="rId15"/>
    <p:sldId id="447" r:id="rId16"/>
    <p:sldId id="473" r:id="rId17"/>
    <p:sldId id="462" r:id="rId18"/>
    <p:sldId id="468" r:id="rId19"/>
    <p:sldId id="466" r:id="rId20"/>
    <p:sldId id="469" r:id="rId21"/>
    <p:sldId id="477" r:id="rId22"/>
    <p:sldId id="478" r:id="rId23"/>
    <p:sldId id="394" r:id="rId24"/>
    <p:sldId id="457" r:id="rId25"/>
    <p:sldId id="395" r:id="rId26"/>
    <p:sldId id="397" r:id="rId27"/>
    <p:sldId id="396" r:id="rId28"/>
    <p:sldId id="474" r:id="rId29"/>
    <p:sldId id="470" r:id="rId30"/>
    <p:sldId id="471" r:id="rId31"/>
    <p:sldId id="430" r:id="rId32"/>
    <p:sldId id="385" r:id="rId33"/>
    <p:sldId id="461" r:id="rId34"/>
    <p:sldId id="449" r:id="rId35"/>
    <p:sldId id="413" r:id="rId36"/>
    <p:sldId id="445" r:id="rId37"/>
    <p:sldId id="434" r:id="rId38"/>
    <p:sldId id="440" r:id="rId39"/>
    <p:sldId id="442" r:id="rId40"/>
    <p:sldId id="479" r:id="rId41"/>
    <p:sldId id="480" r:id="rId42"/>
    <p:sldId id="450" r:id="rId43"/>
    <p:sldId id="451" r:id="rId44"/>
    <p:sldId id="481" r:id="rId45"/>
    <p:sldId id="465" r:id="rId46"/>
    <p:sldId id="452" r:id="rId47"/>
    <p:sldId id="482" r:id="rId48"/>
    <p:sldId id="464" r:id="rId49"/>
    <p:sldId id="483" r:id="rId50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34BB7-B2C0-C739-CD39-2049923D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8532953F-23EF-4A8A-80AE-77B30FAFB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6C24442-2E25-54F8-649B-09CA3B1D5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CD5F88-037B-38B6-4404-8C1193C6B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3853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0358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4598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5373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2B6D6-F051-9DBD-F66A-69AAD749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A563971-1705-0535-3A2D-0E0C1D218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D4F29CC-767E-E59C-942A-AA1F6018C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4C359E-7419-C119-19B8-C93BF2FEC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336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mailto:elenecharalampous72@gmail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TusVtEBgAA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K-9afqixnM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k-language.gr/greekLang/modern_greek/tools/lexica/search.html?lq=%CE%B5%CE%BE%CF%8C%CF%81%CF%85%CE%BE%CE%B7&amp;dq=" TargetMode="External"/><Relationship Id="rId2" Type="http://schemas.openxmlformats.org/officeDocument/2006/relationships/hyperlink" Target="https://www.greek-language.gr/greekLang/modern_greek/tools/lexica/triantafyllides/index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xanitouxronou.com.cy/categories/politismos/pos-vgike-i-onomasia-kypros-pia-ine-i-simasia-tis-lexis-ke-pos-synantonte-i-diaforetikes-ekdoche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tactive.gr/chalkos-kai-ofeli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684722" y="3650635"/>
            <a:ext cx="3197359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8939396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1707848" y="1600075"/>
            <a:ext cx="9303357" cy="3644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</a:p>
          <a:p>
            <a:pPr algn="ctr"/>
            <a:endParaRPr lang="el-GR" sz="3200" b="1" dirty="0"/>
          </a:p>
          <a:p>
            <a:pPr algn="ctr"/>
            <a:r>
              <a:rPr lang="el-GR" sz="3200" b="1" dirty="0"/>
              <a:t>16</a:t>
            </a:r>
            <a:r>
              <a:rPr lang="el-GR" sz="3200" b="1" baseline="30000" dirty="0"/>
              <a:t>ο</a:t>
            </a:r>
            <a:r>
              <a:rPr lang="el-GR" sz="3200" b="1" dirty="0"/>
              <a:t> ΜΑΘΗΜΑ : Η Εποχή του Χαλκού στην Κύπρο (2500 – 1050 π.Χ.) </a:t>
            </a:r>
          </a:p>
          <a:p>
            <a:pPr algn="ctr"/>
            <a:endParaRPr lang="el-GR" sz="1400" b="1" dirty="0">
              <a:solidFill>
                <a:schemeClr val="tx1"/>
              </a:solidFill>
            </a:endParaRPr>
          </a:p>
          <a:p>
            <a:pPr algn="ctr"/>
            <a:r>
              <a:rPr lang="el-GR" sz="1600" b="1" dirty="0"/>
              <a:t>Σημαντικότερα κέντρα εκμετάλλευσης χαλκού στην Κύπρο  :</a:t>
            </a:r>
          </a:p>
          <a:p>
            <a:pPr algn="ctr"/>
            <a:r>
              <a:rPr lang="el-GR" sz="1600" dirty="0" err="1"/>
              <a:t>Έγκωμη</a:t>
            </a:r>
            <a:r>
              <a:rPr lang="el-GR" sz="1600" dirty="0"/>
              <a:t>, </a:t>
            </a:r>
            <a:r>
              <a:rPr lang="el-GR" sz="1600" dirty="0" err="1"/>
              <a:t>Καλοψίδα</a:t>
            </a:r>
            <a:r>
              <a:rPr lang="el-GR" sz="1600" dirty="0"/>
              <a:t>, </a:t>
            </a:r>
            <a:r>
              <a:rPr lang="el-GR" sz="1600" dirty="0" err="1"/>
              <a:t>Κίτιον</a:t>
            </a:r>
            <a:r>
              <a:rPr lang="el-GR" sz="1600" dirty="0"/>
              <a:t>, Λάπηθος</a:t>
            </a:r>
          </a:p>
          <a:p>
            <a:pPr algn="ctr"/>
            <a:endParaRPr lang="el-GR" sz="1600" dirty="0"/>
          </a:p>
          <a:p>
            <a:pPr algn="ctr"/>
            <a:r>
              <a:rPr lang="el-GR" sz="1600" b="1" dirty="0"/>
              <a:t>Εκμετάλλευση χαλκού </a:t>
            </a:r>
            <a:r>
              <a:rPr lang="el-GR" sz="1600" dirty="0"/>
              <a:t>(εξόρυξη και εξαγωγή) </a:t>
            </a:r>
            <a:r>
              <a:rPr lang="el-GR" sz="1600" dirty="0">
                <a:sym typeface="Wingdings" panose="05000000000000000000" pitchFamily="2" charset="2"/>
              </a:rPr>
              <a:t> </a:t>
            </a:r>
            <a:r>
              <a:rPr lang="el-GR" sz="1600" dirty="0"/>
              <a:t>τάλαντα </a:t>
            </a:r>
          </a:p>
          <a:p>
            <a:pPr algn="ctr"/>
            <a:endParaRPr lang="el-GR" sz="1600" dirty="0"/>
          </a:p>
          <a:p>
            <a:pPr algn="ctr"/>
            <a:r>
              <a:rPr lang="el-CY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12-1</a:t>
            </a:r>
            <a:r>
              <a:rPr lang="el-G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CY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C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1600" dirty="0"/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1C6C65A-B644-5AF6-16C7-E65B5FEC21B6}"/>
              </a:ext>
            </a:extLst>
          </p:cNvPr>
          <p:cNvSpPr/>
          <p:nvPr/>
        </p:nvSpPr>
        <p:spPr>
          <a:xfrm rot="20919887">
            <a:off x="8249385" y="5267751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3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FFEE1AA-2F7F-84D8-6961-34140660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275782"/>
            <a:ext cx="4519612" cy="63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24D5A0-25AE-1818-15F3-F996F9246721}"/>
              </a:ext>
            </a:extLst>
          </p:cNvPr>
          <p:cNvSpPr txBox="1"/>
          <p:nvPr/>
        </p:nvSpPr>
        <p:spPr>
          <a:xfrm>
            <a:off x="922736" y="5937938"/>
            <a:ext cx="6093618" cy="644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>
              <a:lnSpc>
                <a:spcPts val="4500"/>
              </a:lnSpc>
              <a:buNone/>
            </a:pPr>
            <a:r>
              <a:rPr lang="el-GR" sz="36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Αθλητική Ένωση </a:t>
            </a:r>
            <a:r>
              <a:rPr lang="el-GR" sz="3600" b="1" i="0" dirty="0" err="1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Κίτιον</a:t>
            </a:r>
            <a:endParaRPr lang="el-GR" sz="3600" b="1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977644A-012E-602F-746E-EDEA1966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212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BEBA7E-C382-E697-F5B2-B19EFA0D169E}"/>
              </a:ext>
            </a:extLst>
          </p:cNvPr>
          <p:cNvSpPr txBox="1"/>
          <p:nvPr/>
        </p:nvSpPr>
        <p:spPr>
          <a:xfrm>
            <a:off x="8001000" y="1830671"/>
            <a:ext cx="4085034" cy="29680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 Εποχή του 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Χαλκού 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Κύπρο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(2500 – 1050 π.Χ.) </a:t>
            </a:r>
            <a:endParaRPr lang="el-CY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B15BFB92-0748-5E7F-6374-F6F723D31578}"/>
              </a:ext>
            </a:extLst>
          </p:cNvPr>
          <p:cNvSpPr/>
          <p:nvPr/>
        </p:nvSpPr>
        <p:spPr>
          <a:xfrm>
            <a:off x="2034181" y="2598453"/>
            <a:ext cx="2144315" cy="1902109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Κυκλαδικός  </a:t>
            </a:r>
          </a:p>
          <a:p>
            <a:pPr algn="ctr"/>
            <a:r>
              <a:rPr lang="el-GR" b="1" dirty="0"/>
              <a:t>πολιτισμός</a:t>
            </a:r>
            <a:endParaRPr lang="el-CY" b="1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CAEDC440-D087-AEDE-7434-C5DE261671A6}"/>
              </a:ext>
            </a:extLst>
          </p:cNvPr>
          <p:cNvSpPr/>
          <p:nvPr/>
        </p:nvSpPr>
        <p:spPr>
          <a:xfrm>
            <a:off x="3970734" y="2443162"/>
            <a:ext cx="1885950" cy="2057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Μινωικός   </a:t>
            </a:r>
          </a:p>
          <a:p>
            <a:pPr algn="ctr"/>
            <a:r>
              <a:rPr lang="el-GR" b="1" dirty="0"/>
              <a:t>πολιτισμός</a:t>
            </a:r>
            <a:endParaRPr lang="el-CY" b="1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C1F51049-8BB8-BF79-5DB6-1CA933E55981}"/>
              </a:ext>
            </a:extLst>
          </p:cNvPr>
          <p:cNvSpPr/>
          <p:nvPr/>
        </p:nvSpPr>
        <p:spPr>
          <a:xfrm>
            <a:off x="5957888" y="2400300"/>
            <a:ext cx="2043112" cy="2057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Μυκηναϊκός    </a:t>
            </a:r>
          </a:p>
          <a:p>
            <a:pPr algn="ctr"/>
            <a:r>
              <a:rPr lang="el-GR" b="1" dirty="0"/>
              <a:t>πολιτισμός</a:t>
            </a:r>
            <a:endParaRPr lang="el-CY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25824-1BBD-5561-3C51-E76EB969A1B5}"/>
              </a:ext>
            </a:extLst>
          </p:cNvPr>
          <p:cNvSpPr txBox="1"/>
          <p:nvPr/>
        </p:nvSpPr>
        <p:spPr>
          <a:xfrm>
            <a:off x="1429643" y="372983"/>
            <a:ext cx="9942314" cy="76944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ΕΠΟΧΗ ΤΟΥ ΧΑΛΚΟΥ (3000 – 1100 π.Χ.)</a:t>
            </a:r>
            <a:endParaRPr lang="el-CY" sz="4400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6FA54440-4211-A26C-0BC6-63D644459AC7}"/>
              </a:ext>
            </a:extLst>
          </p:cNvPr>
          <p:cNvSpPr/>
          <p:nvPr/>
        </p:nvSpPr>
        <p:spPr>
          <a:xfrm>
            <a:off x="0" y="2682306"/>
            <a:ext cx="2034181" cy="2057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Λαοί και Πολιτισμοί της Εγγύς/</a:t>
            </a:r>
          </a:p>
          <a:p>
            <a:pPr algn="ctr"/>
            <a:r>
              <a:rPr lang="el-GR" b="1" dirty="0"/>
              <a:t>Μέσης Ανατολής</a:t>
            </a:r>
          </a:p>
        </p:txBody>
      </p:sp>
    </p:spTree>
    <p:extLst>
      <p:ext uri="{BB962C8B-B14F-4D97-AF65-F5344CB8AC3E}">
        <p14:creationId xmlns:p14="http://schemas.microsoft.com/office/powerpoint/2010/main" val="7017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4E4B7-A060-EC54-C7F6-E59C4C4D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8882EBB6-E740-B0E2-03FC-0E7D15E08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E6675D44-C46B-7EBE-22C8-44AEBB700D41}"/>
              </a:ext>
            </a:extLst>
          </p:cNvPr>
          <p:cNvSpPr/>
          <p:nvPr/>
        </p:nvSpPr>
        <p:spPr>
          <a:xfrm>
            <a:off x="6536170" y="252145"/>
            <a:ext cx="4722379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/>
          </a:p>
          <a:p>
            <a:pPr algn="ctr"/>
            <a:r>
              <a:rPr lang="el-GR" sz="3200" b="1" dirty="0"/>
              <a:t>Εκμετάλλευση χαλκού 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Κασμάς Lux με Στυλιάρι 95cm | Praktiker">
            <a:extLst>
              <a:ext uri="{FF2B5EF4-FFF2-40B4-BE49-F238E27FC236}">
                <a16:creationId xmlns:a16="http://schemas.microsoft.com/office/drawing/2014/main" id="{379E0673-3140-7774-CDC3-1C1E654E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6" y="762000"/>
            <a:ext cx="459105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9F0F4C8-E163-EE5B-9D95-A5B2EFC99E07}"/>
              </a:ext>
            </a:extLst>
          </p:cNvPr>
          <p:cNvSpPr/>
          <p:nvPr/>
        </p:nvSpPr>
        <p:spPr>
          <a:xfrm>
            <a:off x="681036" y="5172075"/>
            <a:ext cx="3576639" cy="10287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κασμάς </a:t>
            </a:r>
            <a:endParaRPr lang="el-CY" sz="4800" dirty="0"/>
          </a:p>
        </p:txBody>
      </p:sp>
      <p:pic>
        <p:nvPicPr>
          <p:cNvPr id="2052" name="Picture 4" descr="Coal mining Royalty-Free Διανύσματα">
            <a:extLst>
              <a:ext uri="{FF2B5EF4-FFF2-40B4-BE49-F238E27FC236}">
                <a16:creationId xmlns:a16="http://schemas.microsoft.com/office/drawing/2014/main" id="{A99FA9E6-7346-24A3-94F2-C7EA2867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762000"/>
            <a:ext cx="57149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272A0C6-B942-F526-442F-A38CB7257D09}"/>
              </a:ext>
            </a:extLst>
          </p:cNvPr>
          <p:cNvSpPr/>
          <p:nvPr/>
        </p:nvSpPr>
        <p:spPr>
          <a:xfrm>
            <a:off x="7048498" y="5172075"/>
            <a:ext cx="3576639" cy="10287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μεταλλείο </a:t>
            </a:r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311387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B77E7E-44B0-345E-C28F-4C99E4C5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 </a:t>
            </a:r>
            <a:r>
              <a:rPr lang="el-GR" b="1" dirty="0" err="1"/>
              <a:t>Έσιει</a:t>
            </a:r>
            <a:r>
              <a:rPr lang="el-GR" b="1" dirty="0"/>
              <a:t> </a:t>
            </a:r>
            <a:r>
              <a:rPr lang="el-GR" b="1" dirty="0" err="1"/>
              <a:t>κούσπο</a:t>
            </a:r>
            <a:r>
              <a:rPr lang="el-GR" b="1" dirty="0"/>
              <a:t> στο </a:t>
            </a:r>
            <a:r>
              <a:rPr lang="el-GR" b="1" dirty="0" err="1"/>
              <a:t>Μιτσερό</a:t>
            </a:r>
            <a:r>
              <a:rPr lang="el-GR" b="1" dirty="0"/>
              <a:t> !</a:t>
            </a:r>
            <a:br>
              <a:rPr lang="el-GR" b="1" dirty="0"/>
            </a:br>
            <a:r>
              <a:rPr lang="el-GR" b="1" dirty="0"/>
              <a:t>Έχει  κασμά  στο Λαύριο !</a:t>
            </a:r>
            <a:endParaRPr lang="el-CY" dirty="0"/>
          </a:p>
        </p:txBody>
      </p:sp>
      <p:pic>
        <p:nvPicPr>
          <p:cNvPr id="4" name="Ηλεκτρονικά πολυμέσα 3" title="Rikkos Mappouros - Eshei kasma sto Lavrio">
            <a:hlinkClick r:id="" action="ppaction://media"/>
            <a:extLst>
              <a:ext uri="{FF2B5EF4-FFF2-40B4-BE49-F238E27FC236}">
                <a16:creationId xmlns:a16="http://schemas.microsoft.com/office/drawing/2014/main" id="{A272DF30-5240-1A9B-E9FB-C3C3E61445F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0D485F2-2C00-6428-6C0F-C220F2E8C38A}"/>
              </a:ext>
            </a:extLst>
          </p:cNvPr>
          <p:cNvSpPr/>
          <p:nvPr/>
        </p:nvSpPr>
        <p:spPr>
          <a:xfrm>
            <a:off x="257177" y="2952746"/>
            <a:ext cx="2886075" cy="229949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Πού :</a:t>
            </a:r>
          </a:p>
          <a:p>
            <a:pPr algn="ctr"/>
            <a:r>
              <a:rPr lang="el-GR" sz="2400" dirty="0"/>
              <a:t>Λειτουργούσαν  :</a:t>
            </a:r>
          </a:p>
          <a:p>
            <a:pPr algn="ctr"/>
            <a:r>
              <a:rPr lang="el-GR" sz="2400" dirty="0"/>
              <a:t>Τι έκαναν  στα μεταλλεία;</a:t>
            </a:r>
          </a:p>
          <a:p>
            <a:pPr algn="ctr"/>
            <a:r>
              <a:rPr lang="el-GR" sz="2400" dirty="0"/>
              <a:t>Εργαλείο :</a:t>
            </a:r>
            <a:endParaRPr lang="el-CY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50EC33-EE6A-F5F6-16A0-A5130E63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0"/>
            <a:ext cx="4019552" cy="229949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7EEEB2C-E768-8CDB-8E06-B16433C7E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1751"/>
            <a:ext cx="2314575" cy="823912"/>
          </a:xfrm>
          <a:solidFill>
            <a:schemeClr val="bg1"/>
          </a:solidFill>
          <a:ln w="7620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l-GR" sz="4400" dirty="0"/>
              <a:t>Λαύριο</a:t>
            </a:r>
            <a:endParaRPr lang="el-CY" sz="4400" dirty="0"/>
          </a:p>
        </p:txBody>
      </p:sp>
      <p:pic>
        <p:nvPicPr>
          <p:cNvPr id="1028" name="Picture 4" descr="Μεταλλείο Μιτσερού | Europeana">
            <a:extLst>
              <a:ext uri="{FF2B5EF4-FFF2-40B4-BE49-F238E27FC236}">
                <a16:creationId xmlns:a16="http://schemas.microsoft.com/office/drawing/2014/main" id="{80C8596C-B525-066E-28C2-547AEFA9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5" y="8734"/>
            <a:ext cx="3057526" cy="22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2296082-B4D9-404D-201C-85F601808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13874" y="8734"/>
            <a:ext cx="2778126" cy="823912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l-GR" sz="4400" dirty="0" err="1"/>
              <a:t>Μιστερό</a:t>
            </a:r>
            <a:endParaRPr lang="el-CY" sz="4400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EFF68D1-78CC-1475-7835-2AAAAFDFAF37}"/>
              </a:ext>
            </a:extLst>
          </p:cNvPr>
          <p:cNvSpPr/>
          <p:nvPr/>
        </p:nvSpPr>
        <p:spPr>
          <a:xfrm>
            <a:off x="3209925" y="2952746"/>
            <a:ext cx="2886075" cy="229949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dirty="0"/>
              <a:t>Ελλάδα</a:t>
            </a:r>
          </a:p>
          <a:p>
            <a:r>
              <a:rPr lang="el-GR" sz="2400" dirty="0"/>
              <a:t>μεταλλεία</a:t>
            </a:r>
          </a:p>
          <a:p>
            <a:r>
              <a:rPr lang="el-GR" sz="2400" dirty="0"/>
              <a:t>Βγάζουν  μέταλλα. </a:t>
            </a:r>
          </a:p>
          <a:p>
            <a:r>
              <a:rPr lang="el-GR" sz="2400" dirty="0"/>
              <a:t>κασμάς</a:t>
            </a:r>
          </a:p>
          <a:p>
            <a:pPr algn="ctr"/>
            <a:endParaRPr lang="el-CY" sz="2400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1D55B6ED-F68C-3FF0-5E7C-1C17B0597492}"/>
              </a:ext>
            </a:extLst>
          </p:cNvPr>
          <p:cNvSpPr/>
          <p:nvPr/>
        </p:nvSpPr>
        <p:spPr>
          <a:xfrm>
            <a:off x="6386515" y="2952746"/>
            <a:ext cx="2886075" cy="229949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400" dirty="0"/>
              <a:t>Κύπρος</a:t>
            </a:r>
          </a:p>
          <a:p>
            <a:r>
              <a:rPr lang="el-GR" sz="2400" dirty="0"/>
              <a:t>μεταλλεία</a:t>
            </a:r>
          </a:p>
          <a:p>
            <a:r>
              <a:rPr lang="el-GR" sz="2400" dirty="0"/>
              <a:t>Βγάζουν  μέταλλα. </a:t>
            </a:r>
          </a:p>
          <a:p>
            <a:r>
              <a:rPr lang="el-GR" sz="2400" dirty="0" err="1"/>
              <a:t>κούσπος</a:t>
            </a:r>
            <a:endParaRPr lang="el-GR" sz="2400" dirty="0"/>
          </a:p>
          <a:p>
            <a:pPr algn="ctr"/>
            <a:endParaRPr lang="el-CY" sz="2400" dirty="0"/>
          </a:p>
        </p:txBody>
      </p:sp>
    </p:spTree>
    <p:extLst>
      <p:ext uri="{BB962C8B-B14F-4D97-AF65-F5344CB8AC3E}">
        <p14:creationId xmlns:p14="http://schemas.microsoft.com/office/powerpoint/2010/main" val="41395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E29CBBE4-637D-C97E-4722-18543BBEF523}"/>
              </a:ext>
            </a:extLst>
          </p:cNvPr>
          <p:cNvSpPr/>
          <p:nvPr/>
        </p:nvSpPr>
        <p:spPr>
          <a:xfrm>
            <a:off x="3243263" y="5843588"/>
            <a:ext cx="8572499" cy="642937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Arial" panose="020B0604020202020204" pitchFamily="34" charset="0"/>
              </a:rPr>
              <a:t>Πόπη </a:t>
            </a:r>
            <a:r>
              <a:rPr lang="el-GR" dirty="0" err="1">
                <a:latin typeface="Arial" panose="020B0604020202020204" pitchFamily="34" charset="0"/>
              </a:rPr>
              <a:t>Ζώρα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i="1" dirty="0">
                <a:latin typeface="Arial" panose="020B0604020202020204" pitchFamily="34" charset="0"/>
              </a:rPr>
              <a:t>Ελληνική λαϊκή τέχνη/ κείμενα</a:t>
            </a:r>
            <a:r>
              <a:rPr lang="el-GR" dirty="0">
                <a:latin typeface="Arial" panose="020B0604020202020204" pitchFamily="34" charset="0"/>
              </a:rPr>
              <a:t>, </a:t>
            </a:r>
            <a:r>
              <a:rPr lang="el-GR" dirty="0"/>
              <a:t>Λ. </a:t>
            </a:r>
            <a:r>
              <a:rPr lang="el-GR" dirty="0" err="1"/>
              <a:t>Μπρατζιώτη</a:t>
            </a:r>
            <a:r>
              <a:rPr lang="el-GR" dirty="0"/>
              <a:t>, Αθήνα  1980, σελ. 31. </a:t>
            </a:r>
            <a:r>
              <a:rPr lang="el-GR" b="1" dirty="0">
                <a:latin typeface="Arial" panose="020B0604020202020204" pitchFamily="34" charset="0"/>
              </a:rPr>
              <a:t> </a:t>
            </a:r>
            <a:endParaRPr lang="el-GR" dirty="0">
              <a:latin typeface="Arial" panose="020B0604020202020204" pitchFamily="34" charset="0"/>
            </a:endParaRPr>
          </a:p>
          <a:p>
            <a:pPr algn="ctr"/>
            <a:r>
              <a:rPr lang="el-GR" b="1" dirty="0">
                <a:latin typeface="Arial" panose="020B0604020202020204" pitchFamily="34" charset="0"/>
              </a:rPr>
              <a:t> </a:t>
            </a:r>
            <a:endParaRPr lang="el-CY" dirty="0"/>
          </a:p>
        </p:txBody>
      </p:sp>
      <p:pic>
        <p:nvPicPr>
          <p:cNvPr id="7" name="Εικόνα 6" descr="Εικόνα που περιέχει κείμενο, χαρτί, Δημοσίευση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F8180A8-17F8-B265-730E-206B3E164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6" t="8264" r="24732" b="46528"/>
          <a:stretch>
            <a:fillRect/>
          </a:stretch>
        </p:blipFill>
        <p:spPr>
          <a:xfrm rot="5400000">
            <a:off x="3371851" y="-2857499"/>
            <a:ext cx="5343525" cy="115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0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Ηλεκτρονικά πολυμέσα 3" title="Εποχή του Χαλκού - Μια περιδιάβαση στην καρδιά της Κύπρου">
            <a:hlinkClick r:id="" action="ppaction://media"/>
            <a:extLst>
              <a:ext uri="{FF2B5EF4-FFF2-40B4-BE49-F238E27FC236}">
                <a16:creationId xmlns:a16="http://schemas.microsoft.com/office/drawing/2014/main" id="{A7B034D0-EE4F-A6D8-7A18-817A9A8162A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A49427-67FD-B1D0-8E2D-654DD0700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75" r="47132" b="35000"/>
          <a:stretch>
            <a:fillRect/>
          </a:stretch>
        </p:blipFill>
        <p:spPr bwMode="auto">
          <a:xfrm>
            <a:off x="1071004" y="3082836"/>
            <a:ext cx="5628363" cy="3614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7D8BB55F-DF1F-E586-9839-20A6B76EE7A1}"/>
              </a:ext>
            </a:extLst>
          </p:cNvPr>
          <p:cNvSpPr/>
          <p:nvPr/>
        </p:nvSpPr>
        <p:spPr>
          <a:xfrm>
            <a:off x="145258" y="-157162"/>
            <a:ext cx="4654551" cy="35861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b="1" dirty="0"/>
              <a:t>Κατασκευή γαλαριών /</a:t>
            </a:r>
          </a:p>
          <a:p>
            <a:pPr algn="ctr"/>
            <a:r>
              <a:rPr lang="el-GR" sz="4400" b="1" dirty="0"/>
              <a:t>υπόγειων  στοών</a:t>
            </a:r>
            <a:endParaRPr lang="el-CY" sz="44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5B29AE45-5A96-5154-8AC5-1CCE82AFA395}"/>
              </a:ext>
            </a:extLst>
          </p:cNvPr>
          <p:cNvSpPr/>
          <p:nvPr/>
        </p:nvSpPr>
        <p:spPr>
          <a:xfrm>
            <a:off x="5475845" y="-192882"/>
            <a:ext cx="4983627" cy="35861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Υποχώρηση γαλαριών /  δυστυχήματα</a:t>
            </a:r>
            <a:endParaRPr lang="el-CY" sz="2800" b="1" dirty="0"/>
          </a:p>
        </p:txBody>
      </p:sp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03DF69E8-29E6-F282-F7BF-334599C0479E}"/>
              </a:ext>
            </a:extLst>
          </p:cNvPr>
          <p:cNvSpPr/>
          <p:nvPr/>
        </p:nvSpPr>
        <p:spPr>
          <a:xfrm>
            <a:off x="4502033" y="1268014"/>
            <a:ext cx="1271588" cy="5429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B07F5587-6D10-5664-47B3-34A05114856B}"/>
              </a:ext>
            </a:extLst>
          </p:cNvPr>
          <p:cNvSpPr/>
          <p:nvPr/>
        </p:nvSpPr>
        <p:spPr>
          <a:xfrm>
            <a:off x="7037385" y="2836068"/>
            <a:ext cx="5009357" cy="40219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Θάνατος μεταλλωρύχων </a:t>
            </a:r>
            <a:endParaRPr lang="el-CY" sz="3600" b="1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EFEE24F1-FC32-53CF-3991-240C72C854B8}"/>
              </a:ext>
            </a:extLst>
          </p:cNvPr>
          <p:cNvSpPr/>
          <p:nvPr/>
        </p:nvSpPr>
        <p:spPr>
          <a:xfrm rot="4056679">
            <a:off x="10227505" y="1765012"/>
            <a:ext cx="1271588" cy="7562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1632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βάλ 4">
            <a:extLst>
              <a:ext uri="{FF2B5EF4-FFF2-40B4-BE49-F238E27FC236}">
                <a16:creationId xmlns:a16="http://schemas.microsoft.com/office/drawing/2014/main" id="{BF44C892-F31A-7F2D-2487-B36C0580CD6B}"/>
              </a:ext>
            </a:extLst>
          </p:cNvPr>
          <p:cNvSpPr/>
          <p:nvPr/>
        </p:nvSpPr>
        <p:spPr>
          <a:xfrm>
            <a:off x="9329737" y="3950490"/>
            <a:ext cx="2528888" cy="25003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ξυλεία</a:t>
            </a:r>
            <a:endParaRPr lang="el-CY" sz="4000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494EBBB6-E575-2586-1CC8-8641E51EE6BF}"/>
              </a:ext>
            </a:extLst>
          </p:cNvPr>
          <p:cNvSpPr/>
          <p:nvPr/>
        </p:nvSpPr>
        <p:spPr>
          <a:xfrm>
            <a:off x="9196389" y="550072"/>
            <a:ext cx="2528888" cy="25003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καμίνια</a:t>
            </a:r>
            <a:endParaRPr lang="el-CY" sz="4000" dirty="0"/>
          </a:p>
        </p:txBody>
      </p:sp>
      <p:pic>
        <p:nvPicPr>
          <p:cNvPr id="3074" name="Picture 2" descr="Το πρωιμότερο καμίνι για την τήξη Χαλκού, κάμινος χαλκού Αίγινας,  αναπαράσταση. 2300-2200 πκχ. Μουσείο Τεχνολογίας Θεσσαλονίκης. Από Helena  Koumpenaki Πέντε χιλιάδες χρόνια έχουν περάσει από τη στιγμή που άνθρωποι  εγκαταστάθηκαν στο βραχώδες">
            <a:extLst>
              <a:ext uri="{FF2B5EF4-FFF2-40B4-BE49-F238E27FC236}">
                <a16:creationId xmlns:a16="http://schemas.microsoft.com/office/drawing/2014/main" id="{0C8AC355-47B7-19C7-A90F-5133D155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42888"/>
            <a:ext cx="8624888" cy="63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6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5B91-6918-D946-706C-E340B68A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F2C31D50-A161-1DA9-6BB4-37F51F4C2BCD}"/>
              </a:ext>
            </a:extLst>
          </p:cNvPr>
          <p:cNvSpPr/>
          <p:nvPr/>
        </p:nvSpPr>
        <p:spPr>
          <a:xfrm>
            <a:off x="283027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 (2500 – 1050 π.Χ.)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F7C865BB-C348-5AC5-D458-1C598E06C553}"/>
              </a:ext>
            </a:extLst>
          </p:cNvPr>
          <p:cNvSpPr/>
          <p:nvPr/>
        </p:nvSpPr>
        <p:spPr>
          <a:xfrm>
            <a:off x="2993568" y="118245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860E5738-27C9-35FD-F343-A80BB47C93E5}"/>
              </a:ext>
            </a:extLst>
          </p:cNvPr>
          <p:cNvSpPr/>
          <p:nvPr/>
        </p:nvSpPr>
        <p:spPr>
          <a:xfrm>
            <a:off x="2993568" y="21090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DB9A775-A06B-78A5-4220-04128F1B0055}"/>
              </a:ext>
            </a:extLst>
          </p:cNvPr>
          <p:cNvSpPr/>
          <p:nvPr/>
        </p:nvSpPr>
        <p:spPr>
          <a:xfrm>
            <a:off x="2993568" y="3539207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BEB1928E-6D0C-22B1-2988-3C05F324C604}"/>
              </a:ext>
            </a:extLst>
          </p:cNvPr>
          <p:cNvSpPr/>
          <p:nvPr/>
        </p:nvSpPr>
        <p:spPr>
          <a:xfrm>
            <a:off x="2993568" y="2222033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4229870B-1147-1E8A-8A09-92981D6420E1}"/>
              </a:ext>
            </a:extLst>
          </p:cNvPr>
          <p:cNvSpPr/>
          <p:nvPr/>
        </p:nvSpPr>
        <p:spPr>
          <a:xfrm>
            <a:off x="2993568" y="5819782"/>
            <a:ext cx="2786743" cy="9089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Μινωικές και μυκηναϊκές επιδράσεις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0A099844-45CC-CCB9-8709-0A303FA8F9D7}"/>
              </a:ext>
            </a:extLst>
          </p:cNvPr>
          <p:cNvCxnSpPr>
            <a:cxnSpLocks/>
          </p:cNvCxnSpPr>
          <p:nvPr/>
        </p:nvCxnSpPr>
        <p:spPr>
          <a:xfrm>
            <a:off x="2966358" y="-29256"/>
            <a:ext cx="0" cy="6887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F2452BDA-0696-71B0-843C-5324703E4086}"/>
              </a:ext>
            </a:extLst>
          </p:cNvPr>
          <p:cNvSpPr/>
          <p:nvPr/>
        </p:nvSpPr>
        <p:spPr>
          <a:xfrm>
            <a:off x="6411688" y="10204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9A4A0744-3E04-7CA1-8128-0DEF1B225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329750C-8EAE-C207-48F8-4EE51DC39B71}"/>
              </a:ext>
            </a:extLst>
          </p:cNvPr>
          <p:cNvSpPr/>
          <p:nvPr/>
        </p:nvSpPr>
        <p:spPr>
          <a:xfrm>
            <a:off x="2993568" y="4482199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43A9D60B-07D4-29CB-41DE-1F88FB9CEE36}"/>
              </a:ext>
            </a:extLst>
          </p:cNvPr>
          <p:cNvSpPr/>
          <p:nvPr/>
        </p:nvSpPr>
        <p:spPr>
          <a:xfrm>
            <a:off x="6411686" y="238600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01C612F7-30B1-AE94-E3FC-932F133C0CA9}"/>
              </a:ext>
            </a:extLst>
          </p:cNvPr>
          <p:cNvSpPr/>
          <p:nvPr/>
        </p:nvSpPr>
        <p:spPr>
          <a:xfrm>
            <a:off x="6411687" y="1231440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134CAAAD-71A0-3160-68FC-3194469801B3}"/>
              </a:ext>
            </a:extLst>
          </p:cNvPr>
          <p:cNvSpPr/>
          <p:nvPr/>
        </p:nvSpPr>
        <p:spPr>
          <a:xfrm>
            <a:off x="6411685" y="4746851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6475B082-9721-9C88-D6BC-BF040129D665}"/>
              </a:ext>
            </a:extLst>
          </p:cNvPr>
          <p:cNvSpPr/>
          <p:nvPr/>
        </p:nvSpPr>
        <p:spPr>
          <a:xfrm>
            <a:off x="6411689" y="3592285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6DE3D6A1-8AAC-3385-8366-C7B4662CC4E1}"/>
              </a:ext>
            </a:extLst>
          </p:cNvPr>
          <p:cNvSpPr/>
          <p:nvPr/>
        </p:nvSpPr>
        <p:spPr>
          <a:xfrm>
            <a:off x="6411684" y="5901417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191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78EA-6519-32D5-7A5D-7C7887DC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βάλ 8">
            <a:extLst>
              <a:ext uri="{FF2B5EF4-FFF2-40B4-BE49-F238E27FC236}">
                <a16:creationId xmlns:a16="http://schemas.microsoft.com/office/drawing/2014/main" id="{39176964-3988-DF2B-844E-FC9955EEB897}"/>
              </a:ext>
            </a:extLst>
          </p:cNvPr>
          <p:cNvSpPr/>
          <p:nvPr/>
        </p:nvSpPr>
        <p:spPr>
          <a:xfrm>
            <a:off x="86915" y="417907"/>
            <a:ext cx="2928936" cy="250031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μαλακό μέταλλο</a:t>
            </a:r>
            <a:endParaRPr lang="el-CY" sz="40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ABE2D035-A6C0-05E9-41B2-330ED4C7E38A}"/>
              </a:ext>
            </a:extLst>
          </p:cNvPr>
          <p:cNvSpPr/>
          <p:nvPr/>
        </p:nvSpPr>
        <p:spPr>
          <a:xfrm>
            <a:off x="7820026" y="2918220"/>
            <a:ext cx="4371974" cy="367807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μικροτεχνία</a:t>
            </a:r>
            <a:endParaRPr lang="el-CY" sz="40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6CBA53F5-C9A5-B759-CC85-632CD3EBE9B4}"/>
              </a:ext>
            </a:extLst>
          </p:cNvPr>
          <p:cNvSpPr/>
          <p:nvPr/>
        </p:nvSpPr>
        <p:spPr>
          <a:xfrm>
            <a:off x="2922390" y="0"/>
            <a:ext cx="5999559" cy="51006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Από τα βασικότερα κράματα του χαλκού είναι ο </a:t>
            </a:r>
            <a:r>
              <a:rPr lang="el-GR" sz="2800" i="1" dirty="0"/>
              <a:t>μπρούντζος</a:t>
            </a:r>
            <a:r>
              <a:rPr lang="el-GR" sz="2800" dirty="0"/>
              <a:t> (που αποτελείται από 75% χαλκό και 25% κασσίτερο) και ο </a:t>
            </a:r>
            <a:r>
              <a:rPr lang="el-GR" sz="2800" i="1" dirty="0"/>
              <a:t>ορείχαλκος</a:t>
            </a:r>
            <a:r>
              <a:rPr lang="el-GR" sz="2800" dirty="0"/>
              <a:t> (60-80% χαλκό και 20-40% ψευδάργυρο).</a:t>
            </a:r>
            <a:endParaRPr lang="el-CY" sz="2800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6E162092-74B2-91C5-A6F6-90F401180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12961"/>
          <a:stretch>
            <a:fillRect/>
          </a:stretch>
        </p:blipFill>
        <p:spPr bwMode="auto">
          <a:xfrm>
            <a:off x="3175696" y="4284336"/>
            <a:ext cx="4600575" cy="23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9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BD6B-EC4E-7564-32D4-892F6E6C9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κίτσο/σχέδιο, φωτογραφικό χαρτί, ζωγραφι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F37275A-30EB-B3A9-18C7-50D00D1E9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5417" r="45573" b="42588"/>
          <a:stretch>
            <a:fillRect/>
          </a:stretch>
        </p:blipFill>
        <p:spPr>
          <a:xfrm>
            <a:off x="201810" y="200025"/>
            <a:ext cx="11601451" cy="645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1EB26-A36C-1AEB-7968-1431C58A4E72}"/>
              </a:ext>
            </a:extLst>
          </p:cNvPr>
          <p:cNvSpPr txBox="1"/>
          <p:nvPr/>
        </p:nvSpPr>
        <p:spPr>
          <a:xfrm>
            <a:off x="632222" y="5510510"/>
            <a:ext cx="107406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0" i="1" dirty="0">
                <a:effectLst/>
                <a:latin typeface="Arial" panose="020B0604020202020204" pitchFamily="34" charset="0"/>
              </a:rPr>
              <a:t>Λαϊκοί τεχνίτες της Κύπρου / </a:t>
            </a:r>
            <a:r>
              <a:rPr lang="el-GR" b="0" i="1" dirty="0" err="1">
                <a:effectLst/>
                <a:latin typeface="Arial" panose="020B0604020202020204" pitchFamily="34" charset="0"/>
              </a:rPr>
              <a:t>Παγκύπριος</a:t>
            </a:r>
            <a:r>
              <a:rPr lang="el-GR" b="0" i="1" dirty="0">
                <a:effectLst/>
                <a:latin typeface="Arial" panose="020B0604020202020204" pitchFamily="34" charset="0"/>
              </a:rPr>
              <a:t> Οργανισμός Αρχιτεκτονικής Κληρονομιάς</a:t>
            </a:r>
            <a:r>
              <a:rPr lang="el-GR" b="0" i="0" dirty="0">
                <a:effectLst/>
                <a:latin typeface="Arial" panose="020B0604020202020204" pitchFamily="34" charset="0"/>
              </a:rPr>
              <a:t>, Έκδοση Δήμος Λευκωσίας, Λευκωσία  1981, σ</a:t>
            </a:r>
            <a:r>
              <a:rPr lang="el-GR" dirty="0">
                <a:latin typeface="Arial" panose="020B0604020202020204" pitchFamily="34" charset="0"/>
              </a:rPr>
              <a:t>. 54-</a:t>
            </a:r>
            <a:r>
              <a:rPr lang="el-GR" b="0" i="0" dirty="0">
                <a:effectLst/>
                <a:latin typeface="Arial" panose="020B0604020202020204" pitchFamily="34" charset="0"/>
              </a:rPr>
              <a:t>55.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187C7BD-361F-C549-9682-A2BC7A4ADEF5}"/>
              </a:ext>
            </a:extLst>
          </p:cNvPr>
          <p:cNvSpPr/>
          <p:nvPr/>
        </p:nvSpPr>
        <p:spPr>
          <a:xfrm>
            <a:off x="428626" y="257175"/>
            <a:ext cx="5200650" cy="942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Το βράσιμο  στη φωτιά </a:t>
            </a:r>
            <a:endParaRPr lang="el-CY" sz="4000" dirty="0"/>
          </a:p>
        </p:txBody>
      </p:sp>
      <p:pic>
        <p:nvPicPr>
          <p:cNvPr id="10" name="Εικόνα 9" descr="Εικόνα που περιέχει κείμενο, βιβλίο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D6D7C9E-B351-4D2B-8A63-E1928DB3D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38056" r="53416" b="45111"/>
          <a:stretch>
            <a:fillRect/>
          </a:stretch>
        </p:blipFill>
        <p:spPr>
          <a:xfrm>
            <a:off x="6096000" y="257175"/>
            <a:ext cx="5667374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48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Δημοσίευση, χαρτί, μελά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57D42CF-79F0-F3D1-012C-4768F5380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2" t="45000" r="7075" b="18444"/>
          <a:stretch>
            <a:fillRect/>
          </a:stretch>
        </p:blipFill>
        <p:spPr>
          <a:xfrm>
            <a:off x="-1" y="114300"/>
            <a:ext cx="5343525" cy="592931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3B9D804-5709-BC8C-CFE3-6D769335B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1" t="17531" r="6546" b="42724"/>
          <a:stretch>
            <a:fillRect/>
          </a:stretch>
        </p:blipFill>
        <p:spPr>
          <a:xfrm>
            <a:off x="5512596" y="114300"/>
            <a:ext cx="6331742" cy="5929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0455A-1044-C46F-6870-051AE537DC47}"/>
              </a:ext>
            </a:extLst>
          </p:cNvPr>
          <p:cNvSpPr txBox="1"/>
          <p:nvPr/>
        </p:nvSpPr>
        <p:spPr>
          <a:xfrm>
            <a:off x="885824" y="6285626"/>
            <a:ext cx="10420351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Tuncel Kamil, </a:t>
            </a:r>
            <a:r>
              <a:rPr lang="tr-T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Düşmana inat. Bir gün daha yaşamak,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Mavi Basın -Yayın, 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Λευκωσία 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2005</a:t>
            </a:r>
            <a:r>
              <a:rPr lang="el-G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σ. 19, 23. </a:t>
            </a:r>
            <a:endParaRPr lang="el-CY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FAE17869-41FB-DE37-B1CE-62145FC1EB21}"/>
              </a:ext>
            </a:extLst>
          </p:cNvPr>
          <p:cNvSpPr/>
          <p:nvPr/>
        </p:nvSpPr>
        <p:spPr>
          <a:xfrm>
            <a:off x="0" y="5242638"/>
            <a:ext cx="5229226" cy="5295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1925  Κύπριοι Μεταλλωρύχοι 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72A668F2-1A20-1653-DA55-027D96064E40}"/>
              </a:ext>
            </a:extLst>
          </p:cNvPr>
          <p:cNvSpPr/>
          <p:nvPr/>
        </p:nvSpPr>
        <p:spPr>
          <a:xfrm>
            <a:off x="5838824" y="4759560"/>
            <a:ext cx="6005513" cy="9367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Ελληνοκύπριοι  και Τουρκοκύπριοι  μεταλλωρύχοι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84725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28F18-4437-50E4-D77B-C9ADBB3A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09BF3A-F278-94B8-26C4-B760BF44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4" y="5415103"/>
            <a:ext cx="2478158" cy="64633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τάλαντο </a:t>
            </a:r>
            <a:endParaRPr lang="el-C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35859-FF36-B938-2805-AE419F903A6A}"/>
              </a:ext>
            </a:extLst>
          </p:cNvPr>
          <p:cNvSpPr txBox="1"/>
          <p:nvPr/>
        </p:nvSpPr>
        <p:spPr>
          <a:xfrm>
            <a:off x="3949147" y="267952"/>
            <a:ext cx="528761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Εκμετάλλευση χαλκού</a:t>
            </a:r>
            <a:endParaRPr lang="el-CY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3DE2A-467E-DEDA-2897-C1F88E999314}"/>
              </a:ext>
            </a:extLst>
          </p:cNvPr>
          <p:cNvSpPr txBox="1"/>
          <p:nvPr/>
        </p:nvSpPr>
        <p:spPr>
          <a:xfrm>
            <a:off x="5751440" y="5415103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εξόρυξη</a:t>
            </a:r>
            <a:endParaRPr lang="el-CY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62E3A-8BB9-6613-6A2C-7982520F315E}"/>
              </a:ext>
            </a:extLst>
          </p:cNvPr>
          <p:cNvSpPr txBox="1"/>
          <p:nvPr/>
        </p:nvSpPr>
        <p:spPr>
          <a:xfrm>
            <a:off x="2975112" y="5415103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κατεργασία</a:t>
            </a:r>
            <a:endParaRPr lang="el-CY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C4273-58FD-B374-FA6E-E032A0CA4838}"/>
              </a:ext>
            </a:extLst>
          </p:cNvPr>
          <p:cNvSpPr txBox="1"/>
          <p:nvPr/>
        </p:nvSpPr>
        <p:spPr>
          <a:xfrm>
            <a:off x="8527768" y="5415974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εξαγωγή</a:t>
            </a:r>
            <a:endParaRPr lang="el-CY" sz="3600" dirty="0"/>
          </a:p>
        </p:txBody>
      </p:sp>
      <p:pic>
        <p:nvPicPr>
          <p:cNvPr id="1028" name="Picture 4" descr="Τρένο Σιδηρόδρομος Βαγόνια - Δωρεάν εικόνα στο Pixabay">
            <a:extLst>
              <a:ext uri="{FF2B5EF4-FFF2-40B4-BE49-F238E27FC236}">
                <a16:creationId xmlns:a16="http://schemas.microsoft.com/office/drawing/2014/main" id="{D7867214-4595-9CF1-498D-5B01F471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3" y="1258976"/>
            <a:ext cx="6467061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Τρένο Σιδηρόδρομος Βαγόνια - Δωρεάν εικόνα στο Pixabay">
            <a:extLst>
              <a:ext uri="{FF2B5EF4-FFF2-40B4-BE49-F238E27FC236}">
                <a16:creationId xmlns:a16="http://schemas.microsoft.com/office/drawing/2014/main" id="{DE2DAABB-06D8-DA21-B49B-5E4F71618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1" r="-1"/>
          <a:stretch/>
        </p:blipFill>
        <p:spPr bwMode="auto">
          <a:xfrm>
            <a:off x="6798365" y="1258976"/>
            <a:ext cx="5274365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84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44C614-C1DC-2459-6BE1-A6E42C11D395}"/>
              </a:ext>
            </a:extLst>
          </p:cNvPr>
          <p:cNvSpPr txBox="1"/>
          <p:nvPr/>
        </p:nvSpPr>
        <p:spPr>
          <a:xfrm>
            <a:off x="103584" y="230922"/>
            <a:ext cx="7197329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Χρήση λεξικού : 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CY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Λεξικό της κοινής νεοελληνικής - Η Πύλη </a:t>
            </a:r>
            <a:r>
              <a:rPr lang="el-CY" sz="1400" u="sng" dirty="0" err="1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γι</a:t>
            </a:r>
            <a:r>
              <a:rPr lang="el-CY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α την ελληνική γλώσσα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50000"/>
              </a:lnSpc>
              <a:buNone/>
              <a:tabLst>
                <a:tab pos="1790700" algn="l"/>
              </a:tabLst>
            </a:pP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[...]εξόρυξη η : το σύνολο των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εργ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ασιών με τις οποίες βγάζουν από το υπέδαφος μεταλλεύματα ή χρήσιμα πετρώματα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Ψηφι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ακή έκδοση σε βάση δεδομένων του </a:t>
            </a:r>
            <a:r>
              <a:rPr lang="el-CY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Ενδιάμεσου Λεξικού της Αρχαίας Ελληνικής Γλώσσας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l-CY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Intermediate Greek-English Lexicon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1889) των Henry George Liddell &amp; Robert Scott.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179705" algn="just">
              <a:buNone/>
            </a:pP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[...]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τάλ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αντον, τό (*τλάω)· I. ζύγι,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ζυγ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αριά, σε Θέογν., Αριστοφ.· στον πληθ., ζευγάρι από πλάστιγγες, σε Ομήρ.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Ιλ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κ.λπ. II. 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οτιδή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ποτε ζυγισμένο· 1. ορισμένο β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άρος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έν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 τάλαντο, στον Όμηρ.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λέγετ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αι για τον χρυσό· αλλά το βάρος του ομηρ. τα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λάντου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είν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αι άγνωστο. 2. στους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μετ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αγενέστερους χρόνους το </a:t>
            </a:r>
            <a:r>
              <a:rPr lang="el-CY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τάλαντον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ήταν ομοίως και βάρος και χρηματικό ποσό που δήλωνε αντίστοιχα τα βάρη αυτά σε άργυρο· το Αττικό τάλαντο ζύγιζε περίπου 26 χλγρ. και 200 </a:t>
            </a:r>
            <a:r>
              <a:rPr lang="el-CY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γρ</a:t>
            </a:r>
            <a:r>
              <a:rPr lang="el-CY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αμμάρια και η αξία του αργυρού ταλάντου ήταν 6.000 δραχμές.</a:t>
            </a:r>
            <a:endParaRPr lang="el-GR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179705" algn="just">
              <a:buNone/>
            </a:pPr>
            <a:endParaRPr lang="el-G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179705" algn="just">
              <a:buNone/>
            </a:pPr>
            <a:endParaRPr lang="el-GR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179705" algn="just">
              <a:buNone/>
            </a:pPr>
            <a:endParaRPr lang="el-G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 marR="179705" algn="just">
              <a:buNone/>
            </a:pP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l-G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Ιστοσελίδα Κέντρου Ελληνικής  Γλώσσας : 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u="sng" dirty="0" err="1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greek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language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u="sng" dirty="0" err="1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greekLang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modern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sz="1400" u="sng" dirty="0" err="1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greek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tools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lexica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search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html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?</a:t>
            </a:r>
            <a:r>
              <a:rPr lang="en-US" sz="1400" u="sng" dirty="0" err="1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lq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=%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5%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CF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%8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CF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%81%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CF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%85%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CE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en-US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7&amp;</a:t>
            </a:r>
            <a:r>
              <a:rPr lang="en-US" sz="1400" u="sng" dirty="0" err="1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dq</a:t>
            </a:r>
            <a:r>
              <a:rPr lang="el-GR" sz="14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=</a:t>
            </a:r>
            <a:r>
              <a:rPr lang="el-G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CY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4756A25-9B50-3E42-F12A-5905AD15E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2" t="3385" r="11650" b="74787"/>
          <a:stretch>
            <a:fillRect/>
          </a:stretch>
        </p:blipFill>
        <p:spPr>
          <a:xfrm>
            <a:off x="7486650" y="807243"/>
            <a:ext cx="4129088" cy="5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5156C-D206-6371-438F-66C81AECC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51ED4A-E70E-370A-FEAE-CE8EA30377F9}"/>
              </a:ext>
            </a:extLst>
          </p:cNvPr>
          <p:cNvSpPr txBox="1"/>
          <p:nvPr/>
        </p:nvSpPr>
        <p:spPr>
          <a:xfrm>
            <a:off x="3949147" y="267952"/>
            <a:ext cx="528761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Εκμετάλλευση χαλκού</a:t>
            </a:r>
            <a:endParaRPr lang="el-CY" sz="3600" dirty="0"/>
          </a:p>
        </p:txBody>
      </p:sp>
      <p:pic>
        <p:nvPicPr>
          <p:cNvPr id="1028" name="Picture 4" descr="Τρένο Σιδηρόδρομος Βαγόνια - Δωρεάν εικόνα στο Pixabay">
            <a:extLst>
              <a:ext uri="{FF2B5EF4-FFF2-40B4-BE49-F238E27FC236}">
                <a16:creationId xmlns:a16="http://schemas.microsoft.com/office/drawing/2014/main" id="{0A1D0042-3FB6-3E06-F0CC-DCDFEA5B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3" y="1258976"/>
            <a:ext cx="6467061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Τρένο Σιδηρόδρομος Βαγόνια - Δωρεάν εικόνα στο Pixabay">
            <a:extLst>
              <a:ext uri="{FF2B5EF4-FFF2-40B4-BE49-F238E27FC236}">
                <a16:creationId xmlns:a16="http://schemas.microsoft.com/office/drawing/2014/main" id="{E01F3665-E290-8E4D-4200-8B36C5A93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1" r="-1"/>
          <a:stretch/>
        </p:blipFill>
        <p:spPr bwMode="auto">
          <a:xfrm>
            <a:off x="6798365" y="1258976"/>
            <a:ext cx="5274365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CA49F-FED9-FBE7-BA25-E800B2D4C0E6}"/>
              </a:ext>
            </a:extLst>
          </p:cNvPr>
          <p:cNvSpPr txBox="1"/>
          <p:nvPr/>
        </p:nvSpPr>
        <p:spPr>
          <a:xfrm>
            <a:off x="2676942" y="3429000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εξόρυξη</a:t>
            </a:r>
            <a:endParaRPr lang="el-CY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3F9C2-A60A-B18A-05E3-BF166D5CF087}"/>
              </a:ext>
            </a:extLst>
          </p:cNvPr>
          <p:cNvSpPr txBox="1"/>
          <p:nvPr/>
        </p:nvSpPr>
        <p:spPr>
          <a:xfrm>
            <a:off x="4558744" y="3409277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κατεργασία</a:t>
            </a:r>
            <a:endParaRPr lang="el-CY" sz="3600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A8E82BC-7BF2-9BF5-F6DE-C6A998E4A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762" y="3389554"/>
            <a:ext cx="2478158" cy="646330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τάλαντο </a:t>
            </a:r>
            <a:endParaRPr lang="el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06E97-9CD0-8A00-C79D-C2FEB1CA46AE}"/>
              </a:ext>
            </a:extLst>
          </p:cNvPr>
          <p:cNvSpPr txBox="1"/>
          <p:nvPr/>
        </p:nvSpPr>
        <p:spPr>
          <a:xfrm>
            <a:off x="9382541" y="3369830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εξαγωγή</a:t>
            </a:r>
            <a:endParaRPr lang="el-CY" sz="3600" dirty="0"/>
          </a:p>
        </p:txBody>
      </p:sp>
    </p:spTree>
    <p:extLst>
      <p:ext uri="{BB962C8B-B14F-4D97-AF65-F5344CB8AC3E}">
        <p14:creationId xmlns:p14="http://schemas.microsoft.com/office/powerpoint/2010/main" val="2247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3154888-A2B4-0936-D167-5B326281D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5167" b="30916"/>
          <a:stretch/>
        </p:blipFill>
        <p:spPr>
          <a:xfrm>
            <a:off x="596348" y="194750"/>
            <a:ext cx="11317355" cy="5795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842609-FB44-985B-6269-6673562F48D7}"/>
              </a:ext>
            </a:extLst>
          </p:cNvPr>
          <p:cNvSpPr txBox="1"/>
          <p:nvPr/>
        </p:nvSpPr>
        <p:spPr>
          <a:xfrm>
            <a:off x="-195466" y="2835540"/>
            <a:ext cx="47906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μεταλλείο χαλκού</a:t>
            </a:r>
            <a:endParaRPr lang="el-CY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D5798-1174-4B87-E1B2-5D05FA67B44F}"/>
              </a:ext>
            </a:extLst>
          </p:cNvPr>
          <p:cNvSpPr txBox="1"/>
          <p:nvPr/>
        </p:nvSpPr>
        <p:spPr>
          <a:xfrm>
            <a:off x="3700670" y="2103495"/>
            <a:ext cx="47906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κέντρο κατεργασίας</a:t>
            </a:r>
            <a:endParaRPr lang="el-CY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9554E-635C-B688-B188-8DC2E2A4E430}"/>
              </a:ext>
            </a:extLst>
          </p:cNvPr>
          <p:cNvSpPr txBox="1"/>
          <p:nvPr/>
        </p:nvSpPr>
        <p:spPr>
          <a:xfrm>
            <a:off x="2348944" y="4089596"/>
            <a:ext cx="47906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κέντρο κατεργασίας</a:t>
            </a:r>
            <a:endParaRPr lang="el-CY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7645E-D718-35E2-700A-A8FC656F7CF7}"/>
              </a:ext>
            </a:extLst>
          </p:cNvPr>
          <p:cNvSpPr txBox="1"/>
          <p:nvPr/>
        </p:nvSpPr>
        <p:spPr>
          <a:xfrm>
            <a:off x="8834230" y="2512374"/>
            <a:ext cx="20060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λιμάνι</a:t>
            </a:r>
            <a:endParaRPr lang="el-CY" sz="3600" dirty="0"/>
          </a:p>
        </p:txBody>
      </p:sp>
    </p:spTree>
    <p:extLst>
      <p:ext uri="{BB962C8B-B14F-4D97-AF65-F5344CB8AC3E}">
        <p14:creationId xmlns:p14="http://schemas.microsoft.com/office/powerpoint/2010/main" val="3663983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D9E92-86B7-A652-F2F9-B8E54A06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55EE5-4CE8-9905-F021-B77272365846}"/>
              </a:ext>
            </a:extLst>
          </p:cNvPr>
          <p:cNvSpPr txBox="1"/>
          <p:nvPr/>
        </p:nvSpPr>
        <p:spPr>
          <a:xfrm>
            <a:off x="3949147" y="267952"/>
            <a:ext cx="528761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Εκμετάλλευση χαλκού</a:t>
            </a:r>
            <a:endParaRPr lang="el-CY" sz="3600" dirty="0"/>
          </a:p>
        </p:txBody>
      </p:sp>
      <p:pic>
        <p:nvPicPr>
          <p:cNvPr id="1028" name="Picture 4" descr="Τρένο Σιδηρόδρομος Βαγόνια - Δωρεάν εικόνα στο Pixabay">
            <a:extLst>
              <a:ext uri="{FF2B5EF4-FFF2-40B4-BE49-F238E27FC236}">
                <a16:creationId xmlns:a16="http://schemas.microsoft.com/office/drawing/2014/main" id="{D06223DD-6E97-BB48-8FD9-D3ACEF38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3" y="1258976"/>
            <a:ext cx="6467061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Τρένο Σιδηρόδρομος Βαγόνια - Δωρεάν εικόνα στο Pixabay">
            <a:extLst>
              <a:ext uri="{FF2B5EF4-FFF2-40B4-BE49-F238E27FC236}">
                <a16:creationId xmlns:a16="http://schemas.microsoft.com/office/drawing/2014/main" id="{450286A0-CACB-DF9D-FC2C-AAAAEE052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1" r="-1"/>
          <a:stretch/>
        </p:blipFill>
        <p:spPr bwMode="auto">
          <a:xfrm>
            <a:off x="6798365" y="1258976"/>
            <a:ext cx="5274365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00AB5-7014-243D-5D4C-033D1F5BC31F}"/>
              </a:ext>
            </a:extLst>
          </p:cNvPr>
          <p:cNvSpPr txBox="1"/>
          <p:nvPr/>
        </p:nvSpPr>
        <p:spPr>
          <a:xfrm>
            <a:off x="2676942" y="3429000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εξόρυξη</a:t>
            </a:r>
            <a:endParaRPr lang="el-CY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8F50C-43E2-C33E-E7D1-9B478314A78E}"/>
              </a:ext>
            </a:extLst>
          </p:cNvPr>
          <p:cNvSpPr txBox="1"/>
          <p:nvPr/>
        </p:nvSpPr>
        <p:spPr>
          <a:xfrm>
            <a:off x="4558744" y="3409277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κατεργασία</a:t>
            </a:r>
            <a:endParaRPr lang="el-CY" sz="3600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5896969-B5D4-9A92-2470-B966C9E2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762" y="3389554"/>
            <a:ext cx="2478158" cy="646330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τάλαντο </a:t>
            </a:r>
            <a:endParaRPr lang="el-C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36CDF-17E6-EB01-495F-3B4F49290E46}"/>
              </a:ext>
            </a:extLst>
          </p:cNvPr>
          <p:cNvSpPr txBox="1"/>
          <p:nvPr/>
        </p:nvSpPr>
        <p:spPr>
          <a:xfrm>
            <a:off x="9382541" y="3369830"/>
            <a:ext cx="247815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εξαγωγή</a:t>
            </a:r>
            <a:endParaRPr lang="el-CY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1C723-A6C0-D9FA-66C5-2A616042F8E1}"/>
              </a:ext>
            </a:extLst>
          </p:cNvPr>
          <p:cNvSpPr txBox="1"/>
          <p:nvPr/>
        </p:nvSpPr>
        <p:spPr>
          <a:xfrm>
            <a:off x="2623936" y="5599024"/>
            <a:ext cx="227937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μεταλλείο χαλκού</a:t>
            </a:r>
            <a:endParaRPr lang="el-CY" sz="3600" dirty="0"/>
          </a:p>
        </p:txBody>
      </p:sp>
      <p:sp>
        <p:nvSpPr>
          <p:cNvPr id="9" name="Βέλος: Επάνω 8">
            <a:extLst>
              <a:ext uri="{FF2B5EF4-FFF2-40B4-BE49-F238E27FC236}">
                <a16:creationId xmlns:a16="http://schemas.microsoft.com/office/drawing/2014/main" id="{45ACCC0E-E3D0-4837-0A2C-F155C0C797D6}"/>
              </a:ext>
            </a:extLst>
          </p:cNvPr>
          <p:cNvSpPr/>
          <p:nvPr/>
        </p:nvSpPr>
        <p:spPr>
          <a:xfrm>
            <a:off x="3684104" y="4267200"/>
            <a:ext cx="231917" cy="133182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C511A-E5D0-502A-10AC-B8A4955A1B20}"/>
              </a:ext>
            </a:extLst>
          </p:cNvPr>
          <p:cNvSpPr txBox="1"/>
          <p:nvPr/>
        </p:nvSpPr>
        <p:spPr>
          <a:xfrm>
            <a:off x="5423449" y="5843296"/>
            <a:ext cx="47906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κέντρο κατεργασίας</a:t>
            </a:r>
            <a:endParaRPr lang="el-CY" sz="3600" dirty="0"/>
          </a:p>
        </p:txBody>
      </p:sp>
      <p:sp>
        <p:nvSpPr>
          <p:cNvPr id="11" name="Βέλος: Επάνω 10">
            <a:extLst>
              <a:ext uri="{FF2B5EF4-FFF2-40B4-BE49-F238E27FC236}">
                <a16:creationId xmlns:a16="http://schemas.microsoft.com/office/drawing/2014/main" id="{6E56B4FE-7F83-273A-77EC-17C65C41F402}"/>
              </a:ext>
            </a:extLst>
          </p:cNvPr>
          <p:cNvSpPr/>
          <p:nvPr/>
        </p:nvSpPr>
        <p:spPr>
          <a:xfrm>
            <a:off x="6920943" y="4383030"/>
            <a:ext cx="231917" cy="133182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BB32C1-7068-6B68-F27F-2C45BBBEF4EF}"/>
              </a:ext>
            </a:extLst>
          </p:cNvPr>
          <p:cNvSpPr txBox="1"/>
          <p:nvPr/>
        </p:nvSpPr>
        <p:spPr>
          <a:xfrm>
            <a:off x="10397987" y="5843295"/>
            <a:ext cx="20060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λιμάνι</a:t>
            </a:r>
            <a:endParaRPr lang="el-CY" sz="3600" dirty="0"/>
          </a:p>
        </p:txBody>
      </p:sp>
      <p:sp>
        <p:nvSpPr>
          <p:cNvPr id="13" name="Βέλος: Επάνω 12">
            <a:extLst>
              <a:ext uri="{FF2B5EF4-FFF2-40B4-BE49-F238E27FC236}">
                <a16:creationId xmlns:a16="http://schemas.microsoft.com/office/drawing/2014/main" id="{5947D5D0-BAA7-5D38-E34D-1131FC8A966B}"/>
              </a:ext>
            </a:extLst>
          </p:cNvPr>
          <p:cNvSpPr/>
          <p:nvPr/>
        </p:nvSpPr>
        <p:spPr>
          <a:xfrm>
            <a:off x="10956230" y="4481394"/>
            <a:ext cx="231917" cy="1331824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427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ατικό, βιβλίο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EE0E10D-78FD-9FBA-7815-7CA0EEB3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11042" b="308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αρτί, βιβλίο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4EC7C8C-FBC6-5879-C577-2CDF540E9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80266" r="7091" b="11680"/>
          <a:stretch>
            <a:fillRect/>
          </a:stretch>
        </p:blipFill>
        <p:spPr>
          <a:xfrm>
            <a:off x="681038" y="198386"/>
            <a:ext cx="11135192" cy="170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4E052-57F1-E980-0B14-08C71A19EADA}"/>
              </a:ext>
            </a:extLst>
          </p:cNvPr>
          <p:cNvSpPr txBox="1"/>
          <p:nvPr/>
        </p:nvSpPr>
        <p:spPr>
          <a:xfrm>
            <a:off x="975473" y="6290282"/>
            <a:ext cx="10546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Ο πολιτισμός της προϊστορικής Κύπρου</a:t>
            </a:r>
            <a:r>
              <a:rPr lang="el-GR" dirty="0"/>
              <a:t>, Εκδοτική Αθηνών, Αθήνα </a:t>
            </a:r>
            <a:r>
              <a:rPr lang="en-US" dirty="0"/>
              <a:t>1976</a:t>
            </a:r>
            <a:r>
              <a:rPr lang="el-GR" dirty="0"/>
              <a:t>, σελ. 139.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559677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>
              <a:spcAft>
                <a:spcPts val="1500"/>
              </a:spcAft>
            </a:pPr>
            <a:r>
              <a:rPr lang="el-GR" sz="2400" b="1" dirty="0">
                <a:solidFill>
                  <a:srgbClr val="FF0000"/>
                </a:solidFill>
              </a:rPr>
              <a:t> </a:t>
            </a:r>
            <a:r>
              <a:rPr lang="el-GR" sz="2400" b="1" dirty="0">
                <a:solidFill>
                  <a:srgbClr val="333333"/>
                </a:solidFill>
                <a:latin typeface="Helvetica Neue"/>
              </a:rPr>
              <a:t>Η ετυμολογία του ονόματος Κύπρος</a:t>
            </a:r>
            <a:endParaRPr lang="el-G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8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/>
          </a:p>
          <a:p>
            <a:pPr algn="ctr"/>
            <a:r>
              <a:rPr lang="el-GR" b="1" dirty="0"/>
              <a:t>Σημαντικότερα κέντρα εκμετάλλευσης χαλκού στην Κύπρο  </a:t>
            </a: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D3EE78-D9ED-4AF8-1A9A-6763DEA3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37" y="114299"/>
            <a:ext cx="4300949" cy="29860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31F6B8A-65C7-2678-69D5-CFEA5152E686}"/>
              </a:ext>
            </a:extLst>
          </p:cNvPr>
          <p:cNvSpPr/>
          <p:nvPr/>
        </p:nvSpPr>
        <p:spPr>
          <a:xfrm>
            <a:off x="628650" y="3429000"/>
            <a:ext cx="5572125" cy="2986087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dirty="0">
                <a:solidFill>
                  <a:srgbClr val="000000"/>
                </a:solidFill>
                <a:latin typeface="Roboto" panose="02000000000000000000" pitchFamily="2" charset="0"/>
              </a:rPr>
              <a:t>Η πιο διαδεδομένη άποψη για την ονομασία της Κύπρου υποστηρίζει ότι </a:t>
            </a:r>
            <a:r>
              <a:rPr lang="el-GR" dirty="0" err="1">
                <a:solidFill>
                  <a:srgbClr val="000000"/>
                </a:solidFill>
                <a:latin typeface="Roboto" panose="02000000000000000000" pitchFamily="2" charset="0"/>
              </a:rPr>
              <a:t>προοήλθε</a:t>
            </a:r>
            <a:r>
              <a:rPr lang="el-GR" dirty="0">
                <a:solidFill>
                  <a:srgbClr val="000000"/>
                </a:solidFill>
                <a:latin typeface="Roboto" panose="02000000000000000000" pitchFamily="2" charset="0"/>
              </a:rPr>
              <a:t> από το λατινικό «</a:t>
            </a:r>
            <a:r>
              <a:rPr lang="el-GR" dirty="0" err="1">
                <a:solidFill>
                  <a:srgbClr val="000000"/>
                </a:solidFill>
                <a:latin typeface="Roboto" panose="02000000000000000000" pitchFamily="2" charset="0"/>
              </a:rPr>
              <a:t>cuprum</a:t>
            </a:r>
            <a:r>
              <a:rPr lang="el-GR" dirty="0">
                <a:solidFill>
                  <a:srgbClr val="000000"/>
                </a:solidFill>
                <a:latin typeface="Roboto" panose="02000000000000000000" pitchFamily="2" charset="0"/>
              </a:rPr>
              <a:t>» που σημαίνει χαλκός, αφού η Κύπρος ήταν η πηγή του μεταλλεύματος που έδωσε το έναυσμα στην εποχή του Σιδήρου. </a:t>
            </a:r>
          </a:p>
          <a:p>
            <a:pPr algn="just"/>
            <a:endParaRPr lang="el-GR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just"/>
            <a:r>
              <a:rPr lang="el-GR" dirty="0">
                <a:solidFill>
                  <a:srgbClr val="000000"/>
                </a:solidFill>
                <a:latin typeface="Roboto" panose="02000000000000000000" pitchFamily="2" charset="0"/>
              </a:rPr>
              <a:t>Ιστοσελίδα  : 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https://www.mixanitouxronou.com.cy/</a:t>
            </a:r>
            <a:endParaRPr lang="el-C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A4B2A-8323-6F10-D9EA-2A94F217793F}"/>
              </a:ext>
            </a:extLst>
          </p:cNvPr>
          <p:cNvSpPr txBox="1"/>
          <p:nvPr/>
        </p:nvSpPr>
        <p:spPr>
          <a:xfrm>
            <a:off x="3046810" y="-9082117"/>
            <a:ext cx="6093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Η πιο διαδεδομένη άποψη για την ονομασία της Κύπρου υποστηρίζει ότι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προοήλθε</a:t>
            </a:r>
            <a:r>
              <a:rPr lang="el-G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από το λατινικό «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cuprum</a:t>
            </a:r>
            <a:r>
              <a:rPr lang="el-GR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» που σημαίνει χαλκός, αφού η Κύπρος ήταν η πηγή του μεταλλεύματος που έδωσε το έναυσμα στην εποχή του Σιδήρου. Διαβάστε όλο το άρθρο: </a:t>
            </a:r>
            <a:r>
              <a:rPr lang="el-GR" b="0" i="0" u="none" strike="noStrike" dirty="0">
                <a:solidFill>
                  <a:srgbClr val="115373"/>
                </a:solidFill>
                <a:effectLst/>
                <a:latin typeface="Roboto" panose="02000000000000000000" pitchFamily="2" charset="0"/>
                <a:hlinkClick r:id="rId3"/>
              </a:rPr>
              <a:t>http://www.mixanitouxronou.com.cy/categories/politismos/pos-vgike-i-onomasia-kypros-pia-ine-i-simasia-tis-lexis-ke-pos-synantonte-i-diaforetikes-ekdoches/</a:t>
            </a:r>
            <a:endParaRPr lang="el-CY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BD2F030E-C24B-4F06-2713-62A7BF244622}"/>
              </a:ext>
            </a:extLst>
          </p:cNvPr>
          <p:cNvSpPr/>
          <p:nvPr/>
        </p:nvSpPr>
        <p:spPr>
          <a:xfrm>
            <a:off x="6354365" y="3429000"/>
            <a:ext cx="5572125" cy="2986087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dirty="0" err="1">
                <a:solidFill>
                  <a:srgbClr val="1D1D1D"/>
                </a:solidFill>
                <a:latin typeface="proxima-nova"/>
              </a:rPr>
              <a:t>Tο</a:t>
            </a:r>
            <a:r>
              <a:rPr lang="el-GR" dirty="0">
                <a:solidFill>
                  <a:srgbClr val="1D1D1D"/>
                </a:solidFill>
                <a:latin typeface="proxima-nova"/>
              </a:rPr>
              <a:t> ελληνικό όνομα Κύπρος απαντάται τόσο στην </a:t>
            </a:r>
            <a:r>
              <a:rPr lang="el-GR" dirty="0" err="1">
                <a:solidFill>
                  <a:srgbClr val="1D1D1D"/>
                </a:solidFill>
                <a:latin typeface="proxima-nova"/>
              </a:rPr>
              <a:t>Ιλιάδα</a:t>
            </a:r>
            <a:r>
              <a:rPr lang="el-GR" dirty="0">
                <a:solidFill>
                  <a:srgbClr val="1D1D1D"/>
                </a:solidFill>
                <a:latin typeface="proxima-nova"/>
              </a:rPr>
              <a:t> όσο και την Οδύσσεια. </a:t>
            </a:r>
            <a:r>
              <a:rPr lang="el-GR" dirty="0" err="1">
                <a:solidFill>
                  <a:srgbClr val="1D1D1D"/>
                </a:solidFill>
                <a:latin typeface="proxima-nova"/>
              </a:rPr>
              <a:t>Eπίσης</a:t>
            </a:r>
            <a:r>
              <a:rPr lang="el-GR" dirty="0">
                <a:solidFill>
                  <a:srgbClr val="1D1D1D"/>
                </a:solidFill>
                <a:latin typeface="proxima-nova"/>
              </a:rPr>
              <a:t> το όνομα </a:t>
            </a:r>
            <a:r>
              <a:rPr lang="el-GR" dirty="0" err="1">
                <a:solidFill>
                  <a:srgbClr val="1D1D1D"/>
                </a:solidFill>
                <a:latin typeface="proxima-nova"/>
              </a:rPr>
              <a:t>Κύπρις</a:t>
            </a:r>
            <a:r>
              <a:rPr lang="el-GR" dirty="0">
                <a:solidFill>
                  <a:srgbClr val="1D1D1D"/>
                </a:solidFill>
                <a:latin typeface="proxima-nova"/>
              </a:rPr>
              <a:t> φέρεται ως επίθετο της θεάς Αφροδίτης.</a:t>
            </a:r>
            <a:endParaRPr lang="el-CY" dirty="0"/>
          </a:p>
          <a:p>
            <a:pPr algn="just"/>
            <a:endParaRPr lang="el-GR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just"/>
            <a:r>
              <a:rPr lang="el-GR" dirty="0">
                <a:solidFill>
                  <a:srgbClr val="000000"/>
                </a:solidFill>
                <a:latin typeface="Roboto" panose="02000000000000000000" pitchFamily="2" charset="0"/>
              </a:rPr>
              <a:t>Ιστοσελίδα  :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https://www.offsite.com.cy/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026" name="Picture 2" descr="Thumbnail">
            <a:extLst>
              <a:ext uri="{FF2B5EF4-FFF2-40B4-BE49-F238E27FC236}">
                <a16:creationId xmlns:a16="http://schemas.microsoft.com/office/drawing/2014/main" id="{16634F2B-A2DD-CF01-C27A-333BE1AEF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14298"/>
            <a:ext cx="5443538" cy="2986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7055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2704054" y="1063122"/>
            <a:ext cx="3784327" cy="3011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κέντρα εκμετάλλευσης χαλκού στην Κύπρο </a:t>
            </a: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5570305" y="3244335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4000" dirty="0">
                <a:solidFill>
                  <a:schemeClr val="tx1"/>
                </a:solidFill>
              </a:rPr>
              <a:t>τάλαντο</a:t>
            </a:r>
          </a:p>
        </p:txBody>
      </p:sp>
      <p:sp>
        <p:nvSpPr>
          <p:cNvPr id="9" name="Φυσαλίδα ομιλίας: Έλλειψη 8">
            <a:extLst>
              <a:ext uri="{FF2B5EF4-FFF2-40B4-BE49-F238E27FC236}">
                <a16:creationId xmlns:a16="http://schemas.microsoft.com/office/drawing/2014/main" id="{F0E238C1-A093-1CDB-EB3D-097BE7C8AD62}"/>
              </a:ext>
            </a:extLst>
          </p:cNvPr>
          <p:cNvSpPr/>
          <p:nvPr/>
        </p:nvSpPr>
        <p:spPr>
          <a:xfrm>
            <a:off x="8114569" y="417443"/>
            <a:ext cx="3784327" cy="3011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εξόρυξη</a:t>
            </a:r>
          </a:p>
        </p:txBody>
      </p:sp>
      <p:sp>
        <p:nvSpPr>
          <p:cNvPr id="10" name="Φυσαλίδα ομιλίας: Έλλειψη 9">
            <a:extLst>
              <a:ext uri="{FF2B5EF4-FFF2-40B4-BE49-F238E27FC236}">
                <a16:creationId xmlns:a16="http://schemas.microsoft.com/office/drawing/2014/main" id="{94A0A4F6-8595-9EEE-0CCD-BB52A6F91173}"/>
              </a:ext>
            </a:extLst>
          </p:cNvPr>
          <p:cNvSpPr/>
          <p:nvPr/>
        </p:nvSpPr>
        <p:spPr>
          <a:xfrm>
            <a:off x="179155" y="3545658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4000" dirty="0">
                <a:solidFill>
                  <a:schemeClr val="tx1"/>
                </a:solidFill>
              </a:rPr>
              <a:t>εξαγωγή</a:t>
            </a:r>
          </a:p>
        </p:txBody>
      </p:sp>
    </p:spTree>
    <p:extLst>
      <p:ext uri="{BB962C8B-B14F-4D97-AF65-F5344CB8AC3E}">
        <p14:creationId xmlns:p14="http://schemas.microsoft.com/office/powerpoint/2010/main" val="35478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2600B-D7B7-513D-E9DC-B00731F0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9F7AEEE0-FD9F-34F8-3941-1D992F8BC3E5}"/>
              </a:ext>
            </a:extLst>
          </p:cNvPr>
          <p:cNvSpPr/>
          <p:nvPr/>
        </p:nvSpPr>
        <p:spPr>
          <a:xfrm>
            <a:off x="283027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 (2500 – 1050 π.Χ.)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5B413C2E-C651-740E-D2C9-C6864CF64297}"/>
              </a:ext>
            </a:extLst>
          </p:cNvPr>
          <p:cNvSpPr/>
          <p:nvPr/>
        </p:nvSpPr>
        <p:spPr>
          <a:xfrm>
            <a:off x="2993568" y="118245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624D4D9D-BB8D-5EC2-8F48-5AB00C86E6D9}"/>
              </a:ext>
            </a:extLst>
          </p:cNvPr>
          <p:cNvSpPr/>
          <p:nvPr/>
        </p:nvSpPr>
        <p:spPr>
          <a:xfrm>
            <a:off x="2993568" y="21090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49EFF0C-4B13-99FA-565C-8360CA490C38}"/>
              </a:ext>
            </a:extLst>
          </p:cNvPr>
          <p:cNvSpPr/>
          <p:nvPr/>
        </p:nvSpPr>
        <p:spPr>
          <a:xfrm>
            <a:off x="2993568" y="3539207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2384494E-8F2C-E1A1-42C9-035545D536DB}"/>
              </a:ext>
            </a:extLst>
          </p:cNvPr>
          <p:cNvSpPr/>
          <p:nvPr/>
        </p:nvSpPr>
        <p:spPr>
          <a:xfrm>
            <a:off x="2993568" y="2222033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904C0EC8-89A4-CCEF-E54E-766A4421BFC6}"/>
              </a:ext>
            </a:extLst>
          </p:cNvPr>
          <p:cNvSpPr/>
          <p:nvPr/>
        </p:nvSpPr>
        <p:spPr>
          <a:xfrm>
            <a:off x="2993568" y="5819782"/>
            <a:ext cx="2786743" cy="9089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Μινωικές και μυκηναϊκές επιδράσεις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C4242D2-9A4E-CD24-1371-6B7E876C310F}"/>
              </a:ext>
            </a:extLst>
          </p:cNvPr>
          <p:cNvCxnSpPr>
            <a:cxnSpLocks/>
          </p:cNvCxnSpPr>
          <p:nvPr/>
        </p:nvCxnSpPr>
        <p:spPr>
          <a:xfrm>
            <a:off x="2966358" y="-29256"/>
            <a:ext cx="0" cy="6887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3875009-FB32-6FB1-7F37-24C09BF2A835}"/>
              </a:ext>
            </a:extLst>
          </p:cNvPr>
          <p:cNvSpPr/>
          <p:nvPr/>
        </p:nvSpPr>
        <p:spPr>
          <a:xfrm>
            <a:off x="6411688" y="10204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2A11B433-EF68-D779-F415-EE6554CC2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EB18AE68-C85D-DD68-A813-E8EA2DAF795B}"/>
              </a:ext>
            </a:extLst>
          </p:cNvPr>
          <p:cNvSpPr/>
          <p:nvPr/>
        </p:nvSpPr>
        <p:spPr>
          <a:xfrm>
            <a:off x="2993568" y="4482199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B47DA1F7-EF68-148C-81E9-B203ED58A94A}"/>
              </a:ext>
            </a:extLst>
          </p:cNvPr>
          <p:cNvSpPr/>
          <p:nvPr/>
        </p:nvSpPr>
        <p:spPr>
          <a:xfrm>
            <a:off x="6411686" y="238600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EEFFEFC8-80EA-4064-9D5F-E06E8EE28743}"/>
              </a:ext>
            </a:extLst>
          </p:cNvPr>
          <p:cNvSpPr/>
          <p:nvPr/>
        </p:nvSpPr>
        <p:spPr>
          <a:xfrm>
            <a:off x="6411687" y="1231440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BB4763D2-5595-8146-E19D-3DDCA50E79F2}"/>
              </a:ext>
            </a:extLst>
          </p:cNvPr>
          <p:cNvSpPr/>
          <p:nvPr/>
        </p:nvSpPr>
        <p:spPr>
          <a:xfrm>
            <a:off x="6411685" y="4746851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D8FA7A46-4575-8CA1-B8C3-015EEDA0EBBC}"/>
              </a:ext>
            </a:extLst>
          </p:cNvPr>
          <p:cNvSpPr/>
          <p:nvPr/>
        </p:nvSpPr>
        <p:spPr>
          <a:xfrm>
            <a:off x="6411689" y="3592285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1C302B0C-FFD5-2DDB-9920-E61C9A51CFD4}"/>
              </a:ext>
            </a:extLst>
          </p:cNvPr>
          <p:cNvSpPr/>
          <p:nvPr/>
        </p:nvSpPr>
        <p:spPr>
          <a:xfrm>
            <a:off x="6411684" y="5901417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373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315145" y="2427515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091541" y="1387931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091541" y="31431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082188" y="3792999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091541" y="2415285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8F23127F-5912-B2B4-957B-4F15ACDCEE3D}"/>
              </a:ext>
            </a:extLst>
          </p:cNvPr>
          <p:cNvSpPr/>
          <p:nvPr/>
        </p:nvSpPr>
        <p:spPr>
          <a:xfrm>
            <a:off x="3091541" y="5857883"/>
            <a:ext cx="3693661" cy="9021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/>
              <a:t>Μινωικές και μυκηναϊκές επιδράσεις </a:t>
            </a:r>
            <a:endParaRPr lang="el-CY" sz="1400" dirty="0"/>
          </a:p>
          <a:p>
            <a:pPr algn="ctr"/>
            <a:r>
              <a:rPr lang="el-GR" sz="1400" dirty="0"/>
              <a:t> </a:t>
            </a:r>
            <a:endParaRPr lang="el-CY" sz="1400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29292" y="0"/>
            <a:ext cx="52896" cy="6837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7075714" y="326571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Κύπρο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7146465" y="2623456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Έγκωμη</a:t>
            </a:r>
            <a:r>
              <a:rPr lang="el-GR" dirty="0"/>
              <a:t>, </a:t>
            </a:r>
            <a:r>
              <a:rPr lang="el-GR" dirty="0" err="1"/>
              <a:t>Καλοψίδα</a:t>
            </a:r>
            <a:r>
              <a:rPr lang="el-GR" dirty="0"/>
              <a:t>, </a:t>
            </a:r>
            <a:r>
              <a:rPr lang="el-GR" dirty="0" err="1"/>
              <a:t>Κίτιον</a:t>
            </a:r>
            <a:r>
              <a:rPr lang="el-GR" dirty="0"/>
              <a:t>, Λάπηθος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7097482" y="4303580"/>
            <a:ext cx="3712029" cy="15543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AF3E49B-E947-5B79-678F-C5FB3C2FEA43}"/>
              </a:ext>
            </a:extLst>
          </p:cNvPr>
          <p:cNvSpPr/>
          <p:nvPr/>
        </p:nvSpPr>
        <p:spPr>
          <a:xfrm>
            <a:off x="7097483" y="5965371"/>
            <a:ext cx="3826331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7075713" y="1338943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Χαλκού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CC743F8-1B3F-DF82-F03F-E06C50355AD7}"/>
              </a:ext>
            </a:extLst>
          </p:cNvPr>
          <p:cNvSpPr/>
          <p:nvPr/>
        </p:nvSpPr>
        <p:spPr>
          <a:xfrm>
            <a:off x="7233555" y="3494311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/>
              <a:t> </a:t>
            </a:r>
            <a:r>
              <a:rPr lang="el-GR" dirty="0"/>
              <a:t>εξόρυξη κατεργασία και εμπορία χαλκού </a:t>
            </a:r>
            <a:endParaRPr lang="el-CY" sz="1800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025688" y="4610784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1C5CCA-39F7-2C7E-8FB6-9BB85C8D7401}"/>
              </a:ext>
            </a:extLst>
          </p:cNvPr>
          <p:cNvSpPr txBox="1"/>
          <p:nvPr/>
        </p:nvSpPr>
        <p:spPr>
          <a:xfrm>
            <a:off x="648928" y="2283230"/>
            <a:ext cx="6096000" cy="13234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000" i="0" dirty="0">
                <a:effectLst/>
                <a:latin typeface="Arial" panose="020B0604020202020204" pitchFamily="34" charset="0"/>
              </a:rPr>
              <a:t>Άνθρωποι που δεν αξίζουν μια </a:t>
            </a:r>
            <a:r>
              <a:rPr lang="el-GR" sz="4000" i="0" dirty="0" err="1">
                <a:effectLst/>
                <a:latin typeface="Arial" panose="020B0604020202020204" pitchFamily="34" charset="0"/>
              </a:rPr>
              <a:t>μπακίρα</a:t>
            </a:r>
            <a:r>
              <a:rPr lang="el-GR" sz="4000" i="0" dirty="0">
                <a:effectLst/>
                <a:latin typeface="Arial" panose="020B0604020202020204" pitchFamily="34" charset="0"/>
              </a:rPr>
              <a:t>. </a:t>
            </a:r>
            <a:endParaRPr lang="el-CY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8F6B-1FF2-F72E-5310-D3C13E21539C}"/>
              </a:ext>
            </a:extLst>
          </p:cNvPr>
          <p:cNvSpPr txBox="1"/>
          <p:nvPr/>
        </p:nvSpPr>
        <p:spPr>
          <a:xfrm>
            <a:off x="648928" y="493760"/>
            <a:ext cx="6096000" cy="120032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6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Μια δεκάρα μια δεκάρα δεν αξίζει η αγάπη σου</a:t>
            </a:r>
            <a:endParaRPr lang="el-CY" sz="36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89662372-23F5-C0C8-48B8-A906ADFA9420}"/>
              </a:ext>
            </a:extLst>
          </p:cNvPr>
          <p:cNvSpPr/>
          <p:nvPr/>
        </p:nvSpPr>
        <p:spPr>
          <a:xfrm>
            <a:off x="7713406" y="432204"/>
            <a:ext cx="2880852" cy="1323439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>
                <a:solidFill>
                  <a:schemeClr val="tx1"/>
                </a:solidFill>
              </a:rPr>
              <a:t>δεκάρα</a:t>
            </a:r>
            <a:r>
              <a:rPr lang="tr-TR" sz="2400" b="1">
                <a:solidFill>
                  <a:schemeClr val="tx1"/>
                </a:solidFill>
              </a:rPr>
              <a:t>  </a:t>
            </a:r>
            <a:r>
              <a:rPr lang="el-GR" sz="2400" b="1">
                <a:solidFill>
                  <a:schemeClr val="tx1"/>
                </a:solidFill>
              </a:rPr>
              <a:t>: </a:t>
            </a:r>
            <a:r>
              <a:rPr lang="el-GR" sz="24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νόμισμα αξίας δέκα λεπτών</a:t>
            </a:r>
            <a:r>
              <a:rPr lang="el-GR" sz="2400" b="1">
                <a:solidFill>
                  <a:schemeClr val="tx1"/>
                </a:solidFill>
              </a:rPr>
              <a:t> </a:t>
            </a:r>
            <a:endParaRPr lang="el-CY" sz="2400" b="1" dirty="0">
              <a:solidFill>
                <a:schemeClr val="tx1"/>
              </a:solidFill>
            </a:endParaRP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CAAC34CE-DC65-9BE6-7A63-CF6BC4DF5DDE}"/>
              </a:ext>
            </a:extLst>
          </p:cNvPr>
          <p:cNvSpPr/>
          <p:nvPr/>
        </p:nvSpPr>
        <p:spPr>
          <a:xfrm>
            <a:off x="7713406" y="2267128"/>
            <a:ext cx="2880852" cy="1323439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tr-TR" sz="2400" b="1" dirty="0">
                <a:solidFill>
                  <a:schemeClr val="tx1"/>
                </a:solidFill>
              </a:rPr>
              <a:t>akır </a:t>
            </a:r>
            <a:r>
              <a:rPr lang="el-GR" sz="2400" b="1" dirty="0">
                <a:solidFill>
                  <a:schemeClr val="tx1"/>
                </a:solidFill>
              </a:rPr>
              <a:t>: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el-GR" sz="2400" b="1" dirty="0">
                <a:solidFill>
                  <a:schemeClr val="tx1"/>
                </a:solidFill>
              </a:rPr>
              <a:t>χαλκός</a:t>
            </a:r>
            <a:endParaRPr lang="el-CY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Χαλκός Cu | medΝutrition">
            <a:extLst>
              <a:ext uri="{FF2B5EF4-FFF2-40B4-BE49-F238E27FC236}">
                <a16:creationId xmlns:a16="http://schemas.microsoft.com/office/drawing/2014/main" id="{E9DF720C-493E-CAD4-4A24-8B4B7953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080" y="3858763"/>
            <a:ext cx="3021272" cy="6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Χαλκός - Βικιπαίδεια">
            <a:extLst>
              <a:ext uri="{FF2B5EF4-FFF2-40B4-BE49-F238E27FC236}">
                <a16:creationId xmlns:a16="http://schemas.microsoft.com/office/drawing/2014/main" id="{585D1587-5134-9652-3A1F-8193EBB0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2" y="3880670"/>
            <a:ext cx="2581275" cy="27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Χαλκός - Μυλωνόπουλος - Προϊόντα Σιδήρου - Χάλυβα | Πύργος Ηλεία">
            <a:extLst>
              <a:ext uri="{FF2B5EF4-FFF2-40B4-BE49-F238E27FC236}">
                <a16:creationId xmlns:a16="http://schemas.microsoft.com/office/drawing/2014/main" id="{8A59EC4F-C513-D67C-A5A7-77F84221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52" y="3900672"/>
            <a:ext cx="2581275" cy="278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Χαλκός">
            <a:extLst>
              <a:ext uri="{FF2B5EF4-FFF2-40B4-BE49-F238E27FC236}">
                <a16:creationId xmlns:a16="http://schemas.microsoft.com/office/drawing/2014/main" id="{4F7DF6D0-7423-E4CB-9FFC-EBA06B9B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9" y="3981250"/>
            <a:ext cx="2775310" cy="278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F5CD2D-8291-B4C2-2179-1C9EC7A9A467}"/>
              </a:ext>
            </a:extLst>
          </p:cNvPr>
          <p:cNvSpPr txBox="1"/>
          <p:nvPr/>
        </p:nvSpPr>
        <p:spPr>
          <a:xfrm>
            <a:off x="8532095" y="4497169"/>
            <a:ext cx="3433763" cy="24929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b="0" i="0" dirty="0">
                <a:solidFill>
                  <a:srgbClr val="000000"/>
                </a:solidFill>
                <a:effectLst/>
                <a:latin typeface="DM Sans" panose="020F0502020204030204" pitchFamily="2" charset="0"/>
              </a:rPr>
              <a:t>Ο χαλκός είναι ένα σημαντικό μέταλλο, ζωτικής σημασίας για διάφορες λειτουργίες του οργανισμού και το ανοσοποιητικό. Λόγω του ότι, όμως, ο οργανισμός μας δεν μπορεί να τον συνθέσει μόνος του, είναι σημαντικό να τον λαμβάνουμε από τη διατροφή μας σε επάρκεια, από τροφές όπως τα </a:t>
            </a:r>
            <a:r>
              <a:rPr lang="el-GR" sz="1200" b="0" i="0" dirty="0" err="1">
                <a:solidFill>
                  <a:srgbClr val="000000"/>
                </a:solidFill>
                <a:effectLst/>
                <a:latin typeface="DM Sans" panose="020F0502020204030204" pitchFamily="2" charset="0"/>
              </a:rPr>
              <a:t>κάσιους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DM Sans" panose="020F0502020204030204" pitchFamily="2" charset="0"/>
              </a:rPr>
              <a:t>, το σουσάμι, το σπανάκι, τον ηλιόσπορο, τα αμύγδαλα, το φουντούκι, τα στρείδια, τις φακές, το </a:t>
            </a:r>
            <a:r>
              <a:rPr lang="el-GR" sz="1200" b="0" i="0" dirty="0" err="1">
                <a:solidFill>
                  <a:srgbClr val="000000"/>
                </a:solidFill>
                <a:effectLst/>
                <a:latin typeface="DM Sans" panose="020F0502020204030204" pitchFamily="2" charset="0"/>
              </a:rPr>
              <a:t>φιστικοβούτυρο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DM Sans" panose="020F0502020204030204" pitchFamily="2" charset="0"/>
              </a:rPr>
              <a:t>, το κακάο, τα μανιτάρια, το καλαμάρι κ.ά.</a:t>
            </a:r>
          </a:p>
          <a:p>
            <a:r>
              <a:rPr lang="el-GR" sz="1200" dirty="0">
                <a:hlinkClick r:id="rId6"/>
              </a:rPr>
              <a:t>Χαλκός: πού τον βρίσκουμε και ποια τα οφέλη του στην υγεία;, getactive.gr</a:t>
            </a:r>
            <a:endParaRPr lang="el-CY" sz="1200" dirty="0"/>
          </a:p>
        </p:txBody>
      </p:sp>
    </p:spTree>
    <p:extLst>
      <p:ext uri="{BB962C8B-B14F-4D97-AF65-F5344CB8AC3E}">
        <p14:creationId xmlns:p14="http://schemas.microsoft.com/office/powerpoint/2010/main" val="1756851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GR" sz="1800" dirty="0">
                <a:effectLst/>
                <a:ea typeface="Aptos" panose="020B0004020202020204" pitchFamily="34" charset="0"/>
              </a:rPr>
              <a:t>: 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12-1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9239249" y="0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Η </a:t>
            </a:r>
            <a:r>
              <a:rPr lang="el-GR" b="1" dirty="0"/>
              <a:t>Εποχή του Χαλκού</a:t>
            </a:r>
            <a:r>
              <a:rPr lang="el-GR" dirty="0"/>
              <a:t> στην Κύπρο ξεκινά κατά τον </a:t>
            </a:r>
            <a:r>
              <a:rPr lang="el-GR" b="1" dirty="0"/>
              <a:t>_______ο αιώνα π.Χ.</a:t>
            </a:r>
            <a:endParaRPr lang="el-GR" sz="20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5" y="2628900"/>
            <a:ext cx="2228850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24</a:t>
            </a:r>
          </a:p>
          <a:p>
            <a:pPr algn="ctr"/>
            <a:r>
              <a:rPr lang="el-GR" sz="4400" dirty="0"/>
              <a:t>Β. 25</a:t>
            </a:r>
          </a:p>
          <a:p>
            <a:pPr algn="ctr"/>
            <a:r>
              <a:rPr lang="el-GR" sz="4400" dirty="0"/>
              <a:t>Γ. 26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F73EC-C385-508B-8284-85CBCEDF188E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88D50D0-E61B-5DCF-C81D-CA7055615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69614"/>
          <a:stretch/>
        </p:blipFill>
        <p:spPr bwMode="auto">
          <a:xfrm>
            <a:off x="271463" y="142875"/>
            <a:ext cx="11644312" cy="647223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373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8C4A0-D8D1-F4AB-FF84-365690C04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26BDF359-984B-1458-E964-32D376EA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9020A3A2-051D-6D70-F109-5C80B3E64F7E}"/>
              </a:ext>
            </a:extLst>
          </p:cNvPr>
          <p:cNvSpPr/>
          <p:nvPr/>
        </p:nvSpPr>
        <p:spPr>
          <a:xfrm>
            <a:off x="9239249" y="0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Η </a:t>
            </a:r>
            <a:r>
              <a:rPr lang="el-GR" b="1" dirty="0"/>
              <a:t>Εποχή του Χαλκού</a:t>
            </a:r>
            <a:r>
              <a:rPr lang="el-GR" dirty="0"/>
              <a:t> στην Κύπρο ξεκινά κατά τον </a:t>
            </a:r>
            <a:r>
              <a:rPr lang="el-GR" b="1" dirty="0"/>
              <a:t>_______ο αιώνα π.Χ.</a:t>
            </a:r>
            <a:endParaRPr lang="el-GR" sz="20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AE37E01-853C-2FBC-240C-56596C8085F0}"/>
              </a:ext>
            </a:extLst>
          </p:cNvPr>
          <p:cNvSpPr/>
          <p:nvPr/>
        </p:nvSpPr>
        <p:spPr>
          <a:xfrm>
            <a:off x="6486525" y="2628900"/>
            <a:ext cx="2228850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24</a:t>
            </a:r>
          </a:p>
          <a:p>
            <a:pPr algn="ctr"/>
            <a:r>
              <a:rPr lang="el-GR" sz="4400" dirty="0">
                <a:highlight>
                  <a:srgbClr val="FFFF00"/>
                </a:highlight>
              </a:rPr>
              <a:t>Β. 25</a:t>
            </a:r>
          </a:p>
          <a:p>
            <a:pPr algn="ctr"/>
            <a:r>
              <a:rPr lang="el-GR" sz="4400" dirty="0"/>
              <a:t>Γ. 26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9CC8E-1BA9-AA51-FE7C-AD4A760D38FC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742098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73303-2656-8F5E-C4F6-CCFC4661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6A05904-8DA4-0A25-DB86-AA9543E3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3AAE3B26-595A-97E3-B7BD-10142B8522DC}"/>
              </a:ext>
            </a:extLst>
          </p:cNvPr>
          <p:cNvSpPr/>
          <p:nvPr/>
        </p:nvSpPr>
        <p:spPr>
          <a:xfrm>
            <a:off x="9239249" y="0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Η </a:t>
            </a:r>
            <a:r>
              <a:rPr lang="el-GR" b="1" dirty="0"/>
              <a:t>Εποχή του Χαλκού</a:t>
            </a:r>
            <a:r>
              <a:rPr lang="el-GR" dirty="0"/>
              <a:t> στην Κύπρο τελειώνει κατά τον </a:t>
            </a:r>
            <a:r>
              <a:rPr lang="el-GR" b="1" dirty="0"/>
              <a:t>_______ο αιώνα π.Χ.</a:t>
            </a:r>
            <a:endParaRPr lang="el-GR" sz="20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1665810-8F27-94BB-4DEF-E3470750E68B}"/>
              </a:ext>
            </a:extLst>
          </p:cNvPr>
          <p:cNvSpPr/>
          <p:nvPr/>
        </p:nvSpPr>
        <p:spPr>
          <a:xfrm>
            <a:off x="6486525" y="2628900"/>
            <a:ext cx="2228850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10</a:t>
            </a:r>
          </a:p>
          <a:p>
            <a:pPr algn="ctr"/>
            <a:r>
              <a:rPr lang="el-GR" sz="4400" dirty="0"/>
              <a:t>Β. 11</a:t>
            </a:r>
          </a:p>
          <a:p>
            <a:pPr algn="ctr"/>
            <a:r>
              <a:rPr lang="el-GR" sz="4400" dirty="0"/>
              <a:t>Γ. 12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9152C-5B38-7405-49E9-87F2C5ABF698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69879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74774-84D7-F2D5-5962-68EB9125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F225B9A3-FF20-C16E-1EFF-948F6B19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9C2E644E-B1EC-E213-8A55-4AB010935F4C}"/>
              </a:ext>
            </a:extLst>
          </p:cNvPr>
          <p:cNvSpPr/>
          <p:nvPr/>
        </p:nvSpPr>
        <p:spPr>
          <a:xfrm>
            <a:off x="9239249" y="0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Η </a:t>
            </a:r>
            <a:r>
              <a:rPr lang="el-GR" b="1" dirty="0"/>
              <a:t>Εποχή του Χαλκού</a:t>
            </a:r>
            <a:r>
              <a:rPr lang="el-GR" dirty="0"/>
              <a:t> στην Κύπρο τελειώνει κατά τον </a:t>
            </a:r>
            <a:r>
              <a:rPr lang="el-GR" b="1" dirty="0"/>
              <a:t>_______ο αιώνα π.Χ.</a:t>
            </a:r>
            <a:endParaRPr lang="el-GR" sz="20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7324A8C-63EE-8AB8-9208-886562B4A05E}"/>
              </a:ext>
            </a:extLst>
          </p:cNvPr>
          <p:cNvSpPr/>
          <p:nvPr/>
        </p:nvSpPr>
        <p:spPr>
          <a:xfrm>
            <a:off x="6486525" y="2628900"/>
            <a:ext cx="2228850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10</a:t>
            </a:r>
          </a:p>
          <a:p>
            <a:pPr algn="ctr"/>
            <a:r>
              <a:rPr lang="el-GR" sz="4400" dirty="0">
                <a:highlight>
                  <a:srgbClr val="FFFF00"/>
                </a:highlight>
              </a:rPr>
              <a:t>Β. 11</a:t>
            </a:r>
          </a:p>
          <a:p>
            <a:pPr algn="ctr"/>
            <a:r>
              <a:rPr lang="el-GR" sz="4400" dirty="0"/>
              <a:t>Γ. 12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05C6F-0983-7E14-7E58-3E763297E85B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39932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58C43-C070-3D71-9CF0-66C14B72A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657F056-24F1-1FD8-4673-D6F2F7E0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8968ABF8-B128-DEC6-139C-ADEC44C593D2}"/>
              </a:ext>
            </a:extLst>
          </p:cNvPr>
          <p:cNvSpPr/>
          <p:nvPr/>
        </p:nvSpPr>
        <p:spPr>
          <a:xfrm>
            <a:off x="7400925" y="0"/>
            <a:ext cx="4548868" cy="331777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Σημαντικότερα κέντρα εκμετάλλευσης χαλκού στην Κύπρο :</a:t>
            </a:r>
          </a:p>
          <a:p>
            <a:pPr algn="ctr"/>
            <a:r>
              <a:rPr lang="el-GR" sz="2000" dirty="0"/>
              <a:t>______, </a:t>
            </a:r>
            <a:r>
              <a:rPr lang="el-GR" sz="2000" dirty="0" err="1"/>
              <a:t>Καλοψίδα</a:t>
            </a:r>
            <a:r>
              <a:rPr lang="el-GR" sz="2000" dirty="0"/>
              <a:t>, </a:t>
            </a:r>
            <a:r>
              <a:rPr lang="el-GR" sz="2000" dirty="0" err="1"/>
              <a:t>Κίτιον</a:t>
            </a:r>
            <a:r>
              <a:rPr lang="el-GR" sz="2000" dirty="0"/>
              <a:t>, Λάπηθος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1BB855E-4909-7955-6740-DB1824850C25}"/>
              </a:ext>
            </a:extLst>
          </p:cNvPr>
          <p:cNvSpPr/>
          <p:nvPr/>
        </p:nvSpPr>
        <p:spPr>
          <a:xfrm>
            <a:off x="6486524" y="3540224"/>
            <a:ext cx="4386263" cy="2264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 </a:t>
            </a:r>
            <a:r>
              <a:rPr lang="el-GR" sz="4400" dirty="0" err="1"/>
              <a:t>Χοιροκοιτία</a:t>
            </a:r>
            <a:endParaRPr lang="el-GR" sz="4400" dirty="0"/>
          </a:p>
          <a:p>
            <a:pPr algn="ctr"/>
            <a:r>
              <a:rPr lang="el-GR" sz="4400" dirty="0"/>
              <a:t>Β. </a:t>
            </a:r>
            <a:r>
              <a:rPr lang="el-GR" sz="4400" dirty="0" err="1"/>
              <a:t>Ερήμη</a:t>
            </a:r>
            <a:r>
              <a:rPr lang="el-GR" sz="4400" dirty="0"/>
              <a:t>  </a:t>
            </a:r>
          </a:p>
          <a:p>
            <a:pPr algn="ctr"/>
            <a:r>
              <a:rPr lang="el-GR" sz="4400" dirty="0"/>
              <a:t>Γ. </a:t>
            </a:r>
            <a:r>
              <a:rPr lang="el-GR" sz="4400" dirty="0" err="1"/>
              <a:t>Έγκωμη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9D710-4ABB-DE3F-168F-3478D1918674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96078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4EE89-20F8-E313-B687-7F3F0B97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0C1C663-205C-729B-36D1-8D1AC206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FBF25B6A-613B-B240-D212-9847FD21DA64}"/>
              </a:ext>
            </a:extLst>
          </p:cNvPr>
          <p:cNvSpPr/>
          <p:nvPr/>
        </p:nvSpPr>
        <p:spPr>
          <a:xfrm>
            <a:off x="7400925" y="0"/>
            <a:ext cx="4548868" cy="3317776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Σημαντικότερα κέντρα εκμετάλλευσης χαλκού στην Κύπρο :</a:t>
            </a:r>
          </a:p>
          <a:p>
            <a:pPr algn="ctr"/>
            <a:r>
              <a:rPr lang="el-GR" sz="2000" dirty="0"/>
              <a:t>______, </a:t>
            </a:r>
            <a:r>
              <a:rPr lang="el-GR" sz="2000" dirty="0" err="1"/>
              <a:t>Καλοψίδα</a:t>
            </a:r>
            <a:r>
              <a:rPr lang="el-GR" sz="2000" dirty="0"/>
              <a:t>, </a:t>
            </a:r>
            <a:r>
              <a:rPr lang="el-GR" sz="2000" dirty="0" err="1"/>
              <a:t>Κίτιον</a:t>
            </a:r>
            <a:r>
              <a:rPr lang="el-GR" sz="2000" dirty="0"/>
              <a:t>, Λάπηθος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CD41F0B-4012-8139-27D8-36D65CDF4D84}"/>
              </a:ext>
            </a:extLst>
          </p:cNvPr>
          <p:cNvSpPr/>
          <p:nvPr/>
        </p:nvSpPr>
        <p:spPr>
          <a:xfrm>
            <a:off x="6486524" y="3540224"/>
            <a:ext cx="4386263" cy="2264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 </a:t>
            </a:r>
            <a:r>
              <a:rPr lang="el-GR" sz="4400" dirty="0" err="1"/>
              <a:t>Χοιροκοιτία</a:t>
            </a:r>
            <a:endParaRPr lang="el-GR" sz="4400" dirty="0"/>
          </a:p>
          <a:p>
            <a:pPr algn="ctr"/>
            <a:r>
              <a:rPr lang="el-GR" sz="4400" dirty="0"/>
              <a:t>Β. </a:t>
            </a:r>
            <a:r>
              <a:rPr lang="el-GR" sz="4400" dirty="0" err="1"/>
              <a:t>Ερήμη</a:t>
            </a:r>
            <a:r>
              <a:rPr lang="el-GR" sz="4400" dirty="0"/>
              <a:t>  </a:t>
            </a:r>
          </a:p>
          <a:p>
            <a:pPr algn="ctr"/>
            <a:r>
              <a:rPr lang="el-GR" sz="4400" dirty="0">
                <a:highlight>
                  <a:srgbClr val="FFFF00"/>
                </a:highlight>
              </a:rPr>
              <a:t>Γ. </a:t>
            </a:r>
            <a:r>
              <a:rPr lang="el-GR" sz="4400" dirty="0" err="1">
                <a:highlight>
                  <a:srgbClr val="FFFF00"/>
                </a:highlight>
              </a:rPr>
              <a:t>Έγκωμη</a:t>
            </a:r>
            <a:endParaRPr lang="el-CY" sz="44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872FC-BD2B-1943-3F9E-4E12A92613C7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186501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ζωγραφιά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CE7951F-8FFC-6FD4-371E-E6D73EC1D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0416" r="10573" b="9167"/>
          <a:stretch>
            <a:fillRect/>
          </a:stretch>
        </p:blipFill>
        <p:spPr>
          <a:xfrm>
            <a:off x="0" y="0"/>
            <a:ext cx="12192000" cy="6757988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CA4657E6-F131-95A4-8DAD-1656BBBA880C}"/>
              </a:ext>
            </a:extLst>
          </p:cNvPr>
          <p:cNvSpPr/>
          <p:nvPr/>
        </p:nvSpPr>
        <p:spPr>
          <a:xfrm>
            <a:off x="171450" y="100012"/>
            <a:ext cx="8515349" cy="55721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Μαίρη Πύργου, </a:t>
            </a:r>
            <a:r>
              <a:rPr lang="el-GR" i="1" dirty="0"/>
              <a:t>Η Κυπρία, </a:t>
            </a:r>
            <a:r>
              <a:rPr lang="el-GR" dirty="0"/>
              <a:t>τ. Α’, </a:t>
            </a:r>
            <a:r>
              <a:rPr lang="en-US" dirty="0" err="1"/>
              <a:t>Pyrgos</a:t>
            </a:r>
            <a:r>
              <a:rPr lang="en-US" dirty="0"/>
              <a:t> Public Relations</a:t>
            </a:r>
            <a:r>
              <a:rPr lang="el-GR" dirty="0"/>
              <a:t>, Λευκωσία 2005, σελ. 92.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49949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C275-8F6F-9192-F991-7A4DD27CB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8CA64A8C-3EA5-30C3-C03B-36A73926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B224D2F5-F8D9-99DE-31D5-EDDC47DD1FF1}"/>
              </a:ext>
            </a:extLst>
          </p:cNvPr>
          <p:cNvSpPr/>
          <p:nvPr/>
        </p:nvSpPr>
        <p:spPr>
          <a:xfrm>
            <a:off x="9239249" y="0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 Η μορφή με την οποία εξήγαγαν τον κυπριακό χαλκό</a:t>
            </a:r>
            <a:endParaRPr lang="el-GR" sz="20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EC112CF-295B-630A-F8F1-D83982F478F1}"/>
              </a:ext>
            </a:extLst>
          </p:cNvPr>
          <p:cNvSpPr/>
          <p:nvPr/>
        </p:nvSpPr>
        <p:spPr>
          <a:xfrm>
            <a:off x="6486525" y="2628900"/>
            <a:ext cx="4229100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Α. τάλαντα </a:t>
            </a:r>
          </a:p>
          <a:p>
            <a:pPr algn="ctr"/>
            <a:r>
              <a:rPr lang="el-GR" sz="4400" dirty="0"/>
              <a:t>Β. εξόρυξη</a:t>
            </a:r>
          </a:p>
          <a:p>
            <a:pPr algn="ctr"/>
            <a:r>
              <a:rPr lang="el-GR" sz="4400" dirty="0"/>
              <a:t>Γ. εξαγωγή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4BE42-0E39-5535-C876-89E8657309D5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  <p:pic>
        <p:nvPicPr>
          <p:cNvPr id="3074" name="Picture 2" descr="Το τάλαντο, το τάλαντο, το τάλα, τάλα, τάλαντο&quot; (1999 - 2010)">
            <a:extLst>
              <a:ext uri="{FF2B5EF4-FFF2-40B4-BE49-F238E27FC236}">
                <a16:creationId xmlns:a16="http://schemas.microsoft.com/office/drawing/2014/main" id="{3DE3C97C-CEA8-C04A-7467-0BF1F6C6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942975"/>
            <a:ext cx="1804988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647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2209-30F0-61D4-ACF4-0B64091E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F908BF65-8403-F1AB-9152-F822749C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856B27DE-F34D-1279-C13D-D6AE06EFA99D}"/>
              </a:ext>
            </a:extLst>
          </p:cNvPr>
          <p:cNvSpPr/>
          <p:nvPr/>
        </p:nvSpPr>
        <p:spPr>
          <a:xfrm>
            <a:off x="9239249" y="0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 Η μορφή με την οποία εξήγαγαν τον κυπριακό χαλκό</a:t>
            </a:r>
            <a:endParaRPr lang="el-GR" sz="20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B478FBE-E330-DDF4-598F-07AB11ADE5AE}"/>
              </a:ext>
            </a:extLst>
          </p:cNvPr>
          <p:cNvSpPr/>
          <p:nvPr/>
        </p:nvSpPr>
        <p:spPr>
          <a:xfrm>
            <a:off x="6486525" y="2628900"/>
            <a:ext cx="4229100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>
                <a:highlight>
                  <a:srgbClr val="FFFF00"/>
                </a:highlight>
              </a:rPr>
              <a:t>Α. τάλαντα </a:t>
            </a:r>
          </a:p>
          <a:p>
            <a:pPr algn="ctr"/>
            <a:r>
              <a:rPr lang="el-GR" sz="4400" dirty="0"/>
              <a:t>Β. εξόρυξη</a:t>
            </a:r>
          </a:p>
          <a:p>
            <a:pPr algn="ctr"/>
            <a:r>
              <a:rPr lang="el-GR" sz="4400" dirty="0"/>
              <a:t>Γ. εξαγωγή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2CC5F-BE58-AE5A-41D1-70D4F093BD65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  <p:pic>
        <p:nvPicPr>
          <p:cNvPr id="3074" name="Picture 2" descr="Το τάλαντο, το τάλαντο, το τάλα, τάλα, τάλαντο&quot; (1999 - 2010)">
            <a:extLst>
              <a:ext uri="{FF2B5EF4-FFF2-40B4-BE49-F238E27FC236}">
                <a16:creationId xmlns:a16="http://schemas.microsoft.com/office/drawing/2014/main" id="{53D3A70E-2789-AE5B-DEF3-FB5E9D23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942975"/>
            <a:ext cx="1804988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85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τέχνη, ζωγραφική, ζωγραφιά, σκίτσο/σχέδι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D387206-FE82-ADF3-3438-B0730FECE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r="21875" b="17592"/>
          <a:stretch>
            <a:fillRect/>
          </a:stretch>
        </p:blipFill>
        <p:spPr>
          <a:xfrm rot="5400000">
            <a:off x="2824162" y="-2667000"/>
            <a:ext cx="6857999" cy="12192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15DA7-0D4E-ED12-66DB-27FF0446B20C}"/>
              </a:ext>
            </a:extLst>
          </p:cNvPr>
          <p:cNvSpPr txBox="1"/>
          <p:nvPr/>
        </p:nvSpPr>
        <p:spPr>
          <a:xfrm>
            <a:off x="375048" y="276910"/>
            <a:ext cx="609361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214.</a:t>
            </a:r>
          </a:p>
        </p:txBody>
      </p:sp>
    </p:spTree>
    <p:extLst>
      <p:ext uri="{BB962C8B-B14F-4D97-AF65-F5344CB8AC3E}">
        <p14:creationId xmlns:p14="http://schemas.microsoft.com/office/powerpoint/2010/main" val="2589601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9C8CFE8-8893-D178-C0E7-A7CCC66361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5167" b="309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E1081-763D-CBD6-82E8-571BCB86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451AF99-06A9-44FD-6584-59B88F086A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5167" b="309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EF1C0EF-0E74-08C6-97DC-D371AE24CC29}"/>
              </a:ext>
            </a:extLst>
          </p:cNvPr>
          <p:cNvSpPr/>
          <p:nvPr/>
        </p:nvSpPr>
        <p:spPr>
          <a:xfrm>
            <a:off x="3486150" y="171450"/>
            <a:ext cx="4100513" cy="10287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τίτλος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011BB20-1174-4CCA-6814-40A9DD26411D}"/>
              </a:ext>
            </a:extLst>
          </p:cNvPr>
          <p:cNvSpPr/>
          <p:nvPr/>
        </p:nvSpPr>
        <p:spPr>
          <a:xfrm>
            <a:off x="0" y="457199"/>
            <a:ext cx="2407442" cy="180022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σημεία  του ορίζοντα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51C39D9-A13F-FDC8-AD1A-489956F24E19}"/>
              </a:ext>
            </a:extLst>
          </p:cNvPr>
          <p:cNvSpPr/>
          <p:nvPr/>
        </p:nvSpPr>
        <p:spPr>
          <a:xfrm>
            <a:off x="8072438" y="4057650"/>
            <a:ext cx="3886198" cy="237172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υπόμνημα</a:t>
            </a:r>
          </a:p>
        </p:txBody>
      </p:sp>
    </p:spTree>
    <p:extLst>
      <p:ext uri="{BB962C8B-B14F-4D97-AF65-F5344CB8AC3E}">
        <p14:creationId xmlns:p14="http://schemas.microsoft.com/office/powerpoint/2010/main" val="36954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9FE74-0A64-5963-10ED-95217C8F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DF3B828-5436-2B02-8793-436C24469F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5167" b="309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6222BDD-49F6-CC83-D8BB-04F2AEEF848F}"/>
              </a:ext>
            </a:extLst>
          </p:cNvPr>
          <p:cNvSpPr/>
          <p:nvPr/>
        </p:nvSpPr>
        <p:spPr>
          <a:xfrm>
            <a:off x="2452686" y="200025"/>
            <a:ext cx="7286625" cy="10287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Η Εποχή του Χαλκού στην Κύπρο (2500 – 1050 π.Χ.) 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88FE70F-11C0-C282-574A-08D7415DF614}"/>
              </a:ext>
            </a:extLst>
          </p:cNvPr>
          <p:cNvSpPr/>
          <p:nvPr/>
        </p:nvSpPr>
        <p:spPr>
          <a:xfrm>
            <a:off x="7286626" y="4843463"/>
            <a:ext cx="4905374" cy="19431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3600" b="1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9BECE32E-8181-45A3-3AD2-6A50EBC5EF72}"/>
              </a:ext>
            </a:extLst>
          </p:cNvPr>
          <p:cNvSpPr/>
          <p:nvPr/>
        </p:nvSpPr>
        <p:spPr>
          <a:xfrm>
            <a:off x="7317581" y="5029201"/>
            <a:ext cx="1042987" cy="785812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E3861FCD-BA81-9D54-1205-2D978AD0C894}"/>
              </a:ext>
            </a:extLst>
          </p:cNvPr>
          <p:cNvSpPr/>
          <p:nvPr/>
        </p:nvSpPr>
        <p:spPr>
          <a:xfrm>
            <a:off x="7453313" y="6000751"/>
            <a:ext cx="1042987" cy="785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5AD3841-FB47-0D83-DA04-3B9A61D0B51F}"/>
              </a:ext>
            </a:extLst>
          </p:cNvPr>
          <p:cNvSpPr/>
          <p:nvPr/>
        </p:nvSpPr>
        <p:spPr>
          <a:xfrm>
            <a:off x="8496300" y="5043489"/>
            <a:ext cx="3348036" cy="78581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Αρχαία μεταλλεία  χαλκού </a:t>
            </a:r>
            <a:endParaRPr lang="el-CY" sz="2800" b="1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FAFE928-A91E-C07B-E01B-F05C30619104}"/>
              </a:ext>
            </a:extLst>
          </p:cNvPr>
          <p:cNvSpPr/>
          <p:nvPr/>
        </p:nvSpPr>
        <p:spPr>
          <a:xfrm>
            <a:off x="8496300" y="5872163"/>
            <a:ext cx="3348036" cy="78581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Κέντρα κατεργασίας και εμπορίας χαλκού </a:t>
            </a:r>
            <a:endParaRPr lang="el-CY" sz="2400" b="1" dirty="0"/>
          </a:p>
        </p:txBody>
      </p:sp>
      <p:pic>
        <p:nvPicPr>
          <p:cNvPr id="1026" name="Picture 2" descr="Με οδηγό μία… πυξίδα! – Ρομποτεχνία">
            <a:extLst>
              <a:ext uri="{FF2B5EF4-FFF2-40B4-BE49-F238E27FC236}">
                <a16:creationId xmlns:a16="http://schemas.microsoft.com/office/drawing/2014/main" id="{9C308ABC-2091-A5EB-3F7F-1E20BB3D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6" y="200025"/>
            <a:ext cx="1914528" cy="143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id="{76CA91F5-0DFB-675D-8155-585937EA6301}"/>
              </a:ext>
            </a:extLst>
          </p:cNvPr>
          <p:cNvSpPr/>
          <p:nvPr/>
        </p:nvSpPr>
        <p:spPr>
          <a:xfrm>
            <a:off x="2452686" y="2864644"/>
            <a:ext cx="1042987" cy="785812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5C76D6FC-388C-B587-D2ED-60C45754DC36}"/>
              </a:ext>
            </a:extLst>
          </p:cNvPr>
          <p:cNvSpPr/>
          <p:nvPr/>
        </p:nvSpPr>
        <p:spPr>
          <a:xfrm>
            <a:off x="3512341" y="3257550"/>
            <a:ext cx="1042987" cy="785812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4F6025DB-C7F8-E22E-D46F-DCDC0501D795}"/>
              </a:ext>
            </a:extLst>
          </p:cNvPr>
          <p:cNvSpPr/>
          <p:nvPr/>
        </p:nvSpPr>
        <p:spPr>
          <a:xfrm>
            <a:off x="5426865" y="3429000"/>
            <a:ext cx="1042987" cy="785812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7CF997E-100D-AE36-E1CE-A25DAEBB3D7A}"/>
              </a:ext>
            </a:extLst>
          </p:cNvPr>
          <p:cNvSpPr/>
          <p:nvPr/>
        </p:nvSpPr>
        <p:spPr>
          <a:xfrm>
            <a:off x="7474740" y="2933400"/>
            <a:ext cx="704852" cy="576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4649AFC-6D3A-E87C-7EB2-B004C71E9398}"/>
              </a:ext>
            </a:extLst>
          </p:cNvPr>
          <p:cNvSpPr/>
          <p:nvPr/>
        </p:nvSpPr>
        <p:spPr>
          <a:xfrm flipV="1">
            <a:off x="7780730" y="2409231"/>
            <a:ext cx="704851" cy="4411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F1B861D-2978-16DF-A400-5F0034E96B2C}"/>
              </a:ext>
            </a:extLst>
          </p:cNvPr>
          <p:cNvSpPr/>
          <p:nvPr/>
        </p:nvSpPr>
        <p:spPr>
          <a:xfrm>
            <a:off x="4722013" y="2269033"/>
            <a:ext cx="704852" cy="578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2DCE5F49-31A8-BF9C-E7A6-A1996052A66A}"/>
              </a:ext>
            </a:extLst>
          </p:cNvPr>
          <p:cNvSpPr/>
          <p:nvPr/>
        </p:nvSpPr>
        <p:spPr>
          <a:xfrm>
            <a:off x="6598442" y="3887986"/>
            <a:ext cx="545306" cy="6536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5894C-DED7-A19F-E44D-CAD27DDC0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8DBDC18-8BD2-76BB-CD06-03A3B15F9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5167" b="309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23926-7099-9BAC-062C-173F652620F4}"/>
              </a:ext>
            </a:extLst>
          </p:cNvPr>
          <p:cNvSpPr txBox="1"/>
          <p:nvPr/>
        </p:nvSpPr>
        <p:spPr>
          <a:xfrm>
            <a:off x="0" y="1167056"/>
            <a:ext cx="752723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3200" dirty="0" err="1"/>
              <a:t>Έγκωμη</a:t>
            </a:r>
            <a:r>
              <a:rPr lang="el-GR" sz="3200" dirty="0"/>
              <a:t>, </a:t>
            </a:r>
            <a:r>
              <a:rPr lang="el-GR" sz="3200" dirty="0" err="1"/>
              <a:t>Καλοψίδα</a:t>
            </a:r>
            <a:r>
              <a:rPr lang="el-GR" sz="3200" dirty="0"/>
              <a:t>, </a:t>
            </a:r>
            <a:r>
              <a:rPr lang="el-GR" sz="3200" dirty="0" err="1"/>
              <a:t>Κίτιον</a:t>
            </a:r>
            <a:r>
              <a:rPr lang="el-GR" sz="3200" dirty="0"/>
              <a:t>, Λάπηθος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02582-5F62-22E8-8611-DFEA458DCA74}"/>
              </a:ext>
            </a:extLst>
          </p:cNvPr>
          <p:cNvSpPr txBox="1"/>
          <p:nvPr/>
        </p:nvSpPr>
        <p:spPr>
          <a:xfrm>
            <a:off x="0" y="258535"/>
            <a:ext cx="1054189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b="1" dirty="0"/>
              <a:t>Η Εποχή του Χαλκού στην Κύπρο (2500 – 1050 π.Χ.) </a:t>
            </a:r>
            <a:endParaRPr lang="el-CY" sz="3600" dirty="0"/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35C3CBD6-7F68-1B9A-2937-78A9A3DA6A93}"/>
              </a:ext>
            </a:extLst>
          </p:cNvPr>
          <p:cNvCxnSpPr/>
          <p:nvPr/>
        </p:nvCxnSpPr>
        <p:spPr>
          <a:xfrm>
            <a:off x="1464365" y="1751831"/>
            <a:ext cx="6937513" cy="1468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E750C0CF-2F76-DB95-C347-2BD4DEF05535}"/>
              </a:ext>
            </a:extLst>
          </p:cNvPr>
          <p:cNvCxnSpPr>
            <a:cxnSpLocks/>
          </p:cNvCxnSpPr>
          <p:nvPr/>
        </p:nvCxnSpPr>
        <p:spPr>
          <a:xfrm>
            <a:off x="2484782" y="1618587"/>
            <a:ext cx="5440018" cy="19521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9B1DE8F7-5B11-FAE3-8FBE-0176DA57739C}"/>
              </a:ext>
            </a:extLst>
          </p:cNvPr>
          <p:cNvCxnSpPr>
            <a:cxnSpLocks/>
          </p:cNvCxnSpPr>
          <p:nvPr/>
        </p:nvCxnSpPr>
        <p:spPr>
          <a:xfrm>
            <a:off x="4456043" y="1734497"/>
            <a:ext cx="2779644" cy="27456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C2425486-D0E1-96B0-43AF-05AC8A9DB2B8}"/>
              </a:ext>
            </a:extLst>
          </p:cNvPr>
          <p:cNvCxnSpPr>
            <a:cxnSpLocks/>
          </p:cNvCxnSpPr>
          <p:nvPr/>
        </p:nvCxnSpPr>
        <p:spPr>
          <a:xfrm flipH="1">
            <a:off x="5078896" y="1684919"/>
            <a:ext cx="950843" cy="4984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E31A55-CEC4-0A52-45D4-EEB25C3572DF}"/>
              </a:ext>
            </a:extLst>
          </p:cNvPr>
          <p:cNvSpPr txBox="1"/>
          <p:nvPr/>
        </p:nvSpPr>
        <p:spPr>
          <a:xfrm>
            <a:off x="7924800" y="4817215"/>
            <a:ext cx="416480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l-G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</a:t>
            </a:r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</a:p>
          <a:p>
            <a:pPr algn="ctr"/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κείμενο, χάρτης, ζωγραφιά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9BE7D63-CB00-BA0C-BD9D-EC5BF83FF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r="9323"/>
          <a:stretch>
            <a:fillRect/>
          </a:stretch>
        </p:blipFill>
        <p:spPr>
          <a:xfrm>
            <a:off x="0" y="0"/>
            <a:ext cx="12087225" cy="685800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3294195-B019-679C-375C-EAA3C4A7FEFD}"/>
              </a:ext>
            </a:extLst>
          </p:cNvPr>
          <p:cNvSpPr/>
          <p:nvPr/>
        </p:nvSpPr>
        <p:spPr>
          <a:xfrm>
            <a:off x="171450" y="100012"/>
            <a:ext cx="8515349" cy="55721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Μαίρη Πύργου, </a:t>
            </a:r>
            <a:r>
              <a:rPr lang="el-GR" i="1" dirty="0"/>
              <a:t>Η Κυπρία, </a:t>
            </a:r>
            <a:r>
              <a:rPr lang="el-GR" dirty="0"/>
              <a:t>τ. Α’, </a:t>
            </a:r>
            <a:r>
              <a:rPr lang="en-US" dirty="0" err="1"/>
              <a:t>Pyrgos</a:t>
            </a:r>
            <a:r>
              <a:rPr lang="en-US" dirty="0"/>
              <a:t> Public Relations</a:t>
            </a:r>
            <a:r>
              <a:rPr lang="el-GR" dirty="0"/>
              <a:t>, Λευκωσία 2005, σελ. 92.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4687992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1481</Words>
  <Application>Microsoft Office PowerPoint</Application>
  <PresentationFormat>Ευρεία οθόνη</PresentationFormat>
  <Paragraphs>222</Paragraphs>
  <Slides>49</Slides>
  <Notes>6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61" baseType="lpstr">
      <vt:lpstr>Aptos</vt:lpstr>
      <vt:lpstr>Aptos Display</vt:lpstr>
      <vt:lpstr>Arial</vt:lpstr>
      <vt:lpstr>Calibri</vt:lpstr>
      <vt:lpstr>DM Sans</vt:lpstr>
      <vt:lpstr>Helvetica Neue</vt:lpstr>
      <vt:lpstr>Open Sans</vt:lpstr>
      <vt:lpstr>proxima-nova</vt:lpstr>
      <vt:lpstr>Roboto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 Έσιει κούσπο στο Μιτσερό ! Έχει  κασμά  στο Λαύριο 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τάλαντο </vt:lpstr>
      <vt:lpstr>Παρουσίαση του PowerPoint</vt:lpstr>
      <vt:lpstr>τάλαντο </vt:lpstr>
      <vt:lpstr>Παρουσίαση του PowerPoint</vt:lpstr>
      <vt:lpstr>τάλαντο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450</cp:revision>
  <dcterms:created xsi:type="dcterms:W3CDTF">2024-09-11T17:26:53Z</dcterms:created>
  <dcterms:modified xsi:type="dcterms:W3CDTF">2025-12-03T09:10:56Z</dcterms:modified>
</cp:coreProperties>
</file>