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4" r:id="rId2"/>
    <p:sldId id="262" r:id="rId3"/>
    <p:sldId id="301" r:id="rId4"/>
    <p:sldId id="302" r:id="rId5"/>
    <p:sldId id="303" r:id="rId6"/>
    <p:sldId id="264" r:id="rId7"/>
    <p:sldId id="267" r:id="rId8"/>
    <p:sldId id="288" r:id="rId9"/>
    <p:sldId id="259" r:id="rId10"/>
    <p:sldId id="273" r:id="rId11"/>
    <p:sldId id="268" r:id="rId12"/>
    <p:sldId id="289" r:id="rId13"/>
    <p:sldId id="269" r:id="rId14"/>
    <p:sldId id="293" r:id="rId15"/>
    <p:sldId id="260" r:id="rId16"/>
    <p:sldId id="283" r:id="rId17"/>
    <p:sldId id="278" r:id="rId18"/>
    <p:sldId id="294" r:id="rId19"/>
    <p:sldId id="284" r:id="rId20"/>
    <p:sldId id="270" r:id="rId21"/>
    <p:sldId id="285" r:id="rId22"/>
    <p:sldId id="295" r:id="rId23"/>
    <p:sldId id="279" r:id="rId24"/>
    <p:sldId id="261" r:id="rId25"/>
    <p:sldId id="282" r:id="rId26"/>
    <p:sldId id="286" r:id="rId27"/>
    <p:sldId id="287" r:id="rId28"/>
    <p:sldId id="274" r:id="rId29"/>
    <p:sldId id="296" r:id="rId30"/>
    <p:sldId id="271" r:id="rId31"/>
    <p:sldId id="290" r:id="rId32"/>
    <p:sldId id="277" r:id="rId33"/>
    <p:sldId id="297" r:id="rId34"/>
    <p:sldId id="276" r:id="rId35"/>
    <p:sldId id="275" r:id="rId36"/>
    <p:sldId id="298" r:id="rId37"/>
    <p:sldId id="291" r:id="rId38"/>
    <p:sldId id="280" r:id="rId39"/>
    <p:sldId id="300" r:id="rId40"/>
    <p:sldId id="299" r:id="rId41"/>
    <p:sldId id="281" r:id="rId42"/>
    <p:sldId id="292" r:id="rId43"/>
  </p:sldIdLst>
  <p:sldSz cx="12192000" cy="6858000"/>
  <p:notesSz cx="6858000" cy="9144000"/>
  <p:defaultText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A923C9-BBDF-85FA-7B40-1DDAA613470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l-CY"/>
          </a:p>
        </p:txBody>
      </p:sp>
      <p:sp>
        <p:nvSpPr>
          <p:cNvPr id="3" name="Υπότιτλος 2">
            <a:extLst>
              <a:ext uri="{FF2B5EF4-FFF2-40B4-BE49-F238E27FC236}">
                <a16:creationId xmlns:a16="http://schemas.microsoft.com/office/drawing/2014/main" id="{58D817DB-50B5-A600-03AB-379FCB492F2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l-CY"/>
          </a:p>
        </p:txBody>
      </p:sp>
      <p:sp>
        <p:nvSpPr>
          <p:cNvPr id="4" name="Θέση ημερομηνίας 3">
            <a:extLst>
              <a:ext uri="{FF2B5EF4-FFF2-40B4-BE49-F238E27FC236}">
                <a16:creationId xmlns:a16="http://schemas.microsoft.com/office/drawing/2014/main" id="{14587DFC-C8C7-65A6-3CB5-3824B1E26CAC}"/>
              </a:ext>
            </a:extLst>
          </p:cNvPr>
          <p:cNvSpPr>
            <a:spLocks noGrp="1"/>
          </p:cNvSpPr>
          <p:nvPr>
            <p:ph type="dt" sz="half" idx="10"/>
          </p:nvPr>
        </p:nvSpPr>
        <p:spPr/>
        <p:txBody>
          <a:bodyPr/>
          <a:lstStyle/>
          <a:p>
            <a:fld id="{31D2F7C1-D8A3-496B-8056-8A0DF6626C30}" type="datetimeFigureOut">
              <a:rPr lang="el-CY" smtClean="0"/>
              <a:t>29/11/2025</a:t>
            </a:fld>
            <a:endParaRPr lang="el-CY"/>
          </a:p>
        </p:txBody>
      </p:sp>
      <p:sp>
        <p:nvSpPr>
          <p:cNvPr id="5" name="Θέση υποσέλιδου 4">
            <a:extLst>
              <a:ext uri="{FF2B5EF4-FFF2-40B4-BE49-F238E27FC236}">
                <a16:creationId xmlns:a16="http://schemas.microsoft.com/office/drawing/2014/main" id="{450FC84A-4381-F71B-3C39-E1790178CDC2}"/>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ACA98DB7-51E2-80B3-8E89-45BA504FB4D3}"/>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59919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6D1430-D278-AFA5-7A40-85F7BD77147A}"/>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FD2E15F0-4ACF-47AB-C170-CA3A472E360F}"/>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3F9036AC-81D8-ACE4-807A-4FBB65882ACD}"/>
              </a:ext>
            </a:extLst>
          </p:cNvPr>
          <p:cNvSpPr>
            <a:spLocks noGrp="1"/>
          </p:cNvSpPr>
          <p:nvPr>
            <p:ph type="dt" sz="half" idx="10"/>
          </p:nvPr>
        </p:nvSpPr>
        <p:spPr/>
        <p:txBody>
          <a:bodyPr/>
          <a:lstStyle/>
          <a:p>
            <a:fld id="{31D2F7C1-D8A3-496B-8056-8A0DF6626C30}" type="datetimeFigureOut">
              <a:rPr lang="el-CY" smtClean="0"/>
              <a:t>29/11/2025</a:t>
            </a:fld>
            <a:endParaRPr lang="el-CY"/>
          </a:p>
        </p:txBody>
      </p:sp>
      <p:sp>
        <p:nvSpPr>
          <p:cNvPr id="5" name="Θέση υποσέλιδου 4">
            <a:extLst>
              <a:ext uri="{FF2B5EF4-FFF2-40B4-BE49-F238E27FC236}">
                <a16:creationId xmlns:a16="http://schemas.microsoft.com/office/drawing/2014/main" id="{1413F655-F9C8-7450-FE9A-15489DFA16A5}"/>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075337D9-23E0-BD12-D672-BC6C210B0E94}"/>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3817906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6BA39E1-1613-6BDF-E0E1-807395E8BFE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l-CY"/>
          </a:p>
        </p:txBody>
      </p:sp>
      <p:sp>
        <p:nvSpPr>
          <p:cNvPr id="3" name="Θέση κατακόρυφου κειμένου 2">
            <a:extLst>
              <a:ext uri="{FF2B5EF4-FFF2-40B4-BE49-F238E27FC236}">
                <a16:creationId xmlns:a16="http://schemas.microsoft.com/office/drawing/2014/main" id="{D3C58E36-3BCA-DD98-1ED9-90683E60368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6B25086-822D-6EF5-7E08-4340D6D0F4EE}"/>
              </a:ext>
            </a:extLst>
          </p:cNvPr>
          <p:cNvSpPr>
            <a:spLocks noGrp="1"/>
          </p:cNvSpPr>
          <p:nvPr>
            <p:ph type="dt" sz="half" idx="10"/>
          </p:nvPr>
        </p:nvSpPr>
        <p:spPr/>
        <p:txBody>
          <a:bodyPr/>
          <a:lstStyle/>
          <a:p>
            <a:fld id="{31D2F7C1-D8A3-496B-8056-8A0DF6626C30}" type="datetimeFigureOut">
              <a:rPr lang="el-CY" smtClean="0"/>
              <a:t>29/11/2025</a:t>
            </a:fld>
            <a:endParaRPr lang="el-CY"/>
          </a:p>
        </p:txBody>
      </p:sp>
      <p:sp>
        <p:nvSpPr>
          <p:cNvPr id="5" name="Θέση υποσέλιδου 4">
            <a:extLst>
              <a:ext uri="{FF2B5EF4-FFF2-40B4-BE49-F238E27FC236}">
                <a16:creationId xmlns:a16="http://schemas.microsoft.com/office/drawing/2014/main" id="{53F6686D-E8C1-0FB7-31A3-12F6B661D95C}"/>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F3ED8096-595C-9FF9-D734-9E70A89C1911}"/>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160730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426F6A-2C9F-BED8-8A0B-2302B0272FF5}"/>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47FD17BF-6F83-B46A-F500-05F83E27573A}"/>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2B01B2C6-EA18-EBF7-B93E-C0D0F22546CB}"/>
              </a:ext>
            </a:extLst>
          </p:cNvPr>
          <p:cNvSpPr>
            <a:spLocks noGrp="1"/>
          </p:cNvSpPr>
          <p:nvPr>
            <p:ph type="dt" sz="half" idx="10"/>
          </p:nvPr>
        </p:nvSpPr>
        <p:spPr/>
        <p:txBody>
          <a:bodyPr/>
          <a:lstStyle/>
          <a:p>
            <a:fld id="{31D2F7C1-D8A3-496B-8056-8A0DF6626C30}" type="datetimeFigureOut">
              <a:rPr lang="el-CY" smtClean="0"/>
              <a:t>29/11/2025</a:t>
            </a:fld>
            <a:endParaRPr lang="el-CY"/>
          </a:p>
        </p:txBody>
      </p:sp>
      <p:sp>
        <p:nvSpPr>
          <p:cNvPr id="5" name="Θέση υποσέλιδου 4">
            <a:extLst>
              <a:ext uri="{FF2B5EF4-FFF2-40B4-BE49-F238E27FC236}">
                <a16:creationId xmlns:a16="http://schemas.microsoft.com/office/drawing/2014/main" id="{ED4C6472-2FAA-722E-F4B1-1FFB60FBBF9C}"/>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44F2CF1E-1C46-299E-A274-3097D1CDB4ED}"/>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686271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AACFA0-FEFD-92BA-9A0A-AF0616A196B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DE5123C0-6AF8-73F1-AF9C-A38B34D26C8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0817D84-EF04-D009-AAC1-65171F4C73E0}"/>
              </a:ext>
            </a:extLst>
          </p:cNvPr>
          <p:cNvSpPr>
            <a:spLocks noGrp="1"/>
          </p:cNvSpPr>
          <p:nvPr>
            <p:ph type="dt" sz="half" idx="10"/>
          </p:nvPr>
        </p:nvSpPr>
        <p:spPr/>
        <p:txBody>
          <a:bodyPr/>
          <a:lstStyle/>
          <a:p>
            <a:fld id="{31D2F7C1-D8A3-496B-8056-8A0DF6626C30}" type="datetimeFigureOut">
              <a:rPr lang="el-CY" smtClean="0"/>
              <a:t>29/11/2025</a:t>
            </a:fld>
            <a:endParaRPr lang="el-CY"/>
          </a:p>
        </p:txBody>
      </p:sp>
      <p:sp>
        <p:nvSpPr>
          <p:cNvPr id="5" name="Θέση υποσέλιδου 4">
            <a:extLst>
              <a:ext uri="{FF2B5EF4-FFF2-40B4-BE49-F238E27FC236}">
                <a16:creationId xmlns:a16="http://schemas.microsoft.com/office/drawing/2014/main" id="{A23A693D-E628-D3E0-234D-FB253BF7E537}"/>
              </a:ext>
            </a:extLst>
          </p:cNvPr>
          <p:cNvSpPr>
            <a:spLocks noGrp="1"/>
          </p:cNvSpPr>
          <p:nvPr>
            <p:ph type="ftr" sz="quarter" idx="11"/>
          </p:nvPr>
        </p:nvSpPr>
        <p:spPr/>
        <p:txBody>
          <a:bodyPr/>
          <a:lstStyle/>
          <a:p>
            <a:endParaRPr lang="el-CY"/>
          </a:p>
        </p:txBody>
      </p:sp>
      <p:sp>
        <p:nvSpPr>
          <p:cNvPr id="6" name="Θέση αριθμού διαφάνειας 5">
            <a:extLst>
              <a:ext uri="{FF2B5EF4-FFF2-40B4-BE49-F238E27FC236}">
                <a16:creationId xmlns:a16="http://schemas.microsoft.com/office/drawing/2014/main" id="{D35EA9E4-CCF6-F6A0-6C82-5D87FF0EB491}"/>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232532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016176-609A-CF0A-CA1F-6414353FCD9F}"/>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2DD254DD-22DC-CD37-2403-70A6573F44AC}"/>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περιεχομένου 3">
            <a:extLst>
              <a:ext uri="{FF2B5EF4-FFF2-40B4-BE49-F238E27FC236}">
                <a16:creationId xmlns:a16="http://schemas.microsoft.com/office/drawing/2014/main" id="{EF68E9A6-DA69-97E3-8486-303DAD0BE53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ημερομηνίας 4">
            <a:extLst>
              <a:ext uri="{FF2B5EF4-FFF2-40B4-BE49-F238E27FC236}">
                <a16:creationId xmlns:a16="http://schemas.microsoft.com/office/drawing/2014/main" id="{C6EDBAD4-DFEE-B0DE-269C-BB6193F9E1DB}"/>
              </a:ext>
            </a:extLst>
          </p:cNvPr>
          <p:cNvSpPr>
            <a:spLocks noGrp="1"/>
          </p:cNvSpPr>
          <p:nvPr>
            <p:ph type="dt" sz="half" idx="10"/>
          </p:nvPr>
        </p:nvSpPr>
        <p:spPr/>
        <p:txBody>
          <a:bodyPr/>
          <a:lstStyle/>
          <a:p>
            <a:fld id="{31D2F7C1-D8A3-496B-8056-8A0DF6626C30}" type="datetimeFigureOut">
              <a:rPr lang="el-CY" smtClean="0"/>
              <a:t>29/11/2025</a:t>
            </a:fld>
            <a:endParaRPr lang="el-CY"/>
          </a:p>
        </p:txBody>
      </p:sp>
      <p:sp>
        <p:nvSpPr>
          <p:cNvPr id="6" name="Θέση υποσέλιδου 5">
            <a:extLst>
              <a:ext uri="{FF2B5EF4-FFF2-40B4-BE49-F238E27FC236}">
                <a16:creationId xmlns:a16="http://schemas.microsoft.com/office/drawing/2014/main" id="{38610579-D306-1AE3-3AE3-C7345D7E5DA3}"/>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557C057E-F04A-36F0-1455-762A0898CF76}"/>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1288516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1E0FA3-4FD1-3251-76B7-BB205502D2F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E6BEFB1F-D458-60C9-33FA-D5389C42BE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F8B93263-BA39-DFD1-CC2A-687ED14F11A5}"/>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5" name="Θέση κειμένου 4">
            <a:extLst>
              <a:ext uri="{FF2B5EF4-FFF2-40B4-BE49-F238E27FC236}">
                <a16:creationId xmlns:a16="http://schemas.microsoft.com/office/drawing/2014/main" id="{BAAAAF50-B24A-746E-FDF9-09062F668C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00087554-C3DD-98A0-D469-C0FEC3BAFD9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7" name="Θέση ημερομηνίας 6">
            <a:extLst>
              <a:ext uri="{FF2B5EF4-FFF2-40B4-BE49-F238E27FC236}">
                <a16:creationId xmlns:a16="http://schemas.microsoft.com/office/drawing/2014/main" id="{8066B92C-C89F-FE3E-6F45-B6DB0C77D4B9}"/>
              </a:ext>
            </a:extLst>
          </p:cNvPr>
          <p:cNvSpPr>
            <a:spLocks noGrp="1"/>
          </p:cNvSpPr>
          <p:nvPr>
            <p:ph type="dt" sz="half" idx="10"/>
          </p:nvPr>
        </p:nvSpPr>
        <p:spPr/>
        <p:txBody>
          <a:bodyPr/>
          <a:lstStyle/>
          <a:p>
            <a:fld id="{31D2F7C1-D8A3-496B-8056-8A0DF6626C30}" type="datetimeFigureOut">
              <a:rPr lang="el-CY" smtClean="0"/>
              <a:t>29/11/2025</a:t>
            </a:fld>
            <a:endParaRPr lang="el-CY"/>
          </a:p>
        </p:txBody>
      </p:sp>
      <p:sp>
        <p:nvSpPr>
          <p:cNvPr id="8" name="Θέση υποσέλιδου 7">
            <a:extLst>
              <a:ext uri="{FF2B5EF4-FFF2-40B4-BE49-F238E27FC236}">
                <a16:creationId xmlns:a16="http://schemas.microsoft.com/office/drawing/2014/main" id="{55BB0A43-3EFD-088B-6FF8-E655212C0BF8}"/>
              </a:ext>
            </a:extLst>
          </p:cNvPr>
          <p:cNvSpPr>
            <a:spLocks noGrp="1"/>
          </p:cNvSpPr>
          <p:nvPr>
            <p:ph type="ftr" sz="quarter" idx="11"/>
          </p:nvPr>
        </p:nvSpPr>
        <p:spPr/>
        <p:txBody>
          <a:bodyPr/>
          <a:lstStyle/>
          <a:p>
            <a:endParaRPr lang="el-CY"/>
          </a:p>
        </p:txBody>
      </p:sp>
      <p:sp>
        <p:nvSpPr>
          <p:cNvPr id="9" name="Θέση αριθμού διαφάνειας 8">
            <a:extLst>
              <a:ext uri="{FF2B5EF4-FFF2-40B4-BE49-F238E27FC236}">
                <a16:creationId xmlns:a16="http://schemas.microsoft.com/office/drawing/2014/main" id="{0C7EF77C-466C-F48E-6E3F-F748AF009739}"/>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1153913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89DEF1-585F-C1DE-4512-8AE65A521874}"/>
              </a:ext>
            </a:extLst>
          </p:cNvPr>
          <p:cNvSpPr>
            <a:spLocks noGrp="1"/>
          </p:cNvSpPr>
          <p:nvPr>
            <p:ph type="title"/>
          </p:nvPr>
        </p:nvSpPr>
        <p:spPr/>
        <p:txBody>
          <a:bodyPr/>
          <a:lstStyle/>
          <a:p>
            <a:r>
              <a:rPr lang="el-GR"/>
              <a:t>Κάντε κλικ για να επεξεργαστείτε τον τίτλο υποδείγματος</a:t>
            </a:r>
            <a:endParaRPr lang="el-CY"/>
          </a:p>
        </p:txBody>
      </p:sp>
      <p:sp>
        <p:nvSpPr>
          <p:cNvPr id="3" name="Θέση ημερομηνίας 2">
            <a:extLst>
              <a:ext uri="{FF2B5EF4-FFF2-40B4-BE49-F238E27FC236}">
                <a16:creationId xmlns:a16="http://schemas.microsoft.com/office/drawing/2014/main" id="{3495CCDF-2E79-A9DC-8EA5-A59696166A91}"/>
              </a:ext>
            </a:extLst>
          </p:cNvPr>
          <p:cNvSpPr>
            <a:spLocks noGrp="1"/>
          </p:cNvSpPr>
          <p:nvPr>
            <p:ph type="dt" sz="half" idx="10"/>
          </p:nvPr>
        </p:nvSpPr>
        <p:spPr/>
        <p:txBody>
          <a:bodyPr/>
          <a:lstStyle/>
          <a:p>
            <a:fld id="{31D2F7C1-D8A3-496B-8056-8A0DF6626C30}" type="datetimeFigureOut">
              <a:rPr lang="el-CY" smtClean="0"/>
              <a:t>29/11/2025</a:t>
            </a:fld>
            <a:endParaRPr lang="el-CY"/>
          </a:p>
        </p:txBody>
      </p:sp>
      <p:sp>
        <p:nvSpPr>
          <p:cNvPr id="4" name="Θέση υποσέλιδου 3">
            <a:extLst>
              <a:ext uri="{FF2B5EF4-FFF2-40B4-BE49-F238E27FC236}">
                <a16:creationId xmlns:a16="http://schemas.microsoft.com/office/drawing/2014/main" id="{CE0B70A6-DA9F-5A41-B111-B8B5FAB66B02}"/>
              </a:ext>
            </a:extLst>
          </p:cNvPr>
          <p:cNvSpPr>
            <a:spLocks noGrp="1"/>
          </p:cNvSpPr>
          <p:nvPr>
            <p:ph type="ftr" sz="quarter" idx="11"/>
          </p:nvPr>
        </p:nvSpPr>
        <p:spPr/>
        <p:txBody>
          <a:bodyPr/>
          <a:lstStyle/>
          <a:p>
            <a:endParaRPr lang="el-CY"/>
          </a:p>
        </p:txBody>
      </p:sp>
      <p:sp>
        <p:nvSpPr>
          <p:cNvPr id="5" name="Θέση αριθμού διαφάνειας 4">
            <a:extLst>
              <a:ext uri="{FF2B5EF4-FFF2-40B4-BE49-F238E27FC236}">
                <a16:creationId xmlns:a16="http://schemas.microsoft.com/office/drawing/2014/main" id="{CBAFEA92-15ED-AAED-A1CE-D40B4750AA4D}"/>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18580369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D2D9810-2602-ABD0-85AD-BD94E0DF701A}"/>
              </a:ext>
            </a:extLst>
          </p:cNvPr>
          <p:cNvSpPr>
            <a:spLocks noGrp="1"/>
          </p:cNvSpPr>
          <p:nvPr>
            <p:ph type="dt" sz="half" idx="10"/>
          </p:nvPr>
        </p:nvSpPr>
        <p:spPr/>
        <p:txBody>
          <a:bodyPr/>
          <a:lstStyle/>
          <a:p>
            <a:fld id="{31D2F7C1-D8A3-496B-8056-8A0DF6626C30}" type="datetimeFigureOut">
              <a:rPr lang="el-CY" smtClean="0"/>
              <a:t>29/11/2025</a:t>
            </a:fld>
            <a:endParaRPr lang="el-CY"/>
          </a:p>
        </p:txBody>
      </p:sp>
      <p:sp>
        <p:nvSpPr>
          <p:cNvPr id="3" name="Θέση υποσέλιδου 2">
            <a:extLst>
              <a:ext uri="{FF2B5EF4-FFF2-40B4-BE49-F238E27FC236}">
                <a16:creationId xmlns:a16="http://schemas.microsoft.com/office/drawing/2014/main" id="{20CA203B-543D-95D0-CBD2-37601B153177}"/>
              </a:ext>
            </a:extLst>
          </p:cNvPr>
          <p:cNvSpPr>
            <a:spLocks noGrp="1"/>
          </p:cNvSpPr>
          <p:nvPr>
            <p:ph type="ftr" sz="quarter" idx="11"/>
          </p:nvPr>
        </p:nvSpPr>
        <p:spPr/>
        <p:txBody>
          <a:bodyPr/>
          <a:lstStyle/>
          <a:p>
            <a:endParaRPr lang="el-CY"/>
          </a:p>
        </p:txBody>
      </p:sp>
      <p:sp>
        <p:nvSpPr>
          <p:cNvPr id="4" name="Θέση αριθμού διαφάνειας 3">
            <a:extLst>
              <a:ext uri="{FF2B5EF4-FFF2-40B4-BE49-F238E27FC236}">
                <a16:creationId xmlns:a16="http://schemas.microsoft.com/office/drawing/2014/main" id="{2729F9E6-FAA8-CF2E-61A8-27E72E961F1B}"/>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2341974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F9D7AA-2C89-1F09-71B7-7BD6FAAFC95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περιεχομένου 2">
            <a:extLst>
              <a:ext uri="{FF2B5EF4-FFF2-40B4-BE49-F238E27FC236}">
                <a16:creationId xmlns:a16="http://schemas.microsoft.com/office/drawing/2014/main" id="{B6F7EA84-966F-DDF9-985F-A1E6CC5D2A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κειμένου 3">
            <a:extLst>
              <a:ext uri="{FF2B5EF4-FFF2-40B4-BE49-F238E27FC236}">
                <a16:creationId xmlns:a16="http://schemas.microsoft.com/office/drawing/2014/main" id="{D28D815D-E93F-B687-DBBC-561164B1DA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36895F9-B3B2-649A-0379-545C3998F6F1}"/>
              </a:ext>
            </a:extLst>
          </p:cNvPr>
          <p:cNvSpPr>
            <a:spLocks noGrp="1"/>
          </p:cNvSpPr>
          <p:nvPr>
            <p:ph type="dt" sz="half" idx="10"/>
          </p:nvPr>
        </p:nvSpPr>
        <p:spPr/>
        <p:txBody>
          <a:bodyPr/>
          <a:lstStyle/>
          <a:p>
            <a:fld id="{31D2F7C1-D8A3-496B-8056-8A0DF6626C30}" type="datetimeFigureOut">
              <a:rPr lang="el-CY" smtClean="0"/>
              <a:t>29/11/2025</a:t>
            </a:fld>
            <a:endParaRPr lang="el-CY"/>
          </a:p>
        </p:txBody>
      </p:sp>
      <p:sp>
        <p:nvSpPr>
          <p:cNvPr id="6" name="Θέση υποσέλιδου 5">
            <a:extLst>
              <a:ext uri="{FF2B5EF4-FFF2-40B4-BE49-F238E27FC236}">
                <a16:creationId xmlns:a16="http://schemas.microsoft.com/office/drawing/2014/main" id="{20B2CA70-4792-AE6B-A751-9F025C353812}"/>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96DB7242-0DA9-AF25-5A5B-D5A429B2D362}"/>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3417512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67183B-F951-8499-1135-7C6985BE8D6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l-CY"/>
          </a:p>
        </p:txBody>
      </p:sp>
      <p:sp>
        <p:nvSpPr>
          <p:cNvPr id="3" name="Θέση εικόνας 2">
            <a:extLst>
              <a:ext uri="{FF2B5EF4-FFF2-40B4-BE49-F238E27FC236}">
                <a16:creationId xmlns:a16="http://schemas.microsoft.com/office/drawing/2014/main" id="{F8BEFF64-5E94-C772-D025-A62171B83E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CY"/>
          </a:p>
        </p:txBody>
      </p:sp>
      <p:sp>
        <p:nvSpPr>
          <p:cNvPr id="4" name="Θέση κειμένου 3">
            <a:extLst>
              <a:ext uri="{FF2B5EF4-FFF2-40B4-BE49-F238E27FC236}">
                <a16:creationId xmlns:a16="http://schemas.microsoft.com/office/drawing/2014/main" id="{575507E7-F722-8E31-6B2A-3FCB84AE69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ADD3946-CED4-9ECD-0D0F-135335753603}"/>
              </a:ext>
            </a:extLst>
          </p:cNvPr>
          <p:cNvSpPr>
            <a:spLocks noGrp="1"/>
          </p:cNvSpPr>
          <p:nvPr>
            <p:ph type="dt" sz="half" idx="10"/>
          </p:nvPr>
        </p:nvSpPr>
        <p:spPr/>
        <p:txBody>
          <a:bodyPr/>
          <a:lstStyle/>
          <a:p>
            <a:fld id="{31D2F7C1-D8A3-496B-8056-8A0DF6626C30}" type="datetimeFigureOut">
              <a:rPr lang="el-CY" smtClean="0"/>
              <a:t>29/11/2025</a:t>
            </a:fld>
            <a:endParaRPr lang="el-CY"/>
          </a:p>
        </p:txBody>
      </p:sp>
      <p:sp>
        <p:nvSpPr>
          <p:cNvPr id="6" name="Θέση υποσέλιδου 5">
            <a:extLst>
              <a:ext uri="{FF2B5EF4-FFF2-40B4-BE49-F238E27FC236}">
                <a16:creationId xmlns:a16="http://schemas.microsoft.com/office/drawing/2014/main" id="{FD14DC71-1715-EFE9-29CD-F62FE2B6348A}"/>
              </a:ext>
            </a:extLst>
          </p:cNvPr>
          <p:cNvSpPr>
            <a:spLocks noGrp="1"/>
          </p:cNvSpPr>
          <p:nvPr>
            <p:ph type="ftr" sz="quarter" idx="11"/>
          </p:nvPr>
        </p:nvSpPr>
        <p:spPr/>
        <p:txBody>
          <a:bodyPr/>
          <a:lstStyle/>
          <a:p>
            <a:endParaRPr lang="el-CY"/>
          </a:p>
        </p:txBody>
      </p:sp>
      <p:sp>
        <p:nvSpPr>
          <p:cNvPr id="7" name="Θέση αριθμού διαφάνειας 6">
            <a:extLst>
              <a:ext uri="{FF2B5EF4-FFF2-40B4-BE49-F238E27FC236}">
                <a16:creationId xmlns:a16="http://schemas.microsoft.com/office/drawing/2014/main" id="{8A518232-E7AA-0C29-F002-9857945E00CE}"/>
              </a:ext>
            </a:extLst>
          </p:cNvPr>
          <p:cNvSpPr>
            <a:spLocks noGrp="1"/>
          </p:cNvSpPr>
          <p:nvPr>
            <p:ph type="sldNum" sz="quarter" idx="12"/>
          </p:nvPr>
        </p:nvSpPr>
        <p:spPr/>
        <p:txBody>
          <a:bodyPr/>
          <a:lstStyle/>
          <a:p>
            <a:fld id="{4D5C40E6-845F-4F41-86B1-AD336F3DCCA5}" type="slidenum">
              <a:rPr lang="el-CY" smtClean="0"/>
              <a:t>‹#›</a:t>
            </a:fld>
            <a:endParaRPr lang="el-CY"/>
          </a:p>
        </p:txBody>
      </p:sp>
    </p:spTree>
    <p:extLst>
      <p:ext uri="{BB962C8B-B14F-4D97-AF65-F5344CB8AC3E}">
        <p14:creationId xmlns:p14="http://schemas.microsoft.com/office/powerpoint/2010/main" val="3973651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C8B1F21-102B-C82A-6827-58CDB2E7AC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l-CY"/>
          </a:p>
        </p:txBody>
      </p:sp>
      <p:sp>
        <p:nvSpPr>
          <p:cNvPr id="3" name="Θέση κειμένου 2">
            <a:extLst>
              <a:ext uri="{FF2B5EF4-FFF2-40B4-BE49-F238E27FC236}">
                <a16:creationId xmlns:a16="http://schemas.microsoft.com/office/drawing/2014/main" id="{ED68DB86-9094-3202-A009-882D787E77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l-CY"/>
          </a:p>
        </p:txBody>
      </p:sp>
      <p:sp>
        <p:nvSpPr>
          <p:cNvPr id="4" name="Θέση ημερομηνίας 3">
            <a:extLst>
              <a:ext uri="{FF2B5EF4-FFF2-40B4-BE49-F238E27FC236}">
                <a16:creationId xmlns:a16="http://schemas.microsoft.com/office/drawing/2014/main" id="{FAE10C55-DE4C-BE87-3251-1C9C5EE539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D2F7C1-D8A3-496B-8056-8A0DF6626C30}" type="datetimeFigureOut">
              <a:rPr lang="el-CY" smtClean="0"/>
              <a:t>29/11/2025</a:t>
            </a:fld>
            <a:endParaRPr lang="el-CY"/>
          </a:p>
        </p:txBody>
      </p:sp>
      <p:sp>
        <p:nvSpPr>
          <p:cNvPr id="5" name="Θέση υποσέλιδου 4">
            <a:extLst>
              <a:ext uri="{FF2B5EF4-FFF2-40B4-BE49-F238E27FC236}">
                <a16:creationId xmlns:a16="http://schemas.microsoft.com/office/drawing/2014/main" id="{086450D5-3314-2091-321F-F43CA36D7A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CY"/>
          </a:p>
        </p:txBody>
      </p:sp>
      <p:sp>
        <p:nvSpPr>
          <p:cNvPr id="6" name="Θέση αριθμού διαφάνειας 5">
            <a:extLst>
              <a:ext uri="{FF2B5EF4-FFF2-40B4-BE49-F238E27FC236}">
                <a16:creationId xmlns:a16="http://schemas.microsoft.com/office/drawing/2014/main" id="{C859963C-E1A0-1E87-66B9-699E311159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D5C40E6-845F-4F41-86B1-AD336F3DCCA5}" type="slidenum">
              <a:rPr lang="el-CY" smtClean="0"/>
              <a:t>‹#›</a:t>
            </a:fld>
            <a:endParaRPr lang="el-CY"/>
          </a:p>
        </p:txBody>
      </p:sp>
    </p:spTree>
    <p:extLst>
      <p:ext uri="{BB962C8B-B14F-4D97-AF65-F5344CB8AC3E}">
        <p14:creationId xmlns:p14="http://schemas.microsoft.com/office/powerpoint/2010/main" val="4083172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C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hyperlink" Target="https://www.eoka.org.cy/%cf%86%cf%89%cf%84%ce%bf%ce%b3%cf%81%ce%b1%cf%86%ce%af%ce%b5%cf%82/" TargetMode="External"/><Relationship Id="rId4" Type="http://schemas.openxmlformats.org/officeDocument/2006/relationships/image" Target="../media/image3.jpeg"/><Relationship Id="rId9" Type="http://schemas.openxmlformats.org/officeDocument/2006/relationships/image" Target="../media/image8.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6AB4DB9B-953D-85F3-4100-C78BF56564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937" y="374196"/>
            <a:ext cx="3065691" cy="306569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2A638C91-6FB3-8FF8-4160-876DD4462F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78031" y="3581399"/>
            <a:ext cx="2332264" cy="281939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04B51AC2-D727-E345-FDC8-4FC38AFCBD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50134" y="391883"/>
            <a:ext cx="2332264" cy="302622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a:extLst>
              <a:ext uri="{FF2B5EF4-FFF2-40B4-BE49-F238E27FC236}">
                <a16:creationId xmlns:a16="http://schemas.microsoft.com/office/drawing/2014/main" id="{CC25DEDB-CE64-24C4-36A4-6248C67A445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48121" y="3562349"/>
            <a:ext cx="2332265" cy="281939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982C054-85EB-370E-5BA8-7186CDE465E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0073" y="3581400"/>
            <a:ext cx="2670403" cy="2819400"/>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C409454C-015F-66D1-8DEA-D61602D2ED0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02877" y="391884"/>
            <a:ext cx="2332265" cy="3037115"/>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D97A1F6E-ABC1-A623-CCBB-9321B99675E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7482" y="374196"/>
            <a:ext cx="2670403" cy="3054804"/>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51A452BB-0DB9-7BE3-183D-D1D06E4670A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3937" y="3581400"/>
            <a:ext cx="3065690" cy="281940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BFAF40A0-4025-6D2C-19A2-3E7DE2EEB6A5}"/>
              </a:ext>
            </a:extLst>
          </p:cNvPr>
          <p:cNvSpPr/>
          <p:nvPr/>
        </p:nvSpPr>
        <p:spPr>
          <a:xfrm>
            <a:off x="493937" y="6150429"/>
            <a:ext cx="5602063" cy="402771"/>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solidFill>
                  <a:schemeClr val="tx1"/>
                </a:solidFill>
                <a:hlinkClick r:id="rId10">
                  <a:extLst>
                    <a:ext uri="{A12FA001-AC4F-418D-AE19-62706E023703}">
                      <ahyp:hlinkClr xmlns:ahyp="http://schemas.microsoft.com/office/drawing/2018/hyperlinkcolor" val="tx"/>
                    </a:ext>
                  </a:extLst>
                </a:hlinkClick>
              </a:rPr>
              <a:t>Φωτογραφίες | Ίδρυμα Απελευθερωτικού Αγώνα Ε.Ο.Κ.Α 1955 – 1959</a:t>
            </a:r>
            <a:endParaRPr lang="el-CY">
              <a:solidFill>
                <a:schemeClr val="tx1"/>
              </a:solidFill>
            </a:endParaRPr>
          </a:p>
        </p:txBody>
      </p:sp>
      <p:sp>
        <p:nvSpPr>
          <p:cNvPr id="3" name="Ορθογώνιο: Στρογγύλεμα γωνιών 2">
            <a:extLst>
              <a:ext uri="{FF2B5EF4-FFF2-40B4-BE49-F238E27FC236}">
                <a16:creationId xmlns:a16="http://schemas.microsoft.com/office/drawing/2014/main" id="{686E9A04-1A50-859F-E233-A77DFDBC603E}"/>
              </a:ext>
            </a:extLst>
          </p:cNvPr>
          <p:cNvSpPr/>
          <p:nvPr/>
        </p:nvSpPr>
        <p:spPr>
          <a:xfrm>
            <a:off x="1774371" y="2528206"/>
            <a:ext cx="8817429" cy="1763486"/>
          </a:xfrm>
          <a:prstGeom prst="roundRect">
            <a:avLst/>
          </a:prstGeom>
          <a:ln w="57150"/>
        </p:spPr>
        <p:style>
          <a:lnRef idx="2">
            <a:schemeClr val="dk1"/>
          </a:lnRef>
          <a:fillRef idx="1">
            <a:schemeClr val="lt1"/>
          </a:fillRef>
          <a:effectRef idx="0">
            <a:schemeClr val="dk1"/>
          </a:effectRef>
          <a:fontRef idx="minor">
            <a:schemeClr val="dk1"/>
          </a:fontRef>
        </p:style>
        <p:txBody>
          <a:bodyPr rtlCol="0" anchor="ctr"/>
          <a:lstStyle/>
          <a:p>
            <a:pPr algn="ctr"/>
            <a:r>
              <a:rPr lang="el-GR" sz="3600" dirty="0"/>
              <a:t>Η κορύφωση του ενωτικού κινήματος και ο αντιαποικιακός – ενωτικός Αγώνας της ΕΟΚΑ (1955-1959) </a:t>
            </a:r>
            <a:endParaRPr lang="el-CY" sz="3600" dirty="0"/>
          </a:p>
        </p:txBody>
      </p:sp>
    </p:spTree>
    <p:extLst>
      <p:ext uri="{BB962C8B-B14F-4D97-AF65-F5344CB8AC3E}">
        <p14:creationId xmlns:p14="http://schemas.microsoft.com/office/powerpoint/2010/main" val="2016433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F6B14-B159-2E22-412E-EC333BF0658D}"/>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99C88B58-99ED-1912-308D-5D559812805C}"/>
              </a:ext>
            </a:extLst>
          </p:cNvPr>
          <p:cNvSpPr/>
          <p:nvPr/>
        </p:nvSpPr>
        <p:spPr>
          <a:xfrm>
            <a:off x="353773" y="500743"/>
            <a:ext cx="3652169" cy="15926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ΜΑΙΟΣ  1955</a:t>
            </a:r>
            <a:endParaRPr lang="el-CY" dirty="0"/>
          </a:p>
        </p:txBody>
      </p:sp>
      <p:sp>
        <p:nvSpPr>
          <p:cNvPr id="3" name="Επεξήγηση: Κάτω βέλος 2">
            <a:extLst>
              <a:ext uri="{FF2B5EF4-FFF2-40B4-BE49-F238E27FC236}">
                <a16:creationId xmlns:a16="http://schemas.microsoft.com/office/drawing/2014/main" id="{8CC0E718-E5D3-604A-E66F-CE1D66809B66}"/>
              </a:ext>
            </a:extLst>
          </p:cNvPr>
          <p:cNvSpPr/>
          <p:nvPr/>
        </p:nvSpPr>
        <p:spPr>
          <a:xfrm>
            <a:off x="4016823" y="500743"/>
            <a:ext cx="2732314" cy="15926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ΙΟΥΝΙΟΣ   1955</a:t>
            </a:r>
            <a:endParaRPr lang="el-CY" dirty="0"/>
          </a:p>
        </p:txBody>
      </p:sp>
      <p:sp>
        <p:nvSpPr>
          <p:cNvPr id="6" name="Ορθογώνιο 5">
            <a:extLst>
              <a:ext uri="{FF2B5EF4-FFF2-40B4-BE49-F238E27FC236}">
                <a16:creationId xmlns:a16="http://schemas.microsoft.com/office/drawing/2014/main" id="{F0DA1CFD-3D13-1961-4EA1-07D4966AF199}"/>
              </a:ext>
            </a:extLst>
          </p:cNvPr>
          <p:cNvSpPr/>
          <p:nvPr/>
        </p:nvSpPr>
        <p:spPr>
          <a:xfrm>
            <a:off x="6749137" y="2197264"/>
            <a:ext cx="5163887" cy="44816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8 Ιουλίου  1955 : Υπουργός  Αποικιών  στο νησί </a:t>
            </a:r>
          </a:p>
          <a:p>
            <a:endParaRPr lang="el-GR" sz="1200" dirty="0"/>
          </a:p>
          <a:p>
            <a:r>
              <a:rPr lang="el-GR" sz="1200" dirty="0"/>
              <a:t>15 Ιουλίου 1955 :  Νόμος  περί προσωποκράτησης  της 15</a:t>
            </a:r>
            <a:r>
              <a:rPr lang="el-GR" sz="1200" baseline="30000" dirty="0"/>
              <a:t>ης</a:t>
            </a:r>
            <a:r>
              <a:rPr lang="el-GR" sz="1200" dirty="0"/>
              <a:t>  Ιουλίου 1955</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551,658.</a:t>
            </a:r>
          </a:p>
          <a:p>
            <a:endParaRPr lang="el-GR" sz="1200" dirty="0"/>
          </a:p>
          <a:p>
            <a:r>
              <a:rPr lang="el-GR" sz="1200" dirty="0"/>
              <a:t>16 Ιουλίου 1955 : Διαταγή  Γρίβα  &amp; Μετακίνηση  Γρίβα από </a:t>
            </a:r>
            <a:r>
              <a:rPr lang="el-GR" sz="1200" dirty="0" err="1"/>
              <a:t>Κακοπετριά</a:t>
            </a:r>
            <a:r>
              <a:rPr lang="el-GR" sz="1200" dirty="0"/>
              <a:t> στην </a:t>
            </a:r>
            <a:r>
              <a:rPr lang="el-GR" sz="1200" dirty="0" err="1"/>
              <a:t>Κυπερούντα</a:t>
            </a:r>
            <a:r>
              <a:rPr lang="el-GR" sz="1200" dirty="0"/>
              <a:t> </a:t>
            </a:r>
          </a:p>
          <a:p>
            <a:endParaRPr lang="el-GR" sz="1200" dirty="0"/>
          </a:p>
          <a:p>
            <a:r>
              <a:rPr lang="el-GR" sz="1200" dirty="0"/>
              <a:t>Γρίβας –Μακάριος  διαφωνία  σε σχέση με συγκρότηση  ή μη αντάρτικων  ομάδων </a:t>
            </a:r>
          </a:p>
          <a:p>
            <a:endParaRPr lang="el-GR" sz="1200" dirty="0"/>
          </a:p>
          <a:p>
            <a:r>
              <a:rPr lang="el-GR" sz="1200" dirty="0"/>
              <a:t>25 Ιουλίου 1955 : Προσφυγή  κατόπιν εντολής  του Παπάγου </a:t>
            </a:r>
          </a:p>
          <a:p>
            <a:endParaRPr lang="el-GR" sz="1200" dirty="0"/>
          </a:p>
          <a:p>
            <a:r>
              <a:rPr lang="el-GR" sz="1200" dirty="0"/>
              <a:t>27 Ιουλίου  1955 :  Σχέδιο  Γρίβα  το οποίο προβλέπει  δημιουργία αντάρτικων ομάδων 70  περίπου ανθρώπων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350-351, 352, 353-355, 147.</a:t>
            </a:r>
            <a:endParaRPr lang="el-CY" sz="1200" dirty="0"/>
          </a:p>
          <a:p>
            <a:pPr algn="ctr"/>
            <a:endParaRPr lang="el-CY" dirty="0"/>
          </a:p>
        </p:txBody>
      </p:sp>
      <p:sp>
        <p:nvSpPr>
          <p:cNvPr id="10" name="Επεξήγηση: Κάτω βέλος 9">
            <a:extLst>
              <a:ext uri="{FF2B5EF4-FFF2-40B4-BE49-F238E27FC236}">
                <a16:creationId xmlns:a16="http://schemas.microsoft.com/office/drawing/2014/main" id="{A5CA1730-FA41-5095-3D56-578CF1C04E15}"/>
              </a:ext>
            </a:extLst>
          </p:cNvPr>
          <p:cNvSpPr/>
          <p:nvPr/>
        </p:nvSpPr>
        <p:spPr>
          <a:xfrm>
            <a:off x="6760017" y="500743"/>
            <a:ext cx="5163887" cy="15926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ΙΟΥΛΙΟΣ 1955</a:t>
            </a:r>
            <a:endParaRPr lang="el-CY" dirty="0"/>
          </a:p>
          <a:p>
            <a:pPr algn="ctr"/>
            <a:endParaRPr lang="el-CY" dirty="0"/>
          </a:p>
        </p:txBody>
      </p:sp>
      <p:sp>
        <p:nvSpPr>
          <p:cNvPr id="8" name="Ορθογώνιο 7">
            <a:extLst>
              <a:ext uri="{FF2B5EF4-FFF2-40B4-BE49-F238E27FC236}">
                <a16:creationId xmlns:a16="http://schemas.microsoft.com/office/drawing/2014/main" id="{517A1DA8-E77E-F513-DFF6-431C0A9B076D}"/>
              </a:ext>
            </a:extLst>
          </p:cNvPr>
          <p:cNvSpPr/>
          <p:nvPr/>
        </p:nvSpPr>
        <p:spPr>
          <a:xfrm>
            <a:off x="4005942" y="2197265"/>
            <a:ext cx="2732314" cy="44816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21 Ιουνίου  1955 : Έκρηξη  βόμβας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665.</a:t>
            </a:r>
          </a:p>
          <a:p>
            <a:endParaRPr lang="el-GR" sz="1200" dirty="0"/>
          </a:p>
          <a:p>
            <a:r>
              <a:rPr lang="el-GR" sz="1200" dirty="0"/>
              <a:t>22 Ιουνίου 1955: Ρένος Κυριακίδης  &amp; Αστυνομικό Τμήμα  Αμιάντου  - θύμα  υπεύθυνος  λοχίας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122.</a:t>
            </a:r>
          </a:p>
          <a:p>
            <a:endParaRPr lang="el-GR" sz="1200" dirty="0"/>
          </a:p>
          <a:p>
            <a:r>
              <a:rPr lang="el-GR" sz="1200" dirty="0"/>
              <a:t>10 Ιουνίου  1955 :  Οδηγίες  προς  τις ομάδες  κρούσεις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327-331.</a:t>
            </a:r>
            <a:endParaRPr lang="el-CY" sz="1200" dirty="0"/>
          </a:p>
        </p:txBody>
      </p:sp>
      <p:sp>
        <p:nvSpPr>
          <p:cNvPr id="4" name="Ορθογώνιο 3">
            <a:extLst>
              <a:ext uri="{FF2B5EF4-FFF2-40B4-BE49-F238E27FC236}">
                <a16:creationId xmlns:a16="http://schemas.microsoft.com/office/drawing/2014/main" id="{6959D48F-B8A7-5EA4-FFE9-F16905A8A470}"/>
              </a:ext>
            </a:extLst>
          </p:cNvPr>
          <p:cNvSpPr/>
          <p:nvPr/>
        </p:nvSpPr>
        <p:spPr>
          <a:xfrm>
            <a:off x="353774" y="2197264"/>
            <a:ext cx="3652169" cy="44816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11 από τους συλληφθέντες  “Άγιος Γεώργιος”  καταδικάστηκαν  από το  κακουργιοδικείο</a:t>
            </a:r>
          </a:p>
          <a:p>
            <a:r>
              <a:rPr lang="el-GR" sz="1200" dirty="0"/>
              <a:t>Βαρύτερη  ποινή  :  Σωκράτης </a:t>
            </a:r>
            <a:r>
              <a:rPr lang="el-GR" sz="1200" dirty="0" err="1"/>
              <a:t>Λοϊζίδη</a:t>
            </a:r>
            <a:r>
              <a:rPr lang="el-GR" sz="1200" dirty="0"/>
              <a:t> 4 χρόνια  σε φυλακές  Μεγάλης Βρετανίας</a:t>
            </a:r>
          </a:p>
          <a:p>
            <a:endParaRPr lang="el-GR" sz="1200" dirty="0"/>
          </a:p>
          <a:p>
            <a:r>
              <a:rPr lang="tr-TR" sz="1200" dirty="0"/>
              <a:t>5 </a:t>
            </a:r>
            <a:r>
              <a:rPr lang="el-GR" sz="1200" dirty="0"/>
              <a:t>Μαΐου </a:t>
            </a:r>
            <a:r>
              <a:rPr lang="tr-TR" sz="1200" dirty="0"/>
              <a:t> 1955 </a:t>
            </a:r>
            <a:r>
              <a:rPr lang="el-GR" sz="1200" dirty="0"/>
              <a:t>: Δήλωση  </a:t>
            </a:r>
            <a:r>
              <a:rPr lang="tr-TR" sz="1200" dirty="0"/>
              <a:t>Fazıl Küçük </a:t>
            </a:r>
            <a:endParaRPr lang="en-US" sz="1200" dirty="0"/>
          </a:p>
          <a:p>
            <a:endParaRPr lang="tr-T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a:t>
            </a:r>
            <a:r>
              <a:rPr lang="en-US" sz="1200" dirty="0"/>
              <a:t>481, </a:t>
            </a:r>
            <a:r>
              <a:rPr lang="el-GR" sz="1200" dirty="0"/>
              <a:t>664.</a:t>
            </a:r>
          </a:p>
          <a:p>
            <a:endParaRPr lang="el-GR" sz="1200" dirty="0"/>
          </a:p>
          <a:p>
            <a:r>
              <a:rPr lang="el-GR" sz="1200" dirty="0"/>
              <a:t>Κύπριοι φοιτητές  από την Κρήτη  στην Κύπρο </a:t>
            </a:r>
          </a:p>
          <a:p>
            <a:endParaRPr lang="el-GR" sz="1200" dirty="0"/>
          </a:p>
          <a:p>
            <a:r>
              <a:rPr lang="el-GR" sz="1200" dirty="0"/>
              <a:t>17  Μαΐου 1955 :   Μακάριος  μετέβη  στη Θεσσαλονίκη </a:t>
            </a:r>
          </a:p>
          <a:p>
            <a:r>
              <a:rPr lang="el-GR" sz="1200" dirty="0"/>
              <a:t>24 Μαΐου 1955 :  Μεγάλες  μαθητικές διαδηλώσεις </a:t>
            </a:r>
          </a:p>
          <a:p>
            <a:r>
              <a:rPr lang="el-GR" sz="1200" dirty="0"/>
              <a:t>25 Μαΐου 1955 :  Έκρηξη βόμβας στον κινηματογράφο  Παλλάς </a:t>
            </a:r>
          </a:p>
          <a:p>
            <a:endParaRPr lang="el-GR" sz="1200" dirty="0"/>
          </a:p>
          <a:p>
            <a:r>
              <a:rPr lang="el-GR" sz="1200" dirty="0"/>
              <a:t>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306, 319, 321, 144.</a:t>
            </a:r>
          </a:p>
          <a:p>
            <a:pPr algn="ctr"/>
            <a:r>
              <a:rPr lang="el-GR" dirty="0"/>
              <a:t>  </a:t>
            </a:r>
            <a:endParaRPr lang="el-CY" dirty="0"/>
          </a:p>
        </p:txBody>
      </p:sp>
    </p:spTree>
    <p:extLst>
      <p:ext uri="{BB962C8B-B14F-4D97-AF65-F5344CB8AC3E}">
        <p14:creationId xmlns:p14="http://schemas.microsoft.com/office/powerpoint/2010/main" val="3058472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57BF0-6B35-DE61-2FA4-29E28BC30B08}"/>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185DEC84-AA15-D922-51D9-7F7EF376D090}"/>
              </a:ext>
            </a:extLst>
          </p:cNvPr>
          <p:cNvSpPr/>
          <p:nvPr/>
        </p:nvSpPr>
        <p:spPr>
          <a:xfrm>
            <a:off x="239486" y="947057"/>
            <a:ext cx="4925793" cy="140425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1955</a:t>
            </a:r>
            <a:endParaRPr lang="el-CY" dirty="0"/>
          </a:p>
          <a:p>
            <a:pPr algn="ctr"/>
            <a:endParaRPr lang="el-CY" dirty="0"/>
          </a:p>
        </p:txBody>
      </p:sp>
      <p:sp>
        <p:nvSpPr>
          <p:cNvPr id="7" name="Ορθογώνιο 6">
            <a:extLst>
              <a:ext uri="{FF2B5EF4-FFF2-40B4-BE49-F238E27FC236}">
                <a16:creationId xmlns:a16="http://schemas.microsoft.com/office/drawing/2014/main" id="{28BC23A1-AB93-220D-274A-79F34CE36CBD}"/>
              </a:ext>
            </a:extLst>
          </p:cNvPr>
          <p:cNvSpPr/>
          <p:nvPr/>
        </p:nvSpPr>
        <p:spPr>
          <a:xfrm>
            <a:off x="304798" y="2460171"/>
            <a:ext cx="4860481" cy="414745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Αρχές Αυγούστου 1955 : </a:t>
            </a:r>
            <a:r>
              <a:rPr lang="en-US" sz="1200" dirty="0"/>
              <a:t>Cyprus  Auxiliary Police Force</a:t>
            </a:r>
            <a:endParaRPr lang="el-GR" sz="1200" dirty="0"/>
          </a:p>
          <a:p>
            <a:r>
              <a:rPr lang="el-GR" sz="1200" dirty="0"/>
              <a:t>16 Αυγούστου 1955 : Απαγόρευση  κυκλοφορίας </a:t>
            </a:r>
          </a:p>
          <a:p>
            <a:r>
              <a:rPr lang="el-GR" sz="1200" dirty="0"/>
              <a:t>26 Αυγούστου  1955 :  Ψήφισμα Γ Εθνικής Παγκύπριας Συνέλευσης</a:t>
            </a:r>
            <a:endParaRPr lang="el-GR" sz="1200" dirty="0">
              <a:highlight>
                <a:srgbClr val="FFFF00"/>
              </a:highlight>
            </a:endParaRPr>
          </a:p>
          <a:p>
            <a:r>
              <a:rPr lang="el-GR" sz="1200" dirty="0"/>
              <a:t>29 Αυγούστου 1955 : Τριμερής  Διάσκεψη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550, 565, 651, 663, 672.</a:t>
            </a:r>
          </a:p>
          <a:p>
            <a:endParaRPr lang="el-GR" sz="1200" dirty="0"/>
          </a:p>
          <a:p>
            <a:r>
              <a:rPr lang="el-GR" sz="1200" dirty="0"/>
              <a:t>21 Αυγούστου 1955 : Η απαγόρευση  της κυκλοφορίας στο χωριό Αγρός  ήρθη.</a:t>
            </a:r>
          </a:p>
          <a:p>
            <a:r>
              <a:rPr lang="el-GR" sz="1200" dirty="0"/>
              <a:t>29 Αυγούστου 1955 : Δολοφονία   αστυνόμου Ηρόδοτου Πουλή</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a:t>
            </a:r>
            <a:r>
              <a:rPr lang="en-US" sz="1200" dirty="0"/>
              <a:t>135-</a:t>
            </a:r>
            <a:r>
              <a:rPr lang="el-GR" sz="1200" dirty="0"/>
              <a:t>136.</a:t>
            </a:r>
          </a:p>
          <a:p>
            <a:endParaRPr lang="el-GR" sz="1200" dirty="0"/>
          </a:p>
          <a:p>
            <a:r>
              <a:rPr lang="el-GR" sz="1200" dirty="0"/>
              <a:t>10 Αυγούστου  1955 : Εκτέλεση  Μίκη  </a:t>
            </a:r>
            <a:r>
              <a:rPr lang="el-GR" sz="1200" dirty="0" err="1"/>
              <a:t>Ζαβρού</a:t>
            </a:r>
            <a:r>
              <a:rPr lang="el-GR" sz="1200" dirty="0"/>
              <a:t>   -  Είχε καταταγεί  στην  Ειδική αστυνομία.</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360, 150.</a:t>
            </a:r>
          </a:p>
          <a:p>
            <a:pPr algn="ctr"/>
            <a:endParaRPr lang="el-CY" dirty="0"/>
          </a:p>
        </p:txBody>
      </p:sp>
      <p:sp>
        <p:nvSpPr>
          <p:cNvPr id="10" name="Επεξήγηση: Κάτω βέλος 9">
            <a:extLst>
              <a:ext uri="{FF2B5EF4-FFF2-40B4-BE49-F238E27FC236}">
                <a16:creationId xmlns:a16="http://schemas.microsoft.com/office/drawing/2014/main" id="{3424581D-3414-E3BE-3A1B-12000125175C}"/>
              </a:ext>
            </a:extLst>
          </p:cNvPr>
          <p:cNvSpPr/>
          <p:nvPr/>
        </p:nvSpPr>
        <p:spPr>
          <a:xfrm>
            <a:off x="5189770" y="947057"/>
            <a:ext cx="6697431" cy="140425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1955</a:t>
            </a:r>
            <a:endParaRPr lang="el-CY" dirty="0"/>
          </a:p>
        </p:txBody>
      </p:sp>
      <p:sp>
        <p:nvSpPr>
          <p:cNvPr id="12" name="Ορθογώνιο 11">
            <a:extLst>
              <a:ext uri="{FF2B5EF4-FFF2-40B4-BE49-F238E27FC236}">
                <a16:creationId xmlns:a16="http://schemas.microsoft.com/office/drawing/2014/main" id="{44500679-F721-3B2B-909C-139A99B07BC0}"/>
              </a:ext>
            </a:extLst>
          </p:cNvPr>
          <p:cNvSpPr/>
          <p:nvPr/>
        </p:nvSpPr>
        <p:spPr>
          <a:xfrm>
            <a:off x="5189770" y="2460172"/>
            <a:ext cx="6697432" cy="414745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25 /27 Σεπτεμβρίου 1955 : Διορισμός </a:t>
            </a:r>
            <a:r>
              <a:rPr lang="en-US" sz="1200" dirty="0"/>
              <a:t>John Harding</a:t>
            </a:r>
            <a:r>
              <a:rPr lang="el-GR" sz="1200" dirty="0"/>
              <a:t>  από το Υπουργείο των Αποικιών &amp; Μακάριος  κηρύσσει  εκστρατεία παθητικής αντίστασης, μαζικής παραίτησης δημάρχων  </a:t>
            </a:r>
          </a:p>
          <a:p>
            <a:r>
              <a:rPr lang="el-GR" sz="1200" dirty="0"/>
              <a:t>28 Σεπτεμβρίου 1955 : Γενική απεργία διαμαρτυρίας για τη  στάση  των Ηνωμένων Εθνών και κατά του διορισμού </a:t>
            </a:r>
            <a:r>
              <a:rPr lang="en-US" sz="1200" dirty="0"/>
              <a:t>Harding</a:t>
            </a:r>
            <a:r>
              <a:rPr lang="el-GR" sz="1200" dirty="0"/>
              <a:t>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712, 713.</a:t>
            </a:r>
            <a:endParaRPr lang="en-US"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368.</a:t>
            </a:r>
          </a:p>
          <a:p>
            <a:endParaRPr lang="el-CY" sz="1200" dirty="0"/>
          </a:p>
          <a:p>
            <a:r>
              <a:rPr lang="el-GR" sz="1200" dirty="0"/>
              <a:t> 21 Σεπτεμβρίου 1955 </a:t>
            </a:r>
            <a:r>
              <a:rPr lang="en-US" sz="1200" dirty="0"/>
              <a:t> </a:t>
            </a:r>
            <a:r>
              <a:rPr lang="el-GR" sz="1200" dirty="0"/>
              <a:t>: Δεύτερη  προσφυγή </a:t>
            </a:r>
          </a:p>
          <a:p>
            <a:endParaRPr lang="el-GR" sz="1200" dirty="0">
              <a:highlight>
                <a:srgbClr val="FFFF00"/>
              </a:highlight>
            </a:endParaRPr>
          </a:p>
          <a:p>
            <a:r>
              <a:rPr lang="el-GR" sz="1200" dirty="0"/>
              <a:t> 23 Σεπτεμβρίου 1955 :  Η ολομέλεια της Γενικής Συνέλευσης ενέκρινε τη μη εγγραφή της προσφυγής στην ημερήσια διάταξή της.</a:t>
            </a:r>
          </a:p>
          <a:p>
            <a:endParaRPr lang="el-GR" sz="1200" dirty="0">
              <a:highlight>
                <a:srgbClr val="FFFF00"/>
              </a:highlight>
            </a:endParaRP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137.</a:t>
            </a:r>
          </a:p>
          <a:p>
            <a:endParaRPr lang="el-GR" sz="1200" dirty="0">
              <a:highlight>
                <a:srgbClr val="FFFF00"/>
              </a:highlight>
            </a:endParaRPr>
          </a:p>
          <a:p>
            <a:r>
              <a:rPr lang="el-GR" sz="1200" dirty="0"/>
              <a:t>20 Σεπτεμβρίου  1955 :  Προκήρυξη Διγενή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423.</a:t>
            </a:r>
            <a:endParaRPr lang="el-GR" sz="1200" dirty="0">
              <a:highlight>
                <a:srgbClr val="FFFF00"/>
              </a:highlight>
            </a:endParaRPr>
          </a:p>
          <a:p>
            <a:endParaRPr lang="el-GR" sz="1200" dirty="0">
              <a:highlight>
                <a:srgbClr val="FFFF00"/>
              </a:highlight>
            </a:endParaRPr>
          </a:p>
          <a:p>
            <a:endParaRPr lang="el-GR" sz="1200" dirty="0">
              <a:highlight>
                <a:srgbClr val="FFFF00"/>
              </a:highlight>
            </a:endParaRPr>
          </a:p>
          <a:p>
            <a:endParaRPr lang="el-CY" sz="1200" dirty="0"/>
          </a:p>
        </p:txBody>
      </p:sp>
    </p:spTree>
    <p:extLst>
      <p:ext uri="{BB962C8B-B14F-4D97-AF65-F5344CB8AC3E}">
        <p14:creationId xmlns:p14="http://schemas.microsoft.com/office/powerpoint/2010/main" val="3900515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E724D-3DC8-646D-99FF-6C18468D9198}"/>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5560C953-A6CE-5D03-D373-1EADD32C419D}"/>
              </a:ext>
            </a:extLst>
          </p:cNvPr>
          <p:cNvSpPr/>
          <p:nvPr/>
        </p:nvSpPr>
        <p:spPr>
          <a:xfrm>
            <a:off x="389496" y="388170"/>
            <a:ext cx="1011282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1955</a:t>
            </a:r>
            <a:endParaRPr lang="el-CY" dirty="0"/>
          </a:p>
        </p:txBody>
      </p:sp>
      <p:sp>
        <p:nvSpPr>
          <p:cNvPr id="6" name="Ορθογώνιο 5">
            <a:extLst>
              <a:ext uri="{FF2B5EF4-FFF2-40B4-BE49-F238E27FC236}">
                <a16:creationId xmlns:a16="http://schemas.microsoft.com/office/drawing/2014/main" id="{C428C425-C662-B9C0-09BB-4EB629741C07}"/>
              </a:ext>
            </a:extLst>
          </p:cNvPr>
          <p:cNvSpPr/>
          <p:nvPr/>
        </p:nvSpPr>
        <p:spPr>
          <a:xfrm>
            <a:off x="389496" y="2509024"/>
            <a:ext cx="10112828" cy="396080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Πρώτη  σοβαρή προσπάθεια διαπραγμάτευσης  για τη  ρύθμιση  του  κυπριακού ζητήματος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712.</a:t>
            </a:r>
          </a:p>
          <a:p>
            <a:endParaRPr lang="en-US" sz="1200" dirty="0"/>
          </a:p>
          <a:p>
            <a:r>
              <a:rPr lang="el-GR" sz="1200" dirty="0"/>
              <a:t>4 Οκτωβρίου  1955 :  Άρχισε ένας κύκλος επαφών  - Συνομιλίες </a:t>
            </a:r>
            <a:r>
              <a:rPr lang="en-US" sz="1200" dirty="0"/>
              <a:t>Harding</a:t>
            </a:r>
            <a:r>
              <a:rPr lang="el-GR" sz="1200" dirty="0"/>
              <a:t> –Μακαρίου </a:t>
            </a:r>
          </a:p>
          <a:p>
            <a:r>
              <a:rPr lang="el-GR" sz="1200" dirty="0"/>
              <a:t>4/</a:t>
            </a:r>
            <a:r>
              <a:rPr lang="en-US" sz="1200" dirty="0"/>
              <a:t>5 </a:t>
            </a:r>
            <a:r>
              <a:rPr lang="el-GR" sz="1200" dirty="0"/>
              <a:t>Οκτωβρίου 1955 :  Θάνατος Αλέξανδρου Παπάγου </a:t>
            </a:r>
          </a:p>
          <a:p>
            <a:r>
              <a:rPr lang="el-GR" sz="1200" dirty="0"/>
              <a:t>24 Οκτωβρίου  1955 : Δίκη Μιχαλάκη </a:t>
            </a:r>
            <a:r>
              <a:rPr lang="el-GR" sz="1200" dirty="0" err="1"/>
              <a:t>Καραολή</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159, 168-169, 173.</a:t>
            </a:r>
            <a:endParaRPr lang="en-US" sz="1200" dirty="0"/>
          </a:p>
          <a:p>
            <a:endParaRPr lang="en-US" sz="1200" dirty="0"/>
          </a:p>
          <a:p>
            <a:r>
              <a:rPr lang="el-GR" sz="1200" dirty="0"/>
              <a:t>3 /4 Οκτωβρίου 1955 : </a:t>
            </a:r>
            <a:r>
              <a:rPr lang="en-US" sz="1200" dirty="0"/>
              <a:t>13 </a:t>
            </a:r>
            <a:r>
              <a:rPr lang="el-GR" sz="1200" dirty="0"/>
              <a:t> </a:t>
            </a:r>
            <a:r>
              <a:rPr lang="el-GR" sz="1200" dirty="0" err="1"/>
              <a:t>μουχτάρηδες</a:t>
            </a:r>
            <a:r>
              <a:rPr lang="el-GR" sz="1200" dirty="0"/>
              <a:t>  παραιτήθηκαν &amp; καταδρομική  επίθεση  στον Αστυνομικό Σταθμό </a:t>
            </a:r>
            <a:r>
              <a:rPr lang="el-GR" sz="1200" dirty="0" err="1"/>
              <a:t>Λευκονοίκου</a:t>
            </a:r>
            <a:r>
              <a:rPr lang="el-GR" sz="1200" dirty="0"/>
              <a:t>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140, 210.</a:t>
            </a:r>
          </a:p>
          <a:p>
            <a:r>
              <a:rPr lang="el-GR" sz="1200" dirty="0"/>
              <a:t>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368.</a:t>
            </a:r>
          </a:p>
          <a:p>
            <a:endParaRPr lang="el-GR" sz="1200" dirty="0"/>
          </a:p>
          <a:p>
            <a:r>
              <a:rPr lang="el-GR" sz="1200" dirty="0"/>
              <a:t>18 Οκτωβρίου 1955 : Διγενής  μετακινείται  προς την περιοχή  της </a:t>
            </a:r>
            <a:r>
              <a:rPr lang="el-GR" sz="1200" dirty="0" err="1"/>
              <a:t>Κυπερούντας</a:t>
            </a:r>
            <a:r>
              <a:rPr lang="el-GR" sz="1200" dirty="0"/>
              <a:t> </a:t>
            </a:r>
          </a:p>
          <a:p>
            <a:r>
              <a:rPr lang="el-GR" sz="1200" dirty="0"/>
              <a:t>20 Οκτωβρίου  1955 : Αυξεντίου  ενημερώνει Γρίβα για τη διαφυγή του </a:t>
            </a:r>
            <a:r>
              <a:rPr lang="el-GR" sz="1200" dirty="0" err="1"/>
              <a:t>Χατζημιτσή</a:t>
            </a:r>
            <a:r>
              <a:rPr lang="el-GR" sz="1200" dirty="0"/>
              <a:t> </a:t>
            </a:r>
          </a:p>
          <a:p>
            <a:r>
              <a:rPr lang="el-GR" sz="1200" dirty="0"/>
              <a:t>26 Οκτωβρίου  1955 : </a:t>
            </a:r>
            <a:r>
              <a:rPr lang="en-US" sz="1200" dirty="0"/>
              <a:t>Harding</a:t>
            </a:r>
            <a:r>
              <a:rPr lang="el-GR" sz="1200" dirty="0"/>
              <a:t> απαγορεύει  τους εορτασμούς (28</a:t>
            </a:r>
            <a:r>
              <a:rPr lang="el-GR" sz="1200" baseline="30000" dirty="0"/>
              <a:t>ης</a:t>
            </a:r>
            <a:r>
              <a:rPr lang="el-GR" sz="1200" dirty="0"/>
              <a:t> Οκτωβρίου &amp; 29</a:t>
            </a:r>
            <a:r>
              <a:rPr lang="el-GR" sz="1200" baseline="30000" dirty="0"/>
              <a:t>ης</a:t>
            </a:r>
            <a:r>
              <a:rPr lang="el-GR" sz="1200" dirty="0"/>
              <a:t> Οκτωβρίου)</a:t>
            </a:r>
          </a:p>
          <a:p>
            <a:r>
              <a:rPr lang="el-GR" sz="1200" dirty="0"/>
              <a:t>28 Οκτωβρίου 1955 : Εκδόθηκε  η πρώτη  καταδίκη  σε θάνατο  : Μιχαλάκης </a:t>
            </a:r>
            <a:r>
              <a:rPr lang="el-GR" sz="1200" dirty="0" err="1"/>
              <a:t>Καραολής</a:t>
            </a:r>
            <a:r>
              <a:rPr lang="el-GR" sz="1200" dirty="0"/>
              <a:t>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372, 376, 377.</a:t>
            </a:r>
          </a:p>
          <a:p>
            <a:endParaRPr lang="el-CY" sz="1200" dirty="0"/>
          </a:p>
        </p:txBody>
      </p:sp>
    </p:spTree>
    <p:extLst>
      <p:ext uri="{BB962C8B-B14F-4D97-AF65-F5344CB8AC3E}">
        <p14:creationId xmlns:p14="http://schemas.microsoft.com/office/powerpoint/2010/main" val="6533414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F796F-253B-AAA1-5174-22E46953D939}"/>
            </a:ext>
          </a:extLst>
        </p:cNvPr>
        <p:cNvGrpSpPr/>
        <p:nvPr/>
      </p:nvGrpSpPr>
      <p:grpSpPr>
        <a:xfrm>
          <a:off x="0" y="0"/>
          <a:ext cx="0" cy="0"/>
          <a:chOff x="0" y="0"/>
          <a:chExt cx="0" cy="0"/>
        </a:xfrm>
      </p:grpSpPr>
      <p:sp>
        <p:nvSpPr>
          <p:cNvPr id="10" name="Επεξήγηση: Κάτω βέλος 9">
            <a:extLst>
              <a:ext uri="{FF2B5EF4-FFF2-40B4-BE49-F238E27FC236}">
                <a16:creationId xmlns:a16="http://schemas.microsoft.com/office/drawing/2014/main" id="{ABEFF402-5E32-1421-E850-81BD3326036F}"/>
              </a:ext>
            </a:extLst>
          </p:cNvPr>
          <p:cNvSpPr/>
          <p:nvPr/>
        </p:nvSpPr>
        <p:spPr>
          <a:xfrm>
            <a:off x="239485" y="494369"/>
            <a:ext cx="11397343" cy="1230088"/>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ΝΟΕΜΒΡΙΟΣ 1955</a:t>
            </a:r>
            <a:endParaRPr lang="el-CY" dirty="0"/>
          </a:p>
        </p:txBody>
      </p:sp>
      <p:sp>
        <p:nvSpPr>
          <p:cNvPr id="12" name="Ορθογώνιο 11">
            <a:extLst>
              <a:ext uri="{FF2B5EF4-FFF2-40B4-BE49-F238E27FC236}">
                <a16:creationId xmlns:a16="http://schemas.microsoft.com/office/drawing/2014/main" id="{C8748150-8D31-2BF2-B36A-EC50F1D8266F}"/>
              </a:ext>
            </a:extLst>
          </p:cNvPr>
          <p:cNvSpPr/>
          <p:nvPr/>
        </p:nvSpPr>
        <p:spPr>
          <a:xfrm>
            <a:off x="239486" y="1984917"/>
            <a:ext cx="11397343" cy="468681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Αρχές  Νοεμβρίου 1955 : Βίαιες  </a:t>
            </a:r>
            <a:r>
              <a:rPr lang="el-GR" sz="1200" dirty="0" err="1"/>
              <a:t>αντιβρετανικές</a:t>
            </a:r>
            <a:r>
              <a:rPr lang="el-GR" sz="1200" dirty="0"/>
              <a:t>  διαδηλώσεις   για να σωθεί ο Μιχαλάκης  </a:t>
            </a:r>
            <a:r>
              <a:rPr lang="el-GR" sz="1200" dirty="0" err="1"/>
              <a:t>Καραολής</a:t>
            </a:r>
            <a:endParaRPr lang="el-GR" sz="1200" dirty="0"/>
          </a:p>
          <a:p>
            <a:r>
              <a:rPr lang="el-GR" sz="1200" dirty="0"/>
              <a:t>20 Νοεμβρίου  1955 : Μαθητές  επιτίθενται σε διευθυντή σχολείου </a:t>
            </a:r>
          </a:p>
          <a:p>
            <a:r>
              <a:rPr lang="el-GR" sz="1200" dirty="0"/>
              <a:t>21 Νοεμβρίου 1955 : Μυστική συνάντηση </a:t>
            </a:r>
            <a:r>
              <a:rPr lang="en-US" sz="1200" dirty="0"/>
              <a:t>Harding</a:t>
            </a:r>
            <a:r>
              <a:rPr lang="el-GR" sz="1200" dirty="0"/>
              <a:t> –Μακαρίου – πρόταση ευρείας  αυτοκυβέρνησης</a:t>
            </a:r>
          </a:p>
          <a:p>
            <a:r>
              <a:rPr lang="el-GR" sz="1200" dirty="0"/>
              <a:t>26 Νοεμβρίου 1955 : Κατάσταση  έκτακτης  ανάγκης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499, 556, 723, 724, 726.</a:t>
            </a:r>
          </a:p>
          <a:p>
            <a:endParaRPr lang="el-GR" sz="1200" dirty="0"/>
          </a:p>
          <a:p>
            <a:r>
              <a:rPr lang="el-GR" sz="1200" dirty="0"/>
              <a:t>12 Νοεμβρίου 1955 :  Απόρριψη  έφεσης Μιχαλάκη  </a:t>
            </a:r>
            <a:r>
              <a:rPr lang="el-GR" sz="1200" dirty="0" err="1"/>
              <a:t>Καραολή</a:t>
            </a:r>
            <a:r>
              <a:rPr lang="el-GR" sz="1200" dirty="0"/>
              <a:t>  στο  Ανώτατο Δικαστήριο  Κύπρου </a:t>
            </a:r>
          </a:p>
          <a:p>
            <a:r>
              <a:rPr lang="el-GR" sz="1200" dirty="0"/>
              <a:t>15 Νοεμβρίου 1955 : Πρώτο  σχολείο που έκλεισε  το σχολείο Σαμουήλ  </a:t>
            </a:r>
          </a:p>
          <a:p>
            <a:r>
              <a:rPr lang="el-GR" sz="1200" dirty="0"/>
              <a:t>Εξερράγη βόμβα  στον  χορό  </a:t>
            </a:r>
            <a:r>
              <a:rPr lang="en-US" sz="1200" dirty="0"/>
              <a:t>Caledonian Society  </a:t>
            </a:r>
            <a:r>
              <a:rPr lang="el-GR" sz="1200" dirty="0"/>
              <a:t>  στο ξενοδοχείο </a:t>
            </a:r>
            <a:r>
              <a:rPr lang="el-GR" sz="1200" dirty="0" err="1"/>
              <a:t>Λήδρα</a:t>
            </a:r>
            <a:r>
              <a:rPr lang="el-GR" sz="1200" dirty="0"/>
              <a:t> Πάλας </a:t>
            </a:r>
          </a:p>
          <a:p>
            <a:r>
              <a:rPr lang="el-GR" sz="1200" dirty="0"/>
              <a:t>23 Νοεμβρίου 1955 : Ο Α. Δημητρίου πυροβόλησε και τραυμάτισε στην Αμμόχωστο τον πράκτορα της «</a:t>
            </a:r>
            <a:r>
              <a:rPr lang="el-GR" sz="1200" dirty="0" err="1"/>
              <a:t>Ιντέλιτζενς</a:t>
            </a:r>
            <a:r>
              <a:rPr lang="el-GR" sz="1200" dirty="0"/>
              <a:t> Σέρβις»  Σίντνεϊ Τέιλορ.</a:t>
            </a:r>
            <a:br>
              <a:rPr lang="el-GR" sz="1200" dirty="0"/>
            </a:br>
            <a:br>
              <a:rPr lang="el-GR" sz="1200" dirty="0"/>
            </a:br>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170, 173, 182,  228-229.</a:t>
            </a:r>
          </a:p>
          <a:p>
            <a:endParaRPr lang="el-GR" sz="1200" dirty="0"/>
          </a:p>
          <a:p>
            <a:r>
              <a:rPr lang="el-GR" sz="1200" dirty="0"/>
              <a:t>21 Νοεμβρίου  1955 :  Διευθυντής  </a:t>
            </a:r>
            <a:r>
              <a:rPr lang="el-GR" sz="1200" dirty="0" err="1"/>
              <a:t>Παγκυπρίου</a:t>
            </a:r>
            <a:r>
              <a:rPr lang="el-GR" sz="1200" dirty="0"/>
              <a:t> Γυμνασίου  &amp; Δεύτερη  έκτακτη συνάντηση  με τους  γονείς </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145.</a:t>
            </a:r>
          </a:p>
          <a:p>
            <a:endParaRPr lang="el-GR" sz="1200" dirty="0"/>
          </a:p>
          <a:p>
            <a:r>
              <a:rPr lang="el-GR" sz="1200" dirty="0"/>
              <a:t>2 Νοεμβρίου  1955 : Ίδρυση Ειδικών Δικαστηρίων </a:t>
            </a:r>
          </a:p>
          <a:p>
            <a:r>
              <a:rPr lang="el-GR" sz="1200" dirty="0"/>
              <a:t>12 Νοεμβρίου 1955 : Επικηρύξεις   </a:t>
            </a:r>
          </a:p>
          <a:p>
            <a:r>
              <a:rPr lang="el-GR" sz="1200" dirty="0"/>
              <a:t>18 Νοεμβρίου 1955 : Εφαρμογή σχεδίου «ΠΡΟΣ ΤΗΝ ΝΙΚΗΝ»</a:t>
            </a:r>
          </a:p>
          <a:p>
            <a:r>
              <a:rPr lang="el-GR" sz="1200" dirty="0"/>
              <a:t>Επικήρυξη  Γρίβα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377, 381, 382, 491.</a:t>
            </a:r>
          </a:p>
          <a:p>
            <a:endParaRPr lang="el-CY" sz="1200" dirty="0">
              <a:highlight>
                <a:srgbClr val="FFFF00"/>
              </a:highlight>
            </a:endParaRPr>
          </a:p>
          <a:p>
            <a:pPr algn="ctr"/>
            <a:endParaRPr lang="el-CY" dirty="0"/>
          </a:p>
        </p:txBody>
      </p:sp>
    </p:spTree>
    <p:extLst>
      <p:ext uri="{BB962C8B-B14F-4D97-AF65-F5344CB8AC3E}">
        <p14:creationId xmlns:p14="http://schemas.microsoft.com/office/powerpoint/2010/main" val="27457569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82E33-D88B-C2D1-2CE5-85EEE9DCBE2B}"/>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C743B39E-3B4F-71C7-8D0E-9F53975050A3}"/>
              </a:ext>
            </a:extLst>
          </p:cNvPr>
          <p:cNvSpPr/>
          <p:nvPr/>
        </p:nvSpPr>
        <p:spPr>
          <a:xfrm>
            <a:off x="547914" y="849084"/>
            <a:ext cx="11056256"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1955</a:t>
            </a:r>
            <a:endParaRPr lang="el-CY" dirty="0"/>
          </a:p>
        </p:txBody>
      </p:sp>
      <p:sp>
        <p:nvSpPr>
          <p:cNvPr id="6" name="Ορθογώνιο 5">
            <a:extLst>
              <a:ext uri="{FF2B5EF4-FFF2-40B4-BE49-F238E27FC236}">
                <a16:creationId xmlns:a16="http://schemas.microsoft.com/office/drawing/2014/main" id="{88BEF236-62E4-9B09-EA03-287A2EED5BB2}"/>
              </a:ext>
            </a:extLst>
          </p:cNvPr>
          <p:cNvSpPr/>
          <p:nvPr/>
        </p:nvSpPr>
        <p:spPr>
          <a:xfrm>
            <a:off x="547913" y="3069770"/>
            <a:ext cx="11056257" cy="35705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sz="1200" dirty="0"/>
          </a:p>
          <a:p>
            <a:r>
              <a:rPr lang="el-GR" sz="1200" dirty="0"/>
              <a:t>3 Δεκεμβρίου  1955 : Απαγόρευση  κυκλοφορίας</a:t>
            </a:r>
          </a:p>
          <a:p>
            <a:r>
              <a:rPr lang="el-GR" sz="1200" dirty="0"/>
              <a:t>4 Δεκεμβρίου  1955 : Πρόστιμο  στο χωριό </a:t>
            </a:r>
            <a:r>
              <a:rPr lang="el-GR" sz="1200" dirty="0" err="1"/>
              <a:t>Λευκόνοικο</a:t>
            </a:r>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565.</a:t>
            </a:r>
          </a:p>
          <a:p>
            <a:endParaRPr lang="el-GR" sz="1200" dirty="0"/>
          </a:p>
          <a:p>
            <a:r>
              <a:rPr lang="el-GR" sz="1200" dirty="0"/>
              <a:t>5 Δεκεμβρίου 1955 :   Δολοφονική  ενέδρα  ΕΟΚΑ στον Αμίαντο </a:t>
            </a:r>
          </a:p>
          <a:p>
            <a:r>
              <a:rPr lang="el-GR" sz="1200" dirty="0"/>
              <a:t>14 Δεκεμβρίου 1955 : 132 κομμουνιστές  συνελήφθησαν </a:t>
            </a:r>
          </a:p>
          <a:p>
            <a:r>
              <a:rPr lang="el-GR" sz="1200" dirty="0"/>
              <a:t>15 Δεκεμβρίου  1955 : Χαράλαμπος </a:t>
            </a:r>
            <a:r>
              <a:rPr lang="el-GR" sz="1200" dirty="0" err="1"/>
              <a:t>Μούσκος</a:t>
            </a:r>
            <a:r>
              <a:rPr lang="el-GR" sz="1200" dirty="0"/>
              <a:t>  πέθανε  από τα τραύματά του  - </a:t>
            </a:r>
            <a:r>
              <a:rPr lang="el-GR" sz="1200" dirty="0" err="1"/>
              <a:t>Μερσινάκι</a:t>
            </a:r>
            <a:r>
              <a:rPr lang="el-GR" sz="1200" dirty="0"/>
              <a:t> </a:t>
            </a:r>
          </a:p>
          <a:p>
            <a:r>
              <a:rPr lang="el-GR" sz="1200" dirty="0"/>
              <a:t>17 Δεκεμβρίου 1955 : Εκφορά του  νεκρού  τεράστιο πλήθος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188, 189, 190, 191.</a:t>
            </a:r>
            <a:endParaRPr lang="en-US"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422.</a:t>
            </a:r>
          </a:p>
          <a:p>
            <a:endParaRPr lang="el-GR" sz="1200" dirty="0"/>
          </a:p>
          <a:p>
            <a:r>
              <a:rPr lang="el-GR" sz="1200" dirty="0"/>
              <a:t>3 Δεκεμβρίου 1955 : Προκήρυξη </a:t>
            </a:r>
            <a:r>
              <a:rPr lang="tr-TR" sz="1200" dirty="0"/>
              <a:t>VOLKAN </a:t>
            </a:r>
            <a:endParaRPr lang="en-US" sz="1200" dirty="0"/>
          </a:p>
          <a:p>
            <a:r>
              <a:rPr lang="en-US" sz="1200" dirty="0"/>
              <a:t>6 </a:t>
            </a:r>
            <a:r>
              <a:rPr lang="el-GR" sz="1200" dirty="0"/>
              <a:t>Δεκεμβρίου 1955 : Το άρθρο  του </a:t>
            </a:r>
            <a:r>
              <a:rPr lang="en-US" sz="1200" dirty="0"/>
              <a:t>Albert Camus‎‎</a:t>
            </a:r>
            <a:r>
              <a:rPr lang="el-GR" sz="1200" dirty="0"/>
              <a:t>   «Το Ελληνόπουλο» </a:t>
            </a:r>
          </a:p>
          <a:p>
            <a:r>
              <a:rPr lang="el-GR" sz="1200" dirty="0"/>
              <a:t>11 Δεκεμβρίου  1955 : Μάχη  των Σπηλιών </a:t>
            </a:r>
            <a:endParaRPr lang="tr-TR" sz="1200" dirty="0"/>
          </a:p>
          <a:p>
            <a:r>
              <a:rPr lang="el-GR" sz="1200" dirty="0"/>
              <a:t>Βλ.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396, 186,  222.</a:t>
            </a:r>
            <a:endParaRPr lang="el-CY" sz="1200" dirty="0"/>
          </a:p>
          <a:p>
            <a:r>
              <a:rPr lang="el-GR" sz="1200" dirty="0"/>
              <a:t> </a:t>
            </a:r>
            <a:endParaRPr lang="el-CY" sz="1200" dirty="0"/>
          </a:p>
        </p:txBody>
      </p:sp>
    </p:spTree>
    <p:extLst>
      <p:ext uri="{BB962C8B-B14F-4D97-AF65-F5344CB8AC3E}">
        <p14:creationId xmlns:p14="http://schemas.microsoft.com/office/powerpoint/2010/main" val="5599918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2CF823-C486-9767-2124-8F61F0EE59CC}"/>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C1B32D77-FF76-66AD-4034-217CAAECB882}"/>
              </a:ext>
            </a:extLst>
          </p:cNvPr>
          <p:cNvSpPr/>
          <p:nvPr/>
        </p:nvSpPr>
        <p:spPr>
          <a:xfrm>
            <a:off x="168846" y="457201"/>
            <a:ext cx="3173067" cy="143691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1956</a:t>
            </a:r>
            <a:endParaRPr lang="el-CY" dirty="0"/>
          </a:p>
        </p:txBody>
      </p:sp>
      <p:sp>
        <p:nvSpPr>
          <p:cNvPr id="3" name="Επεξήγηση: Κάτω βέλος 2">
            <a:extLst>
              <a:ext uri="{FF2B5EF4-FFF2-40B4-BE49-F238E27FC236}">
                <a16:creationId xmlns:a16="http://schemas.microsoft.com/office/drawing/2014/main" id="{C238DD7D-11D6-2FB8-1F32-CB4BA797CCF3}"/>
              </a:ext>
            </a:extLst>
          </p:cNvPr>
          <p:cNvSpPr/>
          <p:nvPr/>
        </p:nvSpPr>
        <p:spPr>
          <a:xfrm>
            <a:off x="3341914" y="457201"/>
            <a:ext cx="8273143" cy="143691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1956</a:t>
            </a:r>
            <a:endParaRPr lang="el-CY" dirty="0"/>
          </a:p>
        </p:txBody>
      </p:sp>
      <p:sp>
        <p:nvSpPr>
          <p:cNvPr id="6" name="Ορθογώνιο 5">
            <a:extLst>
              <a:ext uri="{FF2B5EF4-FFF2-40B4-BE49-F238E27FC236}">
                <a16:creationId xmlns:a16="http://schemas.microsoft.com/office/drawing/2014/main" id="{8D26C66A-0ED0-DEC0-18AE-A58A783BA9D9}"/>
              </a:ext>
            </a:extLst>
          </p:cNvPr>
          <p:cNvSpPr/>
          <p:nvPr/>
        </p:nvSpPr>
        <p:spPr>
          <a:xfrm>
            <a:off x="168847" y="2068286"/>
            <a:ext cx="3173066" cy="44522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7 Ιανουαρίου 1956 : Τ/κ αντιπροσωπεία  στον Κυβερνήτη </a:t>
            </a:r>
          </a:p>
          <a:p>
            <a:endParaRPr lang="el-GR" sz="1200" dirty="0"/>
          </a:p>
          <a:p>
            <a:r>
              <a:rPr lang="el-GR" sz="1200" dirty="0"/>
              <a:t>11 Ιανουαρίου 1956 : Δολοφονία </a:t>
            </a:r>
            <a:r>
              <a:rPr lang="en-US" sz="1200" dirty="0">
                <a:solidFill>
                  <a:schemeClr val="tx1"/>
                </a:solidFill>
              </a:rPr>
              <a:t>Abdullah Ali Riza </a:t>
            </a:r>
            <a:endParaRPr lang="el-GR" sz="1200" dirty="0">
              <a:solidFill>
                <a:schemeClr val="tx1"/>
              </a:solidFill>
            </a:endParaRPr>
          </a:p>
          <a:p>
            <a:endParaRPr lang="el-GR" sz="1200" dirty="0">
              <a:solidFill>
                <a:schemeClr val="tx1"/>
              </a:solidFill>
            </a:endParaRPr>
          </a:p>
          <a:p>
            <a:r>
              <a:rPr lang="el-GR" sz="1200" dirty="0"/>
              <a:t>28 Ιανουαρίου 1956 : </a:t>
            </a:r>
            <a:r>
              <a:rPr lang="el-GR" sz="1200" dirty="0" err="1"/>
              <a:t>Παγκύπριο</a:t>
            </a:r>
            <a:r>
              <a:rPr lang="el-GR" sz="1200" dirty="0"/>
              <a:t> Γυμνάσιο</a:t>
            </a:r>
            <a:r>
              <a:rPr lang="tr-TR" sz="1200" dirty="0"/>
              <a:t> </a:t>
            </a:r>
            <a:r>
              <a:rPr lang="el-GR" sz="1200" dirty="0"/>
              <a:t>- Μάχη </a:t>
            </a:r>
            <a:r>
              <a:rPr lang="el-GR" sz="1200" dirty="0" err="1"/>
              <a:t>Σεβερείου</a:t>
            </a:r>
            <a:r>
              <a:rPr lang="el-GR" sz="1200" dirty="0"/>
              <a:t> Βιβλιοθήκης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569, 741.</a:t>
            </a:r>
          </a:p>
          <a:p>
            <a:endParaRPr lang="el-GR" sz="1200" dirty="0"/>
          </a:p>
          <a:p>
            <a:r>
              <a:rPr lang="el-GR" sz="1200" dirty="0"/>
              <a:t>19 Ιανουαρίου  1956 : Δολοφονία λοχαγού Π. </a:t>
            </a:r>
            <a:r>
              <a:rPr lang="el-GR" sz="1200" dirty="0" err="1"/>
              <a:t>Λέ</a:t>
            </a:r>
            <a:r>
              <a:rPr lang="el-GR" sz="1200" dirty="0" err="1">
                <a:latin typeface="Times New Roman" panose="02020603050405020304" pitchFamily="18" charset="0"/>
                <a:cs typeface="Times New Roman" panose="02020603050405020304" pitchFamily="18" charset="0"/>
              </a:rPr>
              <a:t>ϊν</a:t>
            </a:r>
            <a:endParaRPr lang="el-GR" sz="1200" dirty="0">
              <a:latin typeface="Times New Roman" panose="02020603050405020304" pitchFamily="18" charset="0"/>
              <a:cs typeface="Times New Roman" panose="02020603050405020304" pitchFamily="18" charset="0"/>
            </a:endParaRPr>
          </a:p>
          <a:p>
            <a:r>
              <a:rPr lang="el-GR" sz="1200" dirty="0"/>
              <a:t>25 Ιανουαρίου  1956 :  </a:t>
            </a:r>
            <a:r>
              <a:rPr lang="tr-TR" sz="1200" dirty="0"/>
              <a:t>Fazıl  Küçük  </a:t>
            </a:r>
            <a:r>
              <a:rPr lang="el-GR" sz="1200" dirty="0"/>
              <a:t>στέλνει  επιστολή  στον πρόεδρο των ΗΠΑ </a:t>
            </a:r>
            <a:r>
              <a:rPr lang="en-US" sz="1200" dirty="0"/>
              <a:t>Eisenhower</a:t>
            </a:r>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134, 300</a:t>
            </a:r>
            <a:r>
              <a:rPr lang="en-US" sz="1200" dirty="0"/>
              <a:t>, 428.</a:t>
            </a:r>
            <a:endParaRPr lang="el-CY" sz="1200" dirty="0"/>
          </a:p>
        </p:txBody>
      </p:sp>
      <p:sp>
        <p:nvSpPr>
          <p:cNvPr id="5" name="Ορθογώνιο 4">
            <a:extLst>
              <a:ext uri="{FF2B5EF4-FFF2-40B4-BE49-F238E27FC236}">
                <a16:creationId xmlns:a16="http://schemas.microsoft.com/office/drawing/2014/main" id="{93E18BD8-3A02-2664-0042-6829661E631B}"/>
              </a:ext>
            </a:extLst>
          </p:cNvPr>
          <p:cNvSpPr/>
          <p:nvPr/>
        </p:nvSpPr>
        <p:spPr>
          <a:xfrm>
            <a:off x="3341914" y="2068286"/>
            <a:ext cx="8469085" cy="44522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29 Φεβρουαρίου 1956 : Συνάντηση Μακαρίου, </a:t>
            </a:r>
            <a:r>
              <a:rPr lang="en-US" sz="1200" dirty="0"/>
              <a:t>Harding</a:t>
            </a:r>
            <a:r>
              <a:rPr lang="el-GR" sz="1200" dirty="0"/>
              <a:t>, </a:t>
            </a:r>
            <a:r>
              <a:rPr lang="en-US" sz="1200" dirty="0"/>
              <a:t>Francis Noel-Baker</a:t>
            </a:r>
            <a:r>
              <a:rPr lang="el-GR" sz="1200" dirty="0"/>
              <a:t>, Κρανιδιώτη με  θέματα αμνηστία, έλεγχο της ασφάλειας, αιρετή ελληνική πλειοψηφία</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754, 755.</a:t>
            </a:r>
          </a:p>
          <a:p>
            <a:endParaRPr lang="el-GR" sz="1200" dirty="0"/>
          </a:p>
          <a:p>
            <a:r>
              <a:rPr lang="el-GR" sz="1200" dirty="0"/>
              <a:t>26 Φεβρουαρίου  1956 : Υπουργός Αποικιών στην Κύπρο </a:t>
            </a:r>
          </a:p>
          <a:p>
            <a:r>
              <a:rPr lang="el-GR" sz="1200" dirty="0"/>
              <a:t>28  Φεβρουαρίου 1956 : Θανατικές  καταδίκες  Α. </a:t>
            </a:r>
            <a:r>
              <a:rPr lang="el-GR" sz="1200" dirty="0" err="1"/>
              <a:t>Ζάκου</a:t>
            </a:r>
            <a:r>
              <a:rPr lang="el-GR" sz="1200" dirty="0"/>
              <a:t> &amp; Χ. Μιχαήλ</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202, 204.</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454.</a:t>
            </a:r>
            <a:endParaRPr lang="en-US" sz="1200" dirty="0"/>
          </a:p>
          <a:p>
            <a:endParaRPr lang="el-GR" sz="1200" dirty="0"/>
          </a:p>
          <a:p>
            <a:r>
              <a:rPr lang="el-GR" sz="1200" dirty="0"/>
              <a:t>7 Φεβρουαρίου  1956 : Πέτρος </a:t>
            </a:r>
            <a:r>
              <a:rPr lang="el-GR" sz="1200" dirty="0" err="1"/>
              <a:t>Γιάλλουρος</a:t>
            </a:r>
            <a:r>
              <a:rPr lang="el-GR" sz="1200" dirty="0"/>
              <a:t> </a:t>
            </a:r>
          </a:p>
          <a:p>
            <a:endParaRPr lang="el-GR" sz="1200" dirty="0"/>
          </a:p>
          <a:p>
            <a:r>
              <a:rPr lang="el-GR" sz="1200" dirty="0"/>
              <a:t>Εκτέλεση - </a:t>
            </a:r>
            <a:r>
              <a:rPr lang="el-GR" sz="1200" dirty="0" err="1"/>
              <a:t>Ηγούµενος</a:t>
            </a:r>
            <a:r>
              <a:rPr lang="el-GR" sz="1200" dirty="0"/>
              <a:t> της Ιεράς Μονής </a:t>
            </a:r>
            <a:r>
              <a:rPr lang="el-GR" sz="1200" dirty="0" err="1"/>
              <a:t>Χρυσορρογιατίσσης</a:t>
            </a:r>
            <a:r>
              <a:rPr lang="el-GR" sz="1200" dirty="0"/>
              <a:t> </a:t>
            </a:r>
            <a:r>
              <a:rPr lang="el-GR" sz="1200" dirty="0" err="1"/>
              <a:t>Επιφάνιος</a:t>
            </a:r>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156.</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292.</a:t>
            </a:r>
            <a:endParaRPr lang="en-US" sz="1200" dirty="0"/>
          </a:p>
          <a:p>
            <a:endParaRPr lang="el-GR" sz="1200" dirty="0"/>
          </a:p>
          <a:p>
            <a:r>
              <a:rPr lang="el-GR" sz="1200" dirty="0"/>
              <a:t>ΕΡΕ – Καραμανλής</a:t>
            </a:r>
          </a:p>
          <a:p>
            <a:r>
              <a:rPr lang="el-GR" sz="1200" dirty="0"/>
              <a:t>Γιώργος Γεωργής, </a:t>
            </a:r>
            <a:r>
              <a:rPr lang="el-GR" sz="1200" i="1" dirty="0"/>
              <a:t>Σεφέρης-Αβέρωφ : η ρήξη</a:t>
            </a:r>
            <a:r>
              <a:rPr lang="el-GR" sz="1200" dirty="0"/>
              <a:t>, Καστανιώτης, Αθήνα 2018, σελ.  23.</a:t>
            </a:r>
            <a:endParaRPr lang="en-US" sz="1200" dirty="0"/>
          </a:p>
          <a:p>
            <a:endParaRPr lang="el-GR" sz="1200" dirty="0"/>
          </a:p>
          <a:p>
            <a:r>
              <a:rPr lang="el-GR" sz="1200" dirty="0"/>
              <a:t>20 Φεβρουαρίου  1956 :  Επικυρώνεται η θανατική καταδίκη  του Δημητρίου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454.</a:t>
            </a:r>
          </a:p>
          <a:p>
            <a:endParaRPr lang="el-GR" sz="1200" dirty="0"/>
          </a:p>
          <a:p>
            <a:endParaRPr lang="el-GR" sz="1200" dirty="0"/>
          </a:p>
        </p:txBody>
      </p:sp>
    </p:spTree>
    <p:extLst>
      <p:ext uri="{BB962C8B-B14F-4D97-AF65-F5344CB8AC3E}">
        <p14:creationId xmlns:p14="http://schemas.microsoft.com/office/powerpoint/2010/main" val="40807265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86F36-2BD4-6540-2AE6-5F04A599240B}"/>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7BBFC6F7-A2E7-6F98-9F0A-9861450B0679}"/>
              </a:ext>
            </a:extLst>
          </p:cNvPr>
          <p:cNvSpPr/>
          <p:nvPr/>
        </p:nvSpPr>
        <p:spPr>
          <a:xfrm>
            <a:off x="535201" y="217716"/>
            <a:ext cx="10935314" cy="150222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1956</a:t>
            </a:r>
            <a:endParaRPr lang="el-CY" dirty="0"/>
          </a:p>
        </p:txBody>
      </p:sp>
      <p:sp>
        <p:nvSpPr>
          <p:cNvPr id="7" name="Ορθογώνιο 6">
            <a:extLst>
              <a:ext uri="{FF2B5EF4-FFF2-40B4-BE49-F238E27FC236}">
                <a16:creationId xmlns:a16="http://schemas.microsoft.com/office/drawing/2014/main" id="{620881A1-DFA9-91D4-C027-D94C755D8ADC}"/>
              </a:ext>
            </a:extLst>
          </p:cNvPr>
          <p:cNvSpPr/>
          <p:nvPr/>
        </p:nvSpPr>
        <p:spPr>
          <a:xfrm>
            <a:off x="535201" y="1719943"/>
            <a:ext cx="11028456" cy="480059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 Μαρτίου 1956 : Ο βασιλιάς της Ιορδανίας ανέπεμψε  τον Βρετανό διοικητή της Αραβικής Λεγεώνας</a:t>
            </a:r>
          </a:p>
          <a:p>
            <a:r>
              <a:rPr lang="en-US" sz="1200" dirty="0"/>
              <a:t>9 </a:t>
            </a:r>
            <a:r>
              <a:rPr lang="el-GR" sz="1200" dirty="0"/>
              <a:t>Μαρτίου 1956 : Εκτόπιση  Μακαρίου</a:t>
            </a:r>
          </a:p>
          <a:p>
            <a:r>
              <a:rPr lang="el-GR" sz="1200" dirty="0"/>
              <a:t>20/22 Μαρτίου  1956 : Νεόφυτος  Σοφοκλέους  -   Βόμβα  κάτω από το  στρώμα  του Κυβερνήτη  &amp; απολύσεις όλων  των Ε/κ  υπαλλήλων  κατοίκων  του Κυβερνείου </a:t>
            </a:r>
          </a:p>
          <a:p>
            <a:r>
              <a:rPr lang="el-GR" sz="1200" dirty="0"/>
              <a:t>25 Μαρτίου  1956 : Απαγόρευση  κυκλοφορίας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463, 536, 769, 771.</a:t>
            </a:r>
          </a:p>
          <a:p>
            <a:endParaRPr lang="el-GR" sz="1200" dirty="0"/>
          </a:p>
          <a:p>
            <a:r>
              <a:rPr lang="el-GR" sz="1200" dirty="0"/>
              <a:t>Παραίτηση  Ιωάννη  Κληρίδη  από  το  Εκτελεστικό  Συμβούλιο</a:t>
            </a:r>
          </a:p>
          <a:p>
            <a:r>
              <a:rPr lang="el-GR" sz="1200" dirty="0"/>
              <a:t> 24 Μαρτίου  1956 : Απαγόρευση  της  κυκλοφορίας στο  χωριό  </a:t>
            </a:r>
            <a:r>
              <a:rPr lang="el-GR" sz="1200" dirty="0" err="1"/>
              <a:t>Μιλικούρι</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216, 333.</a:t>
            </a:r>
          </a:p>
          <a:p>
            <a:endParaRPr lang="el-GR" sz="1200" dirty="0"/>
          </a:p>
          <a:p>
            <a:r>
              <a:rPr lang="el-GR" sz="1200" dirty="0"/>
              <a:t>14 Μαρτίου 1956 : Δημητράκης Δημητριάδης  </a:t>
            </a:r>
            <a:endParaRPr lang="en-US" sz="1200" dirty="0"/>
          </a:p>
          <a:p>
            <a:endParaRPr lang="el-GR" sz="1200" dirty="0"/>
          </a:p>
          <a:p>
            <a:r>
              <a:rPr lang="el-GR" sz="1200" dirty="0"/>
              <a:t>Γεώργιος Γρίβας</a:t>
            </a:r>
            <a:r>
              <a:rPr lang="el-CY" sz="1200" dirty="0"/>
              <a:t> Διγενή</a:t>
            </a:r>
            <a:r>
              <a:rPr lang="el-GR" sz="1200" dirty="0"/>
              <a:t>, </a:t>
            </a:r>
            <a:r>
              <a:rPr lang="el-GR" sz="1200" i="1" dirty="0"/>
              <a:t>Απομνημονεύματα αγώνος Ε.Ο.Κ.Α. 1955-1959, </a:t>
            </a:r>
            <a:r>
              <a:rPr lang="el-GR" sz="1200" dirty="0"/>
              <a:t>Αθήνα 1961, σελ. </a:t>
            </a:r>
            <a:r>
              <a:rPr lang="en-US" sz="1200" dirty="0"/>
              <a:t>XIV.</a:t>
            </a:r>
          </a:p>
          <a:p>
            <a:endParaRPr lang="en-US" sz="1200" dirty="0"/>
          </a:p>
          <a:p>
            <a:r>
              <a:rPr lang="en-US" sz="1200" dirty="0"/>
              <a:t>3 </a:t>
            </a:r>
            <a:r>
              <a:rPr lang="el-GR" sz="1200" dirty="0"/>
              <a:t>Μαρτίου 1956 : Δολιοφθορά  αεροσκάφους  </a:t>
            </a:r>
            <a:r>
              <a:rPr lang="en-US" sz="1200" dirty="0"/>
              <a:t>Hermes </a:t>
            </a:r>
            <a:r>
              <a:rPr lang="el-GR" sz="1200" dirty="0"/>
              <a:t>Αεροδρόμιο Λευκωσίας </a:t>
            </a:r>
          </a:p>
          <a:p>
            <a:r>
              <a:rPr lang="el-GR" sz="1200" dirty="0"/>
              <a:t>15 Μαρτίου  1956 : Προειδοποίηση Ραδιοφώνου Αθήνας –  «όποιος  διαπραγματευτεί  απουσία  του Αρχιεπισκόπου   θα  αντιμετωπίζεται  ως προδότης»</a:t>
            </a:r>
          </a:p>
          <a:p>
            <a:r>
              <a:rPr lang="el-GR" sz="1200" dirty="0"/>
              <a:t>18 Μαρτίου 1956 : </a:t>
            </a:r>
            <a:r>
              <a:rPr lang="el-GR" sz="1200" dirty="0" err="1"/>
              <a:t>Έκτέλεση</a:t>
            </a:r>
            <a:r>
              <a:rPr lang="el-GR" sz="1200" dirty="0"/>
              <a:t> Εκκλησία </a:t>
            </a:r>
            <a:r>
              <a:rPr lang="el-GR" sz="1200" dirty="0" err="1"/>
              <a:t>Κυθραίας</a:t>
            </a:r>
            <a:r>
              <a:rPr lang="el-GR" sz="1200" dirty="0"/>
              <a:t> </a:t>
            </a:r>
          </a:p>
          <a:p>
            <a:r>
              <a:rPr lang="el-GR" sz="1200" dirty="0"/>
              <a:t>19</a:t>
            </a:r>
            <a:r>
              <a:rPr lang="en-US" sz="1200" dirty="0"/>
              <a:t> </a:t>
            </a:r>
            <a:r>
              <a:rPr lang="el-GR" sz="1200" dirty="0"/>
              <a:t>Μαρτίου 1956  : Συγκρούσεις στο χωριό Βασίλεια  15 Τ/κ 2</a:t>
            </a:r>
            <a:r>
              <a:rPr lang="el-GR" sz="1200" baseline="30000" dirty="0"/>
              <a:t>  </a:t>
            </a:r>
            <a:r>
              <a:rPr lang="el-GR" sz="1200" dirty="0"/>
              <a:t>Ε/κ</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a:t>
            </a:r>
            <a:r>
              <a:rPr lang="el-GR"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168, 170, 174, 175.</a:t>
            </a:r>
          </a:p>
          <a:p>
            <a:endParaRPr lang="en-US" sz="1200" dirty="0"/>
          </a:p>
          <a:p>
            <a:r>
              <a:rPr lang="el-GR" sz="1200" dirty="0"/>
              <a:t>12 Μαρτίου 1956  : 17ετής  Γεώργιος Μιχαήλ</a:t>
            </a:r>
          </a:p>
          <a:p>
            <a:r>
              <a:rPr lang="en-US" sz="1200" dirty="0"/>
              <a:t>14 </a:t>
            </a:r>
            <a:r>
              <a:rPr lang="el-GR" sz="1200" dirty="0"/>
              <a:t>Μαρτίου 1956 : Φόνος  Βρετανού  λοχία </a:t>
            </a:r>
          </a:p>
          <a:p>
            <a:r>
              <a:rPr lang="el-GR" sz="1200" dirty="0"/>
              <a:t>16 Μαρτίου 1956 : Επιχείρηση  Αυξεντίου – Θυσία Χρίστου Τσιάρτα- </a:t>
            </a:r>
            <a:r>
              <a:rPr lang="el-GR" sz="1200" dirty="0" err="1"/>
              <a:t>Χανδριά</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470, 497.</a:t>
            </a:r>
            <a:endParaRPr lang="el-CY" sz="1200" dirty="0"/>
          </a:p>
        </p:txBody>
      </p:sp>
    </p:spTree>
    <p:extLst>
      <p:ext uri="{BB962C8B-B14F-4D97-AF65-F5344CB8AC3E}">
        <p14:creationId xmlns:p14="http://schemas.microsoft.com/office/powerpoint/2010/main" val="1066047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2E5A508E-41DB-654A-0E8B-7F94248E2146}"/>
              </a:ext>
            </a:extLst>
          </p:cNvPr>
          <p:cNvSpPr/>
          <p:nvPr/>
        </p:nvSpPr>
        <p:spPr>
          <a:xfrm>
            <a:off x="239486" y="664029"/>
            <a:ext cx="10983685"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ΑΠΡΙΛΙΟΣ 1956</a:t>
            </a:r>
            <a:endParaRPr lang="el-CY" dirty="0"/>
          </a:p>
        </p:txBody>
      </p:sp>
      <p:sp>
        <p:nvSpPr>
          <p:cNvPr id="3" name="Ορθογώνιο 2">
            <a:extLst>
              <a:ext uri="{FF2B5EF4-FFF2-40B4-BE49-F238E27FC236}">
                <a16:creationId xmlns:a16="http://schemas.microsoft.com/office/drawing/2014/main" id="{D0D996B0-29EF-B753-EC6E-5C2B59253288}"/>
              </a:ext>
            </a:extLst>
          </p:cNvPr>
          <p:cNvSpPr/>
          <p:nvPr/>
        </p:nvSpPr>
        <p:spPr>
          <a:xfrm>
            <a:off x="239486" y="2655782"/>
            <a:ext cx="10840358" cy="364704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14 Απριλίου 1956 : Απόρριψη έφεσης Μιχαλάκη </a:t>
            </a:r>
            <a:r>
              <a:rPr lang="el-GR" sz="1200" dirty="0" err="1"/>
              <a:t>Καραολή</a:t>
            </a:r>
            <a:r>
              <a:rPr lang="el-GR" sz="1200" dirty="0"/>
              <a:t>  από το Συμβούλιο  του Στέμματος</a:t>
            </a:r>
          </a:p>
          <a:p>
            <a:r>
              <a:rPr lang="el-GR" sz="1200" dirty="0"/>
              <a:t>15 Απριλίου 1956 : Φόνος  αξιωματικού  Κυπριακής Αστυνομίας  Κυριάκου  Αριστοτέλους την ώρα  που  επισκεπτόταν  την έγκυο  γυναίκα του</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229, 232. </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51.</a:t>
            </a:r>
          </a:p>
          <a:p>
            <a:endParaRPr lang="el-GR" sz="1200" dirty="0"/>
          </a:p>
          <a:p>
            <a:r>
              <a:rPr lang="el-GR" sz="1200" dirty="0"/>
              <a:t>Δολοφονία  του πρώτου Βρετανού  πολίτη </a:t>
            </a:r>
          </a:p>
          <a:p>
            <a:r>
              <a:rPr lang="el-GR" sz="1200" dirty="0" err="1"/>
              <a:t>Καλοψίδα</a:t>
            </a:r>
            <a:r>
              <a:rPr lang="el-GR" sz="1200" dirty="0"/>
              <a:t> τιμωρήθηκε   με πρόστιμο £1000</a:t>
            </a:r>
          </a:p>
          <a:p>
            <a:r>
              <a:rPr lang="el-GR" sz="1200" dirty="0"/>
              <a:t>20 Απριλίου 1956 : Δραπέτευση  Παπαϊωάννου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175,176, 178.</a:t>
            </a:r>
          </a:p>
          <a:p>
            <a:endParaRPr lang="el-GR" sz="1200" dirty="0"/>
          </a:p>
          <a:p>
            <a:r>
              <a:rPr lang="el-GR" sz="1200" dirty="0"/>
              <a:t>3-7 Απριλίου  1956 : Δίκη  λοχαγών  </a:t>
            </a:r>
            <a:r>
              <a:rPr lang="en-US" sz="1200" dirty="0"/>
              <a:t>Robin Linzee &amp; Geraldo Driscoll </a:t>
            </a:r>
            <a:endParaRPr lang="el-GR" sz="1200" dirty="0"/>
          </a:p>
          <a:p>
            <a:endParaRPr lang="el-GR" sz="1200" dirty="0"/>
          </a:p>
          <a:p>
            <a:r>
              <a:rPr lang="el-GR" sz="1200" dirty="0"/>
              <a:t>Γιώργος Γεωργής, </a:t>
            </a:r>
            <a:r>
              <a:rPr lang="el-GR" sz="1200" i="1" dirty="0"/>
              <a:t>Σεφέρης-Αβέρωφ : η ρήξη</a:t>
            </a:r>
            <a:r>
              <a:rPr lang="el-GR" sz="1200" dirty="0"/>
              <a:t>, Καστανιώτης, Αθήνα 2018, σελ. 152.</a:t>
            </a:r>
          </a:p>
          <a:p>
            <a:endParaRPr lang="el-GR" sz="1200" dirty="0"/>
          </a:p>
          <a:p>
            <a:r>
              <a:rPr lang="el-GR" sz="1200" dirty="0"/>
              <a:t>9 Απριλίου  1956 : Προκήρυξη Διγενή  προς </a:t>
            </a:r>
            <a:r>
              <a:rPr lang="en-US" sz="1200" dirty="0"/>
              <a:t>Harding</a:t>
            </a:r>
            <a:r>
              <a:rPr lang="el-GR" sz="1200" dirty="0"/>
              <a:t> </a:t>
            </a:r>
          </a:p>
          <a:p>
            <a:r>
              <a:rPr lang="el-GR" sz="1200" dirty="0"/>
              <a:t>14 Απριλίου 1956 : Απόφαση Διγενή  για  δημιουργία Υπηρεσίας Πνευματικού Ανεφοδιασμού </a:t>
            </a:r>
          </a:p>
          <a:p>
            <a:r>
              <a:rPr lang="el-GR" sz="1200" dirty="0"/>
              <a:t>23 Απριλίου 1956  : </a:t>
            </a:r>
            <a:r>
              <a:rPr lang="el-GR" sz="1200" dirty="0" err="1"/>
              <a:t>Κατ΄όικον</a:t>
            </a:r>
            <a:r>
              <a:rPr lang="el-GR" sz="1200" dirty="0"/>
              <a:t> περιορισμός  - Προηγήθηκε  φόνος   Τ/κ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487, 489,  498.</a:t>
            </a:r>
          </a:p>
        </p:txBody>
      </p:sp>
    </p:spTree>
    <p:extLst>
      <p:ext uri="{BB962C8B-B14F-4D97-AF65-F5344CB8AC3E}">
        <p14:creationId xmlns:p14="http://schemas.microsoft.com/office/powerpoint/2010/main" val="3055854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5424A-3AF2-20AC-651E-39419ADE42C8}"/>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9F4950F0-8F53-DA75-9E3F-8C3689ECD2EF}"/>
              </a:ext>
            </a:extLst>
          </p:cNvPr>
          <p:cNvSpPr/>
          <p:nvPr/>
        </p:nvSpPr>
        <p:spPr>
          <a:xfrm>
            <a:off x="480784" y="413322"/>
            <a:ext cx="9840685" cy="138282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ΜΑΙΟΣ 1956</a:t>
            </a:r>
            <a:endParaRPr lang="el-CY" dirty="0"/>
          </a:p>
        </p:txBody>
      </p:sp>
      <p:sp>
        <p:nvSpPr>
          <p:cNvPr id="6" name="Ορθογώνιο 5">
            <a:extLst>
              <a:ext uri="{FF2B5EF4-FFF2-40B4-BE49-F238E27FC236}">
                <a16:creationId xmlns:a16="http://schemas.microsoft.com/office/drawing/2014/main" id="{DAB2BA43-B3F4-A792-BB78-1499D27F53A3}"/>
              </a:ext>
            </a:extLst>
          </p:cNvPr>
          <p:cNvSpPr/>
          <p:nvPr/>
        </p:nvSpPr>
        <p:spPr>
          <a:xfrm>
            <a:off x="480784" y="1796143"/>
            <a:ext cx="9840685" cy="478937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10 Μαΐου 1956 :  Πρώτες εκτελέσεις Μιχαλάκη </a:t>
            </a:r>
            <a:r>
              <a:rPr lang="el-GR" sz="1200" dirty="0" err="1"/>
              <a:t>Καραολή</a:t>
            </a:r>
            <a:r>
              <a:rPr lang="el-GR" sz="1200" dirty="0"/>
              <a:t> – Α. Δημητρίου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519.</a:t>
            </a:r>
            <a:endParaRPr lang="el-CY" sz="1200" dirty="0"/>
          </a:p>
          <a:p>
            <a:endParaRPr lang="el-GR" sz="1200" dirty="0"/>
          </a:p>
          <a:p>
            <a:r>
              <a:rPr lang="el-GR" sz="1200" dirty="0"/>
              <a:t>10 Μαΐου 1956 :  Φόνος  δύο  δεκανέων  από την ΕΟΚΑ</a:t>
            </a:r>
          </a:p>
          <a:p>
            <a:r>
              <a:rPr lang="el-GR" sz="1200" dirty="0"/>
              <a:t>23 Μαΐου 1956 :  Φόνος  ενός Τ/κ αστυνόμου, καταστροφή  ε/κ περιουσιών,  </a:t>
            </a:r>
            <a:r>
              <a:rPr lang="el-GR" sz="1200" dirty="0" err="1"/>
              <a:t>Αφάνια</a:t>
            </a:r>
            <a:r>
              <a:rPr lang="el-GR" sz="1200" dirty="0"/>
              <a:t>  νεκροί</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233, 238.</a:t>
            </a:r>
            <a:endParaRPr lang="en-US" sz="1200" dirty="0"/>
          </a:p>
          <a:p>
            <a:endParaRPr lang="en-US" sz="1200" dirty="0"/>
          </a:p>
          <a:p>
            <a:r>
              <a:rPr lang="el-GR" sz="1200" dirty="0"/>
              <a:t>Δολοφονία ενός απόστρατου  Βρετανού συνταγματάρχη &amp; Αποτυχημένη απόπειρα κατά της ζωής  του  διευθυντή της  Τράπεζας </a:t>
            </a:r>
            <a:r>
              <a:rPr lang="en-US" sz="1200" dirty="0"/>
              <a:t>Barclays</a:t>
            </a:r>
            <a:r>
              <a:rPr lang="el-GR" sz="1200" dirty="0"/>
              <a:t> στην Λεμεσό</a:t>
            </a:r>
          </a:p>
          <a:p>
            <a:endParaRPr lang="el-GR" sz="1200" dirty="0">
              <a:highlight>
                <a:srgbClr val="FFFF00"/>
              </a:highlight>
            </a:endParaRPr>
          </a:p>
          <a:p>
            <a:r>
              <a:rPr lang="el-GR" sz="1200" dirty="0"/>
              <a:t> 27/28 Μαΐου  1956  : Σπυρίδων Θεοτόκης :  Κατόπιν απαίτησης της κυπριακής </a:t>
            </a:r>
            <a:r>
              <a:rPr lang="el-GR" sz="1200" dirty="0" err="1"/>
              <a:t>Εθναρχίας</a:t>
            </a:r>
            <a:r>
              <a:rPr lang="el-GR" sz="1200" dirty="0"/>
              <a:t> :  υπέβαλε την παραίτησή του ο υπουργός Εξωτερικών της </a:t>
            </a:r>
          </a:p>
          <a:p>
            <a:r>
              <a:rPr lang="el-GR" sz="1200" dirty="0"/>
              <a:t>Ελλάδας-Ευάγγελος Αβέρωφ  Υπουργός Εξωτερικών</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181, 214,  215.</a:t>
            </a:r>
          </a:p>
          <a:p>
            <a:r>
              <a:rPr lang="el-GR" sz="1200" dirty="0"/>
              <a:t>Γιώργος Γεωργής, </a:t>
            </a:r>
            <a:r>
              <a:rPr lang="el-GR" sz="1200" i="1" dirty="0"/>
              <a:t>Σεφέρης-Αβέρωφ : η ρήξη</a:t>
            </a:r>
            <a:r>
              <a:rPr lang="el-GR" sz="1200" dirty="0"/>
              <a:t>, Καστανιώτης, Αθήνα 2018, σελ. 26.</a:t>
            </a:r>
            <a:endParaRPr lang="en-US" sz="1200" dirty="0"/>
          </a:p>
          <a:p>
            <a:endParaRPr lang="el-GR" sz="1200" dirty="0"/>
          </a:p>
          <a:p>
            <a:r>
              <a:rPr lang="el-GR" sz="1200" dirty="0"/>
              <a:t>1 Μαΐου 1956 :  Σύλληψη  Πολύκαρπου </a:t>
            </a:r>
            <a:r>
              <a:rPr lang="el-GR" sz="1200" dirty="0" err="1"/>
              <a:t>Γιωρκάτζη</a:t>
            </a:r>
            <a:r>
              <a:rPr lang="el-GR" sz="1200" dirty="0"/>
              <a:t> </a:t>
            </a:r>
          </a:p>
          <a:p>
            <a:r>
              <a:rPr lang="el-GR" sz="1200" dirty="0"/>
              <a:t>3 Μαΐου 1956 : Επικήρυξη Γρίβα </a:t>
            </a:r>
          </a:p>
          <a:p>
            <a:r>
              <a:rPr lang="el-GR" sz="1200" dirty="0"/>
              <a:t>7 Μαΐου 1956 :  Ρούφος – Γρίβας </a:t>
            </a:r>
            <a:endParaRPr lang="en-US" sz="1200" dirty="0"/>
          </a:p>
          <a:p>
            <a:r>
              <a:rPr lang="en-US" sz="1200" dirty="0"/>
              <a:t>26 </a:t>
            </a:r>
            <a:r>
              <a:rPr lang="el-GR" sz="1200" dirty="0"/>
              <a:t>Μαΐου 1956 : Αφάνεια </a:t>
            </a:r>
          </a:p>
          <a:p>
            <a:r>
              <a:rPr lang="el-GR" sz="1200" dirty="0"/>
              <a:t>29 Μαΐου  1956 :  </a:t>
            </a:r>
            <a:r>
              <a:rPr lang="el-GR" sz="1200" dirty="0" err="1"/>
              <a:t>Ομορφίτα</a:t>
            </a:r>
            <a:r>
              <a:rPr lang="el-GR" sz="1200" dirty="0"/>
              <a:t>   θύμα   ένας Ε/κ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491, 494, 506, 509, </a:t>
            </a:r>
          </a:p>
        </p:txBody>
      </p:sp>
    </p:spTree>
    <p:extLst>
      <p:ext uri="{BB962C8B-B14F-4D97-AF65-F5344CB8AC3E}">
        <p14:creationId xmlns:p14="http://schemas.microsoft.com/office/powerpoint/2010/main" val="17755218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A8518-516F-89D9-52F3-C83AA99055DC}"/>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BF7C19E6-AAC7-8CE5-29B9-E02BD64DBACF}"/>
              </a:ext>
            </a:extLst>
          </p:cNvPr>
          <p:cNvSpPr/>
          <p:nvPr/>
        </p:nvSpPr>
        <p:spPr>
          <a:xfrm>
            <a:off x="676727" y="348343"/>
            <a:ext cx="10720615"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1956</a:t>
            </a:r>
            <a:endParaRPr lang="el-CY" dirty="0"/>
          </a:p>
        </p:txBody>
      </p:sp>
      <p:sp>
        <p:nvSpPr>
          <p:cNvPr id="7" name="Ορθογώνιο 6">
            <a:extLst>
              <a:ext uri="{FF2B5EF4-FFF2-40B4-BE49-F238E27FC236}">
                <a16:creationId xmlns:a16="http://schemas.microsoft.com/office/drawing/2014/main" id="{919DBF5D-D4C6-E57F-4D3D-FB874CD9FCD2}"/>
              </a:ext>
            </a:extLst>
          </p:cNvPr>
          <p:cNvSpPr/>
          <p:nvPr/>
        </p:nvSpPr>
        <p:spPr>
          <a:xfrm>
            <a:off x="676728" y="2460177"/>
            <a:ext cx="10807701" cy="378822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Ημερολόγιο  Γρίβα  ανακαλύπτεται  από τις Δυνάμεις  Ασφαλείας  (Ιούνιος 1956 &amp; Αύγουστος 1956)</a:t>
            </a:r>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465, 486.</a:t>
            </a:r>
          </a:p>
          <a:p>
            <a:endParaRPr lang="el-GR" sz="1200" dirty="0"/>
          </a:p>
          <a:p>
            <a:r>
              <a:rPr lang="el-GR" sz="1200" dirty="0"/>
              <a:t>17 Ιουνίου  1956 : 21 Βρετανοί  στρατιώτες  βρήκαν τον θάνατο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251.</a:t>
            </a:r>
          </a:p>
          <a:p>
            <a:endParaRPr lang="el-GR" sz="1200" dirty="0"/>
          </a:p>
          <a:p>
            <a:r>
              <a:rPr lang="el-GR" sz="1200" dirty="0"/>
              <a:t>16 Ιουνίου 1956 : Βόμβα σε εστιατόριο </a:t>
            </a:r>
            <a:r>
              <a:rPr lang="en-US" sz="1200" dirty="0"/>
              <a:t>- </a:t>
            </a:r>
            <a:r>
              <a:rPr lang="el-GR" sz="1200" dirty="0"/>
              <a:t>θύμα ο Αμερικανός υποπρόξενος.</a:t>
            </a:r>
          </a:p>
          <a:p>
            <a:r>
              <a:rPr lang="el-GR" sz="1200" dirty="0"/>
              <a:t>21 Ιουνίου 1956 : </a:t>
            </a:r>
            <a:r>
              <a:rPr lang="tr-TR" sz="1200" dirty="0"/>
              <a:t>F. </a:t>
            </a:r>
            <a:r>
              <a:rPr lang="en-US" sz="1200" dirty="0"/>
              <a:t>K</a:t>
            </a:r>
            <a:r>
              <a:rPr lang="tr-TR" sz="1200" dirty="0"/>
              <a:t>üçük  </a:t>
            </a:r>
            <a:r>
              <a:rPr lang="el-GR" sz="1200" dirty="0"/>
              <a:t>- Τάσσεται υπέρ  της  αυτοδιοίκησης στη  βάση της πολιτικής ισότητας</a:t>
            </a:r>
            <a:r>
              <a:rPr lang="tr-TR" sz="1200" dirty="0"/>
              <a:t>   </a:t>
            </a:r>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188, 194.</a:t>
            </a:r>
          </a:p>
          <a:p>
            <a:endParaRPr lang="el-GR" sz="1200" dirty="0"/>
          </a:p>
          <a:p>
            <a:r>
              <a:rPr lang="el-GR" sz="1200" dirty="0"/>
              <a:t>12 Ιουνίου  1956 :  Αγγλική προσφυγή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215.</a:t>
            </a:r>
            <a:endParaRPr lang="en-US" sz="1200" dirty="0"/>
          </a:p>
          <a:p>
            <a:endParaRPr lang="en-US" sz="1200" dirty="0"/>
          </a:p>
          <a:p>
            <a:endParaRPr lang="el-GR" sz="1200" dirty="0"/>
          </a:p>
          <a:p>
            <a:endParaRPr lang="el-GR" sz="1200" dirty="0"/>
          </a:p>
          <a:p>
            <a:endParaRPr lang="el-CY" sz="1200" dirty="0"/>
          </a:p>
          <a:p>
            <a:endParaRPr lang="el-CY" sz="1200" dirty="0"/>
          </a:p>
        </p:txBody>
      </p:sp>
    </p:spTree>
    <p:extLst>
      <p:ext uri="{BB962C8B-B14F-4D97-AF65-F5344CB8AC3E}">
        <p14:creationId xmlns:p14="http://schemas.microsoft.com/office/powerpoint/2010/main" val="70029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3F40A8-F22B-8FD3-A07D-96F1E299A830}"/>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28876891-5C1F-CD08-371B-DE63CAD557BF}"/>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1950 </a:t>
            </a:r>
            <a:endParaRPr lang="el-CY" dirty="0"/>
          </a:p>
        </p:txBody>
      </p:sp>
      <p:sp>
        <p:nvSpPr>
          <p:cNvPr id="3" name="Επεξήγηση: Κάτω βέλος 2">
            <a:extLst>
              <a:ext uri="{FF2B5EF4-FFF2-40B4-BE49-F238E27FC236}">
                <a16:creationId xmlns:a16="http://schemas.microsoft.com/office/drawing/2014/main" id="{FF28AB59-5150-8FB5-6593-8A8B7DE1A92C}"/>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1950</a:t>
            </a:r>
            <a:endParaRPr lang="el-CY" dirty="0"/>
          </a:p>
          <a:p>
            <a:pPr algn="ctr"/>
            <a:endParaRPr lang="el-CY" dirty="0"/>
          </a:p>
        </p:txBody>
      </p:sp>
      <p:sp>
        <p:nvSpPr>
          <p:cNvPr id="4" name="Επεξήγηση: Κάτω βέλος 3">
            <a:extLst>
              <a:ext uri="{FF2B5EF4-FFF2-40B4-BE49-F238E27FC236}">
                <a16:creationId xmlns:a16="http://schemas.microsoft.com/office/drawing/2014/main" id="{D3F0AAA2-66EF-D5EB-F94C-A54AF668927F}"/>
              </a:ext>
            </a:extLst>
          </p:cNvPr>
          <p:cNvSpPr/>
          <p:nvPr/>
        </p:nvSpPr>
        <p:spPr>
          <a:xfrm>
            <a:off x="7032172" y="1164770"/>
            <a:ext cx="4140925"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1950</a:t>
            </a:r>
            <a:endParaRPr lang="el-CY" dirty="0"/>
          </a:p>
        </p:txBody>
      </p:sp>
      <p:sp>
        <p:nvSpPr>
          <p:cNvPr id="6" name="Ορθογώνιο 5">
            <a:extLst>
              <a:ext uri="{FF2B5EF4-FFF2-40B4-BE49-F238E27FC236}">
                <a16:creationId xmlns:a16="http://schemas.microsoft.com/office/drawing/2014/main" id="{78C04B16-26C1-4349-C5BE-D3E2D4C9A879}"/>
              </a:ext>
            </a:extLst>
          </p:cNvPr>
          <p:cNvSpPr/>
          <p:nvPr/>
        </p:nvSpPr>
        <p:spPr>
          <a:xfrm>
            <a:off x="7162800" y="3276600"/>
            <a:ext cx="4010297"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13 Οκτωβρίου  1950 : Θάνατος Αχιλλέα Κύρου</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77. </a:t>
            </a:r>
          </a:p>
          <a:p>
            <a:endParaRPr lang="el-CY" sz="1200" dirty="0"/>
          </a:p>
        </p:txBody>
      </p:sp>
      <p:sp>
        <p:nvSpPr>
          <p:cNvPr id="5" name="Ορθογώνιο 4">
            <a:extLst>
              <a:ext uri="{FF2B5EF4-FFF2-40B4-BE49-F238E27FC236}">
                <a16:creationId xmlns:a16="http://schemas.microsoft.com/office/drawing/2014/main" id="{ED1772C3-1ED0-8B54-297F-79819EE2D1C0}"/>
              </a:ext>
            </a:extLst>
          </p:cNvPr>
          <p:cNvSpPr/>
          <p:nvPr/>
        </p:nvSpPr>
        <p:spPr>
          <a:xfrm>
            <a:off x="3644537" y="3276600"/>
            <a:ext cx="3526971"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Σύσκεψη  Γρίβα</a:t>
            </a:r>
            <a:r>
              <a:rPr lang="en-US" sz="1200" dirty="0"/>
              <a:t>, </a:t>
            </a:r>
            <a:r>
              <a:rPr lang="el-GR" sz="1200" dirty="0"/>
              <a:t>Αχιλλέα Κύρου &amp; Χρ. Παπαδοπούλου  </a:t>
            </a:r>
            <a:r>
              <a:rPr lang="el-GR" sz="1200" dirty="0">
                <a:sym typeface="Wingdings" panose="05000000000000000000" pitchFamily="2" charset="2"/>
              </a:rPr>
              <a:t></a:t>
            </a:r>
            <a:r>
              <a:rPr lang="en-US" sz="1200" dirty="0">
                <a:sym typeface="Wingdings" panose="05000000000000000000" pitchFamily="2" charset="2"/>
              </a:rPr>
              <a:t> </a:t>
            </a:r>
            <a:r>
              <a:rPr lang="el-GR" sz="1200" dirty="0"/>
              <a:t> Απόφαση  μετάβασης  Γρίβα  στην Κύπρο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77.</a:t>
            </a:r>
            <a:endParaRPr lang="el-CY" sz="1200" dirty="0"/>
          </a:p>
        </p:txBody>
      </p:sp>
      <p:sp>
        <p:nvSpPr>
          <p:cNvPr id="8" name="Ορθογώνιο 7">
            <a:extLst>
              <a:ext uri="{FF2B5EF4-FFF2-40B4-BE49-F238E27FC236}">
                <a16:creationId xmlns:a16="http://schemas.microsoft.com/office/drawing/2014/main" id="{7E3EEA96-4424-BB0D-AEE3-28D26EAE86E6}"/>
              </a:ext>
            </a:extLst>
          </p:cNvPr>
          <p:cNvSpPr/>
          <p:nvPr/>
        </p:nvSpPr>
        <p:spPr>
          <a:xfrm>
            <a:off x="217712" y="3276599"/>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Απέλαση  Σωκράτη Λ</a:t>
            </a:r>
            <a:r>
              <a:rPr lang="en-US" sz="1200" dirty="0"/>
              <a:t>o</a:t>
            </a:r>
            <a:r>
              <a:rPr lang="el-GR" sz="1200" dirty="0" err="1"/>
              <a:t>ϊζίδη</a:t>
            </a:r>
            <a:r>
              <a:rPr lang="el-GR" sz="1200" dirty="0"/>
              <a:t> </a:t>
            </a:r>
            <a:endParaRPr lang="en-US" sz="1200" dirty="0"/>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78.</a:t>
            </a:r>
            <a:endParaRPr lang="el-CY" sz="1200" dirty="0"/>
          </a:p>
        </p:txBody>
      </p:sp>
    </p:spTree>
    <p:extLst>
      <p:ext uri="{BB962C8B-B14F-4D97-AF65-F5344CB8AC3E}">
        <p14:creationId xmlns:p14="http://schemas.microsoft.com/office/powerpoint/2010/main" val="1149611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7055E1-3A46-201D-4DF9-59CAB24D59E4}"/>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A181DED8-3CCE-0B1D-3B66-4B285AF4779A}"/>
              </a:ext>
            </a:extLst>
          </p:cNvPr>
          <p:cNvSpPr/>
          <p:nvPr/>
        </p:nvSpPr>
        <p:spPr>
          <a:xfrm>
            <a:off x="747799" y="1023255"/>
            <a:ext cx="8722772"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ΙΟΥΛΙΟΣ 1956</a:t>
            </a:r>
            <a:endParaRPr lang="el-CY" dirty="0"/>
          </a:p>
        </p:txBody>
      </p:sp>
      <p:sp>
        <p:nvSpPr>
          <p:cNvPr id="9" name="Ορθογώνιο 8">
            <a:extLst>
              <a:ext uri="{FF2B5EF4-FFF2-40B4-BE49-F238E27FC236}">
                <a16:creationId xmlns:a16="http://schemas.microsoft.com/office/drawing/2014/main" id="{265BA45E-34C0-D68D-6214-B87C559CAA0C}"/>
              </a:ext>
            </a:extLst>
          </p:cNvPr>
          <p:cNvSpPr/>
          <p:nvPr/>
        </p:nvSpPr>
        <p:spPr>
          <a:xfrm>
            <a:off x="821634" y="3124198"/>
            <a:ext cx="8648937" cy="335280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Επαφές  λόρδου  </a:t>
            </a:r>
            <a:r>
              <a:rPr lang="en-US" sz="1200" dirty="0"/>
              <a:t>Radcliffe </a:t>
            </a:r>
            <a:r>
              <a:rPr lang="el-GR" sz="1200" dirty="0"/>
              <a:t> -</a:t>
            </a:r>
            <a:r>
              <a:rPr lang="el-GR" sz="1200" dirty="0" err="1"/>
              <a:t>Δρ</a:t>
            </a:r>
            <a:r>
              <a:rPr lang="el-GR" sz="1200" dirty="0"/>
              <a:t>  </a:t>
            </a:r>
            <a:r>
              <a:rPr lang="tr-TR" sz="1200" dirty="0"/>
              <a:t>Fazıl  Küçük</a:t>
            </a:r>
            <a:endParaRPr lang="el-GR" sz="1200" dirty="0"/>
          </a:p>
          <a:p>
            <a:r>
              <a:rPr lang="el-GR" sz="1200" dirty="0"/>
              <a:t>27 Ιουλίου 1956 : Εθνικοποίηση  της Διώρυγας του Σουέζ </a:t>
            </a:r>
          </a:p>
          <a:p>
            <a:endParaRPr lang="tr-T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820, 821.</a:t>
            </a:r>
          </a:p>
          <a:p>
            <a:endParaRPr lang="el-GR" sz="1200" dirty="0"/>
          </a:p>
          <a:p>
            <a:r>
              <a:rPr lang="el-GR" sz="1200" dirty="0"/>
              <a:t>15 Ιουλίου 1956 :  Συνταγματική αποστολή </a:t>
            </a:r>
            <a:r>
              <a:rPr lang="en-US" sz="1200" dirty="0"/>
              <a:t>Radcliffe</a:t>
            </a:r>
            <a:endParaRPr lang="el-G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252</a:t>
            </a:r>
          </a:p>
          <a:p>
            <a:endParaRPr lang="el-GR" sz="1200" dirty="0"/>
          </a:p>
          <a:p>
            <a:r>
              <a:rPr lang="el-GR" sz="1200" dirty="0"/>
              <a:t>13 Ιουλίου 1956 : </a:t>
            </a:r>
            <a:r>
              <a:rPr lang="en-US" sz="1200" dirty="0"/>
              <a:t>Radcliffe</a:t>
            </a:r>
            <a:r>
              <a:rPr lang="el-GR" sz="1200" dirty="0"/>
              <a:t> στην Κύπρο – Οι Ε/κ ηγέτες  δήλωσαν  δεν  ήταν πρόθυμοι να  τον συναντήσουν .</a:t>
            </a:r>
            <a:endParaRPr lang="en-US"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195.</a:t>
            </a:r>
          </a:p>
          <a:p>
            <a:endParaRPr lang="el-GR" sz="1200" dirty="0"/>
          </a:p>
          <a:p>
            <a:r>
              <a:rPr lang="el-GR" sz="1200" dirty="0"/>
              <a:t>20 Ιουλίου  1956 : Βλάχος  Γενικός Πρόξενος  έφτασε στη Λευκωσία </a:t>
            </a:r>
            <a:endParaRPr lang="en-US" sz="1200" dirty="0"/>
          </a:p>
          <a:p>
            <a:endParaRPr lang="el-GR" sz="1200" dirty="0"/>
          </a:p>
          <a:p>
            <a:r>
              <a:rPr lang="el-GR" sz="1200" dirty="0"/>
              <a:t>Γιώργος Γεωργής, </a:t>
            </a:r>
            <a:r>
              <a:rPr lang="el-GR" sz="1200" i="1" dirty="0"/>
              <a:t>Σεφέρης-Αβέρωφ : η ρήξη</a:t>
            </a:r>
            <a:r>
              <a:rPr lang="el-GR" sz="1200" dirty="0"/>
              <a:t>, Καστανιώτης, Αθήνα 2018, σελ. 39.</a:t>
            </a:r>
          </a:p>
        </p:txBody>
      </p:sp>
    </p:spTree>
    <p:extLst>
      <p:ext uri="{BB962C8B-B14F-4D97-AF65-F5344CB8AC3E}">
        <p14:creationId xmlns:p14="http://schemas.microsoft.com/office/powerpoint/2010/main" val="27011946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90D74-E0F6-1661-634E-5603EA0400EB}"/>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4FFAC9B4-9F14-7C34-C984-DFC081AA6F0E}"/>
              </a:ext>
            </a:extLst>
          </p:cNvPr>
          <p:cNvSpPr/>
          <p:nvPr/>
        </p:nvSpPr>
        <p:spPr>
          <a:xfrm>
            <a:off x="163287" y="838198"/>
            <a:ext cx="6455228" cy="142603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1956 </a:t>
            </a:r>
            <a:endParaRPr lang="el-CY" dirty="0"/>
          </a:p>
          <a:p>
            <a:pPr algn="ctr"/>
            <a:endParaRPr lang="el-CY" dirty="0"/>
          </a:p>
        </p:txBody>
      </p:sp>
      <p:sp>
        <p:nvSpPr>
          <p:cNvPr id="3" name="Επεξήγηση: Κάτω βέλος 2">
            <a:extLst>
              <a:ext uri="{FF2B5EF4-FFF2-40B4-BE49-F238E27FC236}">
                <a16:creationId xmlns:a16="http://schemas.microsoft.com/office/drawing/2014/main" id="{C31973EA-AA38-48CA-0F49-66DDDE8FFBC3}"/>
              </a:ext>
            </a:extLst>
          </p:cNvPr>
          <p:cNvSpPr/>
          <p:nvPr/>
        </p:nvSpPr>
        <p:spPr>
          <a:xfrm>
            <a:off x="6618513" y="838198"/>
            <a:ext cx="5214257" cy="142603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1956</a:t>
            </a:r>
            <a:endParaRPr lang="el-CY" dirty="0"/>
          </a:p>
        </p:txBody>
      </p:sp>
      <p:sp>
        <p:nvSpPr>
          <p:cNvPr id="6" name="Ορθογώνιο 5">
            <a:extLst>
              <a:ext uri="{FF2B5EF4-FFF2-40B4-BE49-F238E27FC236}">
                <a16:creationId xmlns:a16="http://schemas.microsoft.com/office/drawing/2014/main" id="{8E1554AC-BAEC-9046-0FA2-BB4F08A104D2}"/>
              </a:ext>
            </a:extLst>
          </p:cNvPr>
          <p:cNvSpPr/>
          <p:nvPr/>
        </p:nvSpPr>
        <p:spPr>
          <a:xfrm>
            <a:off x="239487" y="2383971"/>
            <a:ext cx="6379028" cy="42018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400" dirty="0"/>
          </a:p>
          <a:p>
            <a:endParaRPr lang="el-GR" sz="1400" dirty="0"/>
          </a:p>
          <a:p>
            <a:r>
              <a:rPr lang="en-US" sz="1200" dirty="0"/>
              <a:t>16 </a:t>
            </a:r>
            <a:r>
              <a:rPr lang="el-GR" sz="1200" dirty="0"/>
              <a:t>Αυγούστου 1956 : Δήλωση  Γρίβα «κατάπαυση  των εχθροπραξιών»</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821.</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492.</a:t>
            </a:r>
          </a:p>
          <a:p>
            <a:endParaRPr lang="el-GR" sz="1200" dirty="0"/>
          </a:p>
          <a:p>
            <a:r>
              <a:rPr lang="el-GR" sz="1200" dirty="0"/>
              <a:t>4 Αυγούστου 1956 : Έκκληση από Α. </a:t>
            </a:r>
            <a:r>
              <a:rPr lang="el-GR" sz="1200" dirty="0" err="1"/>
              <a:t>Ζάκο</a:t>
            </a:r>
            <a:r>
              <a:rPr lang="el-GR" sz="1200" dirty="0"/>
              <a:t>  για την απελευθέρωση  ενός συνταξιούχου Βρετανού </a:t>
            </a:r>
            <a:r>
              <a:rPr lang="el-GR" sz="1200" dirty="0" err="1"/>
              <a:t>Κρήμερ</a:t>
            </a:r>
            <a:r>
              <a:rPr lang="el-GR" sz="1200" dirty="0"/>
              <a:t> </a:t>
            </a:r>
          </a:p>
          <a:p>
            <a:r>
              <a:rPr lang="el-GR" sz="1200" dirty="0"/>
              <a:t>9 Αυγούστου  1956 : Εκτέλεση  Α. </a:t>
            </a:r>
            <a:r>
              <a:rPr lang="el-GR" sz="1200" dirty="0" err="1"/>
              <a:t>Ζάκου</a:t>
            </a:r>
            <a:r>
              <a:rPr lang="el-GR" sz="1200" dirty="0"/>
              <a:t>, Χ. Μιχαήλ, Ι. </a:t>
            </a:r>
            <a:r>
              <a:rPr lang="el-GR" sz="1200" dirty="0" err="1"/>
              <a:t>Πατάτσου</a:t>
            </a:r>
            <a:endParaRPr lang="el-GR" sz="1200" dirty="0"/>
          </a:p>
          <a:p>
            <a:r>
              <a:rPr lang="el-GR" sz="1200" dirty="0"/>
              <a:t>27 Αυγούστου  1956 :  «οι ήρωες  δεν παραδίδονται» «παραδίδομαι  </a:t>
            </a:r>
            <a:r>
              <a:rPr lang="el-GR" sz="1200" dirty="0" err="1"/>
              <a:t>Στρατάρχα</a:t>
            </a:r>
            <a:r>
              <a:rPr lang="el-GR" sz="1200" dirty="0"/>
              <a:t>  μου»</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261-262, 267.</a:t>
            </a:r>
          </a:p>
          <a:p>
            <a:endParaRPr lang="el-GR" sz="1200" dirty="0"/>
          </a:p>
          <a:p>
            <a:r>
              <a:rPr lang="el-GR" sz="1200" dirty="0"/>
              <a:t>29 Αυγούστου 1956 : Έκρηξη βόμβας στη Λάρνακα – Τέλος  στην εκεχειρία </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198.</a:t>
            </a:r>
          </a:p>
          <a:p>
            <a:endParaRPr lang="el-GR" sz="1200" dirty="0"/>
          </a:p>
          <a:p>
            <a:r>
              <a:rPr lang="el-GR" sz="1200" dirty="0"/>
              <a:t>19 Αυγούστου 1956 : Επιστολή Διγενή  προς  οικογένεια  </a:t>
            </a:r>
            <a:r>
              <a:rPr lang="el-GR" sz="1200" dirty="0" err="1"/>
              <a:t>Ευσταθοπούλου</a:t>
            </a:r>
            <a:r>
              <a:rPr lang="el-GR" sz="1200" dirty="0"/>
              <a:t>   στην Αθήνα  «δια  την </a:t>
            </a:r>
            <a:r>
              <a:rPr lang="el-GR" sz="1200" dirty="0" err="1"/>
              <a:t>εγκατάστασιν</a:t>
            </a:r>
            <a:r>
              <a:rPr lang="el-GR" sz="1200" dirty="0"/>
              <a:t> μυστικού  ραδιοπομπού»</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142, 257.</a:t>
            </a:r>
          </a:p>
          <a:p>
            <a:r>
              <a:rPr lang="el-GR" sz="1200" dirty="0"/>
              <a:t> </a:t>
            </a:r>
            <a:endParaRPr lang="el-CY" sz="1200" dirty="0"/>
          </a:p>
          <a:p>
            <a:pPr algn="ctr"/>
            <a:endParaRPr lang="el-CY" dirty="0"/>
          </a:p>
        </p:txBody>
      </p:sp>
      <p:sp>
        <p:nvSpPr>
          <p:cNvPr id="7" name="Ορθογώνιο 6">
            <a:extLst>
              <a:ext uri="{FF2B5EF4-FFF2-40B4-BE49-F238E27FC236}">
                <a16:creationId xmlns:a16="http://schemas.microsoft.com/office/drawing/2014/main" id="{21BC18BB-AA64-998F-D467-B0834095D09E}"/>
              </a:ext>
            </a:extLst>
          </p:cNvPr>
          <p:cNvSpPr/>
          <p:nvPr/>
        </p:nvSpPr>
        <p:spPr>
          <a:xfrm>
            <a:off x="6618513" y="2383971"/>
            <a:ext cx="4855033" cy="420188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 Σεπτεμβρίου  1956 :   Απόδραση  Π. </a:t>
            </a:r>
            <a:r>
              <a:rPr lang="el-GR" sz="1200" dirty="0" err="1"/>
              <a:t>Γιωρτάτζη</a:t>
            </a:r>
            <a:r>
              <a:rPr lang="el-GR" sz="1200" dirty="0"/>
              <a:t> από Νοσοκομείο  / Σκοτώνονται Ιωνάς Νικολάου και Κυριάκος </a:t>
            </a:r>
            <a:r>
              <a:rPr lang="el-GR" sz="1200" dirty="0" err="1"/>
              <a:t>Κολοκάσης</a:t>
            </a:r>
            <a:r>
              <a:rPr lang="el-GR" sz="1200" dirty="0"/>
              <a:t> από το </a:t>
            </a:r>
            <a:r>
              <a:rPr lang="el-GR" sz="1200" dirty="0" err="1"/>
              <a:t>Γέρι</a:t>
            </a:r>
            <a:r>
              <a:rPr lang="el-GR" sz="1200" dirty="0"/>
              <a:t>  / Βόμβα εξερράγη στο  κτίριο  Γραμματείας Βρετανικής Διοίκησης</a:t>
            </a:r>
          </a:p>
          <a:p>
            <a:r>
              <a:rPr lang="el-GR" sz="1200" dirty="0"/>
              <a:t>Εκτελεστικό Συμβούλιο  επικυρώνει  τη θανατική  ποινή  τριών  ακόμη  Ελλήνων</a:t>
            </a:r>
          </a:p>
          <a:p>
            <a:r>
              <a:rPr lang="el-GR" sz="1200" dirty="0"/>
              <a:t>21 Σεπτεμβρίου 1956 : Απαγχονισμοί  </a:t>
            </a:r>
            <a:r>
              <a:rPr lang="el-GR" sz="1200" dirty="0" err="1"/>
              <a:t>Κουτσόφτα</a:t>
            </a:r>
            <a:r>
              <a:rPr lang="el-GR" sz="1200" dirty="0"/>
              <a:t>, Μαυρομάτη &amp; </a:t>
            </a:r>
            <a:r>
              <a:rPr lang="el-GR" sz="1200" dirty="0" err="1"/>
              <a:t>Παναγίδη</a:t>
            </a:r>
            <a:endParaRPr lang="el-G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270, 271, 272.</a:t>
            </a:r>
          </a:p>
          <a:p>
            <a:endParaRPr lang="el-GR" sz="1200" dirty="0"/>
          </a:p>
          <a:p>
            <a:r>
              <a:rPr lang="el-GR" sz="1200" dirty="0"/>
              <a:t>5 Σεπτεμβρίου  1956  : Σύλληψη  Νίκου Κρανιδιώτη </a:t>
            </a:r>
          </a:p>
          <a:p>
            <a:r>
              <a:rPr lang="el-GR" sz="1200" dirty="0"/>
              <a:t>Γιώργος Γεωργής, </a:t>
            </a:r>
            <a:r>
              <a:rPr lang="el-GR" sz="1200" i="1" dirty="0"/>
              <a:t>Σεφέρης-Αβέρωφ : η ρήξη</a:t>
            </a:r>
            <a:r>
              <a:rPr lang="el-GR" sz="1200" dirty="0"/>
              <a:t>, Καστανιώτης, Αθήνα 2018, σελ. 50.</a:t>
            </a:r>
          </a:p>
          <a:p>
            <a:pPr algn="ctr"/>
            <a:endParaRPr lang="el-CY" dirty="0"/>
          </a:p>
        </p:txBody>
      </p:sp>
    </p:spTree>
    <p:extLst>
      <p:ext uri="{BB962C8B-B14F-4D97-AF65-F5344CB8AC3E}">
        <p14:creationId xmlns:p14="http://schemas.microsoft.com/office/powerpoint/2010/main" val="14093199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019BE-5A35-982A-7A64-A72170F176B5}"/>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4A86E515-6E5C-4507-00B4-4395FA61068A}"/>
              </a:ext>
            </a:extLst>
          </p:cNvPr>
          <p:cNvSpPr/>
          <p:nvPr/>
        </p:nvSpPr>
        <p:spPr>
          <a:xfrm>
            <a:off x="239485" y="669469"/>
            <a:ext cx="3037115" cy="13062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1956</a:t>
            </a:r>
            <a:endParaRPr lang="el-CY" dirty="0"/>
          </a:p>
        </p:txBody>
      </p:sp>
      <p:sp>
        <p:nvSpPr>
          <p:cNvPr id="3" name="Επεξήγηση: Κάτω βέλος 2">
            <a:extLst>
              <a:ext uri="{FF2B5EF4-FFF2-40B4-BE49-F238E27FC236}">
                <a16:creationId xmlns:a16="http://schemas.microsoft.com/office/drawing/2014/main" id="{03AF9F3C-DE0B-F97C-018F-8529CA8CD59F}"/>
              </a:ext>
            </a:extLst>
          </p:cNvPr>
          <p:cNvSpPr/>
          <p:nvPr/>
        </p:nvSpPr>
        <p:spPr>
          <a:xfrm>
            <a:off x="3276600" y="669469"/>
            <a:ext cx="8763000" cy="13062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l-GR" dirty="0"/>
              <a:t>ΝΟΕΜΒΡΙΟΣ </a:t>
            </a:r>
            <a:r>
              <a:rPr lang="en-US" dirty="0"/>
              <a:t> 1956</a:t>
            </a:r>
            <a:endParaRPr lang="el-CY" dirty="0"/>
          </a:p>
          <a:p>
            <a:pPr algn="ctr"/>
            <a:endParaRPr lang="el-CY" dirty="0"/>
          </a:p>
        </p:txBody>
      </p:sp>
      <p:sp>
        <p:nvSpPr>
          <p:cNvPr id="6" name="Ορθογώνιο 5">
            <a:extLst>
              <a:ext uri="{FF2B5EF4-FFF2-40B4-BE49-F238E27FC236}">
                <a16:creationId xmlns:a16="http://schemas.microsoft.com/office/drawing/2014/main" id="{9CA570C7-CC57-7978-0708-3E25DAF99E06}"/>
              </a:ext>
            </a:extLst>
          </p:cNvPr>
          <p:cNvSpPr/>
          <p:nvPr/>
        </p:nvSpPr>
        <p:spPr>
          <a:xfrm>
            <a:off x="239485" y="2264225"/>
            <a:ext cx="3037115" cy="407126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23 Οκτωβρίου 1956 : Επεισόδιο στο χωριό  </a:t>
            </a:r>
            <a:r>
              <a:rPr lang="el-GR" sz="1200" dirty="0" err="1"/>
              <a:t>Λευκόνοικος</a:t>
            </a:r>
            <a:r>
              <a:rPr lang="el-GR" sz="1200" dirty="0"/>
              <a:t> – Μετά  από έναν αγώνα ποδοσφαίρου   έκρηξη βόμβας - θύματα 2 στρατιώτες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274.</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202.</a:t>
            </a:r>
          </a:p>
          <a:p>
            <a:endParaRPr lang="el-GR" sz="1200" dirty="0"/>
          </a:p>
          <a:p>
            <a:r>
              <a:rPr lang="el-GR" sz="1200" dirty="0"/>
              <a:t>12 Οκτωβρίου  1956 : Αγγλική  προσφυγή  </a:t>
            </a:r>
            <a:endParaRPr lang="en-US" sz="1200" dirty="0"/>
          </a:p>
          <a:p>
            <a:endParaRPr lang="el-GR" sz="1200" dirty="0"/>
          </a:p>
          <a:p>
            <a:r>
              <a:rPr lang="el-GR" sz="1200" dirty="0"/>
              <a:t>Γιώργος Γεωργής, </a:t>
            </a:r>
            <a:r>
              <a:rPr lang="el-GR" sz="1200" i="1" dirty="0"/>
              <a:t>Σεφέρης-Αβέρωφ : η ρήξη</a:t>
            </a:r>
            <a:r>
              <a:rPr lang="el-GR" sz="1200" dirty="0"/>
              <a:t>, Καστανιώτης, Αθήνα 2018, σελ. 55.</a:t>
            </a:r>
            <a:endParaRPr lang="el-CY" sz="1200" dirty="0"/>
          </a:p>
        </p:txBody>
      </p:sp>
      <p:sp>
        <p:nvSpPr>
          <p:cNvPr id="7" name="Ορθογώνιο 6">
            <a:extLst>
              <a:ext uri="{FF2B5EF4-FFF2-40B4-BE49-F238E27FC236}">
                <a16:creationId xmlns:a16="http://schemas.microsoft.com/office/drawing/2014/main" id="{20022F4A-0999-A6AD-AAA8-AB40A46DDE48}"/>
              </a:ext>
            </a:extLst>
          </p:cNvPr>
          <p:cNvSpPr/>
          <p:nvPr/>
        </p:nvSpPr>
        <p:spPr>
          <a:xfrm>
            <a:off x="3363683" y="2264225"/>
            <a:ext cx="8675917" cy="407126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dirty="0"/>
          </a:p>
          <a:p>
            <a:r>
              <a:rPr lang="el-GR" sz="1200" dirty="0"/>
              <a:t>22 Νοεμβρίου  1956 &amp; 29 Νοεμβρίου  1956 : Κανονισμοί Έκτακτης  Ανάγκης  (υποχρεωτική  η ποινή  του θανάτου, περιορισμοί  της ελευθερίας του Τύπου)</a:t>
            </a:r>
          </a:p>
          <a:p>
            <a:r>
              <a:rPr lang="el-GR" sz="1200" dirty="0"/>
              <a:t>23 Νοεμβρίου 1956 :  Απαγορεύσεις  δημοσιεύσεων στις  εφημερίδες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558, 844.</a:t>
            </a:r>
          </a:p>
          <a:p>
            <a:endParaRPr lang="el-CY" sz="1200" dirty="0"/>
          </a:p>
          <a:p>
            <a:r>
              <a:rPr lang="el-GR" sz="1200" dirty="0"/>
              <a:t>14-15 Νοεμβρίου  1956 : Αναπληρωτής  Περιφερειακός  Διοικητής  στις </a:t>
            </a:r>
            <a:r>
              <a:rPr lang="el-GR" sz="1200" dirty="0" err="1"/>
              <a:t>Πλάτρες</a:t>
            </a:r>
            <a:r>
              <a:rPr lang="el-GR" sz="1200" dirty="0"/>
              <a:t> σκοτώθηκε από την ΕΟΚΑ  &amp; </a:t>
            </a:r>
          </a:p>
          <a:p>
            <a:r>
              <a:rPr lang="el-GR" sz="1200" dirty="0"/>
              <a:t>Αθώωση </a:t>
            </a:r>
            <a:r>
              <a:rPr lang="en-US" sz="1200" dirty="0"/>
              <a:t>Foley</a:t>
            </a:r>
            <a:endParaRPr lang="el-G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280, 283.</a:t>
            </a:r>
          </a:p>
          <a:p>
            <a:endParaRPr lang="el-GR" sz="1200" dirty="0"/>
          </a:p>
          <a:p>
            <a:pPr marL="228600" indent="-228600">
              <a:buAutoNum type="arabicPlain" startAt="12"/>
            </a:pPr>
            <a:r>
              <a:rPr lang="el-GR" sz="1200" dirty="0"/>
              <a:t>&amp; 19 Νοεμβρίου 1956. Θάνατοι κρατουμένων : ΓΕΩΡΓΙΟΣ ΝΙΚΟΛΑΟΥ &amp;ΑΝΔΡΕΑΣ ΠΑΝΑΓΙΩΤΟΥ</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246.</a:t>
            </a:r>
          </a:p>
          <a:p>
            <a:endParaRPr lang="el-GR" sz="1200" dirty="0"/>
          </a:p>
          <a:p>
            <a:r>
              <a:rPr lang="el-GR" sz="1200" dirty="0"/>
              <a:t>14 Νοεμβρίου 1956 : Εγγραφή  ελληνικής  προσφυγής  &amp; αγγλική  </a:t>
            </a:r>
            <a:r>
              <a:rPr lang="el-GR" sz="1200" dirty="0" err="1"/>
              <a:t>αντιπροσφυγή</a:t>
            </a:r>
            <a:r>
              <a:rPr lang="el-GR" sz="1200" dirty="0"/>
              <a:t> </a:t>
            </a:r>
          </a:p>
          <a:p>
            <a:r>
              <a:rPr lang="el-GR" sz="1200" dirty="0"/>
              <a:t>Γιώργος Γεωργής, </a:t>
            </a:r>
            <a:r>
              <a:rPr lang="el-GR" sz="1200" i="1" dirty="0"/>
              <a:t>Σεφέρης-Αβέρωφ : η ρήξη</a:t>
            </a:r>
            <a:r>
              <a:rPr lang="el-GR" sz="1200" dirty="0"/>
              <a:t>, Καστανιώτης, Αθήνα 2018, σελ. 57.</a:t>
            </a:r>
            <a:endParaRPr lang="en-US" sz="1200" dirty="0"/>
          </a:p>
          <a:p>
            <a:r>
              <a:rPr lang="en-US" sz="1200" dirty="0"/>
              <a:t>2 </a:t>
            </a:r>
            <a:r>
              <a:rPr lang="el-GR" sz="1200" dirty="0"/>
              <a:t>Νοεμβρίου 1956 : Ευρεία  έκταση  επιθετικής δράσης   εναντίον των Βρετανών </a:t>
            </a:r>
          </a:p>
          <a:p>
            <a:r>
              <a:rPr lang="el-GR" sz="1200" dirty="0"/>
              <a:t>24 Νοεμβρίου  1956 : Η ποινή του θανάτου   επιβάλλεται  σε ευρεία κλίμακα </a:t>
            </a:r>
            <a:endParaRPr lang="el-GR" sz="1200" dirty="0">
              <a:highlight>
                <a:srgbClr val="FFFF00"/>
              </a:highlight>
            </a:endParaRP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530, 539.</a:t>
            </a:r>
          </a:p>
          <a:p>
            <a:endParaRPr lang="el-CY" sz="1200" dirty="0"/>
          </a:p>
        </p:txBody>
      </p:sp>
    </p:spTree>
    <p:extLst>
      <p:ext uri="{BB962C8B-B14F-4D97-AF65-F5344CB8AC3E}">
        <p14:creationId xmlns:p14="http://schemas.microsoft.com/office/powerpoint/2010/main" val="31889366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5DBBF-CF8E-9DB4-4869-C5A63A3D441A}"/>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EF918516-62AD-877F-4740-A81AD7A3E8F1}"/>
              </a:ext>
            </a:extLst>
          </p:cNvPr>
          <p:cNvSpPr/>
          <p:nvPr/>
        </p:nvSpPr>
        <p:spPr>
          <a:xfrm>
            <a:off x="901153" y="816428"/>
            <a:ext cx="881978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ΔΕΚΕΜΒΡΙΟΣ  1956</a:t>
            </a:r>
            <a:endParaRPr lang="el-CY" dirty="0"/>
          </a:p>
        </p:txBody>
      </p:sp>
      <p:sp>
        <p:nvSpPr>
          <p:cNvPr id="8" name="Ορθογώνιο 7">
            <a:extLst>
              <a:ext uri="{FF2B5EF4-FFF2-40B4-BE49-F238E27FC236}">
                <a16:creationId xmlns:a16="http://schemas.microsoft.com/office/drawing/2014/main" id="{93EDF088-7AFB-5BF4-F9E6-307092BB9974}"/>
              </a:ext>
            </a:extLst>
          </p:cNvPr>
          <p:cNvSpPr/>
          <p:nvPr/>
        </p:nvSpPr>
        <p:spPr>
          <a:xfrm>
            <a:off x="901154" y="2819399"/>
            <a:ext cx="8819789" cy="339634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endParaRPr lang="el-GR" sz="1200" dirty="0"/>
          </a:p>
          <a:p>
            <a:endParaRPr lang="el-GR" sz="1200" dirty="0"/>
          </a:p>
          <a:p>
            <a:r>
              <a:rPr lang="el-GR" sz="1200" dirty="0"/>
              <a:t>18 Δεκεμβρίου 1956 : Σύλληψη  </a:t>
            </a:r>
            <a:r>
              <a:rPr lang="el-GR" sz="1200" dirty="0" err="1"/>
              <a:t>Παλληκαρίδη</a:t>
            </a:r>
            <a:r>
              <a:rPr lang="el-GR" sz="1200" dirty="0"/>
              <a:t> </a:t>
            </a:r>
          </a:p>
          <a:p>
            <a:endParaRPr lang="el-GR" sz="1200" dirty="0"/>
          </a:p>
          <a:p>
            <a:r>
              <a:rPr lang="el-GR" sz="1200" dirty="0"/>
              <a:t>19 Δεκεμβρίου  1956 : Επανεκλογή  Καραμανλή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201, 305.</a:t>
            </a:r>
          </a:p>
          <a:p>
            <a:endParaRPr lang="el-GR" sz="1200" dirty="0"/>
          </a:p>
          <a:p>
            <a:endParaRPr lang="el-GR" sz="1200" dirty="0"/>
          </a:p>
          <a:p>
            <a:r>
              <a:rPr lang="el-GR" sz="1200" dirty="0"/>
              <a:t>21 Δεκεμβρίου  1956 : Πρώην Γενικός Εισαγγελέας </a:t>
            </a:r>
            <a:r>
              <a:rPr lang="el-GR" sz="1200" dirty="0" err="1"/>
              <a:t>Κρίτων</a:t>
            </a:r>
            <a:r>
              <a:rPr lang="el-GR" sz="1200" dirty="0"/>
              <a:t> </a:t>
            </a:r>
            <a:r>
              <a:rPr lang="el-GR" sz="1200" dirty="0" err="1"/>
              <a:t>Τορναρίτης</a:t>
            </a:r>
            <a:r>
              <a:rPr lang="el-GR" sz="1200" dirty="0"/>
              <a:t> και  ένας αξιωματούχος  του Γραφείου Αποικιών  φεύγουν για  Σεϋχέλλες  για να συζητήσουν  με  τον Μακάριο.</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209.</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540.</a:t>
            </a:r>
          </a:p>
          <a:p>
            <a:endParaRPr lang="el-GR" sz="1200" dirty="0"/>
          </a:p>
          <a:p>
            <a:r>
              <a:rPr lang="el-GR" sz="1200" dirty="0"/>
              <a:t>31 Δεκεμβρίου  1956 : Μιχαήλ </a:t>
            </a:r>
            <a:r>
              <a:rPr lang="el-GR" sz="1200" dirty="0" err="1"/>
              <a:t>Γιωργάλλας</a:t>
            </a:r>
            <a:r>
              <a:rPr lang="el-GR" sz="1200" dirty="0"/>
              <a:t> -  </a:t>
            </a:r>
            <a:r>
              <a:rPr lang="el-GR" sz="1200" dirty="0" err="1"/>
              <a:t>Ζωοπηγή</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270.</a:t>
            </a:r>
          </a:p>
          <a:p>
            <a:endParaRPr lang="el-GR" sz="1200" dirty="0"/>
          </a:p>
          <a:p>
            <a:endParaRPr lang="el-GR" sz="1200" dirty="0"/>
          </a:p>
          <a:p>
            <a:endParaRPr lang="el-CY" sz="1200" dirty="0"/>
          </a:p>
          <a:p>
            <a:r>
              <a:rPr lang="el-GR" sz="1200" dirty="0"/>
              <a:t> </a:t>
            </a:r>
            <a:endParaRPr lang="el-CY" sz="1200" dirty="0"/>
          </a:p>
          <a:p>
            <a:endParaRPr lang="el-GR" sz="1200" dirty="0"/>
          </a:p>
        </p:txBody>
      </p:sp>
    </p:spTree>
    <p:extLst>
      <p:ext uri="{BB962C8B-B14F-4D97-AF65-F5344CB8AC3E}">
        <p14:creationId xmlns:p14="http://schemas.microsoft.com/office/powerpoint/2010/main" val="19746066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5E9D48-6E96-B34F-5894-E87FFC7DAEF9}"/>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10485BA8-EAF2-A1F5-836C-FB7063BAB60E}"/>
              </a:ext>
            </a:extLst>
          </p:cNvPr>
          <p:cNvSpPr/>
          <p:nvPr/>
        </p:nvSpPr>
        <p:spPr>
          <a:xfrm>
            <a:off x="389167" y="566057"/>
            <a:ext cx="6142262" cy="1360715"/>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1957 </a:t>
            </a:r>
            <a:endParaRPr lang="el-CY" dirty="0"/>
          </a:p>
        </p:txBody>
      </p:sp>
      <p:sp>
        <p:nvSpPr>
          <p:cNvPr id="3" name="Επεξήγηση: Κάτω βέλος 2">
            <a:extLst>
              <a:ext uri="{FF2B5EF4-FFF2-40B4-BE49-F238E27FC236}">
                <a16:creationId xmlns:a16="http://schemas.microsoft.com/office/drawing/2014/main" id="{92849D29-C314-FDD1-533E-5C11EAAA3F37}"/>
              </a:ext>
            </a:extLst>
          </p:cNvPr>
          <p:cNvSpPr/>
          <p:nvPr/>
        </p:nvSpPr>
        <p:spPr>
          <a:xfrm>
            <a:off x="6531430" y="566057"/>
            <a:ext cx="4767941" cy="1360715"/>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ΦΕΒΡΟΥΑΡΙΟΣ 1957</a:t>
            </a:r>
            <a:endParaRPr lang="el-CY" dirty="0"/>
          </a:p>
          <a:p>
            <a:pPr algn="ctr"/>
            <a:endParaRPr lang="el-CY" dirty="0"/>
          </a:p>
        </p:txBody>
      </p:sp>
      <p:sp>
        <p:nvSpPr>
          <p:cNvPr id="6" name="Ορθογώνιο 5">
            <a:extLst>
              <a:ext uri="{FF2B5EF4-FFF2-40B4-BE49-F238E27FC236}">
                <a16:creationId xmlns:a16="http://schemas.microsoft.com/office/drawing/2014/main" id="{67069BD0-12FB-0308-35FA-935671DE1169}"/>
              </a:ext>
            </a:extLst>
          </p:cNvPr>
          <p:cNvSpPr/>
          <p:nvPr/>
        </p:nvSpPr>
        <p:spPr>
          <a:xfrm>
            <a:off x="378279" y="2133601"/>
            <a:ext cx="6142268" cy="44304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endParaRPr lang="el-GR" sz="1200" dirty="0"/>
          </a:p>
          <a:p>
            <a:r>
              <a:rPr lang="en-US" sz="1200" dirty="0"/>
              <a:t>18/</a:t>
            </a:r>
            <a:r>
              <a:rPr lang="el-GR" sz="1200" dirty="0"/>
              <a:t>19 Ιανουαρίου  1957 : Ένας Τ/κ  αστυνομικός  σκοτώθηκε  και τρεις  άλλοι τραυματίστηκαν  σε βομβιστική  απόπειρα</a:t>
            </a:r>
            <a:r>
              <a:rPr lang="en-US" sz="1200" dirty="0"/>
              <a:t> </a:t>
            </a:r>
            <a:r>
              <a:rPr lang="el-GR" sz="1200" dirty="0"/>
              <a:t>σε ηλεκτροπαραγωγικό σταθμό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874.</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231.</a:t>
            </a:r>
          </a:p>
          <a:p>
            <a:endParaRPr lang="el-GR" sz="1200" dirty="0"/>
          </a:p>
          <a:p>
            <a:endParaRPr lang="el-GR" sz="1200" dirty="0"/>
          </a:p>
          <a:p>
            <a:r>
              <a:rPr lang="el-GR" sz="1200" dirty="0"/>
              <a:t>19 Ιανουαρίου  1957 :  Έθαψαν τον Μάρκο Δράκο στον περίβολο των Κεντρικών Φυλακών Λευκωσίας.</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306. </a:t>
            </a:r>
          </a:p>
          <a:p>
            <a:endParaRPr lang="el-GR" sz="1200" dirty="0"/>
          </a:p>
          <a:p>
            <a:r>
              <a:rPr lang="el-GR" sz="1200" dirty="0"/>
              <a:t>Βόμβες  σε αστυνομική  περίπολο  στην Αμμόχωστο  &amp; Απαγόρευση  κυκλοφορίας σε ολόκληρη  την πόλη </a:t>
            </a:r>
          </a:p>
          <a:p>
            <a:r>
              <a:rPr lang="el-GR" sz="1200" dirty="0"/>
              <a:t>Σύλληψη Σαμψών , </a:t>
            </a:r>
            <a:r>
              <a:rPr lang="el-GR" sz="1200" dirty="0" err="1"/>
              <a:t>Γιωρκάτζη</a:t>
            </a:r>
            <a:r>
              <a:rPr lang="el-GR" sz="1200" dirty="0"/>
              <a:t> &amp; Καραδήμα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231, 232.</a:t>
            </a:r>
          </a:p>
          <a:p>
            <a:endParaRPr lang="el-GR" sz="1200" dirty="0"/>
          </a:p>
          <a:p>
            <a:endParaRPr lang="el-GR" sz="1200" dirty="0"/>
          </a:p>
          <a:p>
            <a:endParaRPr lang="el-GR" sz="1200" dirty="0"/>
          </a:p>
          <a:p>
            <a:endParaRPr lang="el-CY" sz="1200" dirty="0"/>
          </a:p>
          <a:p>
            <a:pPr algn="ctr"/>
            <a:endParaRPr lang="el-CY" dirty="0"/>
          </a:p>
        </p:txBody>
      </p:sp>
      <p:sp>
        <p:nvSpPr>
          <p:cNvPr id="7" name="Ορθογώνιο 6">
            <a:extLst>
              <a:ext uri="{FF2B5EF4-FFF2-40B4-BE49-F238E27FC236}">
                <a16:creationId xmlns:a16="http://schemas.microsoft.com/office/drawing/2014/main" id="{B60C98F6-1B77-F0E7-3F08-0DEA0421161C}"/>
              </a:ext>
            </a:extLst>
          </p:cNvPr>
          <p:cNvSpPr/>
          <p:nvPr/>
        </p:nvSpPr>
        <p:spPr>
          <a:xfrm>
            <a:off x="6531429" y="2133601"/>
            <a:ext cx="4767942" cy="443048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100" dirty="0"/>
          </a:p>
          <a:p>
            <a:endParaRPr lang="el-GR" sz="1200" dirty="0"/>
          </a:p>
          <a:p>
            <a:r>
              <a:rPr lang="el-GR" sz="1200" dirty="0"/>
              <a:t>18 Φεβρουαρίου 1957  :  11</a:t>
            </a:r>
            <a:r>
              <a:rPr lang="el-GR" sz="1200" baseline="30000" dirty="0"/>
              <a:t>ης</a:t>
            </a:r>
            <a:r>
              <a:rPr lang="el-GR" sz="1200" dirty="0"/>
              <a:t>  Σύνοδος  Γενικής  Συνέλευσης   : Βρετανική  καταγγελία  κατά  της Ελλάδας για την  υποστήριξη της  τρομοκρατίας  </a:t>
            </a:r>
          </a:p>
          <a:p>
            <a:r>
              <a:rPr lang="el-GR" sz="1200" dirty="0"/>
              <a:t>Εγγραφή των δύο προσφυγών στην ημερήσια διάταξη του ΟΗΕ</a:t>
            </a:r>
          </a:p>
          <a:p>
            <a:endParaRPr lang="el-GR" sz="1200" dirty="0"/>
          </a:p>
          <a:p>
            <a:r>
              <a:rPr lang="el-GR" sz="1200" dirty="0"/>
              <a:t>22/26 Φεβρουαρίου 1957 : Γενική  Συνέλευση  : ψήφισμα  1013 </a:t>
            </a:r>
            <a:r>
              <a:rPr lang="en-US" sz="1200" dirty="0"/>
              <a:t>IX  66</a:t>
            </a:r>
            <a:r>
              <a:rPr lang="el-GR" sz="1200" baseline="30000" dirty="0"/>
              <a:t>η</a:t>
            </a:r>
            <a:r>
              <a:rPr lang="el-GR" sz="1200" dirty="0"/>
              <a:t> Ολομέλεια</a:t>
            </a:r>
          </a:p>
          <a:p>
            <a:r>
              <a:rPr lang="el-GR" sz="1200" dirty="0"/>
              <a:t>Σύλληψη Τσιάρτα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217, 229, 232, 261.</a:t>
            </a:r>
          </a:p>
          <a:p>
            <a:endParaRPr lang="el-GR" sz="1200" dirty="0"/>
          </a:p>
          <a:p>
            <a:r>
              <a:rPr lang="el-GR" sz="1200" dirty="0"/>
              <a:t>23 Φεβρουαρίου 1957 :  Η Ελλάδα απέσυρε  τον φάκελο  για τις  φρικαλεότητες  από τη Γραμματεία  του ΟΗΕ</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254.</a:t>
            </a:r>
          </a:p>
          <a:p>
            <a:endParaRPr lang="el-GR" sz="1200" dirty="0"/>
          </a:p>
          <a:p>
            <a:r>
              <a:rPr lang="el-GR" sz="1200" dirty="0"/>
              <a:t>17 Φεβρουαρίου  1957 :  </a:t>
            </a:r>
            <a:r>
              <a:rPr lang="el-GR" sz="1200" dirty="0" err="1"/>
              <a:t>Πελέντρι</a:t>
            </a:r>
            <a:r>
              <a:rPr lang="el-GR" sz="1200" dirty="0"/>
              <a:t> Στέλιος Λένας,  Δημήτρης Χριστοδούλου &amp; Σωτήρης Τσαγκάρης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550.</a:t>
            </a:r>
          </a:p>
          <a:p>
            <a:endParaRPr lang="el-GR" sz="1200" dirty="0"/>
          </a:p>
          <a:p>
            <a:endParaRPr lang="el-CY" sz="900" dirty="0"/>
          </a:p>
        </p:txBody>
      </p:sp>
    </p:spTree>
    <p:extLst>
      <p:ext uri="{BB962C8B-B14F-4D97-AF65-F5344CB8AC3E}">
        <p14:creationId xmlns:p14="http://schemas.microsoft.com/office/powerpoint/2010/main" val="28149171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2AD20-6010-CA45-D175-E49F13801CBF}"/>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A278DAEB-D24D-3C71-A3E2-731661BF9B3A}"/>
              </a:ext>
            </a:extLst>
          </p:cNvPr>
          <p:cNvSpPr/>
          <p:nvPr/>
        </p:nvSpPr>
        <p:spPr>
          <a:xfrm>
            <a:off x="274862" y="478967"/>
            <a:ext cx="1173207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ΜΑΡΤΙΟΣ 1957</a:t>
            </a:r>
            <a:endParaRPr lang="el-CY" dirty="0"/>
          </a:p>
          <a:p>
            <a:pPr algn="ctr"/>
            <a:endParaRPr lang="el-CY" dirty="0"/>
          </a:p>
        </p:txBody>
      </p:sp>
      <p:sp>
        <p:nvSpPr>
          <p:cNvPr id="7" name="Ορθογώνιο 6">
            <a:extLst>
              <a:ext uri="{FF2B5EF4-FFF2-40B4-BE49-F238E27FC236}">
                <a16:creationId xmlns:a16="http://schemas.microsoft.com/office/drawing/2014/main" id="{E117C23D-72C6-7B7F-A27D-490815CF7D0E}"/>
              </a:ext>
            </a:extLst>
          </p:cNvPr>
          <p:cNvSpPr/>
          <p:nvPr/>
        </p:nvSpPr>
        <p:spPr>
          <a:xfrm>
            <a:off x="274863" y="2449286"/>
            <a:ext cx="11732079" cy="430973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100" dirty="0"/>
          </a:p>
          <a:p>
            <a:r>
              <a:rPr lang="tr-TR" sz="1200" dirty="0"/>
              <a:t>14 </a:t>
            </a:r>
            <a:r>
              <a:rPr lang="el-GR" sz="1200" dirty="0"/>
              <a:t>Μαρτίου 1957 :  Εκεχειρία</a:t>
            </a:r>
            <a:endParaRPr lang="tr-TR" sz="1200" dirty="0"/>
          </a:p>
          <a:p>
            <a:r>
              <a:rPr lang="tr-TR" sz="1200" dirty="0"/>
              <a:t>2</a:t>
            </a:r>
            <a:r>
              <a:rPr lang="el-GR" sz="1200" dirty="0"/>
              <a:t>8 Μαρτίου   1957  : </a:t>
            </a:r>
            <a:r>
              <a:rPr lang="en-US" sz="1200" dirty="0"/>
              <a:t>Lennox</a:t>
            </a:r>
            <a:r>
              <a:rPr lang="tr-TR" sz="1200" dirty="0"/>
              <a:t> </a:t>
            </a:r>
            <a:r>
              <a:rPr lang="en-US" sz="1200" dirty="0"/>
              <a:t>Boyd </a:t>
            </a:r>
            <a:r>
              <a:rPr lang="el-GR" sz="1200" dirty="0"/>
              <a:t> ανακοινώνει  στη Βουλή  των  Κοινοτήτων  την απελευθέρωση  του Μακαρίου  </a:t>
            </a:r>
          </a:p>
          <a:p>
            <a:r>
              <a:rPr lang="el-GR" sz="1200" dirty="0"/>
              <a:t> </a:t>
            </a: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462, 897, 905.</a:t>
            </a:r>
          </a:p>
          <a:p>
            <a:endParaRPr lang="el-GR" sz="1200" dirty="0"/>
          </a:p>
          <a:p>
            <a:r>
              <a:rPr lang="el-GR" sz="1200" dirty="0"/>
              <a:t>14 Μαρτίου 1957 : Ευαγόρας </a:t>
            </a:r>
            <a:r>
              <a:rPr lang="el-GR" sz="1200" dirty="0" err="1"/>
              <a:t>Παλλικαρίδης</a:t>
            </a:r>
            <a:r>
              <a:rPr lang="el-GR" sz="1200" dirty="0"/>
              <a:t> </a:t>
            </a:r>
          </a:p>
          <a:p>
            <a:r>
              <a:rPr lang="el-GR" sz="1200" dirty="0"/>
              <a:t>14/28 Μαρτίου 1957 : Κήρυξη  αναστολής  εχθροπραξιών   από  την πλευρά της ΕΟΚΑ μετά την  πρόταση  του μητροπολίτη Κιτίου &amp; του Έλληνα Γενικού Πρόξενου</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306, 318.</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235.</a:t>
            </a:r>
          </a:p>
          <a:p>
            <a:endParaRPr lang="el-GR" sz="1200" dirty="0"/>
          </a:p>
          <a:p>
            <a:r>
              <a:rPr lang="el-GR" sz="1200" dirty="0"/>
              <a:t>4 Μαρτίου 1957 :  Γρηγόρης Αυξεντίου     στα  Φυλακισμένα Τμήματα</a:t>
            </a:r>
          </a:p>
          <a:p>
            <a:r>
              <a:rPr lang="el-GR" sz="1200" dirty="0"/>
              <a:t>29 Μαρτίου 1957 : Στυλιανός Λένας στα  Φυλακισμένα Τμήματα</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221.</a:t>
            </a:r>
          </a:p>
          <a:p>
            <a:endParaRPr lang="el-GR" sz="1200" dirty="0"/>
          </a:p>
          <a:p>
            <a:r>
              <a:rPr lang="el-GR" sz="1200" dirty="0"/>
              <a:t>31 Μαρτίου  1957 : Εκεχειρία </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 </a:t>
            </a:r>
            <a:r>
              <a:rPr lang="el-GR" sz="1200" dirty="0"/>
              <a:t>129.</a:t>
            </a:r>
          </a:p>
          <a:p>
            <a:r>
              <a:rPr lang="el-GR" sz="1200" dirty="0"/>
              <a:t>7 Μαρτίου  1957 : Πάφος  Χρήστος </a:t>
            </a:r>
            <a:r>
              <a:rPr lang="el-GR" sz="1200" dirty="0" err="1"/>
              <a:t>Κέλης</a:t>
            </a:r>
            <a:r>
              <a:rPr lang="el-GR" sz="1200" dirty="0"/>
              <a:t> &amp; Μιλτιάδης Στυλιανού </a:t>
            </a:r>
          </a:p>
          <a:p>
            <a:r>
              <a:rPr lang="el-GR" sz="1200" dirty="0"/>
              <a:t>21 Μαρτίου  1957  :  Πετράκης  Κυπριανού –</a:t>
            </a:r>
            <a:r>
              <a:rPr lang="el-GR" sz="1200" dirty="0" err="1"/>
              <a:t>Ορά</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559, 562.</a:t>
            </a:r>
          </a:p>
          <a:p>
            <a:endParaRPr lang="el-CY" sz="1200" dirty="0"/>
          </a:p>
          <a:p>
            <a:pPr algn="ctr"/>
            <a:endParaRPr lang="el-CY" sz="900" dirty="0"/>
          </a:p>
        </p:txBody>
      </p:sp>
    </p:spTree>
    <p:extLst>
      <p:ext uri="{BB962C8B-B14F-4D97-AF65-F5344CB8AC3E}">
        <p14:creationId xmlns:p14="http://schemas.microsoft.com/office/powerpoint/2010/main" val="2984409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AE4F1-5B9C-0FC2-798B-17D95DF4EDFE}"/>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82D6CDAE-1D82-ED22-038A-19F79A3260BB}"/>
              </a:ext>
            </a:extLst>
          </p:cNvPr>
          <p:cNvSpPr/>
          <p:nvPr/>
        </p:nvSpPr>
        <p:spPr>
          <a:xfrm>
            <a:off x="585106" y="805539"/>
            <a:ext cx="105591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ΑΠΡΙΛΙΟΣ 1957</a:t>
            </a:r>
            <a:endParaRPr lang="el-CY" dirty="0"/>
          </a:p>
        </p:txBody>
      </p:sp>
      <p:sp>
        <p:nvSpPr>
          <p:cNvPr id="8" name="Ορθογώνιο 7">
            <a:extLst>
              <a:ext uri="{FF2B5EF4-FFF2-40B4-BE49-F238E27FC236}">
                <a16:creationId xmlns:a16="http://schemas.microsoft.com/office/drawing/2014/main" id="{2D6508DF-068D-8B53-1672-17C2ED89954E}"/>
              </a:ext>
            </a:extLst>
          </p:cNvPr>
          <p:cNvSpPr/>
          <p:nvPr/>
        </p:nvSpPr>
        <p:spPr>
          <a:xfrm>
            <a:off x="585106" y="2764968"/>
            <a:ext cx="10559143" cy="362494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tr-TR" sz="1200" dirty="0"/>
          </a:p>
          <a:p>
            <a:r>
              <a:rPr lang="el-GR" sz="1200" dirty="0"/>
              <a:t>4 Απριλίου  1957 : Τερματίζεται η προσωποκράτηση &amp; ο κατ’  </a:t>
            </a:r>
            <a:r>
              <a:rPr lang="el-GR" sz="1200" dirty="0" err="1"/>
              <a:t>οίκον</a:t>
            </a:r>
            <a:r>
              <a:rPr lang="el-GR" sz="1200" dirty="0"/>
              <a:t>  περιορισμός του Κρανιδιώτη </a:t>
            </a:r>
          </a:p>
          <a:p>
            <a:endParaRPr lang="el-GR" sz="1200" dirty="0"/>
          </a:p>
          <a:p>
            <a:r>
              <a:rPr lang="el-GR" sz="1200" dirty="0"/>
              <a:t>Γιώργος Γεωργής, </a:t>
            </a:r>
            <a:r>
              <a:rPr lang="el-GR" sz="1200" i="1" dirty="0"/>
              <a:t>Σεφέρης-Αβέρωφ : η ρήξη</a:t>
            </a:r>
            <a:r>
              <a:rPr lang="el-GR" sz="1200" dirty="0"/>
              <a:t>, Καστανιώτης, Αθήνα 2018, σελ. 106.</a:t>
            </a:r>
          </a:p>
          <a:p>
            <a:endParaRPr lang="el-GR" sz="1200" dirty="0"/>
          </a:p>
          <a:p>
            <a:r>
              <a:rPr lang="el-GR" sz="1200" dirty="0"/>
              <a:t>4 Απριλίου 1957 : Τροποποιήσεις  των Κανονισμών Έκτακτης  Ανάγκης  - Κατάργηση  της ποινής  του θανάτου  για  πολλά αδικήματα</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917.</a:t>
            </a:r>
          </a:p>
          <a:p>
            <a:endParaRPr lang="el-CY" sz="1200" dirty="0"/>
          </a:p>
          <a:p>
            <a:r>
              <a:rPr lang="el-GR" sz="1200" dirty="0"/>
              <a:t>17 Απριλίου  1957 : Φθάνει στην  Αθήνα ο Μακάριος. Στο αεροδρόμιο δεν παρέστη ο Πρωθυπουργός.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352</a:t>
            </a:r>
            <a:r>
              <a:rPr lang="en-US" sz="1200" dirty="0"/>
              <a:t> IV.</a:t>
            </a:r>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237, 239.</a:t>
            </a:r>
          </a:p>
          <a:p>
            <a:endParaRPr lang="el-GR" sz="1200" dirty="0"/>
          </a:p>
          <a:p>
            <a:r>
              <a:rPr lang="el-GR" sz="1200" dirty="0"/>
              <a:t>4 Απριλίου  1957 : Κατάθεση Μιχαλάκη  Χρήστου Ρωσσίδη  σε σχέση με δολοφονία του Βρετανού </a:t>
            </a:r>
            <a:r>
              <a:rPr lang="el-GR" sz="1200" dirty="0" err="1"/>
              <a:t>Ronald</a:t>
            </a:r>
            <a:r>
              <a:rPr lang="el-GR" sz="1200" dirty="0"/>
              <a:t> </a:t>
            </a:r>
            <a:r>
              <a:rPr lang="el-GR" sz="1200" dirty="0" err="1"/>
              <a:t>Shilton</a:t>
            </a:r>
            <a:endParaRPr lang="el-GR" sz="1200" dirty="0"/>
          </a:p>
          <a:p>
            <a:r>
              <a:rPr lang="el-GR" sz="1200" dirty="0"/>
              <a:t>18 Απριλίου 1957 :  </a:t>
            </a:r>
            <a:r>
              <a:rPr lang="tr-TR" sz="1200" dirty="0"/>
              <a:t>Fazıl Küçük  </a:t>
            </a:r>
            <a:r>
              <a:rPr lang="el-GR" sz="1200" dirty="0"/>
              <a:t>«οι  προτάσεις </a:t>
            </a:r>
            <a:r>
              <a:rPr lang="en-US" sz="1200" dirty="0"/>
              <a:t>Radcliffe </a:t>
            </a:r>
            <a:r>
              <a:rPr lang="el-GR" sz="1200" dirty="0"/>
              <a:t>θα ισοδυναμούν  με το σκάψιμο  των τάφων 120.000 Τ/κ »</a:t>
            </a:r>
            <a:r>
              <a:rPr lang="tr-TR" sz="1200" dirty="0"/>
              <a:t> </a:t>
            </a:r>
            <a:endParaRPr lang="el-GR" sz="1200" dirty="0"/>
          </a:p>
          <a:p>
            <a:r>
              <a:rPr lang="el-GR" sz="1200" dirty="0"/>
              <a:t>30 Απριλίου 1957 :  Επικοινωνία  Βλάχου – Γρίβα  και ο  υπαινιγμός   για  οφέλη  από τερματισμό στρατιωτικής  δράσης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238, 240, 248.</a:t>
            </a:r>
          </a:p>
          <a:p>
            <a:endParaRPr lang="el-GR" sz="1200" dirty="0"/>
          </a:p>
          <a:p>
            <a:endParaRPr lang="el-CY" sz="1200" dirty="0"/>
          </a:p>
        </p:txBody>
      </p:sp>
    </p:spTree>
    <p:extLst>
      <p:ext uri="{BB962C8B-B14F-4D97-AF65-F5344CB8AC3E}">
        <p14:creationId xmlns:p14="http://schemas.microsoft.com/office/powerpoint/2010/main" val="15466731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0F36D-9342-49A5-7C69-9DC572F1FFEF}"/>
            </a:ext>
          </a:extLst>
        </p:cNvPr>
        <p:cNvGrpSpPr/>
        <p:nvPr/>
      </p:nvGrpSpPr>
      <p:grpSpPr>
        <a:xfrm>
          <a:off x="0" y="0"/>
          <a:ext cx="0" cy="0"/>
          <a:chOff x="0" y="0"/>
          <a:chExt cx="0" cy="0"/>
        </a:xfrm>
      </p:grpSpPr>
      <p:sp>
        <p:nvSpPr>
          <p:cNvPr id="5" name="Επεξήγηση: Κάτω βέλος 4">
            <a:extLst>
              <a:ext uri="{FF2B5EF4-FFF2-40B4-BE49-F238E27FC236}">
                <a16:creationId xmlns:a16="http://schemas.microsoft.com/office/drawing/2014/main" id="{A69912A3-519B-CC98-A40F-AC658AA31AC2}"/>
              </a:ext>
            </a:extLst>
          </p:cNvPr>
          <p:cNvSpPr/>
          <p:nvPr/>
        </p:nvSpPr>
        <p:spPr>
          <a:xfrm>
            <a:off x="634733" y="664026"/>
            <a:ext cx="10140044"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ΜΑΙΟΣ  1957 </a:t>
            </a:r>
            <a:endParaRPr lang="el-CY" dirty="0"/>
          </a:p>
        </p:txBody>
      </p:sp>
      <p:sp>
        <p:nvSpPr>
          <p:cNvPr id="9" name="Ορθογώνιο 8">
            <a:extLst>
              <a:ext uri="{FF2B5EF4-FFF2-40B4-BE49-F238E27FC236}">
                <a16:creationId xmlns:a16="http://schemas.microsoft.com/office/drawing/2014/main" id="{E8A378DC-0810-F18B-9CEF-958B6E0EA8F2}"/>
              </a:ext>
            </a:extLst>
          </p:cNvPr>
          <p:cNvSpPr/>
          <p:nvPr/>
        </p:nvSpPr>
        <p:spPr>
          <a:xfrm>
            <a:off x="634733" y="2764969"/>
            <a:ext cx="10140044" cy="381000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nSpc>
                <a:spcPts val="1648"/>
              </a:lnSpc>
            </a:pPr>
            <a:r>
              <a:rPr lang="el-GR" sz="1200" dirty="0">
                <a:latin typeface="SansumiExtraBoldRegular"/>
              </a:rPr>
              <a:t>23 Μαΐου 1957: Ο Δικαστής </a:t>
            </a:r>
            <a:r>
              <a:rPr lang="el-GR" sz="1200" dirty="0" err="1">
                <a:latin typeface="SansumiExtraBoldRegular"/>
              </a:rPr>
              <a:t>Μπέρvαρvτ</a:t>
            </a:r>
            <a:r>
              <a:rPr lang="el-GR" sz="1200" dirty="0">
                <a:latin typeface="SansumiExtraBoldRegular"/>
              </a:rPr>
              <a:t>  </a:t>
            </a:r>
            <a:r>
              <a:rPr lang="en-US" sz="1200" dirty="0">
                <a:latin typeface="SansumiExtraBoldRegular"/>
              </a:rPr>
              <a:t>Shaw </a:t>
            </a:r>
            <a:r>
              <a:rPr lang="el-GR" sz="1200" dirty="0">
                <a:latin typeface="SansumiExtraBoldRegular"/>
              </a:rPr>
              <a:t> </a:t>
            </a:r>
            <a:r>
              <a:rPr lang="el-GR" sz="1200" dirty="0" err="1">
                <a:latin typeface="SansumiExtraBoldRegular"/>
              </a:rPr>
              <a:t>αθωώvει</a:t>
            </a:r>
            <a:r>
              <a:rPr lang="el-GR" sz="1200" dirty="0">
                <a:latin typeface="SansumiExtraBoldRegular"/>
              </a:rPr>
              <a:t> </a:t>
            </a:r>
            <a:r>
              <a:rPr lang="el-GR" sz="1200" dirty="0" err="1">
                <a:latin typeface="SansumiExtraBoldRegular"/>
              </a:rPr>
              <a:t>τoν</a:t>
            </a:r>
            <a:r>
              <a:rPr lang="el-GR" sz="1200" dirty="0">
                <a:latin typeface="SansumiExtraBoldRegular"/>
              </a:rPr>
              <a:t> </a:t>
            </a:r>
            <a:r>
              <a:rPr lang="el-GR" sz="1200" dirty="0" err="1">
                <a:latin typeface="SansumiExtraBoldRegular"/>
              </a:rPr>
              <a:t>Νίκo</a:t>
            </a:r>
            <a:r>
              <a:rPr lang="el-GR" sz="1200" dirty="0">
                <a:latin typeface="SansumiExtraBoldRegular"/>
              </a:rPr>
              <a:t> </a:t>
            </a:r>
            <a:r>
              <a:rPr lang="el-GR" sz="1200" dirty="0" err="1">
                <a:latin typeface="SansumiExtraBoldRegular"/>
              </a:rPr>
              <a:t>Σαμψώv</a:t>
            </a:r>
            <a:r>
              <a:rPr lang="el-GR" sz="1200" dirty="0">
                <a:latin typeface="SansumiExtraBoldRegular"/>
              </a:rPr>
              <a:t> από την  </a:t>
            </a:r>
            <a:r>
              <a:rPr lang="el-GR" sz="1200" dirty="0" err="1">
                <a:latin typeface="SansumiExtraBoldRegular"/>
              </a:rPr>
              <a:t>κατηγoρία</a:t>
            </a:r>
            <a:r>
              <a:rPr lang="el-GR" sz="1200" dirty="0">
                <a:latin typeface="SansumiExtraBoldRegular"/>
              </a:rPr>
              <a:t> ότι σκότωσε </a:t>
            </a:r>
            <a:r>
              <a:rPr lang="el-GR" sz="1200" dirty="0" err="1">
                <a:latin typeface="SansumiExtraBoldRegular"/>
              </a:rPr>
              <a:t>βρετταvό</a:t>
            </a:r>
            <a:r>
              <a:rPr lang="el-GR" sz="1200" dirty="0">
                <a:latin typeface="SansumiExtraBoldRegular"/>
              </a:rPr>
              <a:t> </a:t>
            </a:r>
            <a:r>
              <a:rPr lang="el-GR" sz="1200" dirty="0" err="1">
                <a:latin typeface="SansumiExtraBoldRegular"/>
              </a:rPr>
              <a:t>Λoχία</a:t>
            </a:r>
            <a:r>
              <a:rPr lang="el-GR" sz="1200" dirty="0">
                <a:latin typeface="SansumiExtraBoldRegular"/>
              </a:rPr>
              <a:t> στη Λευκωσία.</a:t>
            </a:r>
          </a:p>
          <a:p>
            <a:pPr>
              <a:lnSpc>
                <a:spcPts val="1648"/>
              </a:lnSpc>
            </a:pPr>
            <a:r>
              <a:rPr lang="el-GR" sz="1200" dirty="0">
                <a:latin typeface="SansumiExtraBoldRegular"/>
              </a:rPr>
              <a:t>Επιστροφή Α. </a:t>
            </a:r>
            <a:r>
              <a:rPr lang="el-GR" sz="1200" dirty="0" err="1">
                <a:latin typeface="SansumiExtraBoldRegular"/>
              </a:rPr>
              <a:t>Ζαρτίδη</a:t>
            </a:r>
            <a:r>
              <a:rPr lang="el-GR" sz="1200" dirty="0">
                <a:latin typeface="SansumiExtraBoldRegular"/>
              </a:rPr>
              <a:t> </a:t>
            </a:r>
          </a:p>
          <a:p>
            <a:pPr>
              <a:lnSpc>
                <a:spcPts val="1648"/>
              </a:lnSpc>
            </a:pPr>
            <a:endParaRPr lang="el-GR" sz="1200" dirty="0">
              <a:latin typeface="SansumiExtraBoldRegular"/>
            </a:endParaRP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337, 357.</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a:t>
            </a:r>
            <a:r>
              <a:rPr lang="en-US" sz="1200" dirty="0"/>
              <a:t>46</a:t>
            </a:r>
            <a:r>
              <a:rPr lang="el-GR" sz="1200" dirty="0"/>
              <a:t>.</a:t>
            </a:r>
          </a:p>
          <a:p>
            <a:endParaRPr lang="el-GR" sz="1200" dirty="0"/>
          </a:p>
          <a:p>
            <a:r>
              <a:rPr lang="el-GR" sz="1200" dirty="0"/>
              <a:t>13 Μαΐου 1957 :   </a:t>
            </a:r>
            <a:r>
              <a:rPr lang="el-GR" sz="1200" dirty="0" err="1"/>
              <a:t>Μιλικούρι</a:t>
            </a:r>
            <a:r>
              <a:rPr lang="el-GR" sz="1200" dirty="0"/>
              <a:t>, ήρθη η  απαγόρευση  κυκλοφορίας &amp; μαζική διαμαρτυρία  των  κατοίκων </a:t>
            </a:r>
          </a:p>
          <a:p>
            <a:r>
              <a:rPr lang="el-GR" sz="1200" dirty="0"/>
              <a:t>24 Μαΐου  1957 :  Ο  </a:t>
            </a:r>
            <a:r>
              <a:rPr lang="en-US" sz="1200" dirty="0"/>
              <a:t>John Reddaway </a:t>
            </a:r>
            <a:r>
              <a:rPr lang="el-GR" sz="1200" dirty="0"/>
              <a:t>απευθύνεται στους δημάρχους  για το  ζήτημα της  βίας στην Κύπρο</a:t>
            </a:r>
          </a:p>
          <a:p>
            <a:r>
              <a:rPr lang="el-GR" sz="1200" dirty="0"/>
              <a:t>25 Μαΐου  1957 : ΠΕΚΑ κήρυξε  γενική απεργία </a:t>
            </a:r>
          </a:p>
          <a:p>
            <a:r>
              <a:rPr lang="el-GR" sz="1200" dirty="0"/>
              <a:t>Αθώωση  Μιχαήλ </a:t>
            </a:r>
            <a:r>
              <a:rPr lang="el-GR" sz="1200" dirty="0" err="1"/>
              <a:t>Θρασυβουλίδη</a:t>
            </a:r>
            <a:r>
              <a:rPr lang="el-GR" sz="1200" dirty="0"/>
              <a:t>  για την  υπόθεση του </a:t>
            </a:r>
            <a:r>
              <a:rPr lang="el-GR" sz="1200" dirty="0" err="1"/>
              <a:t>Βάσου</a:t>
            </a:r>
            <a:r>
              <a:rPr lang="el-GR" sz="1200" dirty="0"/>
              <a:t> </a:t>
            </a:r>
            <a:r>
              <a:rPr lang="el-GR" sz="1200" dirty="0" err="1"/>
              <a:t>Καραπαττά</a:t>
            </a:r>
            <a:endParaRPr lang="el-GR" sz="1200" dirty="0"/>
          </a:p>
          <a:p>
            <a:r>
              <a:rPr lang="el-GR" sz="1200" dirty="0"/>
              <a:t>Ο Γενικός Γραμματέας ΝΑΤΟ  </a:t>
            </a:r>
            <a:r>
              <a:rPr lang="en-US" sz="1200" dirty="0"/>
              <a:t> </a:t>
            </a:r>
            <a:r>
              <a:rPr lang="el-GR" sz="1200" dirty="0"/>
              <a:t> </a:t>
            </a:r>
            <a:r>
              <a:rPr lang="en-US" sz="1200" dirty="0"/>
              <a:t>Spaak  </a:t>
            </a:r>
            <a:r>
              <a:rPr lang="el-GR" sz="1200" dirty="0"/>
              <a:t>προτείνει  τη λύση ανεξάρτητου  κράτους στην Τουρκία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241, 242, 243, 247, 260. </a:t>
            </a:r>
          </a:p>
          <a:p>
            <a:endParaRPr lang="el-GR" sz="1200" dirty="0"/>
          </a:p>
          <a:p>
            <a:r>
              <a:rPr lang="el-GR" sz="1200" dirty="0"/>
              <a:t>16 Μαΐου  1957 :  </a:t>
            </a:r>
            <a:r>
              <a:rPr lang="en-US" sz="1200" dirty="0"/>
              <a:t>Paul Henri Spaak  &amp; </a:t>
            </a:r>
            <a:r>
              <a:rPr lang="el-GR" sz="1200" dirty="0"/>
              <a:t>υπόμνημα που  πρότεινε  ένα ανεξάρτητο  κυπριακό  κράτος </a:t>
            </a:r>
            <a:endParaRPr lang="en-US" sz="1200" dirty="0"/>
          </a:p>
          <a:p>
            <a:r>
              <a:rPr lang="el-GR" sz="1200" dirty="0"/>
              <a:t>20 Μαΐου  1957 :  Αβέρωφ   Βουλή  των Ελλήνων  Απόρριψη  μεσολάβησης  ΝΑΤΟ    και  ανεξαρτησίας  &amp; εφαρμογή  της αρχής της αυτοδιάθεσης </a:t>
            </a:r>
          </a:p>
          <a:p>
            <a:endParaRPr lang="el-GR" sz="1200" dirty="0"/>
          </a:p>
          <a:p>
            <a:r>
              <a:rPr lang="el-GR" sz="1200" dirty="0"/>
              <a:t>Γιώργος Γεωργής, </a:t>
            </a:r>
            <a:r>
              <a:rPr lang="el-GR" sz="1200" i="1" dirty="0"/>
              <a:t>Σεφέρης-Αβέρωφ : η ρήξη</a:t>
            </a:r>
            <a:r>
              <a:rPr lang="el-GR" sz="1200" dirty="0"/>
              <a:t>, Καστανιώτης, Αθήνα 2018, </a:t>
            </a:r>
            <a:r>
              <a:rPr lang="el-GR" sz="1200" dirty="0" err="1"/>
              <a:t>σσ</a:t>
            </a:r>
            <a:r>
              <a:rPr lang="el-GR" sz="1200" dirty="0"/>
              <a:t>. 136, 137.</a:t>
            </a:r>
          </a:p>
        </p:txBody>
      </p:sp>
    </p:spTree>
    <p:extLst>
      <p:ext uri="{BB962C8B-B14F-4D97-AF65-F5344CB8AC3E}">
        <p14:creationId xmlns:p14="http://schemas.microsoft.com/office/powerpoint/2010/main" val="7037955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2AB40-DCCD-D771-D1B9-26DC5CEC390C}"/>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76BE60A9-763B-559E-1C32-F9FFE45838A6}"/>
              </a:ext>
            </a:extLst>
          </p:cNvPr>
          <p:cNvSpPr/>
          <p:nvPr/>
        </p:nvSpPr>
        <p:spPr>
          <a:xfrm>
            <a:off x="293911" y="903514"/>
            <a:ext cx="2347687"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1957</a:t>
            </a:r>
            <a:endParaRPr lang="el-CY" dirty="0"/>
          </a:p>
        </p:txBody>
      </p:sp>
      <p:sp>
        <p:nvSpPr>
          <p:cNvPr id="3" name="Επεξήγηση: Κάτω βέλος 2">
            <a:extLst>
              <a:ext uri="{FF2B5EF4-FFF2-40B4-BE49-F238E27FC236}">
                <a16:creationId xmlns:a16="http://schemas.microsoft.com/office/drawing/2014/main" id="{4288C52D-038E-EE85-93E9-B8646C1C72C7}"/>
              </a:ext>
            </a:extLst>
          </p:cNvPr>
          <p:cNvSpPr/>
          <p:nvPr/>
        </p:nvSpPr>
        <p:spPr>
          <a:xfrm>
            <a:off x="2641599" y="903514"/>
            <a:ext cx="68665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ΙΟΥΛΙΟΣ 1957</a:t>
            </a:r>
            <a:endParaRPr lang="el-CY" dirty="0"/>
          </a:p>
          <a:p>
            <a:pPr algn="ctr"/>
            <a:endParaRPr lang="el-CY" dirty="0"/>
          </a:p>
        </p:txBody>
      </p:sp>
      <p:sp>
        <p:nvSpPr>
          <p:cNvPr id="6" name="Ορθογώνιο 5">
            <a:extLst>
              <a:ext uri="{FF2B5EF4-FFF2-40B4-BE49-F238E27FC236}">
                <a16:creationId xmlns:a16="http://schemas.microsoft.com/office/drawing/2014/main" id="{52688F14-6E20-39A4-D0CF-9226F24D1CF8}"/>
              </a:ext>
            </a:extLst>
          </p:cNvPr>
          <p:cNvSpPr/>
          <p:nvPr/>
        </p:nvSpPr>
        <p:spPr>
          <a:xfrm>
            <a:off x="315684" y="2992335"/>
            <a:ext cx="23259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Παραίτηση   Τούρκων δημοτικών συμβούλων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1009.</a:t>
            </a:r>
          </a:p>
          <a:p>
            <a:endParaRPr lang="el-GR" sz="1200" dirty="0"/>
          </a:p>
          <a:p>
            <a:r>
              <a:rPr lang="el-GR" sz="1200" dirty="0"/>
              <a:t>5 Ιουνίου 1957  : Δήλωση Αβέρωφ  - Υπεράνω  όλων η ελευθερία κυπριακού λαού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575.</a:t>
            </a:r>
            <a:endParaRPr lang="el-CY" sz="1200" dirty="0"/>
          </a:p>
          <a:p>
            <a:r>
              <a:rPr lang="el-GR" sz="1200" dirty="0"/>
              <a:t>  </a:t>
            </a:r>
            <a:endParaRPr lang="el-CY" sz="1200" dirty="0"/>
          </a:p>
          <a:p>
            <a:r>
              <a:rPr lang="el-GR" dirty="0"/>
              <a:t> </a:t>
            </a:r>
            <a:endParaRPr lang="el-CY" dirty="0"/>
          </a:p>
          <a:p>
            <a:pPr algn="ctr"/>
            <a:r>
              <a:rPr lang="el-GR" dirty="0"/>
              <a:t> </a:t>
            </a:r>
            <a:endParaRPr lang="el-CY" dirty="0"/>
          </a:p>
        </p:txBody>
      </p:sp>
      <p:sp>
        <p:nvSpPr>
          <p:cNvPr id="7" name="Ορθογώνιο 6">
            <a:extLst>
              <a:ext uri="{FF2B5EF4-FFF2-40B4-BE49-F238E27FC236}">
                <a16:creationId xmlns:a16="http://schemas.microsoft.com/office/drawing/2014/main" id="{1CA2F1D1-3374-7FF0-F13F-5CA9FE26FD69}"/>
              </a:ext>
            </a:extLst>
          </p:cNvPr>
          <p:cNvSpPr/>
          <p:nvPr/>
        </p:nvSpPr>
        <p:spPr>
          <a:xfrm>
            <a:off x="2641600" y="2992334"/>
            <a:ext cx="6866542"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 15 Ιουλίου 1957 :  «μια βάση  στην Κύπρο  και όχι  πλέον  η Κύπρος  ως  βάση»</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907.</a:t>
            </a:r>
          </a:p>
          <a:p>
            <a:endParaRPr lang="el-GR" sz="1200" dirty="0"/>
          </a:p>
          <a:p>
            <a:r>
              <a:rPr lang="el-GR" sz="1200" dirty="0"/>
              <a:t>14 Ιουλίου 1957 :   Η ΕΟΚΑ προειδοποιεί  τα  ελληνόπουλα που φοιτούν στη Τεχνική  Σχολή   - Θα  θεωρούνται κοινοί  προδότες</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243.</a:t>
            </a:r>
          </a:p>
          <a:p>
            <a:r>
              <a:rPr lang="el-GR" sz="1200" dirty="0"/>
              <a:t>  </a:t>
            </a:r>
            <a:endParaRPr lang="el-CY" sz="1200" dirty="0"/>
          </a:p>
          <a:p>
            <a:r>
              <a:rPr lang="el-GR" sz="1200" dirty="0"/>
              <a:t>13/15  Ιουλίου 1957 :   12η Σύνοδος της Γενικής Συνέλευσης του ΟΗΕ : Καμία  πρόοδος  από  την  υιοθέτηση  του Ψηφίσματος 1013.</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266.</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573.</a:t>
            </a:r>
            <a:endParaRPr lang="el-GR" sz="1200" dirty="0">
              <a:highlight>
                <a:srgbClr val="FFFF00"/>
              </a:highlight>
            </a:endParaRPr>
          </a:p>
          <a:p>
            <a:endParaRPr lang="el-CY" sz="1200" dirty="0">
              <a:highlight>
                <a:srgbClr val="FFFF00"/>
              </a:highlight>
            </a:endParaRPr>
          </a:p>
          <a:p>
            <a:endParaRPr lang="el-CY" sz="1200" dirty="0"/>
          </a:p>
          <a:p>
            <a:pPr algn="ctr"/>
            <a:r>
              <a:rPr lang="el-GR" sz="1200" dirty="0"/>
              <a:t> </a:t>
            </a:r>
            <a:endParaRPr lang="el-CY" sz="1200" dirty="0"/>
          </a:p>
        </p:txBody>
      </p:sp>
      <p:sp>
        <p:nvSpPr>
          <p:cNvPr id="10" name="TextBox 9">
            <a:extLst>
              <a:ext uri="{FF2B5EF4-FFF2-40B4-BE49-F238E27FC236}">
                <a16:creationId xmlns:a16="http://schemas.microsoft.com/office/drawing/2014/main" id="{F54D4CF7-777A-AD59-567B-BD6173E7000B}"/>
              </a:ext>
            </a:extLst>
          </p:cNvPr>
          <p:cNvSpPr txBox="1"/>
          <p:nvPr/>
        </p:nvSpPr>
        <p:spPr>
          <a:xfrm>
            <a:off x="9971316" y="3055528"/>
            <a:ext cx="1992086" cy="286873"/>
          </a:xfrm>
          <a:prstGeom prst="rect">
            <a:avLst/>
          </a:prstGeom>
          <a:noFill/>
        </p:spPr>
        <p:txBody>
          <a:bodyPr wrap="square">
            <a:spAutoFit/>
          </a:bodyPr>
          <a:lstStyle/>
          <a:p>
            <a:pPr algn="l">
              <a:lnSpc>
                <a:spcPts val="1648"/>
              </a:lnSpc>
            </a:pPr>
            <a:endParaRPr lang="en-US" sz="1200" b="0" i="0" dirty="0">
              <a:solidFill>
                <a:srgbClr val="444444"/>
              </a:solidFill>
              <a:effectLst/>
              <a:latin typeface="SansumiExtraBoldRegular"/>
            </a:endParaRPr>
          </a:p>
        </p:txBody>
      </p:sp>
    </p:spTree>
    <p:extLst>
      <p:ext uri="{BB962C8B-B14F-4D97-AF65-F5344CB8AC3E}">
        <p14:creationId xmlns:p14="http://schemas.microsoft.com/office/powerpoint/2010/main" val="40774792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BFAB4D-0717-2220-AB76-BACA1093B657}"/>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763F0A4C-ABEF-5E25-87FB-1C94F72AB96F}"/>
              </a:ext>
            </a:extLst>
          </p:cNvPr>
          <p:cNvSpPr/>
          <p:nvPr/>
        </p:nvSpPr>
        <p:spPr>
          <a:xfrm>
            <a:off x="892626" y="891391"/>
            <a:ext cx="5704118"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ΑΥΓΟΥΣΤΟΣ 1957</a:t>
            </a:r>
            <a:endParaRPr lang="el-CY" dirty="0"/>
          </a:p>
          <a:p>
            <a:pPr algn="ctr"/>
            <a:endParaRPr lang="el-CY" dirty="0"/>
          </a:p>
        </p:txBody>
      </p:sp>
      <p:sp>
        <p:nvSpPr>
          <p:cNvPr id="5" name="Επεξήγηση: Κάτω βέλος 4">
            <a:extLst>
              <a:ext uri="{FF2B5EF4-FFF2-40B4-BE49-F238E27FC236}">
                <a16:creationId xmlns:a16="http://schemas.microsoft.com/office/drawing/2014/main" id="{A009EBAA-80AB-F032-380E-E37EC9ECFA5F}"/>
              </a:ext>
            </a:extLst>
          </p:cNvPr>
          <p:cNvSpPr/>
          <p:nvPr/>
        </p:nvSpPr>
        <p:spPr>
          <a:xfrm>
            <a:off x="6607626" y="891391"/>
            <a:ext cx="477882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1957</a:t>
            </a:r>
            <a:endParaRPr lang="el-CY" dirty="0"/>
          </a:p>
        </p:txBody>
      </p:sp>
      <p:sp>
        <p:nvSpPr>
          <p:cNvPr id="8" name="Ορθογώνιο 7">
            <a:extLst>
              <a:ext uri="{FF2B5EF4-FFF2-40B4-BE49-F238E27FC236}">
                <a16:creationId xmlns:a16="http://schemas.microsoft.com/office/drawing/2014/main" id="{0B753130-BADB-D1D0-066F-E8B836F2C9CE}"/>
              </a:ext>
            </a:extLst>
          </p:cNvPr>
          <p:cNvSpPr/>
          <p:nvPr/>
        </p:nvSpPr>
        <p:spPr>
          <a:xfrm>
            <a:off x="892626" y="2992333"/>
            <a:ext cx="5704118"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9 Αυγούστου  1957 : Ο </a:t>
            </a:r>
            <a:r>
              <a:rPr lang="en-US" sz="1200" dirty="0"/>
              <a:t>Harding</a:t>
            </a:r>
            <a:r>
              <a:rPr lang="el-GR" sz="1200" dirty="0"/>
              <a:t> κατάργησε πολλούς  Κανονισμούς  Έκτακτης Ανάγκης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944.</a:t>
            </a:r>
            <a:endParaRPr lang="en-US" sz="1200" dirty="0"/>
          </a:p>
          <a:p>
            <a:endParaRPr lang="en-US" sz="1200" dirty="0"/>
          </a:p>
          <a:p>
            <a:r>
              <a:rPr lang="en-US" sz="1200" dirty="0"/>
              <a:t>31 </a:t>
            </a:r>
            <a:r>
              <a:rPr lang="el-GR" sz="1200" dirty="0"/>
              <a:t>Αυγούστου  1957 : Εργαστήριο  κατασκευής  βομβών : 4 Τ/κ σκοτώνονται από έκρηξη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356. </a:t>
            </a:r>
            <a:endParaRPr lang="el-CY" sz="1200" dirty="0"/>
          </a:p>
          <a:p>
            <a:endParaRPr lang="el-GR" sz="1200" dirty="0"/>
          </a:p>
          <a:p>
            <a:r>
              <a:rPr lang="el-GR" sz="1200" dirty="0"/>
              <a:t>26 Αυγούστου  1957 : Αβέρωφ  αναφορά   στον Γρίβα  για τη  λύση  της ανεξαρτησίας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260.</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579.</a:t>
            </a:r>
            <a:endParaRPr lang="el-CY" sz="1200" dirty="0"/>
          </a:p>
        </p:txBody>
      </p:sp>
      <p:sp>
        <p:nvSpPr>
          <p:cNvPr id="10" name="TextBox 9">
            <a:extLst>
              <a:ext uri="{FF2B5EF4-FFF2-40B4-BE49-F238E27FC236}">
                <a16:creationId xmlns:a16="http://schemas.microsoft.com/office/drawing/2014/main" id="{23E860E7-28CE-04E1-333D-90959514C5B2}"/>
              </a:ext>
            </a:extLst>
          </p:cNvPr>
          <p:cNvSpPr txBox="1"/>
          <p:nvPr/>
        </p:nvSpPr>
        <p:spPr>
          <a:xfrm>
            <a:off x="9971316" y="3055528"/>
            <a:ext cx="1992086" cy="286873"/>
          </a:xfrm>
          <a:prstGeom prst="rect">
            <a:avLst/>
          </a:prstGeom>
          <a:noFill/>
        </p:spPr>
        <p:txBody>
          <a:bodyPr wrap="square">
            <a:spAutoFit/>
          </a:bodyPr>
          <a:lstStyle/>
          <a:p>
            <a:pPr algn="l">
              <a:lnSpc>
                <a:spcPts val="1648"/>
              </a:lnSpc>
            </a:pPr>
            <a:endParaRPr lang="en-US" sz="1200" b="0" i="0" dirty="0">
              <a:solidFill>
                <a:srgbClr val="444444"/>
              </a:solidFill>
              <a:effectLst/>
              <a:latin typeface="SansumiExtraBoldRegular"/>
            </a:endParaRPr>
          </a:p>
        </p:txBody>
      </p:sp>
      <p:sp>
        <p:nvSpPr>
          <p:cNvPr id="9" name="Ορθογώνιο 8">
            <a:extLst>
              <a:ext uri="{FF2B5EF4-FFF2-40B4-BE49-F238E27FC236}">
                <a16:creationId xmlns:a16="http://schemas.microsoft.com/office/drawing/2014/main" id="{7C9326EE-CDF5-20E5-9369-469B188862DF}"/>
              </a:ext>
            </a:extLst>
          </p:cNvPr>
          <p:cNvSpPr/>
          <p:nvPr/>
        </p:nvSpPr>
        <p:spPr>
          <a:xfrm>
            <a:off x="6607626" y="2992333"/>
            <a:ext cx="4778829"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nSpc>
                <a:spcPts val="1648"/>
              </a:lnSpc>
            </a:pPr>
            <a:r>
              <a:rPr lang="el-GR" sz="1200" dirty="0">
                <a:solidFill>
                  <a:srgbClr val="444444"/>
                </a:solidFill>
              </a:rPr>
              <a:t>12 Σεπτεμβρίου 1957: Τ</a:t>
            </a:r>
            <a:r>
              <a:rPr lang="en-US" sz="1200" dirty="0">
                <a:solidFill>
                  <a:srgbClr val="444444"/>
                </a:solidFill>
              </a:rPr>
              <a:t>o </a:t>
            </a:r>
            <a:r>
              <a:rPr lang="el-GR" sz="1200" dirty="0">
                <a:solidFill>
                  <a:srgbClr val="444444"/>
                </a:solidFill>
              </a:rPr>
              <a:t>Κακ</a:t>
            </a:r>
            <a:r>
              <a:rPr lang="en-US" sz="1200" dirty="0">
                <a:solidFill>
                  <a:srgbClr val="444444"/>
                </a:solidFill>
              </a:rPr>
              <a:t>o</a:t>
            </a:r>
            <a:r>
              <a:rPr lang="el-GR" sz="1200" dirty="0" err="1">
                <a:solidFill>
                  <a:srgbClr val="444444"/>
                </a:solidFill>
              </a:rPr>
              <a:t>υργι</a:t>
            </a:r>
            <a:r>
              <a:rPr lang="en-US" sz="1200" dirty="0">
                <a:solidFill>
                  <a:srgbClr val="444444"/>
                </a:solidFill>
              </a:rPr>
              <a:t>o</a:t>
            </a:r>
            <a:r>
              <a:rPr lang="el-GR" sz="1200" dirty="0" err="1">
                <a:solidFill>
                  <a:srgbClr val="444444"/>
                </a:solidFill>
              </a:rPr>
              <a:t>δικεί</a:t>
            </a:r>
            <a:r>
              <a:rPr lang="en-US" sz="1200" dirty="0">
                <a:solidFill>
                  <a:srgbClr val="444444"/>
                </a:solidFill>
              </a:rPr>
              <a:t>o </a:t>
            </a:r>
            <a:r>
              <a:rPr lang="el-GR" sz="1200" dirty="0" err="1">
                <a:solidFill>
                  <a:srgbClr val="444444"/>
                </a:solidFill>
              </a:rPr>
              <a:t>απ</a:t>
            </a:r>
            <a:r>
              <a:rPr lang="en-US" sz="1200" dirty="0">
                <a:solidFill>
                  <a:srgbClr val="444444"/>
                </a:solidFill>
              </a:rPr>
              <a:t>o</a:t>
            </a:r>
            <a:r>
              <a:rPr lang="el-GR" sz="1200" dirty="0" err="1">
                <a:solidFill>
                  <a:srgbClr val="444444"/>
                </a:solidFill>
              </a:rPr>
              <a:t>ρρίπτει</a:t>
            </a:r>
            <a:r>
              <a:rPr lang="el-GR" sz="1200" dirty="0">
                <a:solidFill>
                  <a:srgbClr val="444444"/>
                </a:solidFill>
              </a:rPr>
              <a:t> έφεση τ</a:t>
            </a:r>
            <a:r>
              <a:rPr lang="en-US" sz="1200" dirty="0">
                <a:solidFill>
                  <a:srgbClr val="444444"/>
                </a:solidFill>
              </a:rPr>
              <a:t>o</a:t>
            </a:r>
            <a:r>
              <a:rPr lang="el-GR" sz="1200" dirty="0">
                <a:solidFill>
                  <a:srgbClr val="444444"/>
                </a:solidFill>
              </a:rPr>
              <a:t>υ </a:t>
            </a:r>
            <a:r>
              <a:rPr lang="el-GR" sz="1200" dirty="0" err="1">
                <a:solidFill>
                  <a:srgbClr val="444444"/>
                </a:solidFill>
              </a:rPr>
              <a:t>Νίκ</a:t>
            </a:r>
            <a:r>
              <a:rPr lang="en-US" sz="1200" dirty="0">
                <a:solidFill>
                  <a:srgbClr val="444444"/>
                </a:solidFill>
              </a:rPr>
              <a:t>o</a:t>
            </a:r>
            <a:r>
              <a:rPr lang="el-GR" sz="1200" dirty="0">
                <a:solidFill>
                  <a:srgbClr val="444444"/>
                </a:solidFill>
              </a:rPr>
              <a:t>υ </a:t>
            </a:r>
            <a:r>
              <a:rPr lang="el-GR" sz="1200" dirty="0" err="1">
                <a:solidFill>
                  <a:srgbClr val="444444"/>
                </a:solidFill>
              </a:rPr>
              <a:t>Σαμψώ</a:t>
            </a:r>
            <a:r>
              <a:rPr lang="en-US" sz="1200" dirty="0">
                <a:solidFill>
                  <a:srgbClr val="444444"/>
                </a:solidFill>
              </a:rPr>
              <a:t>v </a:t>
            </a:r>
            <a:r>
              <a:rPr lang="el-GR" sz="1200" dirty="0">
                <a:solidFill>
                  <a:srgbClr val="444444"/>
                </a:solidFill>
              </a:rPr>
              <a:t>αλλά </a:t>
            </a:r>
            <a:r>
              <a:rPr lang="en-US" sz="1200" dirty="0">
                <a:solidFill>
                  <a:srgbClr val="444444"/>
                </a:solidFill>
              </a:rPr>
              <a:t>o </a:t>
            </a:r>
            <a:r>
              <a:rPr lang="el-GR" sz="1200" dirty="0" err="1">
                <a:solidFill>
                  <a:srgbClr val="444444"/>
                </a:solidFill>
              </a:rPr>
              <a:t>κυβερ</a:t>
            </a:r>
            <a:r>
              <a:rPr lang="en-US" sz="1200" dirty="0">
                <a:solidFill>
                  <a:srgbClr val="444444"/>
                </a:solidFill>
              </a:rPr>
              <a:t>v</a:t>
            </a:r>
            <a:r>
              <a:rPr lang="el-GR" sz="1200" dirty="0" err="1">
                <a:solidFill>
                  <a:srgbClr val="444444"/>
                </a:solidFill>
              </a:rPr>
              <a:t>ήτης</a:t>
            </a:r>
            <a:r>
              <a:rPr lang="el-GR" sz="1200" dirty="0">
                <a:solidFill>
                  <a:srgbClr val="444444"/>
                </a:solidFill>
              </a:rPr>
              <a:t> ύστερα από μαζικές κι</a:t>
            </a:r>
            <a:r>
              <a:rPr lang="en-US" sz="1200" dirty="0">
                <a:solidFill>
                  <a:srgbClr val="444444"/>
                </a:solidFill>
              </a:rPr>
              <a:t>v</a:t>
            </a:r>
            <a:r>
              <a:rPr lang="el-GR" sz="1200" dirty="0" err="1">
                <a:solidFill>
                  <a:srgbClr val="444444"/>
                </a:solidFill>
              </a:rPr>
              <a:t>ητ</a:t>
            </a:r>
            <a:r>
              <a:rPr lang="en-US" sz="1200" dirty="0">
                <a:solidFill>
                  <a:srgbClr val="444444"/>
                </a:solidFill>
              </a:rPr>
              <a:t>o</a:t>
            </a:r>
            <a:r>
              <a:rPr lang="el-GR" sz="1200" dirty="0">
                <a:solidFill>
                  <a:srgbClr val="444444"/>
                </a:solidFill>
              </a:rPr>
              <a:t>π</a:t>
            </a:r>
            <a:r>
              <a:rPr lang="en-US" sz="1200" dirty="0">
                <a:solidFill>
                  <a:srgbClr val="444444"/>
                </a:solidFill>
              </a:rPr>
              <a:t>o</a:t>
            </a:r>
            <a:r>
              <a:rPr lang="el-GR" sz="1200" dirty="0" err="1">
                <a:solidFill>
                  <a:srgbClr val="444444"/>
                </a:solidFill>
              </a:rPr>
              <a:t>ιήσεις</a:t>
            </a:r>
            <a:r>
              <a:rPr lang="el-GR" sz="1200" dirty="0">
                <a:solidFill>
                  <a:srgbClr val="444444"/>
                </a:solidFill>
              </a:rPr>
              <a:t> τ</a:t>
            </a:r>
            <a:r>
              <a:rPr lang="en-US" sz="1200" dirty="0">
                <a:solidFill>
                  <a:srgbClr val="444444"/>
                </a:solidFill>
              </a:rPr>
              <a:t>o</a:t>
            </a:r>
            <a:r>
              <a:rPr lang="el-GR" sz="1200" dirty="0">
                <a:solidFill>
                  <a:srgbClr val="444444"/>
                </a:solidFill>
              </a:rPr>
              <a:t>υ λα</a:t>
            </a:r>
            <a:r>
              <a:rPr lang="en-US" sz="1200" dirty="0">
                <a:solidFill>
                  <a:srgbClr val="444444"/>
                </a:solidFill>
              </a:rPr>
              <a:t>o</a:t>
            </a:r>
            <a:r>
              <a:rPr lang="el-GR" sz="1200" dirty="0">
                <a:solidFill>
                  <a:srgbClr val="444444"/>
                </a:solidFill>
              </a:rPr>
              <a:t>ύ μετατρέπει τη</a:t>
            </a:r>
            <a:r>
              <a:rPr lang="en-US" sz="1200" dirty="0">
                <a:solidFill>
                  <a:srgbClr val="444444"/>
                </a:solidFill>
              </a:rPr>
              <a:t>v </a:t>
            </a:r>
            <a:r>
              <a:rPr lang="el-GR" sz="1200" dirty="0">
                <a:solidFill>
                  <a:srgbClr val="444444"/>
                </a:solidFill>
              </a:rPr>
              <a:t>π</a:t>
            </a:r>
            <a:r>
              <a:rPr lang="en-US" sz="1200" dirty="0">
                <a:solidFill>
                  <a:srgbClr val="444444"/>
                </a:solidFill>
              </a:rPr>
              <a:t>o</a:t>
            </a:r>
            <a:r>
              <a:rPr lang="el-GR" sz="1200" dirty="0">
                <a:solidFill>
                  <a:srgbClr val="444444"/>
                </a:solidFill>
              </a:rPr>
              <a:t>ι</a:t>
            </a:r>
            <a:r>
              <a:rPr lang="en-US" sz="1200" dirty="0">
                <a:solidFill>
                  <a:srgbClr val="444444"/>
                </a:solidFill>
              </a:rPr>
              <a:t>v</a:t>
            </a:r>
            <a:r>
              <a:rPr lang="el-GR" sz="1200" dirty="0">
                <a:solidFill>
                  <a:srgbClr val="444444"/>
                </a:solidFill>
              </a:rPr>
              <a:t>ή τ</a:t>
            </a:r>
            <a:r>
              <a:rPr lang="en-US" sz="1200" dirty="0">
                <a:solidFill>
                  <a:srgbClr val="444444"/>
                </a:solidFill>
              </a:rPr>
              <a:t>o</a:t>
            </a:r>
            <a:r>
              <a:rPr lang="el-GR" sz="1200" dirty="0">
                <a:solidFill>
                  <a:srgbClr val="444444"/>
                </a:solidFill>
              </a:rPr>
              <a:t>υ σε ισόβια δεσμά και διατάζει τη </a:t>
            </a:r>
            <a:r>
              <a:rPr lang="el-GR" sz="1200" dirty="0" err="1">
                <a:solidFill>
                  <a:srgbClr val="444444"/>
                </a:solidFill>
              </a:rPr>
              <a:t>μεταφ</a:t>
            </a:r>
            <a:r>
              <a:rPr lang="en-US" sz="1200" dirty="0">
                <a:solidFill>
                  <a:srgbClr val="444444"/>
                </a:solidFill>
              </a:rPr>
              <a:t>o</a:t>
            </a:r>
            <a:r>
              <a:rPr lang="el-GR" sz="1200" dirty="0" err="1">
                <a:solidFill>
                  <a:srgbClr val="444444"/>
                </a:solidFill>
              </a:rPr>
              <a:t>ρά</a:t>
            </a:r>
            <a:r>
              <a:rPr lang="el-GR" sz="1200" dirty="0">
                <a:solidFill>
                  <a:srgbClr val="444444"/>
                </a:solidFill>
              </a:rPr>
              <a:t> τ</a:t>
            </a:r>
            <a:r>
              <a:rPr lang="en-US" sz="1200" dirty="0">
                <a:solidFill>
                  <a:srgbClr val="444444"/>
                </a:solidFill>
              </a:rPr>
              <a:t>o</a:t>
            </a:r>
            <a:r>
              <a:rPr lang="el-GR" sz="1200" dirty="0">
                <a:solidFill>
                  <a:srgbClr val="444444"/>
                </a:solidFill>
              </a:rPr>
              <a:t>υ στις </a:t>
            </a:r>
            <a:r>
              <a:rPr lang="el-GR" sz="1200" dirty="0" err="1">
                <a:solidFill>
                  <a:srgbClr val="444444"/>
                </a:solidFill>
              </a:rPr>
              <a:t>βρετα</a:t>
            </a:r>
            <a:r>
              <a:rPr lang="en-US" sz="1200" dirty="0">
                <a:solidFill>
                  <a:srgbClr val="444444"/>
                </a:solidFill>
              </a:rPr>
              <a:t>v</a:t>
            </a:r>
            <a:r>
              <a:rPr lang="el-GR" sz="1200" dirty="0" err="1">
                <a:solidFill>
                  <a:srgbClr val="444444"/>
                </a:solidFill>
              </a:rPr>
              <a:t>ικές</a:t>
            </a:r>
            <a:r>
              <a:rPr lang="el-GR" sz="1200" dirty="0">
                <a:solidFill>
                  <a:srgbClr val="444444"/>
                </a:solidFill>
              </a:rPr>
              <a:t> φυλακές τ</a:t>
            </a:r>
            <a:r>
              <a:rPr lang="en-US" sz="1200" dirty="0">
                <a:solidFill>
                  <a:srgbClr val="444444"/>
                </a:solidFill>
              </a:rPr>
              <a:t>o</a:t>
            </a:r>
            <a:r>
              <a:rPr lang="el-GR" sz="1200" dirty="0">
                <a:solidFill>
                  <a:srgbClr val="444444"/>
                </a:solidFill>
              </a:rPr>
              <a:t>υ </a:t>
            </a:r>
            <a:r>
              <a:rPr lang="en-US" sz="1200" dirty="0" err="1">
                <a:solidFill>
                  <a:srgbClr val="444444"/>
                </a:solidFill>
              </a:rPr>
              <a:t>Woormwood</a:t>
            </a:r>
            <a:r>
              <a:rPr lang="en-US" sz="1200" dirty="0">
                <a:solidFill>
                  <a:srgbClr val="444444"/>
                </a:solidFill>
              </a:rPr>
              <a:t>-scrubs</a:t>
            </a:r>
            <a:r>
              <a:rPr lang="el-GR" sz="1200" dirty="0">
                <a:solidFill>
                  <a:srgbClr val="444444"/>
                </a:solidFill>
              </a:rPr>
              <a:t>.</a:t>
            </a:r>
          </a:p>
          <a:p>
            <a:pPr>
              <a:lnSpc>
                <a:spcPts val="1648"/>
              </a:lnSpc>
            </a:pPr>
            <a:endParaRPr lang="el-GR" sz="1200" dirty="0">
              <a:solidFill>
                <a:srgbClr val="444444"/>
              </a:solidFill>
            </a:endParaRPr>
          </a:p>
          <a:p>
            <a:pPr>
              <a:lnSpc>
                <a:spcPts val="1648"/>
              </a:lnSpc>
            </a:pPr>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362.</a:t>
            </a:r>
          </a:p>
          <a:p>
            <a:pPr>
              <a:lnSpc>
                <a:spcPts val="1648"/>
              </a:lnSpc>
            </a:pPr>
            <a:endParaRPr lang="el-GR" sz="1200" dirty="0"/>
          </a:p>
          <a:p>
            <a:pPr>
              <a:lnSpc>
                <a:spcPts val="1648"/>
              </a:lnSpc>
            </a:pPr>
            <a:r>
              <a:rPr lang="el-GR" sz="1200" dirty="0"/>
              <a:t>18 Σεπτεμβρίου  1957 : Απόφαση εγγραφής ελληνικής προσφυγής για συζήτηση </a:t>
            </a:r>
          </a:p>
          <a:p>
            <a:pPr>
              <a:lnSpc>
                <a:spcPts val="1648"/>
              </a:lnSpc>
            </a:pPr>
            <a:r>
              <a:rPr lang="el-GR" sz="1200" dirty="0"/>
              <a:t>20 Σεπτεμβρίου  1957 : Αυτοκριτική  Κ.Ε. ΑΚΕΛ</a:t>
            </a:r>
          </a:p>
          <a:p>
            <a:pPr>
              <a:lnSpc>
                <a:spcPts val="1648"/>
              </a:lnSpc>
            </a:pPr>
            <a:endParaRPr lang="el-GR" sz="1200" dirty="0"/>
          </a:p>
          <a:p>
            <a:pPr>
              <a:lnSpc>
                <a:spcPts val="1648"/>
              </a:lnSpc>
            </a:pP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312, 582.</a:t>
            </a:r>
          </a:p>
          <a:p>
            <a:endParaRPr lang="el-CY" sz="1200" dirty="0"/>
          </a:p>
        </p:txBody>
      </p:sp>
    </p:spTree>
    <p:extLst>
      <p:ext uri="{BB962C8B-B14F-4D97-AF65-F5344CB8AC3E}">
        <p14:creationId xmlns:p14="http://schemas.microsoft.com/office/powerpoint/2010/main" val="1533315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7822C-E28D-860B-35EE-0086AD5551BA}"/>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30DF17BB-2B94-EA22-95D5-BBEECEFF4F1B}"/>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1951</a:t>
            </a:r>
            <a:endParaRPr lang="el-CY" dirty="0"/>
          </a:p>
        </p:txBody>
      </p:sp>
      <p:sp>
        <p:nvSpPr>
          <p:cNvPr id="3" name="Επεξήγηση: Κάτω βέλος 2">
            <a:extLst>
              <a:ext uri="{FF2B5EF4-FFF2-40B4-BE49-F238E27FC236}">
                <a16:creationId xmlns:a16="http://schemas.microsoft.com/office/drawing/2014/main" id="{A56F8117-EF9C-9A66-6ED5-77A3F93717AF}"/>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ΙΟΥΛΙΟΣ 1951</a:t>
            </a:r>
            <a:endParaRPr lang="el-CY" dirty="0"/>
          </a:p>
          <a:p>
            <a:pPr algn="ctr"/>
            <a:endParaRPr lang="el-CY" dirty="0"/>
          </a:p>
        </p:txBody>
      </p:sp>
      <p:sp>
        <p:nvSpPr>
          <p:cNvPr id="4" name="Επεξήγηση: Κάτω βέλος 3">
            <a:extLst>
              <a:ext uri="{FF2B5EF4-FFF2-40B4-BE49-F238E27FC236}">
                <a16:creationId xmlns:a16="http://schemas.microsoft.com/office/drawing/2014/main" id="{171DC78E-8B0B-E16D-BC14-8B0DE4D808BF}"/>
              </a:ext>
            </a:extLst>
          </p:cNvPr>
          <p:cNvSpPr/>
          <p:nvPr/>
        </p:nvSpPr>
        <p:spPr>
          <a:xfrm>
            <a:off x="7032172"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ΑΥΓΟΥΣΤΟΣ </a:t>
            </a:r>
            <a:r>
              <a:rPr lang="en-US" dirty="0"/>
              <a:t>1951</a:t>
            </a:r>
            <a:endParaRPr lang="el-CY" dirty="0"/>
          </a:p>
        </p:txBody>
      </p:sp>
      <p:sp>
        <p:nvSpPr>
          <p:cNvPr id="6" name="Ορθογώνιο 5">
            <a:extLst>
              <a:ext uri="{FF2B5EF4-FFF2-40B4-BE49-F238E27FC236}">
                <a16:creationId xmlns:a16="http://schemas.microsoft.com/office/drawing/2014/main" id="{A30EEA35-E449-5D9A-FEE2-46FCB0825D64}"/>
              </a:ext>
            </a:extLst>
          </p:cNvPr>
          <p:cNvSpPr/>
          <p:nvPr/>
        </p:nvSpPr>
        <p:spPr>
          <a:xfrm>
            <a:off x="3984171" y="3167743"/>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5 Ιουλίου  1951 : Πρώτο ταξίδι Γρίβα στην Κύπρο - Επιτόπια  εξέταση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473.</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82.</a:t>
            </a:r>
          </a:p>
          <a:p>
            <a:endParaRPr lang="el-GR" sz="1200" dirty="0"/>
          </a:p>
          <a:p>
            <a:r>
              <a:rPr lang="el-GR" sz="1200" dirty="0"/>
              <a:t>10 Ιουλίου   1951 :   Συνάντηση  Μακαρίου – Γρίβα </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14.</a:t>
            </a:r>
            <a:endParaRPr lang="el-CY" sz="1200" dirty="0"/>
          </a:p>
          <a:p>
            <a:endParaRPr lang="el-GR" sz="1200" dirty="0"/>
          </a:p>
          <a:p>
            <a:endParaRPr lang="el-GR" sz="1200" dirty="0"/>
          </a:p>
          <a:p>
            <a:endParaRPr lang="el-CY" sz="1200" dirty="0"/>
          </a:p>
        </p:txBody>
      </p:sp>
      <p:sp>
        <p:nvSpPr>
          <p:cNvPr id="5" name="Ορθογώνιο 4">
            <a:extLst>
              <a:ext uri="{FF2B5EF4-FFF2-40B4-BE49-F238E27FC236}">
                <a16:creationId xmlns:a16="http://schemas.microsoft.com/office/drawing/2014/main" id="{558A4DE8-3645-F327-395F-1E92634A5E30}"/>
              </a:ext>
            </a:extLst>
          </p:cNvPr>
          <p:cNvSpPr/>
          <p:nvPr/>
        </p:nvSpPr>
        <p:spPr>
          <a:xfrm>
            <a:off x="489857" y="3167743"/>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Συνάντηση  Μακαρίου – Σωκράτη Λ</a:t>
            </a:r>
            <a:r>
              <a:rPr lang="en-US" sz="1200" dirty="0"/>
              <a:t>o</a:t>
            </a:r>
            <a:r>
              <a:rPr lang="el-GR" sz="1200" dirty="0" err="1"/>
              <a:t>ϊζίδη</a:t>
            </a:r>
            <a:r>
              <a:rPr lang="el-GR" sz="1200" dirty="0"/>
              <a:t>   στο ξενοδοχείο </a:t>
            </a:r>
            <a:r>
              <a:rPr lang="el-GR" sz="1200" dirty="0">
                <a:latin typeface="Times New Roman" panose="02020603050405020304" pitchFamily="18" charset="0"/>
                <a:cs typeface="Times New Roman" panose="02020603050405020304" pitchFamily="18" charset="0"/>
              </a:rPr>
              <a:t>"</a:t>
            </a:r>
            <a:r>
              <a:rPr lang="el-GR" sz="1200" dirty="0"/>
              <a:t>Μεγάλη  Βρετανία</a:t>
            </a:r>
            <a:r>
              <a:rPr lang="el-GR" sz="1200" dirty="0">
                <a:latin typeface="Times New Roman" panose="02020603050405020304" pitchFamily="18" charset="0"/>
                <a:cs typeface="Times New Roman" panose="02020603050405020304" pitchFamily="18" charset="0"/>
              </a:rPr>
              <a:t>"</a:t>
            </a:r>
          </a:p>
          <a:p>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78.</a:t>
            </a:r>
          </a:p>
          <a:p>
            <a:endParaRPr lang="el-GR" dirty="0"/>
          </a:p>
        </p:txBody>
      </p:sp>
      <p:sp>
        <p:nvSpPr>
          <p:cNvPr id="7" name="Ορθογώνιο 6">
            <a:extLst>
              <a:ext uri="{FF2B5EF4-FFF2-40B4-BE49-F238E27FC236}">
                <a16:creationId xmlns:a16="http://schemas.microsoft.com/office/drawing/2014/main" id="{1A7D01BD-5C53-1BFB-AF8C-28AE29458DA3}"/>
              </a:ext>
            </a:extLst>
          </p:cNvPr>
          <p:cNvSpPr/>
          <p:nvPr/>
        </p:nvSpPr>
        <p:spPr>
          <a:xfrm>
            <a:off x="7249886" y="3167743"/>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3 Αυγούστου  1951 :   Συνάντηση  Μακαρίου – Γρίβα </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14.</a:t>
            </a:r>
            <a:endParaRPr lang="el-CY" sz="1200" dirty="0"/>
          </a:p>
          <a:p>
            <a:endParaRPr lang="el-GR" sz="1200" dirty="0"/>
          </a:p>
          <a:p>
            <a:endParaRPr lang="el-GR" dirty="0"/>
          </a:p>
        </p:txBody>
      </p:sp>
    </p:spTree>
    <p:extLst>
      <p:ext uri="{BB962C8B-B14F-4D97-AF65-F5344CB8AC3E}">
        <p14:creationId xmlns:p14="http://schemas.microsoft.com/office/powerpoint/2010/main" val="13179019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73EC9-0C02-5A7E-6177-564AA9CB15C3}"/>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8BD898D6-5C3D-2A4A-4E1B-A835DF76D41C}"/>
              </a:ext>
            </a:extLst>
          </p:cNvPr>
          <p:cNvSpPr/>
          <p:nvPr/>
        </p:nvSpPr>
        <p:spPr>
          <a:xfrm>
            <a:off x="250370" y="455964"/>
            <a:ext cx="718457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1957 </a:t>
            </a:r>
            <a:endParaRPr lang="el-CY" dirty="0"/>
          </a:p>
        </p:txBody>
      </p:sp>
      <p:sp>
        <p:nvSpPr>
          <p:cNvPr id="3" name="Επεξήγηση: Κάτω βέλος 2">
            <a:extLst>
              <a:ext uri="{FF2B5EF4-FFF2-40B4-BE49-F238E27FC236}">
                <a16:creationId xmlns:a16="http://schemas.microsoft.com/office/drawing/2014/main" id="{A91F7BA1-A0CC-875C-69C8-8898816D5A17}"/>
              </a:ext>
            </a:extLst>
          </p:cNvPr>
          <p:cNvSpPr/>
          <p:nvPr/>
        </p:nvSpPr>
        <p:spPr>
          <a:xfrm>
            <a:off x="7489371" y="455964"/>
            <a:ext cx="4016828"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ΝΟΕΜΒΡΙΟΣ 1957 </a:t>
            </a:r>
            <a:endParaRPr lang="el-CY" dirty="0"/>
          </a:p>
          <a:p>
            <a:pPr algn="ctr"/>
            <a:endParaRPr lang="el-CY" dirty="0"/>
          </a:p>
        </p:txBody>
      </p:sp>
      <p:sp>
        <p:nvSpPr>
          <p:cNvPr id="6" name="Ορθογώνιο 5">
            <a:extLst>
              <a:ext uri="{FF2B5EF4-FFF2-40B4-BE49-F238E27FC236}">
                <a16:creationId xmlns:a16="http://schemas.microsoft.com/office/drawing/2014/main" id="{81DA865C-2894-0E94-FBF4-8E9BA681F59E}"/>
              </a:ext>
            </a:extLst>
          </p:cNvPr>
          <p:cNvSpPr/>
          <p:nvPr/>
        </p:nvSpPr>
        <p:spPr>
          <a:xfrm>
            <a:off x="304798" y="2405743"/>
            <a:ext cx="7184573" cy="4288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dirty="0"/>
              <a:t> </a:t>
            </a:r>
          </a:p>
          <a:p>
            <a:r>
              <a:rPr lang="el-GR" sz="1200" dirty="0"/>
              <a:t>9 Οκτωβρίου 1957 : Υπόθεση προδότη  </a:t>
            </a:r>
            <a:r>
              <a:rPr lang="el-GR" sz="1200" dirty="0" err="1"/>
              <a:t>Ασσιώτη</a:t>
            </a:r>
            <a:r>
              <a:rPr lang="el-GR" sz="1200" dirty="0"/>
              <a:t> </a:t>
            </a:r>
          </a:p>
          <a:p>
            <a:r>
              <a:rPr lang="el-GR" sz="1200" dirty="0"/>
              <a:t>14 Οκτωβρίου 1957  : Δολοφονία  του   </a:t>
            </a:r>
            <a:r>
              <a:rPr lang="el-GR" sz="1200" dirty="0" err="1"/>
              <a:t>μουκτάρη</a:t>
            </a:r>
            <a:r>
              <a:rPr lang="el-GR" sz="1200" dirty="0"/>
              <a:t> του </a:t>
            </a:r>
            <a:r>
              <a:rPr lang="el-GR" sz="1200" dirty="0" err="1"/>
              <a:t>Ιδαλίου</a:t>
            </a:r>
            <a:r>
              <a:rPr lang="el-GR" sz="1200" dirty="0"/>
              <a:t> </a:t>
            </a:r>
          </a:p>
          <a:p>
            <a:r>
              <a:rPr lang="el-GR" sz="1200" dirty="0"/>
              <a:t>17 Οκτωβρίου 1957 :  Εξερράγησαν  τρεις  βόμβες  στο  Στρατιωτικό  Αεροδρόμιο Λευκωσίας &amp; ΡΙΚ </a:t>
            </a:r>
          </a:p>
          <a:p>
            <a:r>
              <a:rPr lang="en-US" sz="1200" dirty="0"/>
              <a:t>21/</a:t>
            </a:r>
            <a:r>
              <a:rPr lang="el-GR" sz="1200" dirty="0"/>
              <a:t>22 Οκτωβρίου  1957 : Αναγγέλθηκε  στο Λονδίνο  ότι η  αποστολή  του κυβερνήτη </a:t>
            </a:r>
            <a:r>
              <a:rPr lang="en-US" sz="1200" dirty="0"/>
              <a:t>Harding</a:t>
            </a:r>
            <a:r>
              <a:rPr lang="el-GR" sz="1200" dirty="0"/>
              <a:t> θα τερματιστεί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957, 965-966.</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257.</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a:t>
            </a:r>
            <a:r>
              <a:rPr lang="en-US" sz="1200" dirty="0"/>
              <a:t> 583.</a:t>
            </a:r>
          </a:p>
          <a:p>
            <a:endParaRPr lang="el-GR" sz="1200" dirty="0"/>
          </a:p>
          <a:p>
            <a:r>
              <a:rPr lang="el-GR" sz="1200" dirty="0"/>
              <a:t>18 Οκτωβρίου  1957  : Κυπριακή  Ραδιοφωνία  ετέθη εκτός  λειτουργίας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301.</a:t>
            </a:r>
          </a:p>
          <a:p>
            <a:r>
              <a:rPr lang="el-GR" sz="1200" dirty="0"/>
              <a:t>Ευάγγελου Αβέρωφ-Τοσίτσα, </a:t>
            </a:r>
            <a:r>
              <a:rPr lang="el-GR" sz="1200" i="1" dirty="0"/>
              <a:t>Ιστορία χαμένων ευκαιριών: (Κυπριακό, 1950-1963), </a:t>
            </a:r>
            <a:r>
              <a:rPr lang="el-GR" sz="1200" dirty="0" err="1"/>
              <a:t>Βιβλιοπωλείον</a:t>
            </a:r>
            <a:r>
              <a:rPr lang="el-GR" sz="1200" dirty="0"/>
              <a:t> της 'Εστίας’, Αθήνα 1982, σελ. 236.</a:t>
            </a:r>
          </a:p>
          <a:p>
            <a:endParaRPr lang="el-GR" sz="1200" i="1" dirty="0"/>
          </a:p>
          <a:p>
            <a:r>
              <a:rPr lang="el-GR" sz="1200" dirty="0"/>
              <a:t>28 Οκτωβρίου  1957  : Βίαιες  συγκρούσεις  μεταξύ   των Δυνάμεων Ασφαλείας   και των Κυπρίων  </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258.</a:t>
            </a:r>
          </a:p>
          <a:p>
            <a:endParaRPr lang="el-GR" sz="1200" dirty="0"/>
          </a:p>
          <a:p>
            <a:endParaRPr lang="el-GR" sz="1200" dirty="0"/>
          </a:p>
          <a:p>
            <a:r>
              <a:rPr lang="el-GR" sz="1200" dirty="0"/>
              <a:t> </a:t>
            </a:r>
            <a:endParaRPr lang="el-CY" sz="1200" dirty="0"/>
          </a:p>
        </p:txBody>
      </p:sp>
      <p:sp>
        <p:nvSpPr>
          <p:cNvPr id="7" name="Ορθογώνιο 6">
            <a:extLst>
              <a:ext uri="{FF2B5EF4-FFF2-40B4-BE49-F238E27FC236}">
                <a16:creationId xmlns:a16="http://schemas.microsoft.com/office/drawing/2014/main" id="{B697035A-2D16-4473-101A-4E85662C5CA2}"/>
              </a:ext>
            </a:extLst>
          </p:cNvPr>
          <p:cNvSpPr/>
          <p:nvPr/>
        </p:nvSpPr>
        <p:spPr>
          <a:xfrm>
            <a:off x="7652656" y="2405742"/>
            <a:ext cx="3690257" cy="42889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sz="1400" dirty="0"/>
          </a:p>
          <a:p>
            <a:r>
              <a:rPr lang="el-GR" sz="1200" dirty="0"/>
              <a:t>9 Νοεμβρίου  1957 : Δολοφονία  Τ/κ  επιθεωρητή  αστυνομίας</a:t>
            </a:r>
          </a:p>
          <a:p>
            <a:r>
              <a:rPr lang="el-GR" sz="1200" dirty="0"/>
              <a:t>Προκήρυξη  Γρίβα &amp; Αποκήρυξη Αθήνας </a:t>
            </a:r>
          </a:p>
          <a:p>
            <a:r>
              <a:rPr lang="tr-TR" sz="1200" dirty="0"/>
              <a:t>23 </a:t>
            </a:r>
            <a:r>
              <a:rPr lang="el-GR" sz="1200" dirty="0"/>
              <a:t>Νοεμβρίου 1957 : ΤΜΤ </a:t>
            </a:r>
          </a:p>
          <a:p>
            <a:r>
              <a:rPr lang="el-GR" sz="1200" dirty="0"/>
              <a:t>26 Νοεμβρίου  1957 : Βόμβες εξερράγησαν  στο στρατιωτικό αεροδρόμιο  της βάσης  Ακρωτηρίου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531, 940, 967, 969</a:t>
            </a:r>
            <a:r>
              <a:rPr lang="en-US" sz="1200" dirty="0"/>
              <a:t>.</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129.</a:t>
            </a:r>
            <a:endParaRPr lang="en-US"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586. </a:t>
            </a:r>
          </a:p>
          <a:p>
            <a:endParaRPr lang="en-US" sz="1200" dirty="0"/>
          </a:p>
          <a:p>
            <a:r>
              <a:rPr lang="en-US" sz="1200" dirty="0"/>
              <a:t>4 </a:t>
            </a:r>
            <a:r>
              <a:rPr lang="el-GR" sz="1200" dirty="0"/>
              <a:t>Νοεμβρίου  1957 :  Δήλωση </a:t>
            </a:r>
            <a:r>
              <a:rPr lang="en-US" sz="1200" dirty="0"/>
              <a:t>Harding</a:t>
            </a:r>
            <a:endParaRPr lang="el-GR" sz="1200" dirty="0"/>
          </a:p>
          <a:p>
            <a:r>
              <a:rPr lang="el-GR" sz="1200" dirty="0"/>
              <a:t>12 Νοεμβρίου  1957 :   Δήλωση Αβέρωφ   «τον  αγώνα των Κυπρίων  τιμά και θαυμάζει»</a:t>
            </a:r>
          </a:p>
          <a:p>
            <a:r>
              <a:rPr lang="el-GR" sz="1200" dirty="0"/>
              <a:t>Τέλη  Νοεμβρίου 1957 :   Επιστολή Αβέρωφ   στον Διγενή  «Η Τουρκία  αντιδρά  μαχητικότατα»</a:t>
            </a:r>
          </a:p>
          <a:p>
            <a:r>
              <a:rPr lang="el-GR" sz="1200" dirty="0"/>
              <a:t> </a:t>
            </a:r>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583, 585.</a:t>
            </a:r>
            <a:endParaRPr lang="el-CY" sz="1200" dirty="0"/>
          </a:p>
          <a:p>
            <a:pPr algn="ctr"/>
            <a:endParaRPr lang="el-CY" sz="900" dirty="0"/>
          </a:p>
        </p:txBody>
      </p:sp>
    </p:spTree>
    <p:extLst>
      <p:ext uri="{BB962C8B-B14F-4D97-AF65-F5344CB8AC3E}">
        <p14:creationId xmlns:p14="http://schemas.microsoft.com/office/powerpoint/2010/main" val="40326313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B2E06-098C-7CA3-0DFF-3581FCFF8F09}"/>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E1B27BAF-A142-862E-1D95-72D2A3881257}"/>
              </a:ext>
            </a:extLst>
          </p:cNvPr>
          <p:cNvSpPr/>
          <p:nvPr/>
        </p:nvSpPr>
        <p:spPr>
          <a:xfrm>
            <a:off x="740227" y="402771"/>
            <a:ext cx="10580916" cy="1556658"/>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1957 </a:t>
            </a:r>
            <a:endParaRPr lang="el-CY" dirty="0"/>
          </a:p>
        </p:txBody>
      </p:sp>
      <p:sp>
        <p:nvSpPr>
          <p:cNvPr id="8" name="Ορθογώνιο 7">
            <a:extLst>
              <a:ext uri="{FF2B5EF4-FFF2-40B4-BE49-F238E27FC236}">
                <a16:creationId xmlns:a16="http://schemas.microsoft.com/office/drawing/2014/main" id="{C38FF981-3FFC-8DE8-4A5C-56173195225D}"/>
              </a:ext>
            </a:extLst>
          </p:cNvPr>
          <p:cNvSpPr/>
          <p:nvPr/>
        </p:nvSpPr>
        <p:spPr>
          <a:xfrm>
            <a:off x="740227" y="1959429"/>
            <a:ext cx="10580916" cy="46373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tr-TR" sz="1200" dirty="0"/>
          </a:p>
          <a:p>
            <a:endParaRPr lang="el-GR" sz="1200" dirty="0"/>
          </a:p>
          <a:p>
            <a:r>
              <a:rPr lang="el-GR" sz="1200" dirty="0"/>
              <a:t>3 Δεκεμβρίου 1957 : Ανάληψη  καθηκόντων </a:t>
            </a:r>
            <a:r>
              <a:rPr lang="en-US" sz="1200" dirty="0"/>
              <a:t>Hugh Foot</a:t>
            </a:r>
            <a:r>
              <a:rPr lang="el-GR" sz="1200" dirty="0"/>
              <a:t> – όρκος  του Κυβερνήτη </a:t>
            </a:r>
          </a:p>
          <a:p>
            <a:r>
              <a:rPr lang="el-GR" sz="1200" dirty="0"/>
              <a:t>9 Δεκεμβρίου  1957 : Γενική απεργία  ΠΕΚΑ </a:t>
            </a:r>
          </a:p>
          <a:p>
            <a:r>
              <a:rPr lang="el-GR" sz="1200" dirty="0"/>
              <a:t>7/10 Δεκεμβρίου 1957 : Τραυματισμός  Τ/κ αστυνομικού   σε επιχείρηση εναντίον  του </a:t>
            </a:r>
            <a:r>
              <a:rPr lang="el-GR" sz="1200" dirty="0" err="1"/>
              <a:t>Παγκυπρίου</a:t>
            </a:r>
            <a:r>
              <a:rPr lang="el-GR" sz="1200" dirty="0"/>
              <a:t> Γυμνασίου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957, 987.</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264, 265.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590.</a:t>
            </a:r>
          </a:p>
          <a:p>
            <a:endParaRPr lang="el-GR" sz="1200" dirty="0"/>
          </a:p>
          <a:p>
            <a:r>
              <a:rPr lang="el-GR" sz="1200" dirty="0"/>
              <a:t>5 Δεκεμβρίου  1957  :  Ανακαλύφθηκαν τα πτώματα  τριών Τ/κ </a:t>
            </a:r>
          </a:p>
          <a:p>
            <a:r>
              <a:rPr lang="el-GR" sz="1200" dirty="0"/>
              <a:t>21 Δεκεμβρίου  1957 : </a:t>
            </a:r>
            <a:r>
              <a:rPr lang="tr-TR" sz="1200" dirty="0"/>
              <a:t>Foot </a:t>
            </a:r>
            <a:r>
              <a:rPr lang="el-GR" sz="1200" dirty="0"/>
              <a:t>συνάντηση με τ/κ αντιπροσωπεία  με  ηγέτη τον </a:t>
            </a:r>
            <a:r>
              <a:rPr lang="tr-TR" sz="1200" dirty="0"/>
              <a:t>F. Küçük  </a:t>
            </a:r>
            <a:endParaRPr lang="el-GR" sz="1200" dirty="0"/>
          </a:p>
          <a:p>
            <a:r>
              <a:rPr lang="el-GR" sz="1200" dirty="0"/>
              <a:t>27 Δεκεμβρίου  1957: </a:t>
            </a:r>
            <a:r>
              <a:rPr lang="en-US" sz="1200" dirty="0"/>
              <a:t>Foot </a:t>
            </a:r>
            <a:r>
              <a:rPr lang="el-GR" sz="1200" dirty="0"/>
              <a:t>επίσκεψη  στο Στρατόπεδο  της </a:t>
            </a:r>
            <a:r>
              <a:rPr lang="el-GR" sz="1200" dirty="0" err="1"/>
              <a:t>Πύλας</a:t>
            </a:r>
            <a:r>
              <a:rPr lang="el-GR" sz="1200" dirty="0"/>
              <a:t> </a:t>
            </a:r>
            <a:endParaRPr lang="tr-TR" sz="1200" dirty="0"/>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384, 390, 391.</a:t>
            </a:r>
          </a:p>
          <a:p>
            <a:endParaRPr lang="el-CY" sz="1200" dirty="0"/>
          </a:p>
          <a:p>
            <a:r>
              <a:rPr lang="el-GR" sz="1200" dirty="0"/>
              <a:t>14 Δεκεμβρίου 1957 : 4</a:t>
            </a:r>
            <a:r>
              <a:rPr lang="el-GR" sz="1200" baseline="30000" dirty="0"/>
              <a:t>η</a:t>
            </a:r>
            <a:r>
              <a:rPr lang="el-GR" sz="1200" dirty="0"/>
              <a:t>  προσφυγή</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272. </a:t>
            </a:r>
          </a:p>
          <a:p>
            <a:endParaRPr lang="el-GR" sz="1200" dirty="0"/>
          </a:p>
          <a:p>
            <a:r>
              <a:rPr lang="el-GR" sz="1200" dirty="0"/>
              <a:t>2 Δεκεμβρίου 1957 : Επιστολή  Διγενή  προς  τον </a:t>
            </a:r>
            <a:r>
              <a:rPr lang="el-GR" sz="1200" dirty="0" err="1"/>
              <a:t>Αζίνα</a:t>
            </a:r>
            <a:r>
              <a:rPr lang="el-GR" sz="1200" dirty="0"/>
              <a:t> </a:t>
            </a:r>
          </a:p>
          <a:p>
            <a:r>
              <a:rPr lang="el-GR" sz="1200" dirty="0"/>
              <a:t>3 Δεκεμβρίου  1957  :  Υπουργός  Αποικιών -  Βουλή  των Κοινοτήτων – Απόρριψη  αιτήματος  επανόδου Μακαρίου </a:t>
            </a:r>
          </a:p>
          <a:p>
            <a:r>
              <a:rPr lang="el-GR" sz="1200" dirty="0"/>
              <a:t>12 Δεκεμβρίου  1957  :   </a:t>
            </a:r>
            <a:r>
              <a:rPr lang="en-US" sz="1200" dirty="0"/>
              <a:t>Foot  </a:t>
            </a:r>
            <a:r>
              <a:rPr lang="el-GR" sz="1200" dirty="0"/>
              <a:t> διέσχισε   με τα πόδια    οδούς  της Λευκωσίας   &amp; Πολιτική  Επιτροπή   «Το  δικαίωμα  της αυτοδιάθεσης  στην περίπτωση  της Κύπρου»</a:t>
            </a:r>
          </a:p>
          <a:p>
            <a:r>
              <a:rPr lang="el-GR" sz="1200" dirty="0"/>
              <a:t>14 Δεκεμβρίου  1957 : Ολομέλεια Γ.Σ. ΟΗΕ υπερψηφίζεται </a:t>
            </a:r>
          </a:p>
          <a:p>
            <a:r>
              <a:rPr lang="el-GR" sz="1200" dirty="0"/>
              <a:t> 27 Δεκεμβρίου  1957 : Συνάντηση </a:t>
            </a:r>
            <a:r>
              <a:rPr lang="en-US" sz="1200" dirty="0"/>
              <a:t>Foot</a:t>
            </a:r>
            <a:r>
              <a:rPr lang="el-GR" sz="1200" dirty="0"/>
              <a:t> – εκπροσώπων   Τ/κ -  Αίτημα περί διαμελισμού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587, 590, 591, 592.</a:t>
            </a:r>
          </a:p>
          <a:p>
            <a:endParaRPr lang="el-GR" sz="1200" dirty="0"/>
          </a:p>
          <a:p>
            <a:r>
              <a:rPr lang="el-GR" sz="1200" dirty="0"/>
              <a:t> </a:t>
            </a:r>
            <a:endParaRPr lang="el-CY" sz="1200" dirty="0"/>
          </a:p>
        </p:txBody>
      </p:sp>
    </p:spTree>
    <p:extLst>
      <p:ext uri="{BB962C8B-B14F-4D97-AF65-F5344CB8AC3E}">
        <p14:creationId xmlns:p14="http://schemas.microsoft.com/office/powerpoint/2010/main" val="6640714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DF8D4-8CF7-8DDF-C7CB-D99A93D03EA2}"/>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97CAB6C5-97BD-C8CE-D19F-C691EF011C9A}"/>
              </a:ext>
            </a:extLst>
          </p:cNvPr>
          <p:cNvSpPr/>
          <p:nvPr/>
        </p:nvSpPr>
        <p:spPr>
          <a:xfrm>
            <a:off x="370114" y="413652"/>
            <a:ext cx="7369629" cy="13607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1958</a:t>
            </a:r>
            <a:endParaRPr lang="el-CY" dirty="0"/>
          </a:p>
        </p:txBody>
      </p:sp>
      <p:sp>
        <p:nvSpPr>
          <p:cNvPr id="3" name="Επεξήγηση: Κάτω βέλος 2">
            <a:extLst>
              <a:ext uri="{FF2B5EF4-FFF2-40B4-BE49-F238E27FC236}">
                <a16:creationId xmlns:a16="http://schemas.microsoft.com/office/drawing/2014/main" id="{2363B2B2-0F1C-6C51-F5A4-43E6DC842DFD}"/>
              </a:ext>
            </a:extLst>
          </p:cNvPr>
          <p:cNvSpPr/>
          <p:nvPr/>
        </p:nvSpPr>
        <p:spPr>
          <a:xfrm>
            <a:off x="7739743" y="413652"/>
            <a:ext cx="3200399" cy="13607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1958 </a:t>
            </a:r>
            <a:endParaRPr lang="el-CY" dirty="0"/>
          </a:p>
        </p:txBody>
      </p:sp>
      <p:sp>
        <p:nvSpPr>
          <p:cNvPr id="6" name="Ορθογώνιο 5">
            <a:extLst>
              <a:ext uri="{FF2B5EF4-FFF2-40B4-BE49-F238E27FC236}">
                <a16:creationId xmlns:a16="http://schemas.microsoft.com/office/drawing/2014/main" id="{20813226-8B6A-433E-B741-222051C05FC4}"/>
              </a:ext>
            </a:extLst>
          </p:cNvPr>
          <p:cNvSpPr/>
          <p:nvPr/>
        </p:nvSpPr>
        <p:spPr>
          <a:xfrm>
            <a:off x="370114" y="2275115"/>
            <a:ext cx="7239001" cy="436516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21 Ιανουαρίου  1958 : Δολοφονία Η. </a:t>
            </a:r>
            <a:r>
              <a:rPr lang="el-GR" sz="1200" dirty="0" err="1"/>
              <a:t>Ττοφαρή</a:t>
            </a:r>
            <a:r>
              <a:rPr lang="el-GR" sz="1200" dirty="0"/>
              <a:t> &amp; Μ. Πέτρου  (Παλαιών Συντεχνιών)</a:t>
            </a:r>
          </a:p>
          <a:p>
            <a:r>
              <a:rPr lang="el-GR" sz="1200" dirty="0"/>
              <a:t>23-24 Ιανουαρίου  1958  : Διαδηλώσεις  ΑΚΕΛ</a:t>
            </a:r>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 </a:t>
            </a:r>
            <a:r>
              <a:rPr lang="el-GR" sz="1200" dirty="0"/>
              <a:t>ΜΙΕΤ, Αθήνα 2011, σελ. 1004.</a:t>
            </a:r>
          </a:p>
          <a:p>
            <a:endParaRPr lang="el-GR" sz="1200" dirty="0"/>
          </a:p>
          <a:p>
            <a:r>
              <a:rPr lang="el-GR" sz="1200" dirty="0"/>
              <a:t>27 Ιανουαρίου 1958  : </a:t>
            </a:r>
            <a:r>
              <a:rPr lang="en-US" sz="1200" dirty="0"/>
              <a:t>Foot </a:t>
            </a:r>
            <a:r>
              <a:rPr lang="el-GR" sz="1200" dirty="0"/>
              <a:t>στην Άγκυρα </a:t>
            </a:r>
            <a:endParaRPr lang="en-US" sz="1200" dirty="0"/>
          </a:p>
          <a:p>
            <a:r>
              <a:rPr lang="en-US" sz="1200" dirty="0"/>
              <a:t>28/29 </a:t>
            </a:r>
            <a:r>
              <a:rPr lang="el-GR" sz="1200" dirty="0"/>
              <a:t>Ιανουαρίου  1958 : Απαγόρευση  της  κυκλοφορίας στην τουρκική συνοικία στη Λευκωσία</a:t>
            </a:r>
            <a:r>
              <a:rPr lang="tr-TR" sz="1200" dirty="0"/>
              <a:t>.</a:t>
            </a:r>
          </a:p>
          <a:p>
            <a:r>
              <a:rPr lang="el-GR" sz="1200" dirty="0"/>
              <a:t> </a:t>
            </a:r>
            <a:endParaRPr lang="en-US"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a:t>
            </a:r>
            <a:r>
              <a:rPr lang="en-US" sz="1200" dirty="0"/>
              <a:t> 399</a:t>
            </a:r>
            <a:r>
              <a:rPr lang="el-GR" sz="1200" dirty="0"/>
              <a:t>, 401.</a:t>
            </a:r>
          </a:p>
          <a:p>
            <a:endParaRPr lang="el-GR" sz="1200" dirty="0"/>
          </a:p>
          <a:p>
            <a:r>
              <a:rPr lang="el-GR" sz="1200" dirty="0"/>
              <a:t>12/13 Ιανουαρίου  1958  : Υποεπιτροπή  Ανθρωπίνων Δικαιωμάτων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274.</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310.</a:t>
            </a:r>
          </a:p>
          <a:p>
            <a:r>
              <a:rPr lang="el-GR" sz="1200" dirty="0"/>
              <a:t>16 Ιανουαρίου  1958  : Δήλωση </a:t>
            </a:r>
            <a:r>
              <a:rPr lang="tr-TR" sz="1200" dirty="0"/>
              <a:t>Küçük </a:t>
            </a:r>
            <a:endParaRPr lang="el-GR" sz="1200" dirty="0"/>
          </a:p>
          <a:p>
            <a:r>
              <a:rPr lang="el-GR" sz="1200" dirty="0"/>
              <a:t>18 Ιανουαρίου 1958: Παντελής  </a:t>
            </a:r>
            <a:r>
              <a:rPr lang="el-GR" sz="1200" dirty="0" err="1"/>
              <a:t>Κατελάρης</a:t>
            </a:r>
            <a:r>
              <a:rPr lang="el-GR" sz="1200" dirty="0"/>
              <a:t> </a:t>
            </a:r>
          </a:p>
          <a:p>
            <a:r>
              <a:rPr lang="el-GR" sz="1200" dirty="0"/>
              <a:t>22 Ιανουαρίου  1958 : Μακάριος σε Διγενή </a:t>
            </a:r>
            <a:endParaRPr lang="en-US" sz="1200" dirty="0"/>
          </a:p>
          <a:p>
            <a:r>
              <a:rPr lang="en-US" sz="1200" dirty="0"/>
              <a:t>23 </a:t>
            </a:r>
            <a:r>
              <a:rPr lang="el-GR" sz="1200" dirty="0"/>
              <a:t>Ιανουαρίου 1958  : Άνθιμος σε Διγενή   «έπρεπε  να  παύσουν  οι επιθέσεις  εναντίον των  κομμουνιστών»</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297, 593</a:t>
            </a:r>
            <a:r>
              <a:rPr lang="en-US" sz="1200" dirty="0"/>
              <a:t>,</a:t>
            </a:r>
            <a:r>
              <a:rPr lang="tr-TR" sz="1200" dirty="0"/>
              <a:t> 594</a:t>
            </a:r>
            <a:r>
              <a:rPr lang="el-GR" sz="1200" dirty="0"/>
              <a:t>, 595.</a:t>
            </a:r>
            <a:endParaRPr lang="el-CY" sz="1200" dirty="0"/>
          </a:p>
        </p:txBody>
      </p:sp>
      <p:sp>
        <p:nvSpPr>
          <p:cNvPr id="8" name="Ορθογώνιο 7">
            <a:extLst>
              <a:ext uri="{FF2B5EF4-FFF2-40B4-BE49-F238E27FC236}">
                <a16:creationId xmlns:a16="http://schemas.microsoft.com/office/drawing/2014/main" id="{3676A023-1458-31FC-BEA8-2B3135E13391}"/>
              </a:ext>
            </a:extLst>
          </p:cNvPr>
          <p:cNvSpPr/>
          <p:nvPr/>
        </p:nvSpPr>
        <p:spPr>
          <a:xfrm>
            <a:off x="7630886" y="2275115"/>
            <a:ext cx="3243943" cy="436516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Μποϊκοτάρισμα</a:t>
            </a:r>
          </a:p>
          <a:p>
            <a:r>
              <a:rPr lang="el-GR" sz="1200" dirty="0"/>
              <a:t> </a:t>
            </a: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1005.</a:t>
            </a:r>
          </a:p>
          <a:p>
            <a:endParaRPr lang="el-GR" sz="1200" dirty="0"/>
          </a:p>
          <a:p>
            <a:endParaRPr lang="el-GR" sz="1200" dirty="0"/>
          </a:p>
          <a:p>
            <a:r>
              <a:rPr lang="el-GR" sz="1200" dirty="0"/>
              <a:t>7 Φεβρουαρίου 1958  : Κατηγορίες ΠΕΚΑ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278.</a:t>
            </a:r>
          </a:p>
          <a:p>
            <a:endParaRPr lang="el-GR" sz="1200" dirty="0"/>
          </a:p>
          <a:p>
            <a:r>
              <a:rPr lang="el-GR" sz="1200" dirty="0"/>
              <a:t>3 Φεβρουαρίου 1958 : Επιστολή  Γρίβα σε Μακάριο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593.</a:t>
            </a:r>
            <a:endParaRPr lang="el-CY" sz="1200" dirty="0"/>
          </a:p>
        </p:txBody>
      </p:sp>
    </p:spTree>
    <p:extLst>
      <p:ext uri="{BB962C8B-B14F-4D97-AF65-F5344CB8AC3E}">
        <p14:creationId xmlns:p14="http://schemas.microsoft.com/office/powerpoint/2010/main" val="30367185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A83CF-0A6D-793B-C443-F8C82770DFAD}"/>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37DAB679-5252-544F-476D-702D30856119}"/>
              </a:ext>
            </a:extLst>
          </p:cNvPr>
          <p:cNvSpPr/>
          <p:nvPr/>
        </p:nvSpPr>
        <p:spPr>
          <a:xfrm>
            <a:off x="1088570" y="925284"/>
            <a:ext cx="3331029"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1958</a:t>
            </a:r>
            <a:endParaRPr lang="el-CY" dirty="0"/>
          </a:p>
        </p:txBody>
      </p:sp>
      <p:sp>
        <p:nvSpPr>
          <p:cNvPr id="7" name="Ορθογώνιο 6">
            <a:extLst>
              <a:ext uri="{FF2B5EF4-FFF2-40B4-BE49-F238E27FC236}">
                <a16:creationId xmlns:a16="http://schemas.microsoft.com/office/drawing/2014/main" id="{A00F9124-9C07-9056-DCE4-472957F9A64E}"/>
              </a:ext>
            </a:extLst>
          </p:cNvPr>
          <p:cNvSpPr/>
          <p:nvPr/>
        </p:nvSpPr>
        <p:spPr>
          <a:xfrm>
            <a:off x="1088571" y="2993568"/>
            <a:ext cx="3331029" cy="36467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 Μαρτίου  1958  : Αίτημα Τούρκων δημοτικών συμβούλων για  σύσταση τουρκικών δήμων</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1009.</a:t>
            </a: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423.</a:t>
            </a:r>
            <a:endParaRPr lang="en-US" sz="1200" dirty="0"/>
          </a:p>
          <a:p>
            <a:endParaRPr lang="en-US" sz="1200" dirty="0"/>
          </a:p>
          <a:p>
            <a:endParaRPr lang="en-US" sz="1200" dirty="0"/>
          </a:p>
          <a:p>
            <a:endParaRPr lang="el-CY" sz="1200" dirty="0"/>
          </a:p>
          <a:p>
            <a:endParaRPr lang="el-GR" sz="1200" dirty="0"/>
          </a:p>
          <a:p>
            <a:pPr algn="ctr"/>
            <a:endParaRPr lang="el-CY" dirty="0"/>
          </a:p>
        </p:txBody>
      </p:sp>
      <p:sp>
        <p:nvSpPr>
          <p:cNvPr id="5" name="Επεξήγηση: Κάτω βέλος 4">
            <a:extLst>
              <a:ext uri="{FF2B5EF4-FFF2-40B4-BE49-F238E27FC236}">
                <a16:creationId xmlns:a16="http://schemas.microsoft.com/office/drawing/2014/main" id="{0A976789-CD37-D717-2F50-499479ECBF91}"/>
              </a:ext>
            </a:extLst>
          </p:cNvPr>
          <p:cNvSpPr/>
          <p:nvPr/>
        </p:nvSpPr>
        <p:spPr>
          <a:xfrm>
            <a:off x="4419600" y="925284"/>
            <a:ext cx="7228114"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ΑΠΡΙΛΙΟΣ  1958</a:t>
            </a:r>
            <a:endParaRPr lang="el-CY" dirty="0"/>
          </a:p>
        </p:txBody>
      </p:sp>
      <p:sp>
        <p:nvSpPr>
          <p:cNvPr id="9" name="Ορθογώνιο 8">
            <a:extLst>
              <a:ext uri="{FF2B5EF4-FFF2-40B4-BE49-F238E27FC236}">
                <a16:creationId xmlns:a16="http://schemas.microsoft.com/office/drawing/2014/main" id="{5928B39D-C6B5-6D16-DE11-EE1644BFFECD}"/>
              </a:ext>
            </a:extLst>
          </p:cNvPr>
          <p:cNvSpPr/>
          <p:nvPr/>
        </p:nvSpPr>
        <p:spPr>
          <a:xfrm>
            <a:off x="4506686" y="2993568"/>
            <a:ext cx="7141028" cy="36467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Οι Τούρκοι ανήγγειλαν ότι δεν θα πληρώνουν τους δημοτικούς φόρους  στους ελληνικούς δήμους.</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 </a:t>
            </a:r>
            <a:r>
              <a:rPr lang="el-GR" sz="1200" dirty="0"/>
              <a:t>ΜΙΕΤ, Αθήνα 2011, σελ. 1009.</a:t>
            </a:r>
            <a:endParaRPr lang="el-CY" sz="1200" dirty="0"/>
          </a:p>
          <a:p>
            <a:endParaRPr lang="el-GR" sz="1200" dirty="0"/>
          </a:p>
          <a:p>
            <a:r>
              <a:rPr lang="el-GR" sz="1200" dirty="0"/>
              <a:t>2 Απριλίου  1958 : Ένα  μέλος  του ΑΚΕΛ  δολοφονήθηκε με πυροβολισμό στη Λευκωσία</a:t>
            </a:r>
          </a:p>
          <a:p>
            <a:endParaRPr lang="el-GR" sz="1200" dirty="0"/>
          </a:p>
          <a:p>
            <a:r>
              <a:rPr lang="el-GR" sz="1200" dirty="0"/>
              <a:t>15 Απριλίου 1958  : Δολοφονήθηκε  στην Αμμόχωστο  ένας ανώτερος  αξιωματικός   της  Βρετανικής Υπηρεσίας Πληροφοριών.</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424.</a:t>
            </a:r>
          </a:p>
          <a:p>
            <a:endParaRPr lang="el-GR" sz="1200" dirty="0"/>
          </a:p>
          <a:p>
            <a:r>
              <a:rPr lang="el-GR" sz="1200" dirty="0"/>
              <a:t>Ο  </a:t>
            </a:r>
            <a:r>
              <a:rPr lang="en-US" sz="1200" dirty="0"/>
              <a:t>Foot </a:t>
            </a:r>
            <a:r>
              <a:rPr lang="el-GR" sz="1200" dirty="0"/>
              <a:t>μέσω  Τριανταφυλλίδη και Κληρίδη  προσπαθεί  να  ενημερώσει τον Γρίβα.</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a:t>
            </a:r>
            <a:r>
              <a:rPr lang="el-GR"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284.</a:t>
            </a:r>
          </a:p>
          <a:p>
            <a:endParaRPr lang="el-GR" sz="1200" dirty="0"/>
          </a:p>
          <a:p>
            <a:r>
              <a:rPr lang="el-GR" sz="1200" dirty="0"/>
              <a:t>28 Απριλίου 1958 :  Επιστολή Γρίβα σε Μακάριο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 σ</a:t>
            </a:r>
            <a:r>
              <a:rPr lang="el-GR" sz="1200" dirty="0"/>
              <a:t>ελ</a:t>
            </a:r>
            <a:r>
              <a:rPr lang="el-CY" sz="1200" dirty="0"/>
              <a:t>.</a:t>
            </a:r>
            <a:r>
              <a:rPr lang="el-GR" sz="1200" dirty="0"/>
              <a:t> 601</a:t>
            </a:r>
            <a:r>
              <a:rPr lang="el-CY" sz="1200" dirty="0"/>
              <a:t> </a:t>
            </a:r>
            <a:endParaRPr lang="el-GR" sz="1200" dirty="0"/>
          </a:p>
          <a:p>
            <a:r>
              <a:rPr lang="el-GR" sz="1200" dirty="0"/>
              <a:t> </a:t>
            </a:r>
          </a:p>
          <a:p>
            <a:r>
              <a:rPr lang="el-GR" sz="1200" dirty="0"/>
              <a:t>  </a:t>
            </a:r>
            <a:endParaRPr lang="el-CY" sz="1200" dirty="0"/>
          </a:p>
        </p:txBody>
      </p:sp>
    </p:spTree>
    <p:extLst>
      <p:ext uri="{BB962C8B-B14F-4D97-AF65-F5344CB8AC3E}">
        <p14:creationId xmlns:p14="http://schemas.microsoft.com/office/powerpoint/2010/main" val="34389456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A6D2E-1B96-A19D-F454-F68249C5F7BE}"/>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1DB168D4-E880-9E88-789F-91B4B328B646}"/>
              </a:ext>
            </a:extLst>
          </p:cNvPr>
          <p:cNvSpPr/>
          <p:nvPr/>
        </p:nvSpPr>
        <p:spPr>
          <a:xfrm>
            <a:off x="680356" y="370113"/>
            <a:ext cx="2884714" cy="10559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ΜΑΙΟΣ 1958 </a:t>
            </a:r>
            <a:endParaRPr lang="el-CY" dirty="0"/>
          </a:p>
        </p:txBody>
      </p:sp>
      <p:sp>
        <p:nvSpPr>
          <p:cNvPr id="4" name="Επεξήγηση: Κάτω βέλος 3">
            <a:extLst>
              <a:ext uri="{FF2B5EF4-FFF2-40B4-BE49-F238E27FC236}">
                <a16:creationId xmlns:a16="http://schemas.microsoft.com/office/drawing/2014/main" id="{453CFFE2-AB61-1905-AA76-28EAB66FADAE}"/>
              </a:ext>
            </a:extLst>
          </p:cNvPr>
          <p:cNvSpPr/>
          <p:nvPr/>
        </p:nvSpPr>
        <p:spPr>
          <a:xfrm>
            <a:off x="3603170" y="370113"/>
            <a:ext cx="8120748" cy="10559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1958</a:t>
            </a:r>
            <a:endParaRPr lang="el-CY" dirty="0"/>
          </a:p>
        </p:txBody>
      </p:sp>
      <p:sp>
        <p:nvSpPr>
          <p:cNvPr id="7" name="Ορθογώνιο 6">
            <a:extLst>
              <a:ext uri="{FF2B5EF4-FFF2-40B4-BE49-F238E27FC236}">
                <a16:creationId xmlns:a16="http://schemas.microsoft.com/office/drawing/2014/main" id="{1D7CE34B-F464-3986-6113-C62660DB8ADC}"/>
              </a:ext>
            </a:extLst>
          </p:cNvPr>
          <p:cNvSpPr/>
          <p:nvPr/>
        </p:nvSpPr>
        <p:spPr>
          <a:xfrm>
            <a:off x="2808515" y="1524000"/>
            <a:ext cx="8801106" cy="506186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dirty="0"/>
          </a:p>
          <a:p>
            <a:endParaRPr lang="el-GR" sz="1200" dirty="0"/>
          </a:p>
          <a:p>
            <a:endParaRPr lang="el-GR" sz="1200" dirty="0"/>
          </a:p>
          <a:p>
            <a:r>
              <a:rPr lang="el-GR" sz="1200" dirty="0"/>
              <a:t>6 Ιουνίου  1958 :  Εμπρηστικός λόγος  του</a:t>
            </a:r>
            <a:r>
              <a:rPr lang="en-US" sz="1200" dirty="0"/>
              <a:t> </a:t>
            </a:r>
            <a:r>
              <a:rPr lang="tr-TR" sz="1200" dirty="0"/>
              <a:t>R. </a:t>
            </a:r>
            <a:r>
              <a:rPr lang="el-GR" sz="1200" dirty="0"/>
              <a:t> </a:t>
            </a:r>
            <a:r>
              <a:rPr lang="tr-TR" sz="1200" dirty="0"/>
              <a:t>Denktaş </a:t>
            </a:r>
            <a:r>
              <a:rPr lang="el-GR" sz="1200" dirty="0"/>
              <a:t> στη Λάρνακα </a:t>
            </a:r>
          </a:p>
          <a:p>
            <a:r>
              <a:rPr lang="el-GR" sz="1200" dirty="0"/>
              <a:t>7 Ιουνίου 1958 :  Βόμβα στο γραφείο  πληροφοριών  του προξενείου  της  Τουρκίας στη Λευκωσία </a:t>
            </a:r>
            <a:r>
              <a:rPr lang="el-GR" sz="1200" dirty="0">
                <a:sym typeface="Wingdings" panose="05000000000000000000" pitchFamily="2" charset="2"/>
              </a:rPr>
              <a:t> Δύο Ε/κ κατακρεουργήθηκαν </a:t>
            </a:r>
          </a:p>
          <a:p>
            <a:r>
              <a:rPr lang="el-GR" sz="1200" dirty="0">
                <a:sym typeface="Wingdings" panose="05000000000000000000" pitchFamily="2" charset="2"/>
              </a:rPr>
              <a:t>12 Ιουνίου 1958 : Η σφαγή στο </a:t>
            </a:r>
            <a:r>
              <a:rPr lang="el-GR" sz="1200" dirty="0" err="1">
                <a:sym typeface="Wingdings" panose="05000000000000000000" pitchFamily="2" charset="2"/>
              </a:rPr>
              <a:t>Κιόνελι</a:t>
            </a:r>
            <a:endParaRPr lang="tr-TR" sz="1200" dirty="0">
              <a:sym typeface="Wingdings" panose="05000000000000000000" pitchFamily="2" charset="2"/>
            </a:endParaRPr>
          </a:p>
          <a:p>
            <a:endParaRPr lang="el-GR" sz="1200" dirty="0">
              <a:sym typeface="Wingdings" panose="05000000000000000000" pitchFamily="2" charset="2"/>
            </a:endParaRP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 </a:t>
            </a:r>
            <a:r>
              <a:rPr lang="el-GR" sz="1200" dirty="0"/>
              <a:t>ΜΙΕΤ, Αθήνα 2011, σελ. 1014.</a:t>
            </a:r>
          </a:p>
          <a:p>
            <a:r>
              <a:rPr lang="el-CY" sz="1200" dirty="0" err="1"/>
              <a:t>Charles</a:t>
            </a:r>
            <a:r>
              <a:rPr lang="el-CY" sz="1200" dirty="0"/>
              <a:t> </a:t>
            </a:r>
            <a:r>
              <a:rPr lang="el-CY" sz="1200" dirty="0" err="1"/>
              <a:t>Foley</a:t>
            </a:r>
            <a:r>
              <a:rPr lang="el-CY" sz="1200" dirty="0"/>
              <a:t>, </a:t>
            </a:r>
            <a:r>
              <a:rPr lang="el-CY" sz="1200" i="1" dirty="0" err="1"/>
              <a:t>Legacy</a:t>
            </a:r>
            <a:r>
              <a:rPr lang="el-CY" sz="1200" i="1" dirty="0"/>
              <a:t> of </a:t>
            </a:r>
            <a:r>
              <a:rPr lang="el-CY" sz="1200" i="1" dirty="0" err="1"/>
              <a:t>strife</a:t>
            </a:r>
            <a:r>
              <a:rPr lang="el-CY" sz="1200" i="1" dirty="0"/>
              <a:t>: Cyprus </a:t>
            </a:r>
            <a:r>
              <a:rPr lang="el-CY" sz="1200" i="1" dirty="0" err="1"/>
              <a:t>from</a:t>
            </a:r>
            <a:r>
              <a:rPr lang="el-CY" sz="1200" i="1" dirty="0"/>
              <a:t> </a:t>
            </a:r>
            <a:r>
              <a:rPr lang="el-CY" sz="1200" i="1" dirty="0" err="1"/>
              <a:t>rebellion</a:t>
            </a:r>
            <a:r>
              <a:rPr lang="el-CY" sz="1200" i="1" dirty="0"/>
              <a:t> </a:t>
            </a:r>
            <a:r>
              <a:rPr lang="el-CY" sz="1200" i="1" dirty="0" err="1"/>
              <a:t>to</a:t>
            </a:r>
            <a:r>
              <a:rPr lang="el-CY" sz="1200" i="1" dirty="0"/>
              <a:t> Civil </a:t>
            </a:r>
            <a:r>
              <a:rPr lang="el-CY" sz="1200" i="1" dirty="0" err="1"/>
              <a:t>War</a:t>
            </a:r>
            <a:r>
              <a:rPr lang="el-CY" sz="1200" dirty="0"/>
              <a:t>, </a:t>
            </a:r>
            <a:r>
              <a:rPr lang="el-CY" sz="1200" dirty="0" err="1"/>
              <a:t>Penguin</a:t>
            </a:r>
            <a:r>
              <a:rPr lang="el-CY" sz="1200" dirty="0"/>
              <a:t> </a:t>
            </a:r>
            <a:r>
              <a:rPr lang="el-CY" sz="1200" dirty="0" err="1"/>
              <a:t>Books</a:t>
            </a:r>
            <a:r>
              <a:rPr lang="el-CY" sz="1200" dirty="0"/>
              <a:t>, </a:t>
            </a:r>
            <a:r>
              <a:rPr lang="el-CY" sz="1200" dirty="0" err="1"/>
              <a:t>Baltimore</a:t>
            </a:r>
            <a:r>
              <a:rPr lang="el-CY" sz="1200" dirty="0"/>
              <a:t> 1964</a:t>
            </a:r>
            <a:r>
              <a:rPr lang="en-US" sz="1200" dirty="0"/>
              <a:t>, </a:t>
            </a:r>
            <a:r>
              <a:rPr lang="el-GR" sz="1200" dirty="0"/>
              <a:t>σελ. 122.</a:t>
            </a:r>
          </a:p>
          <a:p>
            <a:endParaRPr lang="el-GR" sz="1200" dirty="0">
              <a:sym typeface="Wingdings" panose="05000000000000000000" pitchFamily="2" charset="2"/>
            </a:endParaRPr>
          </a:p>
          <a:p>
            <a:r>
              <a:rPr lang="el-GR" sz="1200" dirty="0">
                <a:sym typeface="Wingdings" panose="05000000000000000000" pitchFamily="2" charset="2"/>
              </a:rPr>
              <a:t>29 Ιουνίου 1958 : Τούρκοι  επιτέθηκαν  και  δολοφόνησαν  με μαχαίρι  έναν Έλληνα  στην Πάφο</a:t>
            </a:r>
          </a:p>
          <a:p>
            <a:endParaRPr lang="el-GR" sz="1200" dirty="0">
              <a:sym typeface="Wingdings" panose="05000000000000000000" pitchFamily="2" charset="2"/>
            </a:endParaRP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458.</a:t>
            </a:r>
          </a:p>
          <a:p>
            <a:endParaRPr lang="el-GR" sz="1200" dirty="0">
              <a:sym typeface="Wingdings" panose="05000000000000000000" pitchFamily="2" charset="2"/>
            </a:endParaRPr>
          </a:p>
          <a:p>
            <a:endParaRPr lang="el-GR" sz="1200" dirty="0">
              <a:sym typeface="Wingdings" panose="05000000000000000000" pitchFamily="2" charset="2"/>
            </a:endParaRPr>
          </a:p>
          <a:p>
            <a:r>
              <a:rPr lang="el-GR" sz="1200" dirty="0"/>
              <a:t>Οργάνωση Ενιαίου Αρραγούς Εθνικού Μετώπου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302.</a:t>
            </a:r>
          </a:p>
          <a:p>
            <a:endParaRPr lang="en-US" sz="1200" dirty="0"/>
          </a:p>
          <a:p>
            <a:r>
              <a:rPr lang="en-US" sz="1200" dirty="0"/>
              <a:t>19 </a:t>
            </a:r>
            <a:r>
              <a:rPr lang="el-GR" sz="1200" dirty="0"/>
              <a:t>Ιουνίου </a:t>
            </a:r>
            <a:r>
              <a:rPr lang="en-US" sz="1200" dirty="0"/>
              <a:t>1958  </a:t>
            </a:r>
            <a:r>
              <a:rPr lang="el-GR" sz="1200" dirty="0"/>
              <a:t>: Πρωθυπουργός </a:t>
            </a:r>
            <a:r>
              <a:rPr lang="en-US" sz="1200" dirty="0">
                <a:solidFill>
                  <a:schemeClr val="tx1"/>
                </a:solidFill>
              </a:rPr>
              <a:t>Macmillan</a:t>
            </a:r>
            <a:r>
              <a:rPr lang="el-GR" sz="1200" dirty="0"/>
              <a:t>  παρουσίασε στη Βουλή των Κοινοτήτων  ένα σχέδιο  τριπλής  συνεταιριστικής  κυριαρχίας </a:t>
            </a:r>
          </a:p>
          <a:p>
            <a:endParaRPr lang="el-GR" sz="1200" dirty="0"/>
          </a:p>
          <a:p>
            <a:r>
              <a:rPr lang="el-GR" sz="1200" dirty="0"/>
              <a:t>Γιώργος Γεωργής, </a:t>
            </a:r>
            <a:r>
              <a:rPr lang="el-GR" sz="1200" i="1" dirty="0"/>
              <a:t>Σεφέρης-Αβέρωφ : η ρήξη</a:t>
            </a:r>
            <a:r>
              <a:rPr lang="el-GR" sz="1200" dirty="0"/>
              <a:t>, Καστανιώτης, Αθήνα 2018, </a:t>
            </a:r>
            <a:r>
              <a:rPr lang="el-GR" sz="1200" dirty="0" err="1"/>
              <a:t>σσ</a:t>
            </a:r>
            <a:r>
              <a:rPr lang="en-US" sz="1200" dirty="0"/>
              <a:t>.</a:t>
            </a:r>
            <a:r>
              <a:rPr lang="el-GR" sz="1200" dirty="0"/>
              <a:t> 157</a:t>
            </a:r>
            <a:r>
              <a:rPr lang="en-US" sz="1200" dirty="0"/>
              <a:t>, 166.</a:t>
            </a:r>
            <a:r>
              <a:rPr lang="el-GR" sz="1200" dirty="0"/>
              <a:t> </a:t>
            </a:r>
          </a:p>
          <a:p>
            <a:endParaRPr lang="en-US" sz="1200" dirty="0"/>
          </a:p>
          <a:p>
            <a:r>
              <a:rPr lang="en-US" sz="1200" dirty="0"/>
              <a:t>"Mason-Dixon line“ – </a:t>
            </a:r>
            <a:r>
              <a:rPr lang="el-GR" sz="1200" dirty="0"/>
              <a:t>Κληρίδης  - 75 φυλάκια </a:t>
            </a:r>
            <a:endParaRPr lang="en-US" sz="1200" dirty="0"/>
          </a:p>
          <a:p>
            <a:r>
              <a:rPr lang="el-CY" sz="1200" dirty="0" err="1"/>
              <a:t>Charles</a:t>
            </a:r>
            <a:r>
              <a:rPr lang="el-CY" sz="1200" dirty="0"/>
              <a:t> </a:t>
            </a:r>
            <a:r>
              <a:rPr lang="el-CY" sz="1200" dirty="0" err="1"/>
              <a:t>Foley</a:t>
            </a:r>
            <a:r>
              <a:rPr lang="el-CY" sz="1200" dirty="0"/>
              <a:t>, </a:t>
            </a:r>
            <a:r>
              <a:rPr lang="el-CY" sz="1200" i="1" dirty="0" err="1"/>
              <a:t>Legacy</a:t>
            </a:r>
            <a:r>
              <a:rPr lang="el-CY" sz="1200" i="1" dirty="0"/>
              <a:t> of </a:t>
            </a:r>
            <a:r>
              <a:rPr lang="el-CY" sz="1200" i="1" dirty="0" err="1"/>
              <a:t>strife</a:t>
            </a:r>
            <a:r>
              <a:rPr lang="el-CY" sz="1200" i="1" dirty="0"/>
              <a:t>: Cyprus </a:t>
            </a:r>
            <a:r>
              <a:rPr lang="el-CY" sz="1200" i="1" dirty="0" err="1"/>
              <a:t>from</a:t>
            </a:r>
            <a:r>
              <a:rPr lang="el-CY" sz="1200" i="1" dirty="0"/>
              <a:t> </a:t>
            </a:r>
            <a:r>
              <a:rPr lang="el-CY" sz="1200" i="1" dirty="0" err="1"/>
              <a:t>rebellion</a:t>
            </a:r>
            <a:r>
              <a:rPr lang="el-CY" sz="1200" i="1" dirty="0"/>
              <a:t> </a:t>
            </a:r>
            <a:r>
              <a:rPr lang="el-CY" sz="1200" i="1" dirty="0" err="1"/>
              <a:t>to</a:t>
            </a:r>
            <a:r>
              <a:rPr lang="el-CY" sz="1200" i="1" dirty="0"/>
              <a:t> Civil </a:t>
            </a:r>
            <a:r>
              <a:rPr lang="el-CY" sz="1200" i="1" dirty="0" err="1"/>
              <a:t>War</a:t>
            </a:r>
            <a:r>
              <a:rPr lang="el-CY" sz="1200" dirty="0"/>
              <a:t>, </a:t>
            </a:r>
            <a:r>
              <a:rPr lang="el-CY" sz="1200" dirty="0" err="1"/>
              <a:t>Penguin</a:t>
            </a:r>
            <a:r>
              <a:rPr lang="el-CY" sz="1200" dirty="0"/>
              <a:t> </a:t>
            </a:r>
            <a:r>
              <a:rPr lang="el-CY" sz="1200" dirty="0" err="1"/>
              <a:t>Books</a:t>
            </a:r>
            <a:r>
              <a:rPr lang="el-CY" sz="1200" dirty="0"/>
              <a:t>, </a:t>
            </a:r>
            <a:r>
              <a:rPr lang="el-CY" sz="1200" dirty="0" err="1"/>
              <a:t>Baltimore</a:t>
            </a:r>
            <a:r>
              <a:rPr lang="el-CY" sz="1200" dirty="0"/>
              <a:t> 1964</a:t>
            </a:r>
            <a:r>
              <a:rPr lang="el-GR" sz="1200" dirty="0"/>
              <a:t>, σελ. 12</a:t>
            </a:r>
            <a:r>
              <a:rPr lang="en-US" sz="1200" dirty="0"/>
              <a:t>4</a:t>
            </a:r>
            <a:r>
              <a:rPr lang="el-GR" sz="1200" dirty="0"/>
              <a:t>.</a:t>
            </a:r>
          </a:p>
          <a:p>
            <a:r>
              <a:rPr lang="el-GR" sz="1200" dirty="0"/>
              <a:t>15 Ιουνίου 1958 : Επιστολή Γρίβα  σε Μακάριο </a:t>
            </a:r>
          </a:p>
          <a:p>
            <a:r>
              <a:rPr lang="el-GR" sz="1200" dirty="0"/>
              <a:t>20 Ιουνίου 1958  : Επιστολή Μακαρίου  σε </a:t>
            </a:r>
            <a:r>
              <a:rPr lang="en-US" sz="1200" dirty="0"/>
              <a:t>Foot </a:t>
            </a:r>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 σ</a:t>
            </a:r>
            <a:r>
              <a:rPr lang="el-GR" sz="1200" dirty="0"/>
              <a:t>σ.</a:t>
            </a:r>
            <a:r>
              <a:rPr lang="el-CY" sz="1200" dirty="0"/>
              <a:t> </a:t>
            </a:r>
            <a:r>
              <a:rPr lang="el-GR" sz="1200" dirty="0"/>
              <a:t> 606</a:t>
            </a:r>
            <a:r>
              <a:rPr lang="en-US" sz="1200" dirty="0"/>
              <a:t>, 609.</a:t>
            </a:r>
            <a:endParaRPr lang="el-CY" sz="1200" dirty="0"/>
          </a:p>
          <a:p>
            <a:endParaRPr lang="en-US" sz="1200" dirty="0"/>
          </a:p>
          <a:p>
            <a:endParaRPr lang="el-GR" sz="1200" dirty="0"/>
          </a:p>
          <a:p>
            <a:pPr algn="ctr"/>
            <a:endParaRPr lang="el-CY" dirty="0"/>
          </a:p>
        </p:txBody>
      </p:sp>
      <p:sp>
        <p:nvSpPr>
          <p:cNvPr id="8" name="Ορθογώνιο 7">
            <a:extLst>
              <a:ext uri="{FF2B5EF4-FFF2-40B4-BE49-F238E27FC236}">
                <a16:creationId xmlns:a16="http://schemas.microsoft.com/office/drawing/2014/main" id="{7F574F70-1E4A-D102-1438-45726447D486}"/>
              </a:ext>
            </a:extLst>
          </p:cNvPr>
          <p:cNvSpPr/>
          <p:nvPr/>
        </p:nvSpPr>
        <p:spPr>
          <a:xfrm>
            <a:off x="642258" y="1523999"/>
            <a:ext cx="2024742" cy="506186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Μετά  τις  20 Μαΐου 5 μέλη του ΑΚΕΛ δολοφονήθηκαν  : Η περίπτωση στο </a:t>
            </a:r>
            <a:r>
              <a:rPr lang="el-GR" sz="1200" dirty="0" err="1"/>
              <a:t>Λευκόνοικο</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437.</a:t>
            </a:r>
          </a:p>
          <a:p>
            <a:endParaRPr lang="el-GR" sz="1200" dirty="0"/>
          </a:p>
          <a:p>
            <a:r>
              <a:rPr lang="el-GR" sz="1200" dirty="0"/>
              <a:t>4 Μαΐου  1958  : Δύο  Βρετανοί  στρατιώτες  </a:t>
            </a:r>
            <a:r>
              <a:rPr lang="el-GR" sz="1200" dirty="0" err="1"/>
              <a:t>πυροβολούνται</a:t>
            </a:r>
            <a:r>
              <a:rPr lang="el-GR" sz="1200" dirty="0"/>
              <a:t> </a:t>
            </a:r>
            <a:endParaRPr lang="en-US"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285.</a:t>
            </a:r>
            <a:endParaRPr lang="el-CY" sz="1200" dirty="0"/>
          </a:p>
          <a:p>
            <a:endParaRPr lang="el-GR" sz="1200" dirty="0"/>
          </a:p>
          <a:p>
            <a:endParaRPr lang="el-GR" sz="1200" dirty="0"/>
          </a:p>
          <a:p>
            <a:r>
              <a:rPr lang="el-GR" sz="1200" dirty="0"/>
              <a:t> </a:t>
            </a:r>
          </a:p>
          <a:p>
            <a:r>
              <a:rPr lang="el-GR" sz="1200" dirty="0"/>
              <a:t> </a:t>
            </a:r>
            <a:endParaRPr lang="el-CY" sz="1200" dirty="0"/>
          </a:p>
        </p:txBody>
      </p:sp>
    </p:spTree>
    <p:extLst>
      <p:ext uri="{BB962C8B-B14F-4D97-AF65-F5344CB8AC3E}">
        <p14:creationId xmlns:p14="http://schemas.microsoft.com/office/powerpoint/2010/main" val="25213787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3EEF1-449D-16E9-D115-3AC38EE54556}"/>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F6F00B11-B60B-FE17-ABAD-2DEEBD0ACF64}"/>
              </a:ext>
            </a:extLst>
          </p:cNvPr>
          <p:cNvSpPr/>
          <p:nvPr/>
        </p:nvSpPr>
        <p:spPr>
          <a:xfrm>
            <a:off x="304797" y="587826"/>
            <a:ext cx="11157859" cy="148046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ΙΟΥΛΙΟΣ 1958 </a:t>
            </a:r>
            <a:endParaRPr lang="el-CY" dirty="0"/>
          </a:p>
        </p:txBody>
      </p:sp>
      <p:sp>
        <p:nvSpPr>
          <p:cNvPr id="6" name="Ορθογώνιο 5">
            <a:extLst>
              <a:ext uri="{FF2B5EF4-FFF2-40B4-BE49-F238E27FC236}">
                <a16:creationId xmlns:a16="http://schemas.microsoft.com/office/drawing/2014/main" id="{108843C8-FA21-3F01-319A-C417B6890237}"/>
              </a:ext>
            </a:extLst>
          </p:cNvPr>
          <p:cNvSpPr/>
          <p:nvPr/>
        </p:nvSpPr>
        <p:spPr>
          <a:xfrm>
            <a:off x="304797" y="2416626"/>
            <a:ext cx="11157859" cy="38535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sz="1200" dirty="0"/>
          </a:p>
          <a:p>
            <a:pPr algn="ctr"/>
            <a:endParaRPr lang="el-GR" sz="1200" dirty="0"/>
          </a:p>
          <a:p>
            <a:endParaRPr lang="el-GR" sz="1200" dirty="0"/>
          </a:p>
          <a:p>
            <a:endParaRPr lang="el-GR" sz="1200" dirty="0"/>
          </a:p>
          <a:p>
            <a:r>
              <a:rPr lang="el-GR" sz="1200" dirty="0"/>
              <a:t>3 Ιουλίου 1958 : Οι Τ/κ ανάγκασαν  πολλές  ελληνικές οικογένειες  στο </a:t>
            </a:r>
            <a:r>
              <a:rPr lang="el-GR" sz="1200" dirty="0" err="1"/>
              <a:t>Καϊμακλί</a:t>
            </a:r>
            <a:r>
              <a:rPr lang="el-GR" sz="1200" dirty="0"/>
              <a:t> να εγκαταλείψουν τις  κατοικίες τους </a:t>
            </a:r>
          </a:p>
          <a:p>
            <a:r>
              <a:rPr lang="el-GR" sz="1200" dirty="0"/>
              <a:t>5 Ιουλίου 1958 : Στο χωριό  </a:t>
            </a:r>
            <a:r>
              <a:rPr lang="el-GR" sz="1200" dirty="0" err="1"/>
              <a:t>Αυγόρου</a:t>
            </a:r>
            <a:r>
              <a:rPr lang="el-GR" sz="1200" dirty="0"/>
              <a:t>  οι  χωρικοί τα  έβαλαν με  μια βρετανική  περίπολο τεθωρακισμένων  </a:t>
            </a:r>
            <a:r>
              <a:rPr lang="el-GR" sz="1200" dirty="0">
                <a:sym typeface="Wingdings" panose="05000000000000000000" pitchFamily="2" charset="2"/>
              </a:rPr>
              <a:t> 2</a:t>
            </a:r>
            <a:r>
              <a:rPr lang="el-GR" sz="1200" dirty="0"/>
              <a:t> Κύπριοι σκοτώθηκαν</a:t>
            </a:r>
          </a:p>
          <a:p>
            <a:r>
              <a:rPr lang="el-GR" sz="1200" dirty="0"/>
              <a:t>14 Ιουλίου  1958  :  Διάταγμα  γενικής ακινησίας  &amp; Ιρακινή  επανάσταση</a:t>
            </a:r>
          </a:p>
          <a:p>
            <a:r>
              <a:rPr lang="el-GR" sz="1200" dirty="0"/>
              <a:t>22 Ιουλίου 1958 : Διάταγμα  γενικής ακινησίας  &amp; συλλήψεις </a:t>
            </a:r>
          </a:p>
          <a:p>
            <a:r>
              <a:rPr lang="el-GR" sz="1200" dirty="0"/>
              <a:t>31 Ιουλίου  1958  : Έκκληση </a:t>
            </a:r>
            <a:r>
              <a:rPr lang="en-US" sz="1200" dirty="0">
                <a:solidFill>
                  <a:schemeClr val="tx1"/>
                </a:solidFill>
              </a:rPr>
              <a:t>Macmillan</a:t>
            </a:r>
            <a:r>
              <a:rPr lang="el-GR" sz="1200" dirty="0"/>
              <a:t>  στους Κυπρίους </a:t>
            </a:r>
          </a:p>
          <a:p>
            <a:r>
              <a:rPr lang="el-GR" sz="1200" dirty="0"/>
              <a:t> </a:t>
            </a: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1030, 1031, 1032, 1034, 1092.</a:t>
            </a:r>
          </a:p>
          <a:p>
            <a:endParaRPr lang="el-GR" sz="1200" dirty="0"/>
          </a:p>
          <a:p>
            <a:r>
              <a:rPr lang="el-GR" sz="1200" dirty="0"/>
              <a:t>11 Ιουλίου  1958  : 4  Ε/κ  δολοφονήθηκαν  από Τούρκους  στο </a:t>
            </a:r>
            <a:r>
              <a:rPr lang="el-GR" sz="1200" dirty="0" err="1"/>
              <a:t>Καϊμακλί</a:t>
            </a:r>
            <a:r>
              <a:rPr lang="el-GR" sz="1200" dirty="0"/>
              <a:t> </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461.</a:t>
            </a:r>
          </a:p>
          <a:p>
            <a:endParaRPr lang="el-GR" sz="1200" dirty="0"/>
          </a:p>
          <a:p>
            <a:r>
              <a:rPr lang="el-GR" sz="1200" dirty="0"/>
              <a:t>Μετοικεσία  των κατοίκων του  χωριού  </a:t>
            </a:r>
            <a:r>
              <a:rPr lang="el-GR" sz="1200" dirty="0" err="1"/>
              <a:t>Ακουρσός</a:t>
            </a:r>
            <a:r>
              <a:rPr lang="el-GR" sz="1200" dirty="0"/>
              <a:t>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304.</a:t>
            </a:r>
          </a:p>
          <a:p>
            <a:endParaRPr lang="el-GR" sz="1200" dirty="0"/>
          </a:p>
          <a:p>
            <a:r>
              <a:rPr lang="el-GR" sz="1200" dirty="0"/>
              <a:t>9 Ιουλίου  1958 : Διαταγή  Γρίβα κατά Τ/κ</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 σ</a:t>
            </a:r>
            <a:r>
              <a:rPr lang="el-GR" sz="1200" dirty="0"/>
              <a:t>ελ</a:t>
            </a:r>
            <a:r>
              <a:rPr lang="el-CY" sz="1200" dirty="0"/>
              <a:t>.</a:t>
            </a:r>
            <a:r>
              <a:rPr lang="el-GR" sz="1200" dirty="0"/>
              <a:t> 614.</a:t>
            </a:r>
            <a:r>
              <a:rPr lang="el-CY" sz="1200" dirty="0"/>
              <a:t> </a:t>
            </a:r>
            <a:endParaRPr lang="el-GR" sz="1200" dirty="0"/>
          </a:p>
          <a:p>
            <a:endParaRPr lang="el-GR" sz="1200" dirty="0"/>
          </a:p>
          <a:p>
            <a:endParaRPr lang="el-GR" sz="1200" dirty="0"/>
          </a:p>
          <a:p>
            <a:endParaRPr lang="el-GR" sz="1200" dirty="0"/>
          </a:p>
          <a:p>
            <a:endParaRPr lang="el-CY" sz="1200" dirty="0"/>
          </a:p>
          <a:p>
            <a:endParaRPr lang="el-GR" sz="1200" dirty="0"/>
          </a:p>
          <a:p>
            <a:pPr algn="ctr"/>
            <a:endParaRPr lang="el-CY" dirty="0"/>
          </a:p>
        </p:txBody>
      </p:sp>
    </p:spTree>
    <p:extLst>
      <p:ext uri="{BB962C8B-B14F-4D97-AF65-F5344CB8AC3E}">
        <p14:creationId xmlns:p14="http://schemas.microsoft.com/office/powerpoint/2010/main" val="38610907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E6FF6-C013-A47C-91B2-CDE787F89D74}"/>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57BC1C91-C920-2FEB-B6EB-2503796BB292}"/>
              </a:ext>
            </a:extLst>
          </p:cNvPr>
          <p:cNvSpPr/>
          <p:nvPr/>
        </p:nvSpPr>
        <p:spPr>
          <a:xfrm>
            <a:off x="805541" y="195941"/>
            <a:ext cx="11005460" cy="1371602"/>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ΑΥΓΟΥΣΤΟΣ  1958</a:t>
            </a:r>
            <a:endParaRPr lang="el-CY" dirty="0"/>
          </a:p>
        </p:txBody>
      </p:sp>
      <p:sp>
        <p:nvSpPr>
          <p:cNvPr id="8" name="Ορθογώνιο 7">
            <a:extLst>
              <a:ext uri="{FF2B5EF4-FFF2-40B4-BE49-F238E27FC236}">
                <a16:creationId xmlns:a16="http://schemas.microsoft.com/office/drawing/2014/main" id="{E4A137AC-01BA-4AED-4B67-D6FAE94374DE}"/>
              </a:ext>
            </a:extLst>
          </p:cNvPr>
          <p:cNvSpPr/>
          <p:nvPr/>
        </p:nvSpPr>
        <p:spPr>
          <a:xfrm>
            <a:off x="805541" y="1567544"/>
            <a:ext cx="11005460" cy="50183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endParaRPr lang="el-GR" sz="1200" dirty="0"/>
          </a:p>
          <a:p>
            <a:endParaRPr lang="el-GR" sz="1200" dirty="0"/>
          </a:p>
          <a:p>
            <a:r>
              <a:rPr lang="el-GR" sz="1200" dirty="0"/>
              <a:t>4 Αυγούστου  1958 : Γρίβας διέταξε  τις μονάδες  του να  διακόψουν  κάθε  δράση  </a:t>
            </a:r>
          </a:p>
          <a:p>
            <a:r>
              <a:rPr lang="el-GR" sz="1200" dirty="0"/>
              <a:t>5 Αυγούστου  1958  : ΤΜΤ   κατάπαυση  πυρός </a:t>
            </a:r>
          </a:p>
          <a:p>
            <a:r>
              <a:rPr lang="el-GR" sz="1200" dirty="0"/>
              <a:t>6 Αυγούστου  1958  : Απαγόρευση κυκλοφορίας ανεστάλη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1036.</a:t>
            </a:r>
          </a:p>
          <a:p>
            <a:endParaRPr lang="el-GR" sz="1200" dirty="0"/>
          </a:p>
          <a:p>
            <a:r>
              <a:rPr lang="el-GR" sz="1200" dirty="0"/>
              <a:t>23 Αυγούστου  1958 : Δίκη  -Η σφαγή  στο </a:t>
            </a:r>
            <a:r>
              <a:rPr lang="el-GR" sz="1200" dirty="0" err="1"/>
              <a:t>Κιόνελι</a:t>
            </a:r>
            <a:r>
              <a:rPr lang="el-GR" sz="1200" dirty="0"/>
              <a:t> – 9 Τ/κ  κατηγορούμενοι</a:t>
            </a:r>
          </a:p>
          <a:p>
            <a:r>
              <a:rPr lang="el-GR" sz="1200" dirty="0"/>
              <a:t>25 Αυγούστου 1958 : Η Τουρκία  αποδέχεται  το Σχέδιο </a:t>
            </a:r>
            <a:r>
              <a:rPr lang="en-US" sz="1200" dirty="0">
                <a:solidFill>
                  <a:schemeClr val="tx1"/>
                </a:solidFill>
              </a:rPr>
              <a:t>Macmillan</a:t>
            </a:r>
            <a:endParaRPr lang="el-GR" sz="1200" dirty="0">
              <a:solidFill>
                <a:schemeClr val="tx1"/>
              </a:solidFill>
            </a:endParaRPr>
          </a:p>
          <a:p>
            <a:endParaRPr lang="el-GR" sz="1200" dirty="0"/>
          </a:p>
          <a:p>
            <a:r>
              <a:rPr lang="el-GR" sz="1200" dirty="0"/>
              <a:t> </a:t>
            </a:r>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479, 483.</a:t>
            </a:r>
          </a:p>
          <a:p>
            <a:endParaRPr lang="el-GR" sz="1200" dirty="0"/>
          </a:p>
          <a:p>
            <a:pPr marL="228600" indent="-228600">
              <a:buAutoNum type="arabicPlain" startAt="19"/>
            </a:pPr>
            <a:r>
              <a:rPr lang="el-GR" sz="1200" dirty="0"/>
              <a:t>Αυγούστου  1958 : Η Ελληνική Κυβέρνηση  απέρριψε  σχέδιο </a:t>
            </a:r>
          </a:p>
          <a:p>
            <a:r>
              <a:rPr lang="el-GR" sz="1200" dirty="0"/>
              <a:t>Η ΕΟΚΑ  σκοτώνει  τον  συνταγματάρχη   </a:t>
            </a:r>
            <a:r>
              <a:rPr lang="el-GR" sz="1200" dirty="0" err="1"/>
              <a:t>Κολιέρ</a:t>
            </a:r>
            <a:r>
              <a:rPr lang="el-GR" sz="1200" dirty="0"/>
              <a:t> </a:t>
            </a:r>
          </a:p>
          <a:p>
            <a:r>
              <a:rPr lang="el-GR" sz="1200" dirty="0"/>
              <a:t>Τον Αύγουστο του 1958, η  Ελλάδα κατέθεσε την πέμπτη προσφυγή στον ΟΗΕ.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a:t>
            </a:r>
            <a:r>
              <a:rPr lang="el-GR" sz="1200" dirty="0"/>
              <a:t> </a:t>
            </a:r>
            <a:r>
              <a:rPr lang="el-CY" sz="1200" dirty="0"/>
              <a:t> </a:t>
            </a:r>
            <a:r>
              <a:rPr lang="el-CY" sz="1200" dirty="0" err="1"/>
              <a:t>Boston</a:t>
            </a:r>
            <a:r>
              <a:rPr lang="el-CY" sz="1200" dirty="0"/>
              <a:t> 1978</a:t>
            </a:r>
            <a:r>
              <a:rPr lang="el-GR" sz="1200" dirty="0"/>
              <a:t>, </a:t>
            </a:r>
            <a:r>
              <a:rPr lang="el-GR" sz="1200" dirty="0" err="1"/>
              <a:t>σσ</a:t>
            </a:r>
            <a:r>
              <a:rPr lang="el-GR" sz="1200" dirty="0"/>
              <a:t>.  305, 315, 333.</a:t>
            </a:r>
          </a:p>
          <a:p>
            <a:endParaRPr lang="el-GR" sz="1200" dirty="0"/>
          </a:p>
          <a:p>
            <a:r>
              <a:rPr lang="el-GR" sz="1200" dirty="0"/>
              <a:t>27 Αυγούστου  1958   :  Μιχαλάκης  </a:t>
            </a:r>
            <a:r>
              <a:rPr lang="el-GR" sz="1200" dirty="0" err="1"/>
              <a:t>Παρίδης</a:t>
            </a:r>
            <a:r>
              <a:rPr lang="el-GR" sz="1200" dirty="0"/>
              <a:t>  - </a:t>
            </a:r>
            <a:r>
              <a:rPr lang="el-GR" sz="1200" dirty="0" err="1"/>
              <a:t>Βάβλα</a:t>
            </a:r>
            <a:r>
              <a:rPr lang="el-GR" sz="1200" dirty="0"/>
              <a:t> </a:t>
            </a:r>
          </a:p>
          <a:p>
            <a:r>
              <a:rPr lang="el-GR" sz="1200" dirty="0"/>
              <a:t>Γιώργος Γεωργής, </a:t>
            </a:r>
            <a:r>
              <a:rPr lang="el-GR" sz="1200" i="1" dirty="0"/>
              <a:t>Σεφέρης-Αβέρωφ : η ρήξη</a:t>
            </a:r>
            <a:r>
              <a:rPr lang="el-GR" sz="1200" dirty="0"/>
              <a:t>, Καστανιώτης, Αθήνα 2018, σελ. 18.</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289. </a:t>
            </a:r>
          </a:p>
          <a:p>
            <a:endParaRPr lang="el-GR" sz="1200" dirty="0"/>
          </a:p>
          <a:p>
            <a:r>
              <a:rPr lang="el-GR" sz="1200" dirty="0"/>
              <a:t>1 Αυγούστου  1958 :  Δολοφονία 60χρονου </a:t>
            </a:r>
          </a:p>
          <a:p>
            <a:r>
              <a:rPr lang="el-CY" sz="1200" dirty="0" err="1"/>
              <a:t>Charles</a:t>
            </a:r>
            <a:r>
              <a:rPr lang="el-CY" sz="1200" dirty="0"/>
              <a:t> </a:t>
            </a:r>
            <a:r>
              <a:rPr lang="el-CY" sz="1200" dirty="0" err="1"/>
              <a:t>Foley</a:t>
            </a:r>
            <a:r>
              <a:rPr lang="el-CY" sz="1200" dirty="0"/>
              <a:t>, </a:t>
            </a:r>
            <a:r>
              <a:rPr lang="el-CY" sz="1200" i="1" dirty="0" err="1"/>
              <a:t>Legacy</a:t>
            </a:r>
            <a:r>
              <a:rPr lang="el-CY" sz="1200" i="1" dirty="0"/>
              <a:t> of </a:t>
            </a:r>
            <a:r>
              <a:rPr lang="el-CY" sz="1200" i="1" dirty="0" err="1"/>
              <a:t>strife</a:t>
            </a:r>
            <a:r>
              <a:rPr lang="el-CY" sz="1200" i="1" dirty="0"/>
              <a:t>: Cyprus </a:t>
            </a:r>
            <a:r>
              <a:rPr lang="el-CY" sz="1200" i="1" dirty="0" err="1"/>
              <a:t>from</a:t>
            </a:r>
            <a:r>
              <a:rPr lang="el-CY" sz="1200" i="1" dirty="0"/>
              <a:t> </a:t>
            </a:r>
            <a:r>
              <a:rPr lang="el-CY" sz="1200" i="1" dirty="0" err="1"/>
              <a:t>rebellion</a:t>
            </a:r>
            <a:r>
              <a:rPr lang="el-CY" sz="1200" i="1" dirty="0"/>
              <a:t> </a:t>
            </a:r>
            <a:r>
              <a:rPr lang="el-CY" sz="1200" i="1" dirty="0" err="1"/>
              <a:t>to</a:t>
            </a:r>
            <a:r>
              <a:rPr lang="el-CY" sz="1200" i="1" dirty="0"/>
              <a:t> Civil </a:t>
            </a:r>
            <a:r>
              <a:rPr lang="el-CY" sz="1200" i="1" dirty="0" err="1"/>
              <a:t>War</a:t>
            </a:r>
            <a:r>
              <a:rPr lang="el-CY" sz="1200" dirty="0"/>
              <a:t>, </a:t>
            </a:r>
            <a:r>
              <a:rPr lang="el-CY" sz="1200" dirty="0" err="1"/>
              <a:t>Penguin</a:t>
            </a:r>
            <a:r>
              <a:rPr lang="el-CY" sz="1200" dirty="0"/>
              <a:t> </a:t>
            </a:r>
            <a:r>
              <a:rPr lang="el-CY" sz="1200" dirty="0" err="1"/>
              <a:t>Books</a:t>
            </a:r>
            <a:r>
              <a:rPr lang="el-CY" sz="1200" dirty="0"/>
              <a:t>, </a:t>
            </a:r>
            <a:r>
              <a:rPr lang="el-CY" sz="1200" dirty="0" err="1"/>
              <a:t>Baltimore</a:t>
            </a:r>
            <a:r>
              <a:rPr lang="el-CY" sz="1200" dirty="0"/>
              <a:t> 1964</a:t>
            </a:r>
            <a:r>
              <a:rPr lang="el-GR" sz="1200" dirty="0"/>
              <a:t>, σελ. 126.</a:t>
            </a:r>
          </a:p>
          <a:p>
            <a:endParaRPr lang="el-GR" sz="1200" dirty="0"/>
          </a:p>
          <a:p>
            <a:r>
              <a:rPr lang="el-GR" sz="1200" dirty="0"/>
              <a:t>25 Αυγούστου 1958 : Επιστολή Γρίβα σε Άνθιμο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618.</a:t>
            </a:r>
          </a:p>
          <a:p>
            <a:endParaRPr lang="el-GR" sz="1200" dirty="0"/>
          </a:p>
          <a:p>
            <a:endParaRPr lang="el-GR" sz="1200" dirty="0"/>
          </a:p>
          <a:p>
            <a:endParaRPr lang="el-CY" sz="1200" dirty="0"/>
          </a:p>
          <a:p>
            <a:endParaRPr lang="el-GR" sz="1200" dirty="0"/>
          </a:p>
          <a:p>
            <a:endParaRPr lang="el-GR" sz="1200" dirty="0">
              <a:highlight>
                <a:srgbClr val="FFFF00"/>
              </a:highlight>
            </a:endParaRPr>
          </a:p>
          <a:p>
            <a:r>
              <a:rPr lang="el-GR" sz="1200" dirty="0"/>
              <a:t> </a:t>
            </a:r>
            <a:endParaRPr lang="el-CY" sz="1200" dirty="0"/>
          </a:p>
        </p:txBody>
      </p:sp>
    </p:spTree>
    <p:extLst>
      <p:ext uri="{BB962C8B-B14F-4D97-AF65-F5344CB8AC3E}">
        <p14:creationId xmlns:p14="http://schemas.microsoft.com/office/powerpoint/2010/main" val="20104189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ED265-9559-8BA5-A2DC-C4FE2C5F488F}"/>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D318516C-B4DB-FE42-0581-820B8B4D0864}"/>
              </a:ext>
            </a:extLst>
          </p:cNvPr>
          <p:cNvSpPr/>
          <p:nvPr/>
        </p:nvSpPr>
        <p:spPr>
          <a:xfrm>
            <a:off x="985158" y="500743"/>
            <a:ext cx="1022168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1958</a:t>
            </a:r>
            <a:endParaRPr lang="el-CY" dirty="0"/>
          </a:p>
        </p:txBody>
      </p:sp>
      <p:sp>
        <p:nvSpPr>
          <p:cNvPr id="7" name="Ορθογώνιο 6">
            <a:extLst>
              <a:ext uri="{FF2B5EF4-FFF2-40B4-BE49-F238E27FC236}">
                <a16:creationId xmlns:a16="http://schemas.microsoft.com/office/drawing/2014/main" id="{82909D1E-62A1-9EEB-DCCF-95A18182C124}"/>
              </a:ext>
            </a:extLst>
          </p:cNvPr>
          <p:cNvSpPr/>
          <p:nvPr/>
        </p:nvSpPr>
        <p:spPr>
          <a:xfrm>
            <a:off x="947059" y="2427514"/>
            <a:ext cx="10439398" cy="392974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2 Σεπτεμβρίου 1958 : Σκοτώνονται 4 άνδρες της ΕΟΚΑ στο </a:t>
            </a:r>
            <a:r>
              <a:rPr lang="el-GR" sz="1200" dirty="0" err="1"/>
              <a:t>Λιοπέτρι</a:t>
            </a:r>
            <a:endParaRPr lang="el-GR" sz="1200" dirty="0"/>
          </a:p>
          <a:p>
            <a:r>
              <a:rPr lang="el-GR" sz="1200" dirty="0"/>
              <a:t>11 Σεπτεμβρίου  1958 : </a:t>
            </a:r>
            <a:r>
              <a:rPr lang="tr-TR" sz="1200" dirty="0"/>
              <a:t>O F. Küçük  </a:t>
            </a:r>
            <a:r>
              <a:rPr lang="el-GR" sz="1200" dirty="0"/>
              <a:t>αφού πήγε  στην Άγκυρα  εκφράστηκε  καθαρά   υπέρ  του  βρετανικού  σχεδίου  υπενθυμίζοντας  τη θέση  του υπέρ  της διχοτόμησης  ως  οριστικής  λύσης.</a:t>
            </a:r>
          </a:p>
          <a:p>
            <a:r>
              <a:rPr lang="el-GR" sz="1200" dirty="0"/>
              <a:t>21/22  Σεπτεμβρίου 1958 : Συνέντευξη  Μακαρίου  στη  </a:t>
            </a:r>
            <a:r>
              <a:rPr lang="en-US" sz="1200" dirty="0"/>
              <a:t>Barbara Castle </a:t>
            </a:r>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1045, 1051, 1055.</a:t>
            </a:r>
          </a:p>
          <a:p>
            <a:r>
              <a:rPr lang="tr-TR" sz="1200" dirty="0"/>
              <a:t> </a:t>
            </a:r>
            <a:endParaRPr lang="el-GR" sz="1200" dirty="0"/>
          </a:p>
          <a:p>
            <a:r>
              <a:rPr lang="el-GR" sz="1200" dirty="0"/>
              <a:t>Μετά  τις  7 Σεπτεμβρίου  1958 : Εκλογικοί  κατάλογοι &amp;   Επιτροπή  για  να  προτείνει  τρόπους  χωρισμού  των δήμων</a:t>
            </a:r>
          </a:p>
          <a:p>
            <a:endParaRPr lang="el-GR" sz="1200" dirty="0"/>
          </a:p>
          <a:p>
            <a:r>
              <a:rPr lang="el-GR" sz="1200" dirty="0"/>
              <a:t>9 Σεπτεμβρίου  1958 : Ανάκληση  εκεχειρίας -Γρίβα</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489.</a:t>
            </a:r>
          </a:p>
          <a:p>
            <a:endParaRPr lang="el-GR" sz="1200" dirty="0"/>
          </a:p>
          <a:p>
            <a:r>
              <a:rPr lang="el-GR" sz="1200" dirty="0"/>
              <a:t>28 Σεπτεμβρίου 1958 : Πρόταση  ανεξαρτησίας μέσω  της  πρεσβείας της  Αθήνας στη Βρετανική Κυβέρνηση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323.</a:t>
            </a:r>
          </a:p>
          <a:p>
            <a:endParaRPr lang="el-GR" sz="1200" dirty="0"/>
          </a:p>
          <a:p>
            <a:r>
              <a:rPr lang="el-GR" sz="1200" dirty="0"/>
              <a:t>29 Σεπτεμβρίου  1958 : Νέος ρόλος Προξένου Τουρκίας στην Κύπρο</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626.</a:t>
            </a:r>
          </a:p>
          <a:p>
            <a:endParaRPr lang="el-GR" sz="1200" dirty="0"/>
          </a:p>
          <a:p>
            <a:endParaRPr lang="el-GR" sz="1200" dirty="0"/>
          </a:p>
          <a:p>
            <a:endParaRPr lang="el-GR" sz="1200" dirty="0"/>
          </a:p>
          <a:p>
            <a:endParaRPr lang="el-CY" sz="1200" dirty="0"/>
          </a:p>
        </p:txBody>
      </p:sp>
    </p:spTree>
    <p:extLst>
      <p:ext uri="{BB962C8B-B14F-4D97-AF65-F5344CB8AC3E}">
        <p14:creationId xmlns:p14="http://schemas.microsoft.com/office/powerpoint/2010/main" val="15155120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0D85A-83C4-8431-7660-A6CB15A86CA7}"/>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C7F2CD17-6126-825C-778E-193B34A85324}"/>
              </a:ext>
            </a:extLst>
          </p:cNvPr>
          <p:cNvSpPr/>
          <p:nvPr/>
        </p:nvSpPr>
        <p:spPr>
          <a:xfrm>
            <a:off x="380998" y="1175654"/>
            <a:ext cx="9775372"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1958 </a:t>
            </a:r>
            <a:endParaRPr lang="el-CY" dirty="0"/>
          </a:p>
          <a:p>
            <a:pPr algn="ctr"/>
            <a:endParaRPr lang="el-CY" dirty="0"/>
          </a:p>
        </p:txBody>
      </p:sp>
      <p:sp>
        <p:nvSpPr>
          <p:cNvPr id="8" name="Ορθογώνιο 7">
            <a:extLst>
              <a:ext uri="{FF2B5EF4-FFF2-40B4-BE49-F238E27FC236}">
                <a16:creationId xmlns:a16="http://schemas.microsoft.com/office/drawing/2014/main" id="{C35CD536-5BC2-7EB1-7B61-7EC4DB59665D}"/>
              </a:ext>
            </a:extLst>
          </p:cNvPr>
          <p:cNvSpPr/>
          <p:nvPr/>
        </p:nvSpPr>
        <p:spPr>
          <a:xfrm>
            <a:off x="380997" y="3004454"/>
            <a:ext cx="9775373" cy="350520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3 Οκτωβρίου  1958 : Δολοφονία</a:t>
            </a:r>
            <a:r>
              <a:rPr lang="tr-TR" sz="1200" dirty="0"/>
              <a:t> </a:t>
            </a:r>
            <a:r>
              <a:rPr lang="el-GR" sz="1200" dirty="0"/>
              <a:t>της  μητέρας της  </a:t>
            </a:r>
            <a:r>
              <a:rPr lang="en-US" sz="1200" dirty="0"/>
              <a:t>Catherine </a:t>
            </a:r>
            <a:r>
              <a:rPr lang="el-GR" sz="1200" dirty="0"/>
              <a:t> </a:t>
            </a:r>
            <a:r>
              <a:rPr lang="en-US" sz="1200" dirty="0" err="1"/>
              <a:t>Cutliffe</a:t>
            </a:r>
            <a:r>
              <a:rPr lang="el-GR" sz="1200" dirty="0"/>
              <a:t>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539, 589.</a:t>
            </a:r>
          </a:p>
          <a:p>
            <a:endParaRPr lang="el-GR" sz="1200" dirty="0"/>
          </a:p>
          <a:p>
            <a:r>
              <a:rPr lang="el-GR" sz="1200" dirty="0"/>
              <a:t>1 Οκτωβρίου 1958  : Πλατεία </a:t>
            </a:r>
            <a:r>
              <a:rPr lang="tr-TR" sz="1200" dirty="0"/>
              <a:t>Atatürk </a:t>
            </a:r>
            <a:r>
              <a:rPr lang="el-GR" sz="1200" dirty="0"/>
              <a:t>  έσφυζε  από  τα  πλήθη  που  επευφημούσαν  τον  </a:t>
            </a:r>
            <a:r>
              <a:rPr lang="tr-TR" sz="1200" dirty="0"/>
              <a:t>F. Küçük </a:t>
            </a:r>
            <a:r>
              <a:rPr lang="el-GR" sz="1200" dirty="0"/>
              <a:t> και τον νέο  αντιπρόσωπο της Τουρκίας  </a:t>
            </a:r>
          </a:p>
          <a:p>
            <a:r>
              <a:rPr lang="el-GR" sz="1200" dirty="0"/>
              <a:t> </a:t>
            </a:r>
          </a:p>
          <a:p>
            <a:r>
              <a:rPr lang="el-GR" sz="1200" dirty="0"/>
              <a:t>3 Οκτωβρίου  1958 : Καρδιακή  προσβολή - δεκατριάχρονο κορίτσι Ιωάννα Ζαχαριάδου</a:t>
            </a:r>
          </a:p>
          <a:p>
            <a:r>
              <a:rPr lang="el-GR" sz="1200" dirty="0"/>
              <a:t>  </a:t>
            </a:r>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327, 496, 497, 499.</a:t>
            </a:r>
          </a:p>
          <a:p>
            <a:endParaRPr lang="el-GR" sz="1200" dirty="0"/>
          </a:p>
          <a:p>
            <a:r>
              <a:rPr lang="el-GR" sz="1200" dirty="0"/>
              <a:t> 19 Οκτωβρίου  1958 : </a:t>
            </a:r>
            <a:r>
              <a:rPr lang="en-US" sz="1200" dirty="0"/>
              <a:t>Spaak </a:t>
            </a:r>
            <a:r>
              <a:rPr lang="el-GR" sz="1200" dirty="0"/>
              <a:t> συνάντηση  με τους αντιπροσώπους  Βρετανίας, Τουρκίας και Ελλάδας</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327.</a:t>
            </a:r>
          </a:p>
          <a:p>
            <a:endParaRPr lang="el-GR" sz="1200" dirty="0"/>
          </a:p>
          <a:p>
            <a:r>
              <a:rPr lang="el-GR" sz="1200" dirty="0"/>
              <a:t>7 Οκτωβρίου 1958 : Ενέδρα εναντίον  των  Άγγλων – θάνατος  Νίκου Ευαγόρα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177, 293.</a:t>
            </a:r>
          </a:p>
          <a:p>
            <a:endParaRPr lang="el-GR" sz="1200" dirty="0"/>
          </a:p>
          <a:p>
            <a:endParaRPr lang="el-CY" sz="1200" dirty="0"/>
          </a:p>
          <a:p>
            <a:pPr algn="ctr"/>
            <a:endParaRPr lang="el-CY" dirty="0"/>
          </a:p>
        </p:txBody>
      </p:sp>
    </p:spTree>
    <p:extLst>
      <p:ext uri="{BB962C8B-B14F-4D97-AF65-F5344CB8AC3E}">
        <p14:creationId xmlns:p14="http://schemas.microsoft.com/office/powerpoint/2010/main" val="17286232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F18E4-C69D-CDF6-9A05-492650370F10}"/>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2651BC15-D32A-5417-8694-CA4AE348AB3F}"/>
              </a:ext>
            </a:extLst>
          </p:cNvPr>
          <p:cNvSpPr/>
          <p:nvPr/>
        </p:nvSpPr>
        <p:spPr>
          <a:xfrm>
            <a:off x="1034143" y="587826"/>
            <a:ext cx="10384971" cy="1284517"/>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ΝΟΕΜΒΡΙΟΣ  1958 </a:t>
            </a:r>
            <a:endParaRPr lang="el-CY" dirty="0"/>
          </a:p>
          <a:p>
            <a:pPr algn="ctr"/>
            <a:endParaRPr lang="el-CY" dirty="0"/>
          </a:p>
        </p:txBody>
      </p:sp>
      <p:sp>
        <p:nvSpPr>
          <p:cNvPr id="7" name="Ορθογώνιο 6">
            <a:extLst>
              <a:ext uri="{FF2B5EF4-FFF2-40B4-BE49-F238E27FC236}">
                <a16:creationId xmlns:a16="http://schemas.microsoft.com/office/drawing/2014/main" id="{5CC007BF-52B3-BC0A-4852-99A12B8CFCD7}"/>
              </a:ext>
            </a:extLst>
          </p:cNvPr>
          <p:cNvSpPr/>
          <p:nvPr/>
        </p:nvSpPr>
        <p:spPr>
          <a:xfrm>
            <a:off x="1034143" y="2133600"/>
            <a:ext cx="10384971" cy="43760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endParaRPr lang="el-GR" sz="1200" dirty="0"/>
          </a:p>
          <a:p>
            <a:r>
              <a:rPr lang="el-GR" sz="1200" dirty="0"/>
              <a:t>8 Νοεμβρίου 1958 : Εξερράγη  βόμβα στην καντίνα του Ινστιτούτου Ναυτικού, Στρατού και  Αεροπορίας  </a:t>
            </a:r>
            <a:r>
              <a:rPr lang="en-US" sz="1200" dirty="0"/>
              <a:t>NAAFI</a:t>
            </a:r>
            <a:r>
              <a:rPr lang="el-GR" sz="1200" dirty="0"/>
              <a:t> στο αεροδρόμιο της Λευκωσίας</a:t>
            </a:r>
            <a:r>
              <a:rPr lang="en-US" sz="1200" dirty="0"/>
              <a:t>  </a:t>
            </a:r>
            <a:r>
              <a:rPr lang="el-GR" sz="1200" dirty="0"/>
              <a:t> - απολύσεις όλων  των  Ε/κ υπαλλήλων ΡΑΦ και του ΝΑΑ</a:t>
            </a:r>
            <a:r>
              <a:rPr lang="en-US" sz="1200" dirty="0"/>
              <a:t>FI</a:t>
            </a:r>
            <a:endParaRPr lang="el-GR" sz="1200" dirty="0"/>
          </a:p>
          <a:p>
            <a:r>
              <a:rPr lang="el-GR" sz="1200" dirty="0"/>
              <a:t>19 Νοεμβρίου 1958 : Κυριάκος </a:t>
            </a:r>
            <a:r>
              <a:rPr lang="el-GR" sz="1200" dirty="0" err="1"/>
              <a:t>Μάτσης</a:t>
            </a:r>
            <a:r>
              <a:rPr lang="el-GR" sz="1200" dirty="0"/>
              <a:t>  </a:t>
            </a:r>
          </a:p>
          <a:p>
            <a:r>
              <a:rPr lang="el-GR" sz="1200" dirty="0"/>
              <a:t>22 Νοεμβρίου  1958 :  Αναστολή  εχθροπραξιών </a:t>
            </a:r>
          </a:p>
          <a:p>
            <a:r>
              <a:rPr lang="el-GR" sz="1200" dirty="0"/>
              <a:t>24 Νοεμβρίου  1958 : Σχέδιο τουρκικής  αντιπροσωπείας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564, 1084, 1080, 1096.</a:t>
            </a:r>
          </a:p>
          <a:p>
            <a:endParaRPr lang="el-GR" sz="1200" dirty="0"/>
          </a:p>
          <a:p>
            <a:r>
              <a:rPr lang="el-GR" sz="1200" dirty="0"/>
              <a:t>7 Νοεμβρίου  1958 : Βρετανός υπάλληλος  </a:t>
            </a:r>
            <a:r>
              <a:rPr lang="en-US" sz="1200" dirty="0"/>
              <a:t>Barclays  Bank  </a:t>
            </a:r>
            <a:r>
              <a:rPr lang="el-GR" sz="1200" dirty="0"/>
              <a:t>σκοτώθηκε</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504.</a:t>
            </a:r>
          </a:p>
          <a:p>
            <a:endParaRPr lang="el-GR" sz="1200" dirty="0"/>
          </a:p>
          <a:p>
            <a:r>
              <a:rPr lang="el-GR" sz="1200" dirty="0"/>
              <a:t>25 Νοεμβρίου 1958  : Ψηφίσματα  Βρετανίας, Ελλάδας και Τουρκίας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280, 329.</a:t>
            </a:r>
          </a:p>
          <a:p>
            <a:endParaRPr lang="el-GR" sz="1200" dirty="0"/>
          </a:p>
          <a:p>
            <a:r>
              <a:rPr lang="el-GR" sz="1200" dirty="0"/>
              <a:t>20 Νοεμβρίου 1958 : </a:t>
            </a:r>
            <a:r>
              <a:rPr lang="el-GR" sz="1200" dirty="0" err="1"/>
              <a:t>Μάτσης</a:t>
            </a:r>
            <a:r>
              <a:rPr lang="el-GR" sz="1200" dirty="0"/>
              <a:t>  στα  Φυλακισμένα Τμήματα</a:t>
            </a:r>
          </a:p>
          <a:p>
            <a:r>
              <a:rPr lang="el-GR" sz="1200" dirty="0"/>
              <a:t>25 Νοεμβρίου 1958 : Σάββας </a:t>
            </a:r>
            <a:r>
              <a:rPr lang="el-GR" sz="1200" dirty="0" err="1"/>
              <a:t>Ροτσίδης</a:t>
            </a:r>
            <a:r>
              <a:rPr lang="el-GR" sz="1200" dirty="0"/>
              <a:t>  - </a:t>
            </a:r>
            <a:r>
              <a:rPr lang="el-GR" sz="1200" dirty="0" err="1"/>
              <a:t>Αγρίδια</a:t>
            </a:r>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221, 274.</a:t>
            </a:r>
          </a:p>
          <a:p>
            <a:endParaRPr lang="el-GR" sz="1200" dirty="0"/>
          </a:p>
          <a:p>
            <a:endParaRPr lang="el-GR" sz="1200" dirty="0"/>
          </a:p>
          <a:p>
            <a:endParaRPr lang="el-GR" sz="1200" dirty="0"/>
          </a:p>
          <a:p>
            <a:endParaRPr lang="el-CY" sz="1200" dirty="0"/>
          </a:p>
          <a:p>
            <a:pPr algn="ctr"/>
            <a:endParaRPr lang="el-CY" dirty="0"/>
          </a:p>
        </p:txBody>
      </p:sp>
    </p:spTree>
    <p:extLst>
      <p:ext uri="{BB962C8B-B14F-4D97-AF65-F5344CB8AC3E}">
        <p14:creationId xmlns:p14="http://schemas.microsoft.com/office/powerpoint/2010/main" val="841618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82FC0835-121E-2093-0C89-761D547D1E2F}"/>
              </a:ext>
            </a:extLst>
          </p:cNvPr>
          <p:cNvSpPr/>
          <p:nvPr/>
        </p:nvSpPr>
        <p:spPr>
          <a:xfrm>
            <a:off x="881743"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l-GR" dirty="0"/>
              <a:t>ΟΚΤΩΒΡΙΟΣ  1952</a:t>
            </a:r>
            <a:endParaRPr lang="el-CY" dirty="0"/>
          </a:p>
          <a:p>
            <a:pPr algn="ctr"/>
            <a:endParaRPr lang="el-CY" dirty="0"/>
          </a:p>
        </p:txBody>
      </p:sp>
      <p:sp>
        <p:nvSpPr>
          <p:cNvPr id="3" name="Ορθογώνιο 2">
            <a:extLst>
              <a:ext uri="{FF2B5EF4-FFF2-40B4-BE49-F238E27FC236}">
                <a16:creationId xmlns:a16="http://schemas.microsoft.com/office/drawing/2014/main" id="{F23660CD-793A-49C9-BF0F-15E948C5D0C0}"/>
              </a:ext>
            </a:extLst>
          </p:cNvPr>
          <p:cNvSpPr/>
          <p:nvPr/>
        </p:nvSpPr>
        <p:spPr>
          <a:xfrm>
            <a:off x="947056" y="2852058"/>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Επιτόπια έρευνα  Γρίβα</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16.</a:t>
            </a:r>
            <a:endParaRPr lang="el-CY" sz="1200" dirty="0"/>
          </a:p>
          <a:p>
            <a:endParaRPr lang="el-GR" sz="1200" dirty="0"/>
          </a:p>
          <a:p>
            <a:endParaRPr lang="el-GR" sz="1200" dirty="0"/>
          </a:p>
          <a:p>
            <a:endParaRPr lang="el-CY" sz="1200" dirty="0"/>
          </a:p>
        </p:txBody>
      </p:sp>
    </p:spTree>
    <p:extLst>
      <p:ext uri="{BB962C8B-B14F-4D97-AF65-F5344CB8AC3E}">
        <p14:creationId xmlns:p14="http://schemas.microsoft.com/office/powerpoint/2010/main" val="6662429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D74FE8-70F6-1D94-5707-007169F0056C}"/>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6785B3A4-1BC8-AF9A-99AC-2C5301A7DB6B}"/>
              </a:ext>
            </a:extLst>
          </p:cNvPr>
          <p:cNvSpPr/>
          <p:nvPr/>
        </p:nvSpPr>
        <p:spPr>
          <a:xfrm>
            <a:off x="587825" y="544286"/>
            <a:ext cx="9990584" cy="1469571"/>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1958 </a:t>
            </a:r>
            <a:endParaRPr lang="el-CY" dirty="0"/>
          </a:p>
        </p:txBody>
      </p:sp>
      <p:sp>
        <p:nvSpPr>
          <p:cNvPr id="6" name="Ορθογώνιο 5">
            <a:extLst>
              <a:ext uri="{FF2B5EF4-FFF2-40B4-BE49-F238E27FC236}">
                <a16:creationId xmlns:a16="http://schemas.microsoft.com/office/drawing/2014/main" id="{843E636D-8226-ECFD-4B7C-2EDFF8E9AB6D}"/>
              </a:ext>
            </a:extLst>
          </p:cNvPr>
          <p:cNvSpPr/>
          <p:nvPr/>
        </p:nvSpPr>
        <p:spPr>
          <a:xfrm>
            <a:off x="576939" y="2111829"/>
            <a:ext cx="9990584" cy="447402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r>
              <a:rPr lang="el-GR" sz="1200" dirty="0"/>
              <a:t>Θανατική  καταδίκη μετατρέπεται  σε ισόβια  κάθειρξη  : Κώστας Κωνσταντινίδης &amp; Γιαννάκης  Αθανασίου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1097.</a:t>
            </a:r>
          </a:p>
          <a:p>
            <a:endParaRPr lang="el-GR" sz="1200" dirty="0"/>
          </a:p>
          <a:p>
            <a:r>
              <a:rPr lang="el-GR" sz="1200" dirty="0"/>
              <a:t>527 Ε/κ  αποφυλακίσθηκαν  από τα  στρατόπεδα  συγκέντρωσης  τις ημέρες  που προηγήθηκαν  των Χριστουγέννων.</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512-513, 521.</a:t>
            </a:r>
          </a:p>
          <a:p>
            <a:endParaRPr lang="el-GR" sz="1200" dirty="0"/>
          </a:p>
          <a:p>
            <a:r>
              <a:rPr lang="el-GR" sz="1200" dirty="0"/>
              <a:t>5 Δεκεμβρίου  1958  :  Ψήφισμα 1287 ΧΙΙΙ  «Η Γενική Συνέλευση ανακαλώντας το ψήφισμα 1013 ΙΧ της 26</a:t>
            </a:r>
            <a:r>
              <a:rPr lang="el-GR" sz="1200" baseline="30000" dirty="0"/>
              <a:t>ης</a:t>
            </a:r>
            <a:r>
              <a:rPr lang="el-GR" sz="1200" dirty="0"/>
              <a:t>  Φεβρουαρίου 1957 εκφράζει  την πεποίθησή  της  ότι  συνεχείς  προσπάθειες  θα καταβληθούν  από τα μέρη για να επιτευχθεί μια ειρηνική, δημοκρατική και δίκαιη λύση σύμφωνα με τον Καταστατικό Χάρτη των </a:t>
            </a:r>
            <a:r>
              <a:rPr lang="el-GR" sz="1200" dirty="0" err="1"/>
              <a:t>Ηνωμένω</a:t>
            </a:r>
            <a:r>
              <a:rPr lang="el-GR" sz="1200" dirty="0"/>
              <a:t> Εθνών» </a:t>
            </a:r>
          </a:p>
          <a:p>
            <a:endParaRPr lang="el-GR" sz="1200" dirty="0"/>
          </a:p>
          <a:p>
            <a:r>
              <a:rPr lang="el-GR" sz="1200" dirty="0"/>
              <a:t>Νίκος Χριστοδουλίδης, </a:t>
            </a:r>
            <a:r>
              <a:rPr lang="el-GR" sz="1200" i="1" dirty="0"/>
              <a:t>Τα σχέδια λύσης  του Κυπριακού  (1948-1978</a:t>
            </a:r>
            <a:r>
              <a:rPr lang="el-GR" sz="1200" dirty="0"/>
              <a:t>), Καστανιώτης, Αθήνα 2009, σελ.  133.</a:t>
            </a: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333.</a:t>
            </a:r>
          </a:p>
          <a:p>
            <a:endParaRPr lang="el-GR" sz="1200" dirty="0"/>
          </a:p>
          <a:p>
            <a:r>
              <a:rPr lang="el-GR" sz="1200" dirty="0"/>
              <a:t>Μέσα Δεκεμβρίου 1958  : Χειμερινή Σύνοδος  του Συμβουλίου  του ΝΑΤΟ – Προκαταρκτική  συμφωνία   Αβέρωφ – </a:t>
            </a:r>
            <a:r>
              <a:rPr lang="el-GR" sz="1200" dirty="0" err="1"/>
              <a:t>Ζορλού</a:t>
            </a:r>
            <a:r>
              <a:rPr lang="el-GR" sz="1200" dirty="0"/>
              <a:t> </a:t>
            </a:r>
          </a:p>
          <a:p>
            <a:endParaRPr lang="el-GR" sz="1200" dirty="0"/>
          </a:p>
          <a:p>
            <a:r>
              <a:rPr lang="el-GR" sz="1200" dirty="0"/>
              <a:t>Γιώργος Γεωργής, </a:t>
            </a:r>
            <a:r>
              <a:rPr lang="el-GR" sz="1200" i="1" dirty="0"/>
              <a:t>Σεφέρης-Αβέρωφ : η ρήξη</a:t>
            </a:r>
            <a:r>
              <a:rPr lang="el-GR" sz="1200" dirty="0"/>
              <a:t>, Καστανιώτης, Αθήνα 2018, σελ. 170.</a:t>
            </a:r>
          </a:p>
          <a:p>
            <a:endParaRPr lang="el-GR" sz="1200" dirty="0"/>
          </a:p>
          <a:p>
            <a:r>
              <a:rPr lang="el-GR" sz="1200" dirty="0"/>
              <a:t>24 Δεκεμβρίου  1958 : Αναστολή επιχειρήσεων </a:t>
            </a:r>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155.</a:t>
            </a:r>
          </a:p>
          <a:p>
            <a:r>
              <a:rPr lang="el-GR" sz="1200" dirty="0"/>
              <a:t>19 Δεκεμβρίου 1958 : Πρόξενος  Ελλάδας στην Κύπρο προς Διγενή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637.</a:t>
            </a:r>
          </a:p>
          <a:p>
            <a:endParaRPr lang="el-CY" sz="1200" dirty="0"/>
          </a:p>
          <a:p>
            <a:pPr algn="ctr"/>
            <a:endParaRPr lang="el-CY" dirty="0"/>
          </a:p>
        </p:txBody>
      </p:sp>
    </p:spTree>
    <p:extLst>
      <p:ext uri="{BB962C8B-B14F-4D97-AF65-F5344CB8AC3E}">
        <p14:creationId xmlns:p14="http://schemas.microsoft.com/office/powerpoint/2010/main" val="8566957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8F868-1575-B208-688A-7BC2446FB2D2}"/>
            </a:ext>
          </a:extLst>
        </p:cNvPr>
        <p:cNvGrpSpPr/>
        <p:nvPr/>
      </p:nvGrpSpPr>
      <p:grpSpPr>
        <a:xfrm>
          <a:off x="0" y="0"/>
          <a:ext cx="0" cy="0"/>
          <a:chOff x="0" y="0"/>
          <a:chExt cx="0" cy="0"/>
        </a:xfrm>
      </p:grpSpPr>
      <p:sp>
        <p:nvSpPr>
          <p:cNvPr id="3" name="Επεξήγηση: Κάτω βέλος 2">
            <a:extLst>
              <a:ext uri="{FF2B5EF4-FFF2-40B4-BE49-F238E27FC236}">
                <a16:creationId xmlns:a16="http://schemas.microsoft.com/office/drawing/2014/main" id="{62D00E2B-F154-B3E6-FE86-EA4123E937D6}"/>
              </a:ext>
            </a:extLst>
          </p:cNvPr>
          <p:cNvSpPr/>
          <p:nvPr/>
        </p:nvSpPr>
        <p:spPr>
          <a:xfrm>
            <a:off x="1208313" y="1164771"/>
            <a:ext cx="3853547" cy="16110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1959</a:t>
            </a:r>
            <a:endParaRPr lang="el-CY" dirty="0"/>
          </a:p>
        </p:txBody>
      </p:sp>
      <p:sp>
        <p:nvSpPr>
          <p:cNvPr id="4" name="Επεξήγηση: Κάτω βέλος 3">
            <a:extLst>
              <a:ext uri="{FF2B5EF4-FFF2-40B4-BE49-F238E27FC236}">
                <a16:creationId xmlns:a16="http://schemas.microsoft.com/office/drawing/2014/main" id="{04C2A4AB-C7AD-A95B-D68F-B51B4BF4552B}"/>
              </a:ext>
            </a:extLst>
          </p:cNvPr>
          <p:cNvSpPr/>
          <p:nvPr/>
        </p:nvSpPr>
        <p:spPr>
          <a:xfrm>
            <a:off x="5061860" y="1164771"/>
            <a:ext cx="6629397" cy="161108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1959</a:t>
            </a:r>
            <a:endParaRPr lang="el-CY" dirty="0"/>
          </a:p>
        </p:txBody>
      </p:sp>
      <p:sp>
        <p:nvSpPr>
          <p:cNvPr id="6" name="Ορθογώνιο 5">
            <a:extLst>
              <a:ext uri="{FF2B5EF4-FFF2-40B4-BE49-F238E27FC236}">
                <a16:creationId xmlns:a16="http://schemas.microsoft.com/office/drawing/2014/main" id="{A94FB376-406C-773E-4519-16108A246555}"/>
              </a:ext>
            </a:extLst>
          </p:cNvPr>
          <p:cNvSpPr/>
          <p:nvPr/>
        </p:nvSpPr>
        <p:spPr>
          <a:xfrm>
            <a:off x="5061860" y="3004454"/>
            <a:ext cx="6629397" cy="35160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n-US" sz="1200" dirty="0"/>
          </a:p>
          <a:p>
            <a:r>
              <a:rPr lang="el-GR" sz="1200" dirty="0"/>
              <a:t>8 Μαρτίου  1959  : Ο Κυβερνήτης  ανήγγειλε  πλήρη αμνηστία εκτός  από την  περίπτωση  των 31 Κυπρίων  που  εξέτιαν  την ποινή τους  στην Αγγλία. Θα  αφήνονταν  ελεύθεροι αλλά δεν θα  μπορούσαν να επανέλθουν  στην Κύπρο  παρά μόνο  μετά την  ανακήρυξη. </a:t>
            </a:r>
          </a:p>
          <a:p>
            <a:endParaRPr lang="el-GR" sz="1200" dirty="0"/>
          </a:p>
          <a:p>
            <a:r>
              <a:rPr lang="el-GR" sz="1200" dirty="0"/>
              <a:t>9 Μαρτίου  1959 : Γρίβας  οριστική  κατάπαυση του πυρός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a:t>
            </a:r>
            <a:r>
              <a:rPr lang="el-GR" sz="1200" dirty="0" err="1"/>
              <a:t>σσ</a:t>
            </a:r>
            <a:r>
              <a:rPr lang="el-GR" sz="1200" dirty="0"/>
              <a:t>. 1121, 1122.</a:t>
            </a:r>
          </a:p>
          <a:p>
            <a:endParaRPr lang="el-GR" sz="1200" dirty="0"/>
          </a:p>
          <a:p>
            <a:r>
              <a:rPr lang="en-US" sz="1200" dirty="0"/>
              <a:t>2 </a:t>
            </a:r>
            <a:r>
              <a:rPr lang="el-GR" sz="1200" dirty="0"/>
              <a:t>Μαρτίου 1959  : Συνάντηση   Μακαρίου –</a:t>
            </a:r>
            <a:r>
              <a:rPr lang="en-US" sz="1200" dirty="0"/>
              <a:t>Foot</a:t>
            </a:r>
            <a:endParaRPr lang="el-GR" sz="1200" dirty="0"/>
          </a:p>
          <a:p>
            <a:r>
              <a:rPr lang="el-GR" sz="1200" dirty="0"/>
              <a:t>Μέχρι   τις 15 Μαρτίου   στα διάφορα  σημεία  παράδοσης  όπλων  είχαν παραδοθεί  μόνον  650 όπλα.</a:t>
            </a:r>
          </a:p>
          <a:p>
            <a:endParaRPr lang="el-GR"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a:t>
            </a:r>
            <a:r>
              <a:rPr lang="el-GR" sz="1200" dirty="0" err="1"/>
              <a:t>σσ</a:t>
            </a:r>
            <a:r>
              <a:rPr lang="el-GR" sz="1200" dirty="0"/>
              <a:t>.  558, 561.</a:t>
            </a:r>
          </a:p>
          <a:p>
            <a:endParaRPr lang="el-GR" sz="1200" dirty="0"/>
          </a:p>
          <a:p>
            <a:r>
              <a:rPr lang="el-GR" sz="1200" dirty="0"/>
              <a:t>9 Μαρτίου 1959  : Συνάντηση Μακαρίου –Γρίβα </a:t>
            </a:r>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158.</a:t>
            </a:r>
          </a:p>
          <a:p>
            <a:endParaRPr lang="en-US" sz="1200" dirty="0"/>
          </a:p>
          <a:p>
            <a:pPr algn="ctr"/>
            <a:endParaRPr lang="el-CY" dirty="0"/>
          </a:p>
        </p:txBody>
      </p:sp>
      <p:sp>
        <p:nvSpPr>
          <p:cNvPr id="7" name="Ορθογώνιο 6">
            <a:extLst>
              <a:ext uri="{FF2B5EF4-FFF2-40B4-BE49-F238E27FC236}">
                <a16:creationId xmlns:a16="http://schemas.microsoft.com/office/drawing/2014/main" id="{6C070C9F-F177-65EA-7CF0-A4619F243201}"/>
              </a:ext>
            </a:extLst>
          </p:cNvPr>
          <p:cNvSpPr/>
          <p:nvPr/>
        </p:nvSpPr>
        <p:spPr>
          <a:xfrm>
            <a:off x="1208314" y="3004453"/>
            <a:ext cx="3853547" cy="351608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22 Φεβρουαρίου  1959  : Ο  </a:t>
            </a:r>
            <a:r>
              <a:rPr lang="en-US" sz="1200" dirty="0"/>
              <a:t>Foot </a:t>
            </a:r>
            <a:r>
              <a:rPr lang="el-GR" sz="1200" dirty="0"/>
              <a:t>  διατάζει  το κλείσιμο  των  στρατοπέδων  κράτησης  και την  απελευθέρωση  όλων  των  κρατουμένων σ’ αυτά.</a:t>
            </a:r>
          </a:p>
          <a:p>
            <a:endParaRPr lang="el-GR" sz="1200" dirty="0"/>
          </a:p>
          <a:p>
            <a:r>
              <a:rPr lang="el-GR" sz="1200" dirty="0"/>
              <a:t>23 Φεβρουαρίου 1959  : Ο  </a:t>
            </a:r>
            <a:r>
              <a:rPr lang="en-US" sz="1200" dirty="0"/>
              <a:t>Foot </a:t>
            </a:r>
            <a:r>
              <a:rPr lang="el-GR" sz="1200" dirty="0"/>
              <a:t> ανακαλεί έναν ορισμένο αριθμό  Κανονισμών  Έκτακτης  Ανάγκης </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1121.</a:t>
            </a:r>
          </a:p>
          <a:p>
            <a:endParaRPr lang="el-GR" sz="1200" dirty="0"/>
          </a:p>
          <a:p>
            <a:r>
              <a:rPr lang="el-GR" sz="1200" dirty="0"/>
              <a:t>13 Φεβρουαρίου 1959 : Επιστολή Μακαρίου προς Γρίβα</a:t>
            </a:r>
          </a:p>
          <a:p>
            <a:r>
              <a:rPr lang="el-GR" sz="1200" dirty="0"/>
              <a:t>Συμφωνίες Ζυρίχης Λονδίνου </a:t>
            </a:r>
          </a:p>
          <a:p>
            <a:r>
              <a:rPr lang="el-GR" sz="1200" dirty="0"/>
              <a:t>26 Φεβρουαρίου  1959 : Επιστολή Γρίβα προς Φρυδά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577, 644, 645-649.</a:t>
            </a:r>
          </a:p>
          <a:p>
            <a:pPr algn="ctr"/>
            <a:endParaRPr lang="el-CY" dirty="0"/>
          </a:p>
        </p:txBody>
      </p:sp>
    </p:spTree>
    <p:extLst>
      <p:ext uri="{BB962C8B-B14F-4D97-AF65-F5344CB8AC3E}">
        <p14:creationId xmlns:p14="http://schemas.microsoft.com/office/powerpoint/2010/main" val="289546588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F8333D-0117-A564-262D-D63ED7A6636B}"/>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47ACAC64-05F2-5478-0BA4-EADF7FFDEF27}"/>
              </a:ext>
            </a:extLst>
          </p:cNvPr>
          <p:cNvSpPr/>
          <p:nvPr/>
        </p:nvSpPr>
        <p:spPr>
          <a:xfrm>
            <a:off x="380998" y="1164771"/>
            <a:ext cx="4071258" cy="149134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ΑΥΓΟΥΣΤΟΣ   1959</a:t>
            </a:r>
            <a:endParaRPr lang="el-CY" dirty="0"/>
          </a:p>
        </p:txBody>
      </p:sp>
      <p:sp>
        <p:nvSpPr>
          <p:cNvPr id="8" name="Ορθογώνιο 7">
            <a:extLst>
              <a:ext uri="{FF2B5EF4-FFF2-40B4-BE49-F238E27FC236}">
                <a16:creationId xmlns:a16="http://schemas.microsoft.com/office/drawing/2014/main" id="{BB88BB65-24B8-5425-7DAB-05A5F6E97020}"/>
              </a:ext>
            </a:extLst>
          </p:cNvPr>
          <p:cNvSpPr/>
          <p:nvPr/>
        </p:nvSpPr>
        <p:spPr>
          <a:xfrm>
            <a:off x="380998" y="3004454"/>
            <a:ext cx="4071259"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25 Αυγούστου  1959  : Μαρία Βαρνάβα  &amp; </a:t>
            </a:r>
            <a:r>
              <a:rPr lang="el-GR" sz="1200" dirty="0" err="1"/>
              <a:t>Δεσπούλα</a:t>
            </a:r>
            <a:r>
              <a:rPr lang="el-GR" sz="1200" dirty="0"/>
              <a:t> </a:t>
            </a:r>
            <a:r>
              <a:rPr lang="el-GR" sz="1200" dirty="0" err="1"/>
              <a:t>Κατσούρη</a:t>
            </a:r>
            <a:endParaRPr lang="el-GR" sz="1200" dirty="0"/>
          </a:p>
          <a:p>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309.</a:t>
            </a:r>
          </a:p>
          <a:p>
            <a:endParaRPr lang="el-GR" sz="1200" dirty="0"/>
          </a:p>
          <a:p>
            <a:endParaRPr lang="el-GR" sz="1200" dirty="0"/>
          </a:p>
          <a:p>
            <a:pPr algn="ctr"/>
            <a:endParaRPr lang="el-CY" dirty="0"/>
          </a:p>
        </p:txBody>
      </p:sp>
      <p:sp>
        <p:nvSpPr>
          <p:cNvPr id="3" name="Επεξήγηση: Κάτω βέλος 2">
            <a:extLst>
              <a:ext uri="{FF2B5EF4-FFF2-40B4-BE49-F238E27FC236}">
                <a16:creationId xmlns:a16="http://schemas.microsoft.com/office/drawing/2014/main" id="{54F421F2-82CB-78F8-529E-E8B619B00E30}"/>
              </a:ext>
            </a:extLst>
          </p:cNvPr>
          <p:cNvSpPr/>
          <p:nvPr/>
        </p:nvSpPr>
        <p:spPr>
          <a:xfrm>
            <a:off x="4593769" y="1164771"/>
            <a:ext cx="4071258" cy="149134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ΟΚΤΩΒΡΙΟΣ   1959</a:t>
            </a:r>
            <a:endParaRPr lang="el-CY" dirty="0"/>
          </a:p>
        </p:txBody>
      </p:sp>
      <p:sp>
        <p:nvSpPr>
          <p:cNvPr id="4" name="Ορθογώνιο 3">
            <a:extLst>
              <a:ext uri="{FF2B5EF4-FFF2-40B4-BE49-F238E27FC236}">
                <a16:creationId xmlns:a16="http://schemas.microsoft.com/office/drawing/2014/main" id="{8509E6EC-DFDA-FC86-5D63-927BB876C3C8}"/>
              </a:ext>
            </a:extLst>
          </p:cNvPr>
          <p:cNvSpPr/>
          <p:nvPr/>
        </p:nvSpPr>
        <p:spPr>
          <a:xfrm>
            <a:off x="4669970" y="3004454"/>
            <a:ext cx="4071259"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18 Οκτωβρίου 1959 : Επιστολή Μακαρίου προς Γρίβα</a:t>
            </a:r>
          </a:p>
          <a:p>
            <a:r>
              <a:rPr lang="el-GR" sz="1200" dirty="0"/>
              <a:t>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629.</a:t>
            </a:r>
            <a:endParaRPr lang="el-CY" sz="1200" dirty="0"/>
          </a:p>
        </p:txBody>
      </p:sp>
    </p:spTree>
    <p:extLst>
      <p:ext uri="{BB962C8B-B14F-4D97-AF65-F5344CB8AC3E}">
        <p14:creationId xmlns:p14="http://schemas.microsoft.com/office/powerpoint/2010/main" val="3940407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38AA4-9532-7D7F-5E90-AEC89BC5FFC0}"/>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A5812EEF-1F51-5876-2DE3-3BA78BA84DFB}"/>
              </a:ext>
            </a:extLst>
          </p:cNvPr>
          <p:cNvSpPr/>
          <p:nvPr/>
        </p:nvSpPr>
        <p:spPr>
          <a:xfrm>
            <a:off x="881743"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l-GR" dirty="0"/>
              <a:t>ΙΑΝΟΥΑΡΙΟΣ  1953</a:t>
            </a:r>
            <a:endParaRPr lang="el-CY" dirty="0"/>
          </a:p>
          <a:p>
            <a:pPr algn="ctr"/>
            <a:endParaRPr lang="el-CY" dirty="0"/>
          </a:p>
        </p:txBody>
      </p:sp>
      <p:sp>
        <p:nvSpPr>
          <p:cNvPr id="3" name="Ορθογώνιο 2">
            <a:extLst>
              <a:ext uri="{FF2B5EF4-FFF2-40B4-BE49-F238E27FC236}">
                <a16:creationId xmlns:a16="http://schemas.microsoft.com/office/drawing/2014/main" id="{749A798C-7CB6-206B-3521-941C997C412C}"/>
              </a:ext>
            </a:extLst>
          </p:cNvPr>
          <p:cNvSpPr/>
          <p:nvPr/>
        </p:nvSpPr>
        <p:spPr>
          <a:xfrm>
            <a:off x="947056" y="2852058"/>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endParaRPr lang="el-GR" sz="1200" dirty="0"/>
          </a:p>
          <a:p>
            <a:endParaRPr lang="el-GR" sz="1200" dirty="0"/>
          </a:p>
          <a:p>
            <a:r>
              <a:rPr lang="el-GR" sz="1200" dirty="0"/>
              <a:t>1 Ιανουαρίου  1953  :  Καΐκι  </a:t>
            </a:r>
            <a:r>
              <a:rPr lang="en-US" sz="1200" dirty="0"/>
              <a:t>A</a:t>
            </a:r>
            <a:r>
              <a:rPr lang="el-GR" sz="1200" dirty="0" err="1"/>
              <a:t>γία</a:t>
            </a:r>
            <a:r>
              <a:rPr lang="el-GR" sz="1200" dirty="0"/>
              <a:t> Ειρήνη </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17.</a:t>
            </a:r>
            <a:endParaRPr lang="el-CY" sz="1200" dirty="0"/>
          </a:p>
          <a:p>
            <a:endParaRPr lang="el-GR" sz="1200" dirty="0"/>
          </a:p>
          <a:p>
            <a:endParaRPr lang="el-GR" sz="1200" dirty="0"/>
          </a:p>
          <a:p>
            <a:endParaRPr lang="el-CY" sz="1200" dirty="0"/>
          </a:p>
        </p:txBody>
      </p:sp>
      <p:sp>
        <p:nvSpPr>
          <p:cNvPr id="4" name="Επεξήγηση: Κάτω βέλος 3">
            <a:extLst>
              <a:ext uri="{FF2B5EF4-FFF2-40B4-BE49-F238E27FC236}">
                <a16:creationId xmlns:a16="http://schemas.microsoft.com/office/drawing/2014/main" id="{C19002BB-9757-721D-028A-DDCFAE611EB7}"/>
              </a:ext>
            </a:extLst>
          </p:cNvPr>
          <p:cNvSpPr/>
          <p:nvPr/>
        </p:nvSpPr>
        <p:spPr>
          <a:xfrm>
            <a:off x="4278086"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ΦΕΒΡΟΥΑΡΙΟΣ  1953</a:t>
            </a:r>
            <a:endParaRPr lang="el-CY" dirty="0"/>
          </a:p>
        </p:txBody>
      </p:sp>
      <p:sp>
        <p:nvSpPr>
          <p:cNvPr id="5" name="Ορθογώνιο 4">
            <a:extLst>
              <a:ext uri="{FF2B5EF4-FFF2-40B4-BE49-F238E27FC236}">
                <a16:creationId xmlns:a16="http://schemas.microsoft.com/office/drawing/2014/main" id="{26DB833B-B177-4243-4D93-01664A180AE3}"/>
              </a:ext>
            </a:extLst>
          </p:cNvPr>
          <p:cNvSpPr/>
          <p:nvPr/>
        </p:nvSpPr>
        <p:spPr>
          <a:xfrm>
            <a:off x="7805057" y="2852058"/>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Συνάντηση Γρίβα -Μακαρίου </a:t>
            </a:r>
          </a:p>
          <a:p>
            <a:endParaRPr lang="el-GR" sz="1200" dirty="0"/>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475.</a:t>
            </a:r>
            <a:endParaRPr lang="el-CY" sz="1200" dirty="0"/>
          </a:p>
          <a:p>
            <a:pPr algn="ctr"/>
            <a:endParaRPr lang="el-GR" dirty="0"/>
          </a:p>
          <a:p>
            <a:pPr algn="ctr"/>
            <a:endParaRPr lang="el-GR" dirty="0"/>
          </a:p>
          <a:p>
            <a:r>
              <a:rPr lang="el-GR" sz="1200" dirty="0"/>
              <a:t>7 Μαρτίου  1953 : Επιτροπή Απελευθέρωσης στην  οικία  του καθηγητή  Γεράσιμου Κονιδάρη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74.</a:t>
            </a:r>
            <a:endParaRPr lang="el-CY" sz="1200" dirty="0"/>
          </a:p>
          <a:p>
            <a:r>
              <a:rPr lang="el-GR" sz="1200" dirty="0"/>
              <a:t> </a:t>
            </a:r>
            <a:endParaRPr lang="el-CY" sz="1200" dirty="0"/>
          </a:p>
        </p:txBody>
      </p:sp>
      <p:sp>
        <p:nvSpPr>
          <p:cNvPr id="6" name="Επεξήγηση: Κάτω βέλος 5">
            <a:extLst>
              <a:ext uri="{FF2B5EF4-FFF2-40B4-BE49-F238E27FC236}">
                <a16:creationId xmlns:a16="http://schemas.microsoft.com/office/drawing/2014/main" id="{3D42E8D2-FF47-A701-F41A-CA1B9F7F6600}"/>
              </a:ext>
            </a:extLst>
          </p:cNvPr>
          <p:cNvSpPr/>
          <p:nvPr/>
        </p:nvSpPr>
        <p:spPr>
          <a:xfrm>
            <a:off x="7674429" y="925285"/>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1953</a:t>
            </a:r>
            <a:endParaRPr lang="el-CY" dirty="0"/>
          </a:p>
        </p:txBody>
      </p:sp>
      <p:sp>
        <p:nvSpPr>
          <p:cNvPr id="7" name="Ορθογώνιο 6">
            <a:extLst>
              <a:ext uri="{FF2B5EF4-FFF2-40B4-BE49-F238E27FC236}">
                <a16:creationId xmlns:a16="http://schemas.microsoft.com/office/drawing/2014/main" id="{2CE305D4-DC76-0582-D6E3-B52A3360205F}"/>
              </a:ext>
            </a:extLst>
          </p:cNvPr>
          <p:cNvSpPr/>
          <p:nvPr/>
        </p:nvSpPr>
        <p:spPr>
          <a:xfrm>
            <a:off x="4278086" y="2852058"/>
            <a:ext cx="351608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CY" sz="1200" dirty="0"/>
          </a:p>
        </p:txBody>
      </p:sp>
    </p:spTree>
    <p:extLst>
      <p:ext uri="{BB962C8B-B14F-4D97-AF65-F5344CB8AC3E}">
        <p14:creationId xmlns:p14="http://schemas.microsoft.com/office/powerpoint/2010/main" val="1353170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8F98B-CE35-E7ED-006E-69D7A1F56A94}"/>
            </a:ext>
          </a:extLst>
        </p:cNvPr>
        <p:cNvGrpSpPr/>
        <p:nvPr/>
      </p:nvGrpSpPr>
      <p:grpSpPr>
        <a:xfrm>
          <a:off x="0" y="0"/>
          <a:ext cx="0" cy="0"/>
          <a:chOff x="0" y="0"/>
          <a:chExt cx="0" cy="0"/>
        </a:xfrm>
      </p:grpSpPr>
      <p:sp>
        <p:nvSpPr>
          <p:cNvPr id="4" name="Επεξήγηση: Κάτω βέλος 3">
            <a:extLst>
              <a:ext uri="{FF2B5EF4-FFF2-40B4-BE49-F238E27FC236}">
                <a16:creationId xmlns:a16="http://schemas.microsoft.com/office/drawing/2014/main" id="{48EA620A-E49C-940E-D0EB-297E05E86A27}"/>
              </a:ext>
            </a:extLst>
          </p:cNvPr>
          <p:cNvSpPr/>
          <p:nvPr/>
        </p:nvSpPr>
        <p:spPr>
          <a:xfrm>
            <a:off x="7032172"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ΣΕΠΤΕΜΒΡΙΟΣ 1953</a:t>
            </a:r>
            <a:endParaRPr lang="el-CY" dirty="0"/>
          </a:p>
          <a:p>
            <a:pPr algn="ctr"/>
            <a:endParaRPr lang="el-CY" dirty="0"/>
          </a:p>
        </p:txBody>
      </p:sp>
      <p:sp>
        <p:nvSpPr>
          <p:cNvPr id="6" name="Ορθογώνιο 5">
            <a:extLst>
              <a:ext uri="{FF2B5EF4-FFF2-40B4-BE49-F238E27FC236}">
                <a16:creationId xmlns:a16="http://schemas.microsoft.com/office/drawing/2014/main" id="{52D05CDB-D493-1B91-58CA-F4348A1C703E}"/>
              </a:ext>
            </a:extLst>
          </p:cNvPr>
          <p:cNvSpPr/>
          <p:nvPr/>
        </p:nvSpPr>
        <p:spPr>
          <a:xfrm>
            <a:off x="7162800" y="3135086"/>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Ανδρέας </a:t>
            </a:r>
            <a:r>
              <a:rPr lang="el-GR" sz="1200" dirty="0" err="1"/>
              <a:t>Αζίνας</a:t>
            </a:r>
            <a:r>
              <a:rPr lang="el-GR" sz="1200" dirty="0"/>
              <a:t> Γενικός  Γραμματέας ΠΕΚ</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475.</a:t>
            </a:r>
          </a:p>
          <a:p>
            <a:endParaRPr lang="el-GR" sz="1200" dirty="0"/>
          </a:p>
          <a:p>
            <a:r>
              <a:rPr lang="el-GR" sz="1200" dirty="0"/>
              <a:t>28 Σεπτεμβρίου 1953 :  Υπουργός κυβέρνησης  Παπάγου  κάλεσε τον Γρίβα  στο γραφείο του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86.</a:t>
            </a:r>
            <a:endParaRPr lang="el-CY" sz="1200" dirty="0"/>
          </a:p>
          <a:p>
            <a:endParaRPr lang="el-CY" sz="1200" dirty="0"/>
          </a:p>
          <a:p>
            <a:pPr algn="ctr"/>
            <a:endParaRPr lang="el-CY" dirty="0"/>
          </a:p>
        </p:txBody>
      </p:sp>
      <p:sp>
        <p:nvSpPr>
          <p:cNvPr id="7" name="Ορθογώνιο 6">
            <a:extLst>
              <a:ext uri="{FF2B5EF4-FFF2-40B4-BE49-F238E27FC236}">
                <a16:creationId xmlns:a16="http://schemas.microsoft.com/office/drawing/2014/main" id="{E4654560-45AE-B631-B785-1B7C97CA9E78}"/>
              </a:ext>
            </a:extLst>
          </p:cNvPr>
          <p:cNvSpPr/>
          <p:nvPr/>
        </p:nvSpPr>
        <p:spPr>
          <a:xfrm>
            <a:off x="3635829" y="1164771"/>
            <a:ext cx="3396343" cy="119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a:p>
        </p:txBody>
      </p:sp>
      <p:sp>
        <p:nvSpPr>
          <p:cNvPr id="8" name="Επεξήγηση: Κάτω βέλος 7">
            <a:extLst>
              <a:ext uri="{FF2B5EF4-FFF2-40B4-BE49-F238E27FC236}">
                <a16:creationId xmlns:a16="http://schemas.microsoft.com/office/drawing/2014/main" id="{D9F2FA83-6F27-0CC7-BB7C-19DD3C0D208E}"/>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CY" dirty="0"/>
          </a:p>
        </p:txBody>
      </p:sp>
      <p:sp>
        <p:nvSpPr>
          <p:cNvPr id="3" name="Ορθογώνιο 2">
            <a:extLst>
              <a:ext uri="{FF2B5EF4-FFF2-40B4-BE49-F238E27FC236}">
                <a16:creationId xmlns:a16="http://schemas.microsoft.com/office/drawing/2014/main" id="{2333D14C-5C00-085F-695F-D3D154D432B5}"/>
              </a:ext>
            </a:extLst>
          </p:cNvPr>
          <p:cNvSpPr/>
          <p:nvPr/>
        </p:nvSpPr>
        <p:spPr>
          <a:xfrm>
            <a:off x="3701142" y="3135085"/>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p:txBody>
      </p:sp>
      <p:sp>
        <p:nvSpPr>
          <p:cNvPr id="9" name="Επεξήγηση: Κάτω βέλος 8">
            <a:extLst>
              <a:ext uri="{FF2B5EF4-FFF2-40B4-BE49-F238E27FC236}">
                <a16:creationId xmlns:a16="http://schemas.microsoft.com/office/drawing/2014/main" id="{20C1A7DE-8F6E-CFE9-F495-DE7549384806}"/>
              </a:ext>
            </a:extLst>
          </p:cNvPr>
          <p:cNvSpPr/>
          <p:nvPr/>
        </p:nvSpPr>
        <p:spPr>
          <a:xfrm>
            <a:off x="239486"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ΙΟΥΝΙΟΣ  1953</a:t>
            </a:r>
            <a:endParaRPr lang="el-CY" dirty="0"/>
          </a:p>
        </p:txBody>
      </p:sp>
      <p:sp>
        <p:nvSpPr>
          <p:cNvPr id="10" name="Ορθογώνιο 9">
            <a:extLst>
              <a:ext uri="{FF2B5EF4-FFF2-40B4-BE49-F238E27FC236}">
                <a16:creationId xmlns:a16="http://schemas.microsoft.com/office/drawing/2014/main" id="{BC5F5A25-0FE9-A201-78A6-07B248BB03E8}"/>
              </a:ext>
            </a:extLst>
          </p:cNvPr>
          <p:cNvSpPr/>
          <p:nvPr/>
        </p:nvSpPr>
        <p:spPr>
          <a:xfrm>
            <a:off x="370114" y="3135085"/>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Ευαγόρας  </a:t>
            </a:r>
            <a:r>
              <a:rPr lang="el-GR" sz="1200" dirty="0" err="1"/>
              <a:t>Παλληκαρίδης</a:t>
            </a:r>
            <a:r>
              <a:rPr lang="el-GR" sz="1200" dirty="0"/>
              <a:t>  - Συμμετοχή στις  ταραχές  της  Στέψης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204.</a:t>
            </a:r>
          </a:p>
        </p:txBody>
      </p:sp>
    </p:spTree>
    <p:extLst>
      <p:ext uri="{BB962C8B-B14F-4D97-AF65-F5344CB8AC3E}">
        <p14:creationId xmlns:p14="http://schemas.microsoft.com/office/powerpoint/2010/main" val="1679746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53347-9CB3-3A8C-A771-542936C2CD65}"/>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E62179BC-5B0E-4C41-2F2E-D57A3DCD5EDB}"/>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1954 </a:t>
            </a:r>
            <a:endParaRPr lang="el-CY" dirty="0"/>
          </a:p>
        </p:txBody>
      </p:sp>
      <p:sp>
        <p:nvSpPr>
          <p:cNvPr id="3" name="Επεξήγηση: Κάτω βέλος 2">
            <a:extLst>
              <a:ext uri="{FF2B5EF4-FFF2-40B4-BE49-F238E27FC236}">
                <a16:creationId xmlns:a16="http://schemas.microsoft.com/office/drawing/2014/main" id="{D324BAE7-CF9A-2893-136B-6F458A561611}"/>
              </a:ext>
            </a:extLst>
          </p:cNvPr>
          <p:cNvSpPr/>
          <p:nvPr/>
        </p:nvSpPr>
        <p:spPr>
          <a:xfrm>
            <a:off x="7097485"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t>ΑΥΓΟΥΣΤΟΣ  1954</a:t>
            </a:r>
            <a:endParaRPr lang="el-CY" dirty="0"/>
          </a:p>
        </p:txBody>
      </p:sp>
      <p:sp>
        <p:nvSpPr>
          <p:cNvPr id="6" name="Ορθογώνιο 5">
            <a:extLst>
              <a:ext uri="{FF2B5EF4-FFF2-40B4-BE49-F238E27FC236}">
                <a16:creationId xmlns:a16="http://schemas.microsoft.com/office/drawing/2014/main" id="{E3397403-7682-2C10-C8C5-1EC7D6B55BA5}"/>
              </a:ext>
            </a:extLst>
          </p:cNvPr>
          <p:cNvSpPr/>
          <p:nvPr/>
        </p:nvSpPr>
        <p:spPr>
          <a:xfrm>
            <a:off x="239486" y="3189515"/>
            <a:ext cx="3265715"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28 Ιανουαρίου   1954 : Επιτροπή  Απελευθέρωσης  συμφώνησε με τον  ένοπλο  αγώνα</a:t>
            </a:r>
          </a:p>
          <a:p>
            <a:endParaRPr lang="el-GR" sz="1200" dirty="0"/>
          </a:p>
          <a:p>
            <a:r>
              <a:rPr lang="el-CY" sz="1200" dirty="0" err="1"/>
              <a:t>Foley</a:t>
            </a:r>
            <a:r>
              <a:rPr lang="el-GR"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l-GR" sz="1200" dirty="0"/>
              <a:t>, σελ. 21. </a:t>
            </a:r>
            <a:endParaRPr lang="el-CY" sz="1200" dirty="0"/>
          </a:p>
        </p:txBody>
      </p:sp>
      <p:sp>
        <p:nvSpPr>
          <p:cNvPr id="5" name="Ορθογώνιο 4">
            <a:extLst>
              <a:ext uri="{FF2B5EF4-FFF2-40B4-BE49-F238E27FC236}">
                <a16:creationId xmlns:a16="http://schemas.microsoft.com/office/drawing/2014/main" id="{6F1F28DF-65B3-8E27-7954-AD49DFF57480}"/>
              </a:ext>
            </a:extLst>
          </p:cNvPr>
          <p:cNvSpPr/>
          <p:nvPr/>
        </p:nvSpPr>
        <p:spPr>
          <a:xfrm>
            <a:off x="3505201" y="3189514"/>
            <a:ext cx="3559627"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l-GR" dirty="0"/>
          </a:p>
          <a:p>
            <a:r>
              <a:rPr lang="el-GR" sz="1200" dirty="0"/>
              <a:t>2 Μαρτίου 1954 : Ξεφορτώνεται φορτίο όπλων </a:t>
            </a:r>
          </a:p>
          <a:p>
            <a:endParaRPr lang="el-GR" sz="1200" dirty="0"/>
          </a:p>
          <a:p>
            <a:endParaRPr lang="el-GR" sz="1200" dirty="0"/>
          </a:p>
          <a:p>
            <a:endParaRPr lang="el-GR" sz="1200" dirty="0"/>
          </a:p>
          <a:p>
            <a:endParaRPr lang="el-GR" sz="1200" dirty="0"/>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476.</a:t>
            </a:r>
            <a:endParaRPr lang="el-CY" sz="1200" dirty="0"/>
          </a:p>
          <a:p>
            <a:r>
              <a:rPr lang="el-GR" sz="1200" dirty="0"/>
              <a:t> </a:t>
            </a:r>
          </a:p>
        </p:txBody>
      </p:sp>
      <p:sp>
        <p:nvSpPr>
          <p:cNvPr id="7" name="Ορθογώνιο 6">
            <a:extLst>
              <a:ext uri="{FF2B5EF4-FFF2-40B4-BE49-F238E27FC236}">
                <a16:creationId xmlns:a16="http://schemas.microsoft.com/office/drawing/2014/main" id="{A658257E-8EE8-B37A-346C-003C8B1EE99D}"/>
              </a:ext>
            </a:extLst>
          </p:cNvPr>
          <p:cNvSpPr/>
          <p:nvPr/>
        </p:nvSpPr>
        <p:spPr>
          <a:xfrm>
            <a:off x="7097486" y="3189514"/>
            <a:ext cx="3331028"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20 Αυγούστου 1954 : Ο μόνιμος αντιπρόσωπος της Ελλάδας στον ΟΗΕ κατέθεσε στη Γραμματεία του Οργανισμού την ελληνική  προσφυγή. </a:t>
            </a:r>
            <a:endParaRPr lang="en-US" sz="1200" dirty="0"/>
          </a:p>
          <a:p>
            <a:endParaRPr lang="en-US" sz="1200" dirty="0">
              <a:highlight>
                <a:srgbClr val="FFFF00"/>
              </a:highlight>
            </a:endParaRPr>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a:t>
            </a:r>
            <a:r>
              <a:rPr lang="en-US" sz="1200" dirty="0"/>
              <a:t> 82.</a:t>
            </a:r>
            <a:endParaRPr lang="el-CY" sz="1200" dirty="0">
              <a:highlight>
                <a:srgbClr val="FFFF00"/>
              </a:highlight>
            </a:endParaRPr>
          </a:p>
        </p:txBody>
      </p:sp>
      <p:sp>
        <p:nvSpPr>
          <p:cNvPr id="8" name="Επεξήγηση: Κάτω βέλος 7">
            <a:extLst>
              <a:ext uri="{FF2B5EF4-FFF2-40B4-BE49-F238E27FC236}">
                <a16:creationId xmlns:a16="http://schemas.microsoft.com/office/drawing/2014/main" id="{EC1F877F-52AE-B3B7-1D64-6B1656B8AE3D}"/>
              </a:ext>
            </a:extLst>
          </p:cNvPr>
          <p:cNvSpPr/>
          <p:nvPr/>
        </p:nvSpPr>
        <p:spPr>
          <a:xfrm>
            <a:off x="3668485"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ΜΑΡΤΙΟΣ  1954</a:t>
            </a:r>
            <a:endParaRPr lang="el-CY" dirty="0"/>
          </a:p>
          <a:p>
            <a:pPr algn="ctr"/>
            <a:endParaRPr lang="el-CY" dirty="0"/>
          </a:p>
        </p:txBody>
      </p:sp>
    </p:spTree>
    <p:extLst>
      <p:ext uri="{BB962C8B-B14F-4D97-AF65-F5344CB8AC3E}">
        <p14:creationId xmlns:p14="http://schemas.microsoft.com/office/powerpoint/2010/main" val="1121783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31DF9-42CE-82AF-F3A1-E592AC531FAD}"/>
            </a:ext>
          </a:extLst>
        </p:cNvPr>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FC8E5A07-4C05-FF3A-CA7D-71EC9DA52CD1}"/>
              </a:ext>
            </a:extLst>
          </p:cNvPr>
          <p:cNvSpPr/>
          <p:nvPr/>
        </p:nvSpPr>
        <p:spPr>
          <a:xfrm>
            <a:off x="239486"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ΣΕΠΤΕΜΒΡΙΟΣ  1954</a:t>
            </a:r>
            <a:endParaRPr lang="el-CY" dirty="0"/>
          </a:p>
        </p:txBody>
      </p:sp>
      <p:sp>
        <p:nvSpPr>
          <p:cNvPr id="3" name="Επεξήγηση: Κάτω βέλος 2">
            <a:extLst>
              <a:ext uri="{FF2B5EF4-FFF2-40B4-BE49-F238E27FC236}">
                <a16:creationId xmlns:a16="http://schemas.microsoft.com/office/drawing/2014/main" id="{C35DC833-D1FC-16D1-F489-182A972332F1}"/>
              </a:ext>
            </a:extLst>
          </p:cNvPr>
          <p:cNvSpPr/>
          <p:nvPr/>
        </p:nvSpPr>
        <p:spPr>
          <a:xfrm>
            <a:off x="3635829" y="1164771"/>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ΝΟΕΜΒΡΙΟΣ 1954 </a:t>
            </a:r>
            <a:endParaRPr lang="el-CY" dirty="0"/>
          </a:p>
          <a:p>
            <a:pPr algn="ctr"/>
            <a:endParaRPr lang="el-CY" dirty="0"/>
          </a:p>
        </p:txBody>
      </p:sp>
      <p:sp>
        <p:nvSpPr>
          <p:cNvPr id="4" name="Επεξήγηση: Κάτω βέλος 3">
            <a:extLst>
              <a:ext uri="{FF2B5EF4-FFF2-40B4-BE49-F238E27FC236}">
                <a16:creationId xmlns:a16="http://schemas.microsoft.com/office/drawing/2014/main" id="{697D6D85-AED7-1BF1-EF9F-7ECAEA5EA4F5}"/>
              </a:ext>
            </a:extLst>
          </p:cNvPr>
          <p:cNvSpPr/>
          <p:nvPr/>
        </p:nvSpPr>
        <p:spPr>
          <a:xfrm>
            <a:off x="7032172" y="1164770"/>
            <a:ext cx="3396343"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ΔΕΚΕΜΒΡΙΟΣ 1954 </a:t>
            </a:r>
            <a:endParaRPr lang="el-CY" dirty="0"/>
          </a:p>
        </p:txBody>
      </p:sp>
      <p:sp>
        <p:nvSpPr>
          <p:cNvPr id="6" name="Ορθογώνιο 5">
            <a:extLst>
              <a:ext uri="{FF2B5EF4-FFF2-40B4-BE49-F238E27FC236}">
                <a16:creationId xmlns:a16="http://schemas.microsoft.com/office/drawing/2014/main" id="{077BEA0F-A8E6-3854-0907-F6776FAE2DCA}"/>
              </a:ext>
            </a:extLst>
          </p:cNvPr>
          <p:cNvSpPr/>
          <p:nvPr/>
        </p:nvSpPr>
        <p:spPr>
          <a:xfrm>
            <a:off x="239486" y="3189515"/>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23 Σεπτεμβρίου  1954 : Επιτροπή  για τον  καταρτισμό  της  ημερήσιας  διάταξης   της  Γενικής  Συνέλευσης  </a:t>
            </a:r>
            <a:r>
              <a:rPr lang="el-GR" sz="1200" dirty="0">
                <a:sym typeface="Wingdings" panose="05000000000000000000" pitchFamily="2" charset="2"/>
              </a:rPr>
              <a:t></a:t>
            </a:r>
            <a:r>
              <a:rPr lang="en-US" sz="1200" dirty="0">
                <a:sym typeface="Wingdings" panose="05000000000000000000" pitchFamily="2" charset="2"/>
              </a:rPr>
              <a:t> </a:t>
            </a:r>
            <a:r>
              <a:rPr lang="el-GR" sz="1200" dirty="0"/>
              <a:t>Απόφαση  εγγραφής  του θέματος προς  συζήτηση </a:t>
            </a:r>
          </a:p>
          <a:p>
            <a:endParaRPr lang="el-GR" sz="1200" dirty="0"/>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83.</a:t>
            </a:r>
          </a:p>
          <a:p>
            <a:endParaRPr lang="el-CY" sz="1200" dirty="0"/>
          </a:p>
        </p:txBody>
      </p:sp>
      <p:sp>
        <p:nvSpPr>
          <p:cNvPr id="5" name="Ορθογώνιο 4">
            <a:extLst>
              <a:ext uri="{FF2B5EF4-FFF2-40B4-BE49-F238E27FC236}">
                <a16:creationId xmlns:a16="http://schemas.microsoft.com/office/drawing/2014/main" id="{9F1E8ED7-3866-B40D-8CD7-44C94A07B8AA}"/>
              </a:ext>
            </a:extLst>
          </p:cNvPr>
          <p:cNvSpPr/>
          <p:nvPr/>
        </p:nvSpPr>
        <p:spPr>
          <a:xfrm>
            <a:off x="7032172" y="3189515"/>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14 Δεκεμβρίου 1954 : Συζήτηση  για το Κυπριακό  : Εγκρίνεται το Ψήφισμα  της Ζέας Ζηλανδίας :   Μη συζήτηση </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a:t>
            </a:r>
            <a:r>
              <a:rPr lang="el-GR" sz="1200" dirty="0" err="1"/>
              <a:t>σσ</a:t>
            </a:r>
            <a:r>
              <a:rPr lang="el-GR" sz="1200" dirty="0"/>
              <a:t>. 86-89.</a:t>
            </a:r>
          </a:p>
          <a:p>
            <a:endParaRPr lang="el-GR" dirty="0"/>
          </a:p>
          <a:p>
            <a:endParaRPr lang="el-CY" sz="1200" dirty="0"/>
          </a:p>
        </p:txBody>
      </p:sp>
      <p:sp>
        <p:nvSpPr>
          <p:cNvPr id="7" name="Ορθογώνιο 6">
            <a:extLst>
              <a:ext uri="{FF2B5EF4-FFF2-40B4-BE49-F238E27FC236}">
                <a16:creationId xmlns:a16="http://schemas.microsoft.com/office/drawing/2014/main" id="{700809CD-6EC5-9E80-FB77-90C8FCD7CB39}"/>
              </a:ext>
            </a:extLst>
          </p:cNvPr>
          <p:cNvSpPr/>
          <p:nvPr/>
        </p:nvSpPr>
        <p:spPr>
          <a:xfrm>
            <a:off x="3635829" y="3189515"/>
            <a:ext cx="3396343" cy="3080657"/>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9/10  Νοεμβρίου  1954 : Άφιξη στο χωριό  </a:t>
            </a:r>
            <a:r>
              <a:rPr lang="el-GR" sz="1200" dirty="0" err="1"/>
              <a:t>Χλώρακα</a:t>
            </a:r>
            <a:r>
              <a:rPr lang="el-GR" sz="1200" dirty="0"/>
              <a:t> του Γρίβα </a:t>
            </a:r>
            <a:r>
              <a:rPr lang="el-GR" sz="1200" dirty="0">
                <a:sym typeface="Wingdings" panose="05000000000000000000" pitchFamily="2" charset="2"/>
              </a:rPr>
              <a:t> </a:t>
            </a:r>
            <a:r>
              <a:rPr lang="el-GR" sz="1200" dirty="0"/>
              <a:t>Τον  παρέλαβε  ο  Λεωνίδας Παπακώστας</a:t>
            </a:r>
          </a:p>
          <a:p>
            <a:r>
              <a:rPr lang="el-GR" sz="1200" dirty="0"/>
              <a:t> </a:t>
            </a:r>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 478.</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89.</a:t>
            </a:r>
          </a:p>
          <a:p>
            <a:endParaRPr lang="el-GR" sz="1200" dirty="0"/>
          </a:p>
          <a:p>
            <a:r>
              <a:rPr lang="el-GR" sz="1200" dirty="0"/>
              <a:t>9 Νοεμβρίου 1954 :  Αναχώρηση Γρίβα &amp; Σωκράτη </a:t>
            </a:r>
            <a:r>
              <a:rPr lang="el-GR" sz="1200" dirty="0" err="1"/>
              <a:t>Λοϊζίδη</a:t>
            </a:r>
            <a:r>
              <a:rPr lang="en-US" sz="1200" dirty="0"/>
              <a:t> </a:t>
            </a:r>
            <a:r>
              <a:rPr lang="el-GR" sz="1200" dirty="0"/>
              <a:t>από Ρόδο </a:t>
            </a:r>
            <a:r>
              <a:rPr lang="el-GR" dirty="0"/>
              <a:t> </a:t>
            </a:r>
            <a:r>
              <a:rPr lang="el-GR" sz="1200" dirty="0"/>
              <a:t>  </a:t>
            </a:r>
            <a:r>
              <a:rPr lang="en-US" sz="1200" dirty="0"/>
              <a:t>(27/10/1954-9/11/1954)</a:t>
            </a:r>
            <a:endParaRPr lang="el-GR" sz="1200" dirty="0"/>
          </a:p>
          <a:p>
            <a:endParaRPr lang="el-CY"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92.</a:t>
            </a:r>
            <a:endParaRPr lang="el-CY" sz="1200" dirty="0"/>
          </a:p>
          <a:p>
            <a:endParaRPr lang="el-CY" sz="1200" dirty="0"/>
          </a:p>
          <a:p>
            <a:r>
              <a:rPr lang="el-GR" sz="1200" dirty="0"/>
              <a:t> </a:t>
            </a:r>
            <a:endParaRPr lang="el-CY" sz="1200" dirty="0">
              <a:highlight>
                <a:srgbClr val="FFFF00"/>
              </a:highlight>
            </a:endParaRPr>
          </a:p>
        </p:txBody>
      </p:sp>
    </p:spTree>
    <p:extLst>
      <p:ext uri="{BB962C8B-B14F-4D97-AF65-F5344CB8AC3E}">
        <p14:creationId xmlns:p14="http://schemas.microsoft.com/office/powerpoint/2010/main" val="1563274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Επεξήγηση: Κάτω βέλος 1">
            <a:extLst>
              <a:ext uri="{FF2B5EF4-FFF2-40B4-BE49-F238E27FC236}">
                <a16:creationId xmlns:a16="http://schemas.microsoft.com/office/drawing/2014/main" id="{86D7F0DA-54DA-5A50-E161-087FFDFB88EB}"/>
              </a:ext>
            </a:extLst>
          </p:cNvPr>
          <p:cNvSpPr/>
          <p:nvPr/>
        </p:nvSpPr>
        <p:spPr>
          <a:xfrm>
            <a:off x="182880" y="696683"/>
            <a:ext cx="2429691" cy="1828799"/>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ΙΑΝΟΥΑΡΙΟΣ 1955</a:t>
            </a:r>
            <a:endParaRPr lang="el-CY" dirty="0"/>
          </a:p>
        </p:txBody>
      </p:sp>
      <p:sp>
        <p:nvSpPr>
          <p:cNvPr id="3" name="Επεξήγηση: Κάτω βέλος 2">
            <a:extLst>
              <a:ext uri="{FF2B5EF4-FFF2-40B4-BE49-F238E27FC236}">
                <a16:creationId xmlns:a16="http://schemas.microsoft.com/office/drawing/2014/main" id="{34F8AF27-6888-F4E1-D0E4-8AB39A7868C9}"/>
              </a:ext>
            </a:extLst>
          </p:cNvPr>
          <p:cNvSpPr/>
          <p:nvPr/>
        </p:nvSpPr>
        <p:spPr>
          <a:xfrm>
            <a:off x="2612571" y="696685"/>
            <a:ext cx="2035630" cy="1828800"/>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t>ΜΑΡΤΙΟΣ  1955</a:t>
            </a:r>
            <a:endParaRPr lang="el-CY" dirty="0"/>
          </a:p>
        </p:txBody>
      </p:sp>
      <p:sp>
        <p:nvSpPr>
          <p:cNvPr id="7" name="Ορθογώνιο 6">
            <a:extLst>
              <a:ext uri="{FF2B5EF4-FFF2-40B4-BE49-F238E27FC236}">
                <a16:creationId xmlns:a16="http://schemas.microsoft.com/office/drawing/2014/main" id="{65B3A5FB-BF5E-16C7-EA72-71590D67A9DE}"/>
              </a:ext>
            </a:extLst>
          </p:cNvPr>
          <p:cNvSpPr/>
          <p:nvPr/>
        </p:nvSpPr>
        <p:spPr>
          <a:xfrm>
            <a:off x="182880" y="2677884"/>
            <a:ext cx="2429691" cy="402771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US" sz="1200" dirty="0"/>
              <a:t>25</a:t>
            </a:r>
            <a:r>
              <a:rPr lang="el-GR" sz="1200" dirty="0"/>
              <a:t> Ιανουαρίου  1955 : Ο πλοίαρχος του Αγγλικού πολεμικού  εντόπισε στο ραντάρ το καΐκι “Άγιος Γεώργιος” να κινείται στα δυτικά της </a:t>
            </a:r>
            <a:r>
              <a:rPr lang="el-GR" sz="1200" dirty="0" err="1"/>
              <a:t>Χλώρακας</a:t>
            </a:r>
            <a:r>
              <a:rPr lang="el-GR" sz="1200" dirty="0"/>
              <a:t>.</a:t>
            </a:r>
          </a:p>
          <a:p>
            <a:endParaRPr lang="el-GR" sz="1200" dirty="0"/>
          </a:p>
          <a:p>
            <a:r>
              <a:rPr lang="el-CY" sz="1200" dirty="0" err="1"/>
              <a:t>Francois</a:t>
            </a:r>
            <a:r>
              <a:rPr lang="el-CY" sz="1200" dirty="0"/>
              <a:t> </a:t>
            </a:r>
            <a:r>
              <a:rPr lang="el-CY" sz="1200" dirty="0" err="1"/>
              <a:t>Crouzet</a:t>
            </a:r>
            <a:r>
              <a:rPr lang="el-GR" sz="1200" dirty="0"/>
              <a:t>, </a:t>
            </a:r>
            <a:r>
              <a:rPr lang="el-CY" sz="1200" dirty="0"/>
              <a:t> </a:t>
            </a:r>
            <a:r>
              <a:rPr lang="el-GR" sz="1200" i="1" dirty="0"/>
              <a:t>Η κυπριακή διένεξη 1946-1959</a:t>
            </a:r>
            <a:r>
              <a:rPr lang="el-GR" sz="1200" dirty="0"/>
              <a:t>, ΜΙΕΤ, Αθήνα 2011, σελ.</a:t>
            </a:r>
            <a:r>
              <a:rPr lang="en-US" sz="1200" dirty="0"/>
              <a:t> 480.</a:t>
            </a:r>
            <a:endParaRPr lang="el-GR" sz="1200" dirty="0"/>
          </a:p>
          <a:p>
            <a:endParaRPr lang="el-GR" sz="1200" dirty="0"/>
          </a:p>
          <a:p>
            <a:r>
              <a:rPr lang="el-GR" sz="1200" dirty="0"/>
              <a:t>13 Ιανουαρίου  1955 : Ονομασία  ΕΟΚΑ</a:t>
            </a:r>
          </a:p>
          <a:p>
            <a:endParaRPr lang="el-GR" sz="1200" dirty="0"/>
          </a:p>
          <a:p>
            <a:r>
              <a:rPr lang="el-GR" sz="1200" dirty="0"/>
              <a:t>31 Ιανουαρίου 1955 : Δεύτερη  συνάντηση  Μακαρίου – Γρίβα  στο  </a:t>
            </a:r>
            <a:r>
              <a:rPr lang="el-GR" sz="1200" dirty="0" err="1"/>
              <a:t>Μετόχιο</a:t>
            </a:r>
            <a:r>
              <a:rPr lang="el-GR" sz="1200" dirty="0"/>
              <a:t> </a:t>
            </a:r>
            <a:r>
              <a:rPr lang="el-GR" sz="1200" dirty="0" err="1"/>
              <a:t>Κύκκου</a:t>
            </a:r>
            <a:r>
              <a:rPr lang="el-GR" sz="1200" dirty="0"/>
              <a:t> </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107, 111.</a:t>
            </a:r>
            <a:endParaRPr lang="el-CY" sz="1200" dirty="0"/>
          </a:p>
          <a:p>
            <a:r>
              <a:rPr lang="el-GR" sz="1200" dirty="0">
                <a:highlight>
                  <a:srgbClr val="FFFF00"/>
                </a:highlight>
              </a:rPr>
              <a:t> </a:t>
            </a:r>
            <a:endParaRPr lang="el-CY" sz="1200" dirty="0">
              <a:highlight>
                <a:srgbClr val="FFFF00"/>
              </a:highlight>
            </a:endParaRPr>
          </a:p>
        </p:txBody>
      </p:sp>
      <p:sp>
        <p:nvSpPr>
          <p:cNvPr id="9" name="Ορθογώνιο 8">
            <a:extLst>
              <a:ext uri="{FF2B5EF4-FFF2-40B4-BE49-F238E27FC236}">
                <a16:creationId xmlns:a16="http://schemas.microsoft.com/office/drawing/2014/main" id="{00A8B312-E824-81B7-0521-0B4BF821BF9C}"/>
              </a:ext>
            </a:extLst>
          </p:cNvPr>
          <p:cNvSpPr/>
          <p:nvPr/>
        </p:nvSpPr>
        <p:spPr>
          <a:xfrm>
            <a:off x="4615544" y="2677888"/>
            <a:ext cx="7141028" cy="402771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endParaRPr lang="el-GR" sz="1200" dirty="0"/>
          </a:p>
          <a:p>
            <a:r>
              <a:rPr lang="el-GR" sz="1200" dirty="0"/>
              <a:t>1 Απριλίου 1955 : Επίθεση  στον Κυπριακό Ραδιοφωνικό Σταθμό  με επικεφαλής  τον Μάρκο Δράκο</a:t>
            </a:r>
          </a:p>
          <a:p>
            <a:endParaRPr lang="el-GR" sz="1200" dirty="0"/>
          </a:p>
          <a:p>
            <a:r>
              <a:rPr lang="el-CY" sz="1200" dirty="0" err="1"/>
              <a:t>Nancy</a:t>
            </a:r>
            <a:r>
              <a:rPr lang="el-CY" sz="1200" dirty="0"/>
              <a:t> </a:t>
            </a:r>
            <a:r>
              <a:rPr lang="el-CY" sz="1200" dirty="0" err="1"/>
              <a:t>Crawshaw</a:t>
            </a:r>
            <a:r>
              <a:rPr lang="el-CY" sz="1200" dirty="0"/>
              <a:t>, </a:t>
            </a:r>
            <a:r>
              <a:rPr lang="el-CY" sz="1200" i="1" dirty="0"/>
              <a:t>The Cyprus </a:t>
            </a:r>
            <a:r>
              <a:rPr lang="el-CY" sz="1200" i="1" dirty="0" err="1"/>
              <a:t>revolt</a:t>
            </a:r>
            <a:r>
              <a:rPr lang="el-CY" sz="1200" i="1" dirty="0"/>
              <a:t> : </a:t>
            </a:r>
            <a:r>
              <a:rPr lang="el-CY" sz="1200" i="1" dirty="0" err="1"/>
              <a:t>an</a:t>
            </a:r>
            <a:r>
              <a:rPr lang="el-CY" sz="1200" i="1" dirty="0"/>
              <a:t> </a:t>
            </a:r>
            <a:r>
              <a:rPr lang="el-CY" sz="1200" i="1" dirty="0" err="1"/>
              <a:t>account</a:t>
            </a:r>
            <a:r>
              <a:rPr lang="el-CY" sz="1200" i="1" dirty="0"/>
              <a:t> of the </a:t>
            </a:r>
            <a:r>
              <a:rPr lang="el-CY" sz="1200" i="1" dirty="0" err="1"/>
              <a:t>struggle</a:t>
            </a:r>
            <a:r>
              <a:rPr lang="el-CY" sz="1200" i="1" dirty="0"/>
              <a:t> for </a:t>
            </a:r>
            <a:r>
              <a:rPr lang="el-CY" sz="1200" i="1" dirty="0" err="1"/>
              <a:t>union</a:t>
            </a:r>
            <a:r>
              <a:rPr lang="el-CY" sz="1200" i="1" dirty="0"/>
              <a:t> </a:t>
            </a:r>
            <a:r>
              <a:rPr lang="el-CY" sz="1200" i="1" dirty="0" err="1"/>
              <a:t>with</a:t>
            </a:r>
            <a:r>
              <a:rPr lang="el-CY" sz="1200" i="1" dirty="0"/>
              <a:t> </a:t>
            </a:r>
            <a:r>
              <a:rPr lang="el-CY" sz="1200" i="1" dirty="0" err="1"/>
              <a:t>Greece</a:t>
            </a:r>
            <a:r>
              <a:rPr lang="el-CY" sz="1200" i="1" dirty="0"/>
              <a:t>, </a:t>
            </a:r>
            <a:r>
              <a:rPr lang="el-CY" sz="1200" dirty="0" err="1"/>
              <a:t>Sydney</a:t>
            </a:r>
            <a:r>
              <a:rPr lang="el-CY" sz="1200" dirty="0"/>
              <a:t>: </a:t>
            </a:r>
            <a:r>
              <a:rPr lang="el-CY" sz="1200" dirty="0" err="1"/>
              <a:t>George</a:t>
            </a:r>
            <a:r>
              <a:rPr lang="el-CY" sz="1200" dirty="0"/>
              <a:t> </a:t>
            </a:r>
            <a:r>
              <a:rPr lang="el-CY" sz="1200" dirty="0" err="1"/>
              <a:t>Allen</a:t>
            </a:r>
            <a:r>
              <a:rPr lang="el-CY" sz="1200" dirty="0"/>
              <a:t> &amp; </a:t>
            </a:r>
            <a:r>
              <a:rPr lang="el-CY" sz="1200" dirty="0" err="1"/>
              <a:t>Unwin</a:t>
            </a:r>
            <a:r>
              <a:rPr lang="el-CY" sz="1200" dirty="0"/>
              <a:t>, </a:t>
            </a:r>
            <a:r>
              <a:rPr lang="el-CY" sz="1200" dirty="0" err="1"/>
              <a:t>Boston</a:t>
            </a:r>
            <a:r>
              <a:rPr lang="el-CY" sz="1200" dirty="0"/>
              <a:t> 1978</a:t>
            </a:r>
            <a:r>
              <a:rPr lang="el-GR" sz="1200" dirty="0"/>
              <a:t>, σελ. 114.</a:t>
            </a:r>
          </a:p>
          <a:p>
            <a:endParaRPr lang="el-GR" sz="1200" dirty="0"/>
          </a:p>
          <a:p>
            <a:r>
              <a:rPr lang="el-GR" sz="1200" dirty="0"/>
              <a:t>3 Απριλίου  1955 : Ανακάλυψη οπλοστασίου  στη Λεμεσό </a:t>
            </a:r>
          </a:p>
          <a:p>
            <a:endParaRPr lang="en-US" sz="1200" dirty="0"/>
          </a:p>
          <a:p>
            <a:r>
              <a:rPr lang="el-CY" sz="1200" dirty="0" err="1"/>
              <a:t>Robert</a:t>
            </a:r>
            <a:r>
              <a:rPr lang="el-CY" sz="1200" dirty="0"/>
              <a:t> </a:t>
            </a:r>
            <a:r>
              <a:rPr lang="el-CY" sz="1200" dirty="0" err="1"/>
              <a:t>Holland</a:t>
            </a:r>
            <a:r>
              <a:rPr lang="el-GR" sz="1200" dirty="0"/>
              <a:t>, </a:t>
            </a:r>
            <a:r>
              <a:rPr lang="el-CY" sz="1200" dirty="0"/>
              <a:t> </a:t>
            </a:r>
            <a:r>
              <a:rPr lang="el-GR" sz="1200" i="1" dirty="0"/>
              <a:t>Η</a:t>
            </a:r>
            <a:r>
              <a:rPr lang="el-GR" sz="1200" dirty="0"/>
              <a:t> </a:t>
            </a:r>
            <a:r>
              <a:rPr lang="el-GR" sz="1200" i="1" dirty="0"/>
              <a:t>Βρετανία και ο Κυπριακός αγώνας 1954-1959</a:t>
            </a:r>
            <a:r>
              <a:rPr lang="el-GR" sz="1200" dirty="0"/>
              <a:t>, Εκδόσεις Ποταμός, Αθήνα 2001, σελ. 108.</a:t>
            </a:r>
          </a:p>
          <a:p>
            <a:endParaRPr lang="el-GR" sz="1200" dirty="0"/>
          </a:p>
          <a:p>
            <a:r>
              <a:rPr lang="el-GR" sz="1200" dirty="0"/>
              <a:t>5 Απριλίου 1955 : Μικτές  περιπολίες  αστυνομικών  και στρατιωτικών σε ορισμένες πόλεις  &amp;  Τσώρτσιλ  παραιτείται   </a:t>
            </a:r>
            <a:r>
              <a:rPr lang="el-GR" sz="1200" dirty="0">
                <a:sym typeface="Wingdings" panose="05000000000000000000" pitchFamily="2" charset="2"/>
              </a:rPr>
              <a:t>  </a:t>
            </a:r>
            <a:r>
              <a:rPr lang="el-GR" sz="1200" dirty="0"/>
              <a:t> </a:t>
            </a:r>
            <a:r>
              <a:rPr lang="el-GR" sz="1200" dirty="0" err="1"/>
              <a:t>Άντονυ</a:t>
            </a:r>
            <a:r>
              <a:rPr lang="el-GR" sz="1200" dirty="0"/>
              <a:t> </a:t>
            </a:r>
            <a:r>
              <a:rPr lang="en-US" sz="1200" dirty="0"/>
              <a:t> </a:t>
            </a:r>
            <a:r>
              <a:rPr lang="el-GR" sz="1200" dirty="0" err="1"/>
              <a:t>Ήντεν</a:t>
            </a:r>
            <a:r>
              <a:rPr lang="el-GR" sz="1200" dirty="0"/>
              <a:t> </a:t>
            </a:r>
          </a:p>
          <a:p>
            <a:r>
              <a:rPr lang="el-GR" sz="1200" dirty="0"/>
              <a:t>6 Απριλίου 1955 :  Προκήρυξη απευθυνόμενη  στις  δυνάμεις ασφαλείας -  ΣΤΟΧΟΣ   Η ΕΝΩΣΙΣ </a:t>
            </a:r>
          </a:p>
          <a:p>
            <a:r>
              <a:rPr lang="el-GR" sz="1200" dirty="0"/>
              <a:t>Υπουργός Εξωτερικών Μεγάλης  Βρετανίας </a:t>
            </a:r>
            <a:r>
              <a:rPr lang="en-US" sz="1200" dirty="0"/>
              <a:t>Harold Macmillan</a:t>
            </a:r>
            <a:endParaRPr lang="el-GR" sz="1200" dirty="0"/>
          </a:p>
          <a:p>
            <a:r>
              <a:rPr lang="el-GR" sz="1200" dirty="0"/>
              <a:t>Από τις  15 Απριλίου  1955 :  </a:t>
            </a:r>
            <a:r>
              <a:rPr lang="el-GR" sz="1200" dirty="0" err="1"/>
              <a:t>Αντιβρετανικός</a:t>
            </a:r>
            <a:r>
              <a:rPr lang="el-GR" sz="1200" dirty="0"/>
              <a:t>  τόνος  των εκπομπών   του  Ραδιοφωνικού Σταθμού Αθηνών  περιορίζεται </a:t>
            </a:r>
          </a:p>
          <a:p>
            <a:r>
              <a:rPr lang="el-GR" sz="1200" dirty="0"/>
              <a:t>17 Απριλίου 1955 : Ο Γιαννάκης  </a:t>
            </a:r>
            <a:r>
              <a:rPr lang="el-GR" sz="1200" dirty="0" err="1"/>
              <a:t>Δρουσιώτης</a:t>
            </a:r>
            <a:r>
              <a:rPr lang="el-GR" sz="1200" dirty="0"/>
              <a:t>  ενημερώνει τον Γρίβα  «</a:t>
            </a:r>
            <a:r>
              <a:rPr lang="el-GR" sz="1200" dirty="0" err="1"/>
              <a:t>κομμουνιστικαί</a:t>
            </a:r>
            <a:r>
              <a:rPr lang="el-GR" sz="1200" dirty="0"/>
              <a:t> </a:t>
            </a:r>
            <a:r>
              <a:rPr lang="el-GR" sz="1200" dirty="0" err="1"/>
              <a:t>ητοίμαζον</a:t>
            </a:r>
            <a:r>
              <a:rPr lang="el-GR" sz="1200" dirty="0"/>
              <a:t> </a:t>
            </a:r>
            <a:r>
              <a:rPr lang="el-GR" sz="1200" dirty="0" err="1"/>
              <a:t>δυναμιτίστικεας</a:t>
            </a:r>
            <a:r>
              <a:rPr lang="el-GR" sz="1200" dirty="0"/>
              <a:t> ενεργείας»</a:t>
            </a:r>
          </a:p>
          <a:p>
            <a:r>
              <a:rPr lang="el-GR" sz="1200" dirty="0"/>
              <a:t>18-24  Απριλίου  1955 : Ινδονησία  </a:t>
            </a:r>
            <a:r>
              <a:rPr lang="el-GR" sz="1200" dirty="0">
                <a:sym typeface="Wingdings" panose="05000000000000000000" pitchFamily="2" charset="2"/>
              </a:rPr>
              <a:t> </a:t>
            </a:r>
            <a:r>
              <a:rPr lang="el-GR" sz="1200" dirty="0"/>
              <a:t>Αντιαποικιακό Συνέδριο  </a:t>
            </a:r>
            <a:r>
              <a:rPr lang="el-GR" sz="1200" dirty="0" err="1"/>
              <a:t>Αφρικανοασιατικών</a:t>
            </a:r>
            <a:r>
              <a:rPr lang="el-GR" sz="1200" dirty="0"/>
              <a:t> χωρών</a:t>
            </a:r>
          </a:p>
          <a:p>
            <a:r>
              <a:rPr lang="el-GR" sz="1200" dirty="0"/>
              <a:t> </a:t>
            </a:r>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a:t>
            </a:r>
            <a:r>
              <a:rPr lang="el-GR" sz="1200" dirty="0" err="1"/>
              <a:t>σσ</a:t>
            </a:r>
            <a:r>
              <a:rPr lang="el-GR" sz="1200" dirty="0"/>
              <a:t>. 300, 301, 302,304, 141, 143.</a:t>
            </a:r>
            <a:endParaRPr lang="el-CY" sz="1200" dirty="0"/>
          </a:p>
          <a:p>
            <a:endParaRPr lang="el-CY" sz="1200" dirty="0">
              <a:highlight>
                <a:srgbClr val="FFFF00"/>
              </a:highlight>
            </a:endParaRPr>
          </a:p>
        </p:txBody>
      </p:sp>
      <p:sp>
        <p:nvSpPr>
          <p:cNvPr id="10" name="Επεξήγηση: Κάτω βέλος 9">
            <a:extLst>
              <a:ext uri="{FF2B5EF4-FFF2-40B4-BE49-F238E27FC236}">
                <a16:creationId xmlns:a16="http://schemas.microsoft.com/office/drawing/2014/main" id="{C559797C-E7DB-64B6-6153-48C7049661E8}"/>
              </a:ext>
            </a:extLst>
          </p:cNvPr>
          <p:cNvSpPr/>
          <p:nvPr/>
        </p:nvSpPr>
        <p:spPr>
          <a:xfrm>
            <a:off x="4579260" y="696685"/>
            <a:ext cx="7177312" cy="1828799"/>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a:p>
            <a:pPr algn="ctr"/>
            <a:r>
              <a:rPr lang="el-GR" dirty="0"/>
              <a:t>ΑΠΡΙΛΙΟΣ 1955</a:t>
            </a:r>
            <a:endParaRPr lang="el-CY" dirty="0"/>
          </a:p>
          <a:p>
            <a:pPr algn="ctr"/>
            <a:endParaRPr lang="el-CY" dirty="0"/>
          </a:p>
        </p:txBody>
      </p:sp>
      <p:sp>
        <p:nvSpPr>
          <p:cNvPr id="4" name="Ορθογώνιο 3">
            <a:extLst>
              <a:ext uri="{FF2B5EF4-FFF2-40B4-BE49-F238E27FC236}">
                <a16:creationId xmlns:a16="http://schemas.microsoft.com/office/drawing/2014/main" id="{C12B4F10-9E22-CADD-350D-02F3482835E3}"/>
              </a:ext>
            </a:extLst>
          </p:cNvPr>
          <p:cNvSpPr/>
          <p:nvPr/>
        </p:nvSpPr>
        <p:spPr>
          <a:xfrm>
            <a:off x="2612572" y="2677886"/>
            <a:ext cx="2002972" cy="4027713"/>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l-GR" sz="1200" dirty="0"/>
              <a:t>29 Μαρτίου 1955 : Τελευταία συνάντηση Μακαρίου –Γρίβα</a:t>
            </a:r>
          </a:p>
          <a:p>
            <a:endParaRPr lang="el-GR" sz="1200" dirty="0"/>
          </a:p>
          <a:p>
            <a:r>
              <a:rPr lang="el-CY" sz="1200" dirty="0"/>
              <a:t>Σπ</a:t>
            </a:r>
            <a:r>
              <a:rPr lang="el-CY" sz="1200" dirty="0" err="1"/>
              <a:t>ύρος</a:t>
            </a:r>
            <a:r>
              <a:rPr lang="el-CY" sz="1200" dirty="0"/>
              <a:t> Παπα</a:t>
            </a:r>
            <a:r>
              <a:rPr lang="el-CY" sz="1200" dirty="0" err="1"/>
              <a:t>γεωργίου</a:t>
            </a:r>
            <a:r>
              <a:rPr lang="el-CY" sz="1200" dirty="0"/>
              <a:t>, </a:t>
            </a:r>
            <a:r>
              <a:rPr lang="el-CY" sz="1200" i="1" dirty="0" err="1"/>
              <a:t>Κυ</a:t>
            </a:r>
            <a:r>
              <a:rPr lang="el-CY" sz="1200" i="1" dirty="0"/>
              <a:t>πριακή θύελλα 1955-1959,</a:t>
            </a:r>
            <a:r>
              <a:rPr lang="el-CY" sz="1200" dirty="0"/>
              <a:t> Εκδόσεις Κ. Επ</a:t>
            </a:r>
            <a:r>
              <a:rPr lang="el-CY" sz="1200" dirty="0" err="1"/>
              <a:t>ιφ</a:t>
            </a:r>
            <a:r>
              <a:rPr lang="el-CY" sz="1200" dirty="0"/>
              <a:t>ανίου, Λευκωσία</a:t>
            </a:r>
            <a:r>
              <a:rPr lang="el-GR" sz="1200" dirty="0"/>
              <a:t>, σελ. 115.</a:t>
            </a:r>
          </a:p>
          <a:p>
            <a:endParaRPr lang="el-GR" sz="1200" dirty="0"/>
          </a:p>
          <a:p>
            <a:r>
              <a:rPr lang="el-GR" sz="1200" dirty="0"/>
              <a:t>25 Μαρτίου 1955  : </a:t>
            </a:r>
            <a:r>
              <a:rPr lang="el-GR" sz="1200" dirty="0" err="1"/>
              <a:t>Αζίνας</a:t>
            </a:r>
            <a:r>
              <a:rPr lang="el-GR" sz="1200" dirty="0"/>
              <a:t> «Έχουμε  τον σπόρο  της πατάτας»</a:t>
            </a:r>
          </a:p>
          <a:p>
            <a:endParaRPr lang="el-GR" sz="1200" dirty="0"/>
          </a:p>
          <a:p>
            <a:r>
              <a:rPr lang="el-CY" sz="1200" dirty="0" err="1"/>
              <a:t>Foley</a:t>
            </a:r>
            <a:r>
              <a:rPr lang="el-CY" sz="1200" dirty="0"/>
              <a:t> </a:t>
            </a:r>
            <a:r>
              <a:rPr lang="el-CY" sz="1200" dirty="0" err="1"/>
              <a:t>Charles</a:t>
            </a:r>
            <a:r>
              <a:rPr lang="el-CY" sz="1200" dirty="0"/>
              <a:t> &amp; </a:t>
            </a:r>
            <a:r>
              <a:rPr lang="en-GB" sz="1200" dirty="0"/>
              <a:t>W. I. </a:t>
            </a:r>
            <a:r>
              <a:rPr lang="el-CY" sz="1200" dirty="0" err="1"/>
              <a:t>Scobie</a:t>
            </a:r>
            <a:r>
              <a:rPr lang="el-CY" sz="1200" dirty="0"/>
              <a:t>, </a:t>
            </a:r>
            <a:r>
              <a:rPr lang="el-CY" sz="1200" i="1" dirty="0"/>
              <a:t>The </a:t>
            </a:r>
            <a:r>
              <a:rPr lang="el-CY" sz="1200" i="1" dirty="0" err="1"/>
              <a:t>struggle</a:t>
            </a:r>
            <a:r>
              <a:rPr lang="el-CY" sz="1200" i="1" dirty="0"/>
              <a:t> for Cyprus</a:t>
            </a:r>
            <a:r>
              <a:rPr lang="el-CY" sz="1200" dirty="0"/>
              <a:t>, </a:t>
            </a:r>
            <a:r>
              <a:rPr lang="el-CY" sz="1200" dirty="0" err="1"/>
              <a:t>Hoover</a:t>
            </a:r>
            <a:r>
              <a:rPr lang="el-CY" sz="1200" dirty="0"/>
              <a:t> </a:t>
            </a:r>
            <a:r>
              <a:rPr lang="el-CY" sz="1200" dirty="0" err="1"/>
              <a:t>Institution</a:t>
            </a:r>
            <a:r>
              <a:rPr lang="el-CY" sz="1200" dirty="0"/>
              <a:t> </a:t>
            </a:r>
            <a:r>
              <a:rPr lang="el-CY" sz="1200" dirty="0" err="1"/>
              <a:t>Press</a:t>
            </a:r>
            <a:r>
              <a:rPr lang="el-CY" sz="1200" dirty="0"/>
              <a:t>, </a:t>
            </a:r>
            <a:r>
              <a:rPr lang="el-CY" sz="1200" dirty="0" err="1"/>
              <a:t>Stanford</a:t>
            </a:r>
            <a:r>
              <a:rPr lang="el-CY" sz="1200" dirty="0"/>
              <a:t> &amp; </a:t>
            </a:r>
            <a:r>
              <a:rPr lang="el-CY" sz="1200" dirty="0" err="1"/>
              <a:t>Calif</a:t>
            </a:r>
            <a:r>
              <a:rPr lang="el-CY" sz="1200" dirty="0"/>
              <a:t> 1975</a:t>
            </a:r>
            <a:r>
              <a:rPr lang="en-US" sz="1200" dirty="0"/>
              <a:t>, </a:t>
            </a:r>
            <a:r>
              <a:rPr lang="el-GR" sz="1200" dirty="0" err="1"/>
              <a:t>σελ</a:t>
            </a:r>
            <a:r>
              <a:rPr lang="en-US" sz="1200" dirty="0"/>
              <a:t>.</a:t>
            </a:r>
            <a:r>
              <a:rPr lang="el-GR" sz="1200" dirty="0"/>
              <a:t> 22.</a:t>
            </a:r>
            <a:endParaRPr lang="el-CY" sz="1200" dirty="0"/>
          </a:p>
        </p:txBody>
      </p:sp>
    </p:spTree>
    <p:extLst>
      <p:ext uri="{BB962C8B-B14F-4D97-AF65-F5344CB8AC3E}">
        <p14:creationId xmlns:p14="http://schemas.microsoft.com/office/powerpoint/2010/main" val="238180972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2450</TotalTime>
  <Words>8996</Words>
  <Application>Microsoft Office PowerPoint</Application>
  <PresentationFormat>Ευρεία οθόνη</PresentationFormat>
  <Paragraphs>1068</Paragraphs>
  <Slides>42</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42</vt:i4>
      </vt:variant>
    </vt:vector>
  </HeadingPairs>
  <TitlesOfParts>
    <vt:vector size="49" baseType="lpstr">
      <vt:lpstr>Aptos</vt:lpstr>
      <vt:lpstr>Aptos Display</vt:lpstr>
      <vt:lpstr>Arial</vt:lpstr>
      <vt:lpstr>SansumiExtraBoldRegular</vt:lpstr>
      <vt:lpstr>Times New Roman</vt:lpstr>
      <vt:lpstr>Wingdings</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ΕΛΕΝΗ ΧΑΡΑΛΑΜΠΟΥΣ</dc:creator>
  <cp:lastModifiedBy>ΕΛΕΝΗ ΧΑΡΑΛΑΜΠΟΥΣ</cp:lastModifiedBy>
  <cp:revision>859</cp:revision>
  <dcterms:created xsi:type="dcterms:W3CDTF">2025-06-04T16:02:02Z</dcterms:created>
  <dcterms:modified xsi:type="dcterms:W3CDTF">2025-11-29T08:09:41Z</dcterms:modified>
</cp:coreProperties>
</file>