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32" r:id="rId2"/>
    <p:sldId id="453" r:id="rId3"/>
    <p:sldId id="469" r:id="rId4"/>
    <p:sldId id="390" r:id="rId5"/>
    <p:sldId id="471" r:id="rId6"/>
    <p:sldId id="405" r:id="rId7"/>
    <p:sldId id="400" r:id="rId8"/>
    <p:sldId id="473" r:id="rId9"/>
    <p:sldId id="399" r:id="rId10"/>
    <p:sldId id="393" r:id="rId11"/>
    <p:sldId id="470" r:id="rId12"/>
    <p:sldId id="460" r:id="rId13"/>
    <p:sldId id="401" r:id="rId14"/>
    <p:sldId id="398" r:id="rId15"/>
    <p:sldId id="430" r:id="rId16"/>
    <p:sldId id="472" r:id="rId17"/>
    <p:sldId id="445" r:id="rId18"/>
    <p:sldId id="434" r:id="rId19"/>
    <p:sldId id="440" r:id="rId20"/>
    <p:sldId id="442" r:id="rId21"/>
    <p:sldId id="474" r:id="rId22"/>
    <p:sldId id="464" r:id="rId23"/>
    <p:sldId id="457" r:id="rId24"/>
    <p:sldId id="475" r:id="rId25"/>
    <p:sldId id="466" r:id="rId26"/>
    <p:sldId id="461" r:id="rId27"/>
    <p:sldId id="449" r:id="rId28"/>
    <p:sldId id="396" r:id="rId29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9E2C8-6E29-4D75-89AC-3CEFFEDED67A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B5341-187C-4E91-97FD-587A8E8680B2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3010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34BB7-B2C0-C739-CD39-2049923D8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8532953F-23EF-4A8A-80AE-77B30FAFB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6C24442-2E25-54F8-649B-09CA3B1D5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2CD5F88-037B-38B6-4404-8C1193C6BC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83853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5068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89079-F305-F7D0-02B3-5500604C4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AA1E798F-1102-BDEF-F49B-918624208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9561FDE7-F964-FD75-724B-69363FB87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95FB91C-84F1-943B-929F-A391ACDE6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1842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B3DC4-99A9-EE6D-5B60-4708B449E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F040F51-ACDA-D101-9EF6-820633CDF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E859ED21-DF73-D6E8-C3D1-B88225F8B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024D21A-C2AE-BC5E-760C-9B323EABB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82662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8126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56036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0537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2B6D6-F051-9DBD-F66A-69AAD749F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A563971-1705-0535-3A2D-0E0C1D218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D4F29CC-767E-E59C-942A-AA1F6018C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34C359E-7419-C119-19B8-C93BF2FEC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0336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6D2033-70AC-E59D-54D4-672B0A29E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25AE99C-9B8E-6341-D9CB-E32761731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7B6CA0D-2CD6-3B58-9671-2B5270D6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EBF9FC9-AE8B-3386-7026-28143F2D2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8C71D47-A5C3-3508-F9A6-F0E75DEDB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0314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8E901B-7D6E-FDB8-7B25-D6A4D379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F611A66-7143-35D2-C690-3533FBAF8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E25A436-4590-B1C3-CC7B-4A210110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A6AEE0E-76F2-ADC0-70EB-E3D8BFBD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D195AC-FBDE-48D6-B686-70FD417D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48255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0636905-6585-31D1-5FC4-7F54D0526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9D33C77-8522-EDB0-F337-C082C279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041E165-CC0F-6C3A-088A-6FC92EE7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D788396-D23D-FD84-0522-DEEB93F4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4EFE16-1E8C-4545-E448-C833EC0C3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7652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A1D518-8D0D-B0D9-ED23-F7F62A3C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69C670-2C6D-0A95-ADBC-4179D97A3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F741B8B-9D5B-8F1E-8266-CD761AAD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EF99BAA-77CB-A1A0-6210-F0FF683A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43B83C8-AA3E-4648-D676-E986F36A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5818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198740-23CE-2BC7-8766-84BD1AFA0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591FE49-523F-40EE-729F-6A2CF30AA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D982139-5572-144C-8B81-0C0479CEB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F00147-29B8-0B46-4D26-CC023E24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8D3425E-5122-4E96-233D-1DFCE057C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4472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A60BD0-34E2-AF61-715D-9759E02E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EEAD477-DEE5-F429-0190-E5B35C4EB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DD989A7-C37D-B36A-6A75-D2D7B5DB5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DABAE93-44E7-33C0-43EA-FF4444130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CFF4480-C79A-941B-D640-228DC1F0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4916C4D-524A-1D7D-505E-13F8A5D9F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8936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54ED84-4910-0E4E-2018-C9EB3F74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D177527-D3C3-9B21-EC10-78FD47AB7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640CDA0-B2C9-2D11-48E6-14E83F71F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17322FF-8F8F-EA5F-E1F2-575442BF9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E38C108-1A4A-AD49-EBA6-7498F959D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E6A9993-3BF2-5EEF-AF97-539CD3B7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1B051DC-F5DB-0609-4301-152D052D2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82C4752-FDED-6CEA-28E7-5CD93829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927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E6C137-E142-92F3-9A13-F98841B8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9DE83E78-D87A-8338-EC33-FBE8DF4F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8FE8739-665C-F07E-8D46-D791D70F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696E2C9-0CBC-A339-6C31-B0DD698C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5798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0EF1A7F-F4C0-DA83-6296-5FAD08BB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FD86217-6473-E834-718C-DB4520A7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F84CEA2-1F54-CB2E-4B16-B523ED38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6389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7651D2-2E4C-B087-9325-278A998D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DACEA5F-4992-447B-AF5A-C46AB0ACD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F134071-843E-5BC9-F5F1-2A0C24D7E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D7B2BDD-C36F-B9A1-6020-23DDA4FC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5BA5117-38D7-74EC-23B7-30814DA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F0D3E1D-48E0-0C6C-2434-96BDCD7AE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5373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90B9A3-69ED-7618-9C7D-E1436375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C4FB0C2-CD01-B3E2-3057-6A772DE65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1D32EE0-0598-DDBB-FEC5-942EAE930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8D420F8-4FF5-B1FE-8724-9A9285519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6ABFB3-07DD-33A7-5121-BAB1F857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ABA6903-038B-9889-035F-54E54831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3450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F748A40-1C27-2F27-B7AE-3ADD5593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1EBB817-A24E-D837-4CF2-4FDB29D5B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D80FF08-A62B-2470-4AC3-AB582EC20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44852-F227-487C-ACA6-3D8EA6774D35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87323D6-3A19-7FC1-B056-5E03151D1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4112D50-E797-50FC-5143-28EFC7B2A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E6C701-4C42-4D5D-A2FC-F78DC18932C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8445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mailto:elenecharalampous72@gmail.com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9.jpeg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1750419" y="1602324"/>
            <a:ext cx="9134895" cy="36443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b="1" baseline="30000" dirty="0"/>
              <a:t>  </a:t>
            </a:r>
            <a:r>
              <a:rPr lang="el-GR" b="1" dirty="0"/>
              <a:t> </a:t>
            </a:r>
            <a:r>
              <a:rPr lang="el-GR" sz="1400" b="1" dirty="0">
                <a:cs typeface="Times New Roman" panose="02020603050405020304" pitchFamily="18" charset="0"/>
              </a:rPr>
              <a:t>17</a:t>
            </a:r>
            <a:r>
              <a:rPr lang="el-GR" sz="1400" b="1" baseline="30000" dirty="0">
                <a:cs typeface="Times New Roman" panose="02020603050405020304" pitchFamily="18" charset="0"/>
              </a:rPr>
              <a:t>ο</a:t>
            </a:r>
            <a:r>
              <a:rPr lang="el-GR" sz="1400" b="1" dirty="0">
                <a:cs typeface="Times New Roman" panose="02020603050405020304" pitchFamily="18" charset="0"/>
              </a:rPr>
              <a:t> ΜΑΘΗΜΑ : Η Εποχή του Χαλκού στην Κύπρο (2500 – 1050 π.Χ.) </a:t>
            </a:r>
            <a:endParaRPr lang="el-GR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cs typeface="Times New Roman" panose="02020603050405020304" pitchFamily="18" charset="0"/>
            </a:endParaRPr>
          </a:p>
          <a:p>
            <a:r>
              <a:rPr lang="el-GR" sz="1400" b="1" dirty="0">
                <a:cs typeface="Times New Roman" panose="02020603050405020304" pitchFamily="18" charset="0"/>
              </a:rPr>
              <a:t>Συσχέτιση χαλκού με θρησκεία  </a:t>
            </a:r>
            <a:r>
              <a:rPr lang="el-GR" sz="1400" dirty="0">
                <a:cs typeface="Times New Roman" panose="02020603050405020304" pitchFamily="18" charset="0"/>
              </a:rPr>
              <a:t>: 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el-GR" sz="1400" dirty="0">
                <a:cs typeface="Times New Roman" panose="02020603050405020304" pitchFamily="18" charset="0"/>
              </a:rPr>
              <a:t>(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el-GR" sz="1400" dirty="0">
                <a:cs typeface="Times New Roman" panose="02020603050405020304" pitchFamily="18" charset="0"/>
              </a:rPr>
              <a:t>α) κερασφόρος θεός της </a:t>
            </a:r>
            <a:r>
              <a:rPr lang="el-GR" sz="1400" dirty="0" err="1">
                <a:cs typeface="Times New Roman" panose="02020603050405020304" pitchFamily="18" charset="0"/>
              </a:rPr>
              <a:t>Έγκωμης</a:t>
            </a:r>
            <a:endParaRPr lang="el-GR" sz="1400" dirty="0">
              <a:cs typeface="Times New Roman" panose="02020603050405020304" pitchFamily="18" charset="0"/>
            </a:endParaRPr>
          </a:p>
          <a:p>
            <a:r>
              <a:rPr lang="el-GR" sz="1400" dirty="0"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el-GR" sz="1400" dirty="0">
                <a:cs typeface="Times New Roman" panose="02020603050405020304" pitchFamily="18" charset="0"/>
              </a:rPr>
              <a:t>(β) αγαλματίδιο θεού που πατά σε τάλαντο 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el-GR" sz="1400" dirty="0">
                <a:cs typeface="Times New Roman" panose="02020603050405020304" pitchFamily="18" charset="0"/>
              </a:rPr>
              <a:t>χαλκού</a:t>
            </a:r>
          </a:p>
          <a:p>
            <a:r>
              <a:rPr lang="el-GR" sz="1400" b="1" dirty="0">
                <a:cs typeface="Times New Roman" panose="02020603050405020304" pitchFamily="18" charset="0"/>
              </a:rPr>
              <a:t>			</a:t>
            </a:r>
            <a:r>
              <a:rPr lang="el-GR" sz="1400" dirty="0">
                <a:solidFill>
                  <a:schemeClr val="tx1"/>
                </a:solidFill>
                <a:cs typeface="Times New Roman" panose="02020603050405020304" pitchFamily="18" charset="0"/>
              </a:rPr>
              <a:t>(γ) ναοί </a:t>
            </a:r>
            <a:r>
              <a:rPr lang="el-GR" sz="1400" dirty="0">
                <a:solidFill>
                  <a:schemeClr val="tx1"/>
                </a:solidFill>
              </a:rPr>
              <a:t>συνδέονταν με εργαστήρια επεξεργασίας  χαλκού</a:t>
            </a:r>
            <a:endParaRPr lang="en-US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l-G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sz="1400" b="1" dirty="0">
                <a:cs typeface="Times New Roman" panose="02020603050405020304" pitchFamily="18" charset="0"/>
              </a:rPr>
              <a:t>Πώς επηρέασε τη ζωή των κατοίκων της Κύπρου η εκμετάλλευση των κοιτασμάτων χαλκού;</a:t>
            </a:r>
          </a:p>
          <a:p>
            <a:endParaRPr lang="el-GR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sz="1400" b="1" dirty="0">
                <a:ea typeface="Aptos" panose="020B0004020202020204" pitchFamily="34" charset="0"/>
                <a:cs typeface="Times New Roman" panose="02020603050405020304" pitchFamily="18" charset="0"/>
              </a:rPr>
              <a:t>Διδακτικό  Εγχειρίδιο </a:t>
            </a:r>
            <a:r>
              <a:rPr lang="el-GR" sz="1400" dirty="0"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l-CY" sz="1400" dirty="0"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sz="1400" dirty="0"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sz="1400" dirty="0"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sz="1400" dirty="0"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(σ. 1</a:t>
            </a:r>
            <a:r>
              <a:rPr lang="el-GR" sz="14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l-CY" sz="1400" dirty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l-GR" sz="1400" dirty="0"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l-CY" sz="14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l-GR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20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E32AD28-7F08-9564-AF3E-DD6886AE69BB}"/>
              </a:ext>
            </a:extLst>
          </p:cNvPr>
          <p:cNvSpPr/>
          <p:nvPr/>
        </p:nvSpPr>
        <p:spPr>
          <a:xfrm rot="20919887">
            <a:off x="8249385" y="5267751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3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F939D5-8DF3-6506-8E0E-4A5BB068DEBA}"/>
              </a:ext>
            </a:extLst>
          </p:cNvPr>
          <p:cNvSpPr txBox="1"/>
          <p:nvPr/>
        </p:nvSpPr>
        <p:spPr>
          <a:xfrm>
            <a:off x="4903308" y="6037962"/>
            <a:ext cx="675860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Συσχέτιση χαλκού με θρησκεία</a:t>
            </a:r>
            <a:endParaRPr lang="el-CY" sz="3600" dirty="0"/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3965F4BA-E114-BF53-D6C5-3BAA314D9A49}"/>
              </a:ext>
            </a:extLst>
          </p:cNvPr>
          <p:cNvCxnSpPr/>
          <p:nvPr/>
        </p:nvCxnSpPr>
        <p:spPr>
          <a:xfrm>
            <a:off x="4518991" y="0"/>
            <a:ext cx="0" cy="6858000"/>
          </a:xfrm>
          <a:prstGeom prst="line">
            <a:avLst/>
          </a:prstGeom>
          <a:ln w="762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197B36E-A054-0048-532C-3614C94B2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2" y="446973"/>
            <a:ext cx="3154007" cy="489092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5B95A62-DC28-2F47-61B6-E5D2A7A53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5" t="10838" r="22166" b="46892"/>
          <a:stretch/>
        </p:blipFill>
        <p:spPr>
          <a:xfrm rot="5400000">
            <a:off x="8428381" y="1311968"/>
            <a:ext cx="3896140" cy="296848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4D2E5D5-2425-5407-5DD4-8560F8341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8" b="44589"/>
          <a:stretch/>
        </p:blipFill>
        <p:spPr>
          <a:xfrm rot="5400000">
            <a:off x="3722148" y="1747537"/>
            <a:ext cx="3896141" cy="2146846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0805E56-D4F9-6C96-01BD-8C2DFF8C258B}"/>
              </a:ext>
            </a:extLst>
          </p:cNvPr>
          <p:cNvSpPr/>
          <p:nvPr/>
        </p:nvSpPr>
        <p:spPr>
          <a:xfrm>
            <a:off x="4784034" y="0"/>
            <a:ext cx="7407965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i="0" dirty="0" err="1">
                <a:solidFill>
                  <a:schemeClr val="tx1"/>
                </a:solidFill>
                <a:effectLst/>
              </a:rPr>
              <a:t>Βάσος</a:t>
            </a:r>
            <a:r>
              <a:rPr lang="el-GR" i="0" dirty="0">
                <a:solidFill>
                  <a:schemeClr val="tx1"/>
                </a:solidFill>
                <a:effectLst/>
              </a:rPr>
              <a:t> 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Καραγιώργης</a:t>
            </a:r>
            <a:r>
              <a:rPr lang="el-GR" i="0" dirty="0">
                <a:solidFill>
                  <a:schemeClr val="tx1"/>
                </a:solidFill>
                <a:effectLst/>
              </a:rPr>
              <a:t>, </a:t>
            </a:r>
            <a:r>
              <a:rPr lang="el-GR" i="1" dirty="0">
                <a:solidFill>
                  <a:schemeClr val="tx1"/>
                </a:solidFill>
                <a:effectLst/>
              </a:rPr>
              <a:t>Ο πολιτισμός της προϊστορικής Κύπρου</a:t>
            </a:r>
            <a:r>
              <a:rPr lang="el-GR" i="0" dirty="0">
                <a:solidFill>
                  <a:schemeClr val="tx1"/>
                </a:solidFill>
                <a:effectLst/>
              </a:rPr>
              <a:t>, Εκδοτική Αθηνών, 1976, 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σσ</a:t>
            </a:r>
            <a:r>
              <a:rPr lang="el-GR" i="0" dirty="0">
                <a:solidFill>
                  <a:schemeClr val="tx1"/>
                </a:solidFill>
                <a:effectLst/>
              </a:rPr>
              <a:t>. 49, 205</a:t>
            </a:r>
            <a:r>
              <a:rPr lang="el-GR" dirty="0">
                <a:solidFill>
                  <a:schemeClr val="tx1"/>
                </a:solidFill>
              </a:rPr>
              <a:t>.</a:t>
            </a:r>
            <a:endParaRPr lang="el-GR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A103A384-B980-C579-0CA3-6FF04C141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53333" r="16522" b="17608"/>
          <a:stretch/>
        </p:blipFill>
        <p:spPr>
          <a:xfrm>
            <a:off x="4890051" y="4769030"/>
            <a:ext cx="7076661" cy="123175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άγαλμα, τέχνη, γλυπτό&#10;&#10;Περιγραφή που δημιουργήθηκε αυτόματα">
            <a:extLst>
              <a:ext uri="{FF2B5EF4-FFF2-40B4-BE49-F238E27FC236}">
                <a16:creationId xmlns:a16="http://schemas.microsoft.com/office/drawing/2014/main" id="{5B98B017-B5DE-8B1E-87EB-F5A561723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4" t="58717" r="17681" b="14599"/>
          <a:stretch/>
        </p:blipFill>
        <p:spPr>
          <a:xfrm rot="5400000">
            <a:off x="5989147" y="1580575"/>
            <a:ext cx="3896140" cy="2438399"/>
          </a:xfrm>
          <a:prstGeom prst="rect">
            <a:avLst/>
          </a:prstGeom>
        </p:spPr>
      </p:pic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D214EB5B-84F0-D64E-2244-68125BACA8AB}"/>
              </a:ext>
            </a:extLst>
          </p:cNvPr>
          <p:cNvSpPr/>
          <p:nvPr/>
        </p:nvSpPr>
        <p:spPr>
          <a:xfrm rot="5400000">
            <a:off x="9409043" y="3657600"/>
            <a:ext cx="1338477" cy="7288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6" name="Βέλος: Δεξιό 15">
            <a:extLst>
              <a:ext uri="{FF2B5EF4-FFF2-40B4-BE49-F238E27FC236}">
                <a16:creationId xmlns:a16="http://schemas.microsoft.com/office/drawing/2014/main" id="{005ED1F5-820F-39C3-54A4-922E5F1E3565}"/>
              </a:ext>
            </a:extLst>
          </p:cNvPr>
          <p:cNvSpPr/>
          <p:nvPr/>
        </p:nvSpPr>
        <p:spPr>
          <a:xfrm rot="12922446">
            <a:off x="5428057" y="3805066"/>
            <a:ext cx="1338477" cy="7288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5" name="Εικόνα 4" descr="Εικόνα που περιέχει τοίχος, τέχνη, εσωτερικός χώρος, Φιγούρα ζώου&#10;&#10;Περιγραφή που δημιουργήθηκε αυτόματα">
            <a:extLst>
              <a:ext uri="{FF2B5EF4-FFF2-40B4-BE49-F238E27FC236}">
                <a16:creationId xmlns:a16="http://schemas.microsoft.com/office/drawing/2014/main" id="{D47BFCCF-F831-6F4C-68DE-9E5DE1A596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2106" y="457208"/>
            <a:ext cx="4890929" cy="4134670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χαρτί, χάρτινο προϊόν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AAAB429-8295-8695-0253-66C5B29C6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2" t="23173" r="25604" b="29130"/>
          <a:stretch/>
        </p:blipFill>
        <p:spPr>
          <a:xfrm rot="5400000">
            <a:off x="875668" y="2675518"/>
            <a:ext cx="2515873" cy="4134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3CC915-55C1-643C-CE81-128E3E62026D}"/>
              </a:ext>
            </a:extLst>
          </p:cNvPr>
          <p:cNvSpPr txBox="1"/>
          <p:nvPr/>
        </p:nvSpPr>
        <p:spPr>
          <a:xfrm>
            <a:off x="66271" y="6051215"/>
            <a:ext cx="406840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Είχαν σχέση με τη λατρεία της θέας της γονιμότητας.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401252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FECFE725-8D30-0C10-8510-6CB7A44EF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9" r="20625" b="71650"/>
          <a:stretch/>
        </p:blipFill>
        <p:spPr>
          <a:xfrm rot="5400000">
            <a:off x="2810221" y="1545781"/>
            <a:ext cx="6388202" cy="376475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βιβλίο, χαρτί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025E30C2-F055-562F-9030-EFAA0790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60740" r="62083" b="20371"/>
          <a:stretch/>
        </p:blipFill>
        <p:spPr>
          <a:xfrm rot="5400000">
            <a:off x="-965250" y="1692226"/>
            <a:ext cx="6388199" cy="342899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D042B34E-E99A-7B96-4CB4-D8CE4EBC88AE}"/>
              </a:ext>
            </a:extLst>
          </p:cNvPr>
          <p:cNvSpPr/>
          <p:nvPr/>
        </p:nvSpPr>
        <p:spPr>
          <a:xfrm>
            <a:off x="9165433" y="5457825"/>
            <a:ext cx="2776537" cy="13858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Μαίρη Πύργου</a:t>
            </a:r>
            <a:r>
              <a:rPr lang="el-GR" i="1" dirty="0"/>
              <a:t>, Η Κύπρια</a:t>
            </a:r>
            <a:r>
              <a:rPr lang="el-GR" dirty="0"/>
              <a:t>, Λευκωσία, 2005, </a:t>
            </a:r>
            <a:r>
              <a:rPr lang="el-GR" dirty="0" err="1"/>
              <a:t>σσ</a:t>
            </a:r>
            <a:r>
              <a:rPr lang="el-GR" dirty="0"/>
              <a:t>. 117, 125</a:t>
            </a:r>
            <a:r>
              <a:rPr lang="en-US" dirty="0"/>
              <a:t>.</a:t>
            </a:r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1F970355-B02D-B0FE-B22E-D865D3447103}"/>
              </a:ext>
            </a:extLst>
          </p:cNvPr>
          <p:cNvSpPr/>
          <p:nvPr/>
        </p:nvSpPr>
        <p:spPr>
          <a:xfrm>
            <a:off x="514350" y="5872163"/>
            <a:ext cx="7372350" cy="60007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θεά και ο  θεός του Ταλάντου </a:t>
            </a:r>
            <a:endParaRPr lang="el-CY" dirty="0"/>
          </a:p>
        </p:txBody>
      </p:sp>
      <p:pic>
        <p:nvPicPr>
          <p:cNvPr id="8" name="Εικόνα 7" descr="Εικόνα που περιέχει κείμενο, ασπόνδυλο, αρθρόποδο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36BD5964-9069-5611-1D1D-9B959640C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9440" r="33295" b="13397"/>
          <a:stretch/>
        </p:blipFill>
        <p:spPr>
          <a:xfrm rot="5400000">
            <a:off x="7721550" y="592092"/>
            <a:ext cx="4745138" cy="398621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66D04601-63E3-A902-2BCC-4365548159EF}"/>
              </a:ext>
            </a:extLst>
          </p:cNvPr>
          <p:cNvSpPr/>
          <p:nvPr/>
        </p:nvSpPr>
        <p:spPr>
          <a:xfrm>
            <a:off x="8012906" y="4170766"/>
            <a:ext cx="4162425" cy="60007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Σφραγίδες  της  Εποχής  του Χαλκού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53303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8834-901C-C971-90C5-BCB34360E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24443785-F0A5-276F-ED62-9FB86B6BF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1F710FFA-CC25-B7D3-BBC1-4447D13D1457}"/>
              </a:ext>
            </a:extLst>
          </p:cNvPr>
          <p:cNvSpPr/>
          <p:nvPr/>
        </p:nvSpPr>
        <p:spPr>
          <a:xfrm>
            <a:off x="6536171" y="252145"/>
            <a:ext cx="5265304" cy="4777055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3200" b="1" dirty="0">
                <a:solidFill>
                  <a:schemeClr val="tx1"/>
                </a:solidFill>
              </a:rPr>
              <a:t>Συστήματα  γραφής </a:t>
            </a:r>
          </a:p>
        </p:txBody>
      </p:sp>
    </p:spTree>
    <p:extLst>
      <p:ext uri="{BB962C8B-B14F-4D97-AF65-F5344CB8AC3E}">
        <p14:creationId xmlns:p14="http://schemas.microsoft.com/office/powerpoint/2010/main" val="1880356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0B273951-DB8B-5911-8C5E-6E6800384881}"/>
              </a:ext>
            </a:extLst>
          </p:cNvPr>
          <p:cNvSpPr/>
          <p:nvPr/>
        </p:nvSpPr>
        <p:spPr>
          <a:xfrm>
            <a:off x="3343275" y="0"/>
            <a:ext cx="3900488" cy="3214688"/>
          </a:xfrm>
          <a:prstGeom prst="ellips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800" dirty="0"/>
          </a:p>
          <a:p>
            <a:pPr algn="ctr"/>
            <a:endParaRPr lang="el-GR" sz="4800" dirty="0"/>
          </a:p>
          <a:p>
            <a:pPr algn="ctr"/>
            <a:r>
              <a:rPr lang="el-GR" sz="4800" dirty="0"/>
              <a:t>Εμπόριο</a:t>
            </a:r>
            <a:endParaRPr lang="el-CY" sz="4800" dirty="0"/>
          </a:p>
        </p:txBody>
      </p:sp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52E20802-E759-45BE-85F6-2652504AD5E5}"/>
              </a:ext>
            </a:extLst>
          </p:cNvPr>
          <p:cNvCxnSpPr>
            <a:stCxn id="2" idx="2"/>
          </p:cNvCxnSpPr>
          <p:nvPr/>
        </p:nvCxnSpPr>
        <p:spPr>
          <a:xfrm flipH="1">
            <a:off x="1628775" y="1607344"/>
            <a:ext cx="1714500" cy="1821656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D20A558E-D475-DB34-3F5D-00BF94F51DC8}"/>
              </a:ext>
            </a:extLst>
          </p:cNvPr>
          <p:cNvCxnSpPr>
            <a:cxnSpLocks/>
          </p:cNvCxnSpPr>
          <p:nvPr/>
        </p:nvCxnSpPr>
        <p:spPr>
          <a:xfrm>
            <a:off x="5217319" y="3214688"/>
            <a:ext cx="76200" cy="1228725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4A2C7E46-1B87-FB87-A8F4-E42FF37393ED}"/>
              </a:ext>
            </a:extLst>
          </p:cNvPr>
          <p:cNvCxnSpPr>
            <a:cxnSpLocks/>
          </p:cNvCxnSpPr>
          <p:nvPr/>
        </p:nvCxnSpPr>
        <p:spPr>
          <a:xfrm>
            <a:off x="7243763" y="1393032"/>
            <a:ext cx="2443162" cy="821531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Οβάλ 8">
            <a:extLst>
              <a:ext uri="{FF2B5EF4-FFF2-40B4-BE49-F238E27FC236}">
                <a16:creationId xmlns:a16="http://schemas.microsoft.com/office/drawing/2014/main" id="{2FA09689-8BF5-91A4-8F01-7FACDB41DA4E}"/>
              </a:ext>
            </a:extLst>
          </p:cNvPr>
          <p:cNvSpPr/>
          <p:nvPr/>
        </p:nvSpPr>
        <p:spPr>
          <a:xfrm>
            <a:off x="304800" y="3829050"/>
            <a:ext cx="3352800" cy="2514600"/>
          </a:xfrm>
          <a:prstGeom prst="ellipse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Μινωικός Πολιτισμός </a:t>
            </a:r>
          </a:p>
          <a:p>
            <a:pPr algn="ctr"/>
            <a:r>
              <a:rPr lang="el-GR" sz="3200" dirty="0"/>
              <a:t>Γραμμική Α </a:t>
            </a:r>
            <a:endParaRPr lang="el-CY" sz="32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AD92FA4C-EBA1-3BD9-EA53-E1480ED9E812}"/>
              </a:ext>
            </a:extLst>
          </p:cNvPr>
          <p:cNvSpPr/>
          <p:nvPr/>
        </p:nvSpPr>
        <p:spPr>
          <a:xfrm>
            <a:off x="8291512" y="2350295"/>
            <a:ext cx="3900488" cy="2514600"/>
          </a:xfrm>
          <a:prstGeom prst="ellipse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Κύπρος </a:t>
            </a:r>
          </a:p>
          <a:p>
            <a:pPr algn="ctr"/>
            <a:r>
              <a:rPr lang="el-GR" sz="3200" dirty="0" err="1"/>
              <a:t>Κυπρομινωική</a:t>
            </a:r>
            <a:r>
              <a:rPr lang="el-GR" sz="3200" dirty="0"/>
              <a:t> γραφή </a:t>
            </a:r>
          </a:p>
          <a:p>
            <a:pPr algn="ctr"/>
            <a:endParaRPr lang="el-CY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753C3410-EBEE-09B6-2FB4-915F952CE2ED}"/>
              </a:ext>
            </a:extLst>
          </p:cNvPr>
          <p:cNvSpPr/>
          <p:nvPr/>
        </p:nvSpPr>
        <p:spPr>
          <a:xfrm>
            <a:off x="5293519" y="3914776"/>
            <a:ext cx="3352800" cy="2514600"/>
          </a:xfrm>
          <a:prstGeom prst="ellipse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Μυκηναϊκός Πολιτισμός  Γραμμική Β</a:t>
            </a:r>
            <a:endParaRPr lang="el-CY" sz="3200" dirty="0"/>
          </a:p>
        </p:txBody>
      </p:sp>
      <p:pic>
        <p:nvPicPr>
          <p:cNvPr id="1026" name="Picture 2" descr="Από το λίθο στα μέταλλα Η Εποxή του Χαλκού 3000--1100 π.Χ. Κεφάλαιο 2  Κεφάλαι">
            <a:extLst>
              <a:ext uri="{FF2B5EF4-FFF2-40B4-BE49-F238E27FC236}">
                <a16:creationId xmlns:a16="http://schemas.microsoft.com/office/drawing/2014/main" id="{789ED008-4069-BAD5-73C5-B35A6A52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19" y="1"/>
            <a:ext cx="3352800" cy="1927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83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γραφικός χαρακτήρας, σνακ&#10;&#10;Περιγραφή που δημιουργήθηκε αυτόματα">
            <a:extLst>
              <a:ext uri="{FF2B5EF4-FFF2-40B4-BE49-F238E27FC236}">
                <a16:creationId xmlns:a16="http://schemas.microsoft.com/office/drawing/2014/main" id="{5DDA425E-D380-8E98-2998-99316D409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t="12753" r="21529" b="28309"/>
          <a:stretch/>
        </p:blipFill>
        <p:spPr>
          <a:xfrm>
            <a:off x="163242" y="119270"/>
            <a:ext cx="11865515" cy="5738191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FEC0BF-C68B-A3EC-68D8-5F60287370A2}"/>
              </a:ext>
            </a:extLst>
          </p:cNvPr>
          <p:cNvSpPr/>
          <p:nvPr/>
        </p:nvSpPr>
        <p:spPr>
          <a:xfrm>
            <a:off x="163242" y="6030844"/>
            <a:ext cx="11865515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i="0" dirty="0" err="1">
                <a:solidFill>
                  <a:schemeClr val="tx1"/>
                </a:solidFill>
                <a:effectLst/>
              </a:rPr>
              <a:t>Βάσος</a:t>
            </a:r>
            <a:r>
              <a:rPr lang="el-GR" i="0" dirty="0">
                <a:solidFill>
                  <a:schemeClr val="tx1"/>
                </a:solidFill>
                <a:effectLst/>
              </a:rPr>
              <a:t> 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Καραγιώργης</a:t>
            </a:r>
            <a:r>
              <a:rPr lang="el-GR" i="0" dirty="0">
                <a:solidFill>
                  <a:schemeClr val="tx1"/>
                </a:solidFill>
                <a:effectLst/>
              </a:rPr>
              <a:t>, </a:t>
            </a:r>
            <a:r>
              <a:rPr lang="el-GR" i="1" dirty="0">
                <a:solidFill>
                  <a:schemeClr val="tx1"/>
                </a:solidFill>
                <a:effectLst/>
              </a:rPr>
              <a:t>Ο πολιτισμός της προϊστορικής Κύπρου</a:t>
            </a:r>
            <a:r>
              <a:rPr lang="el-GR" i="0" dirty="0">
                <a:solidFill>
                  <a:schemeClr val="tx1"/>
                </a:solidFill>
                <a:effectLst/>
              </a:rPr>
              <a:t>, Εκδοτική Αθηνών, 1976, σ</a:t>
            </a:r>
            <a:r>
              <a:rPr lang="el-GR" dirty="0">
                <a:solidFill>
                  <a:schemeClr val="tx1"/>
                </a:solidFill>
              </a:rPr>
              <a:t>ελ</a:t>
            </a:r>
            <a:r>
              <a:rPr lang="el-GR" i="0" dirty="0">
                <a:solidFill>
                  <a:schemeClr val="tx1"/>
                </a:solidFill>
                <a:effectLst/>
              </a:rPr>
              <a:t>. </a:t>
            </a:r>
            <a:r>
              <a:rPr lang="el-GR" dirty="0">
                <a:solidFill>
                  <a:schemeClr val="tx1"/>
                </a:solidFill>
              </a:rPr>
              <a:t>190.</a:t>
            </a:r>
            <a:endParaRPr lang="el-GR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1528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05" y="12424"/>
            <a:ext cx="1918669" cy="14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7943170" y="323600"/>
            <a:ext cx="3941439" cy="2310269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chemeClr val="tx1"/>
                </a:solidFill>
              </a:rPr>
              <a:t>αλληλογραφία με  φαραώ Αιγύπτου</a:t>
            </a:r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1690616" y="0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endParaRPr lang="el-GR" sz="1400" dirty="0"/>
          </a:p>
          <a:p>
            <a:pPr algn="ctr"/>
            <a:r>
              <a:rPr lang="el-GR" sz="2800" dirty="0">
                <a:solidFill>
                  <a:schemeClr val="tx1"/>
                </a:solidFill>
              </a:rPr>
              <a:t>κερασφόρος θεός της </a:t>
            </a:r>
            <a:r>
              <a:rPr lang="el-GR" sz="2800" dirty="0" err="1">
                <a:solidFill>
                  <a:schemeClr val="tx1"/>
                </a:solidFill>
              </a:rPr>
              <a:t>Έγκωμης</a:t>
            </a:r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4934558" y="2633870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αγαλματίδιο θεού που πατά σε τάλαντο χαλκού</a:t>
            </a:r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369538" y="3168215"/>
            <a:ext cx="4370102" cy="2904593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>
                <a:solidFill>
                  <a:schemeClr val="tx1"/>
                </a:solidFill>
              </a:rPr>
              <a:t>κυπροσυλλαβική</a:t>
            </a:r>
            <a:endParaRPr lang="el-CY" sz="2800" b="1" dirty="0">
              <a:solidFill>
                <a:schemeClr val="tx1"/>
              </a:solidFill>
            </a:endParaRP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F2C5A491-766F-CF97-6448-5332D00A7B94}"/>
              </a:ext>
            </a:extLst>
          </p:cNvPr>
          <p:cNvSpPr/>
          <p:nvPr/>
        </p:nvSpPr>
        <p:spPr>
          <a:xfrm>
            <a:off x="8441635" y="3275180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endParaRPr lang="el-GR" sz="1400" dirty="0"/>
          </a:p>
          <a:p>
            <a:pPr algn="ctr"/>
            <a:r>
              <a:rPr lang="el-GR" sz="2800" dirty="0" err="1">
                <a:solidFill>
                  <a:schemeClr val="tx1"/>
                </a:solidFill>
              </a:rPr>
              <a:t>κυπρομινωική</a:t>
            </a:r>
            <a:r>
              <a:rPr lang="el-GR" sz="2800" dirty="0">
                <a:solidFill>
                  <a:schemeClr val="tx1"/>
                </a:solidFill>
              </a:rPr>
              <a:t> γραφή </a:t>
            </a:r>
          </a:p>
        </p:txBody>
      </p:sp>
    </p:spTree>
    <p:extLst>
      <p:ext uri="{BB962C8B-B14F-4D97-AF65-F5344CB8AC3E}">
        <p14:creationId xmlns:p14="http://schemas.microsoft.com/office/powerpoint/2010/main" val="95371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GR" sz="1800" dirty="0">
                <a:effectLst/>
                <a:ea typeface="Aptos" panose="020B0004020202020204" pitchFamily="34" charset="0"/>
              </a:rPr>
              <a:t>: 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(σ. 1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F5B91-6918-D946-706C-E340B68A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F2C31D50-A161-1DA9-6BB4-37F51F4C2BCD}"/>
              </a:ext>
            </a:extLst>
          </p:cNvPr>
          <p:cNvSpPr/>
          <p:nvPr/>
        </p:nvSpPr>
        <p:spPr>
          <a:xfrm>
            <a:off x="283027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 err="1"/>
              <a:t>Χαλκοκρατία</a:t>
            </a:r>
            <a:r>
              <a:rPr lang="el-GR" sz="1600" b="1" dirty="0"/>
              <a:t> στην Κύπρο (2500 – 1050 π.Χ.)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F7C865BB-C348-5AC5-D458-1C598E06C553}"/>
              </a:ext>
            </a:extLst>
          </p:cNvPr>
          <p:cNvSpPr/>
          <p:nvPr/>
        </p:nvSpPr>
        <p:spPr>
          <a:xfrm>
            <a:off x="2993568" y="1182454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860E5738-27C9-35FD-F343-A80BB47C93E5}"/>
              </a:ext>
            </a:extLst>
          </p:cNvPr>
          <p:cNvSpPr/>
          <p:nvPr/>
        </p:nvSpPr>
        <p:spPr>
          <a:xfrm>
            <a:off x="2993568" y="210903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ADB9A775-A06B-78A5-4220-04128F1B0055}"/>
              </a:ext>
            </a:extLst>
          </p:cNvPr>
          <p:cNvSpPr/>
          <p:nvPr/>
        </p:nvSpPr>
        <p:spPr>
          <a:xfrm>
            <a:off x="2993568" y="3516085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BEB1928E-6D0C-22B1-2988-3C05F324C604}"/>
              </a:ext>
            </a:extLst>
          </p:cNvPr>
          <p:cNvSpPr/>
          <p:nvPr/>
        </p:nvSpPr>
        <p:spPr>
          <a:xfrm>
            <a:off x="2993568" y="2222033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Κέντρα</a:t>
            </a:r>
            <a:r>
              <a:rPr lang="el-GR" sz="1800" dirty="0"/>
              <a:t> εκμετάλλευσης χαλκού στην Κύπρο</a:t>
            </a:r>
            <a:r>
              <a:rPr lang="el-G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4229870B-1147-1E8A-8A09-92981D6420E1}"/>
              </a:ext>
            </a:extLst>
          </p:cNvPr>
          <p:cNvSpPr/>
          <p:nvPr/>
        </p:nvSpPr>
        <p:spPr>
          <a:xfrm>
            <a:off x="2993568" y="5819782"/>
            <a:ext cx="2786743" cy="9089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Μινωικές και μυκηναϊκές επιδράσεις </a:t>
            </a:r>
            <a:endParaRPr lang="el-CY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0A099844-45CC-CCB9-8709-0A303FA8F9D7}"/>
              </a:ext>
            </a:extLst>
          </p:cNvPr>
          <p:cNvCxnSpPr>
            <a:cxnSpLocks/>
          </p:cNvCxnSpPr>
          <p:nvPr/>
        </p:nvCxnSpPr>
        <p:spPr>
          <a:xfrm>
            <a:off x="2966358" y="-29256"/>
            <a:ext cx="0" cy="68872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F2452BDA-0696-71B0-843C-5324703E4086}"/>
              </a:ext>
            </a:extLst>
          </p:cNvPr>
          <p:cNvSpPr/>
          <p:nvPr/>
        </p:nvSpPr>
        <p:spPr>
          <a:xfrm>
            <a:off x="6411688" y="10204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9A4A0744-3E04-7CA1-8128-0DEF1B225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6329750C-8EAE-C207-48F8-4EE51DC39B71}"/>
              </a:ext>
            </a:extLst>
          </p:cNvPr>
          <p:cNvSpPr/>
          <p:nvPr/>
        </p:nvSpPr>
        <p:spPr>
          <a:xfrm>
            <a:off x="2993568" y="4476764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Θρησκεία</a:t>
            </a:r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43A9D60B-07D4-29CB-41DE-1F88FB9CEE36}"/>
              </a:ext>
            </a:extLst>
          </p:cNvPr>
          <p:cNvSpPr/>
          <p:nvPr/>
        </p:nvSpPr>
        <p:spPr>
          <a:xfrm>
            <a:off x="6411686" y="238600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01C612F7-30B1-AE94-E3FC-932F133C0CA9}"/>
              </a:ext>
            </a:extLst>
          </p:cNvPr>
          <p:cNvSpPr/>
          <p:nvPr/>
        </p:nvSpPr>
        <p:spPr>
          <a:xfrm>
            <a:off x="6411687" y="1231440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134CAAAD-71A0-3160-68FC-3194469801B3}"/>
              </a:ext>
            </a:extLst>
          </p:cNvPr>
          <p:cNvSpPr/>
          <p:nvPr/>
        </p:nvSpPr>
        <p:spPr>
          <a:xfrm>
            <a:off x="6411685" y="4746851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6475B082-9721-9C88-D6BC-BF040129D665}"/>
              </a:ext>
            </a:extLst>
          </p:cNvPr>
          <p:cNvSpPr/>
          <p:nvPr/>
        </p:nvSpPr>
        <p:spPr>
          <a:xfrm>
            <a:off x="6411689" y="3592285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6DE3D6A1-8AAC-3385-8366-C7B4662CC4E1}"/>
              </a:ext>
            </a:extLst>
          </p:cNvPr>
          <p:cNvSpPr/>
          <p:nvPr/>
        </p:nvSpPr>
        <p:spPr>
          <a:xfrm>
            <a:off x="6411684" y="5901417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191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744BDA6-319D-FA30-6239-03A668C2CBC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Σύστημα γραφής  Κύπρου  </a:t>
            </a:r>
            <a:r>
              <a:rPr lang="el-GR" sz="3200" b="1" dirty="0" err="1"/>
              <a:t>αποκρυπτογραφημένο</a:t>
            </a:r>
            <a:endParaRPr lang="el-GR" sz="32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021DC7-C458-39E2-64FA-BAB4C83CE269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l-GR" sz="4400" dirty="0" err="1"/>
              <a:t>κυπροσυλλαβική</a:t>
            </a:r>
            <a:r>
              <a:rPr lang="el-GR" sz="4400" dirty="0"/>
              <a:t> γραφή </a:t>
            </a:r>
          </a:p>
          <a:p>
            <a:pPr marL="742950" indent="-742950">
              <a:buFontTx/>
              <a:buAutoNum type="arabicPeriod"/>
            </a:pPr>
            <a:r>
              <a:rPr lang="el-GR" sz="4400" dirty="0" err="1"/>
              <a:t>κυπρομινωική</a:t>
            </a:r>
            <a:r>
              <a:rPr lang="el-GR" sz="4400" dirty="0"/>
              <a:t> γραφή </a:t>
            </a:r>
            <a:endParaRPr lang="el-CY" sz="4400" dirty="0"/>
          </a:p>
          <a:p>
            <a:pPr marL="742950" indent="-742950">
              <a:buAutoNum type="arabicPeriod"/>
            </a:pPr>
            <a:endParaRPr lang="el-GR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F73EC-C385-508B-8284-85CBCEDF188E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D1CE8-2DB6-D2C0-2D92-430C15B3F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2AA91D3C-2B7E-E5A4-ABAB-8E29E65A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0A6AD18B-0C5B-DE54-EF26-EC03602C4545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Σύστημα γραφής  Κύπρου  </a:t>
            </a:r>
            <a:r>
              <a:rPr lang="el-GR" sz="3200" b="1" dirty="0" err="1"/>
              <a:t>αποκρυπτογραφημένο</a:t>
            </a:r>
            <a:endParaRPr lang="el-GR" sz="32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864C1E2-1746-682C-88D1-AF3FAF8F0935}"/>
              </a:ext>
            </a:extLst>
          </p:cNvPr>
          <p:cNvSpPr/>
          <p:nvPr/>
        </p:nvSpPr>
        <p:spPr>
          <a:xfrm>
            <a:off x="6486525" y="2264228"/>
            <a:ext cx="5157582" cy="3540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l-GR" sz="4400" dirty="0" err="1">
                <a:highlight>
                  <a:srgbClr val="FFFF00"/>
                </a:highlight>
              </a:rPr>
              <a:t>κυπροσυλλαβική</a:t>
            </a:r>
            <a:r>
              <a:rPr lang="el-GR" sz="4400" dirty="0">
                <a:highlight>
                  <a:srgbClr val="FFFF00"/>
                </a:highlight>
              </a:rPr>
              <a:t> γραφή </a:t>
            </a:r>
          </a:p>
          <a:p>
            <a:pPr marL="742950" indent="-742950">
              <a:buFontTx/>
              <a:buAutoNum type="arabicPeriod"/>
            </a:pPr>
            <a:r>
              <a:rPr lang="el-GR" sz="4400" dirty="0" err="1"/>
              <a:t>κυπρομινωική</a:t>
            </a:r>
            <a:r>
              <a:rPr lang="el-GR" sz="4400" dirty="0"/>
              <a:t> γραφή 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5D81C-1DE3-D178-5447-B4F0340E9113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86830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Δημοσίευση, εφημερίδ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35F8780-9747-06CD-DA65-1A5B9393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 t="19375" r="13229" b="164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AA930-3FB4-A12B-99E6-7DDF098C65C3}"/>
              </a:ext>
            </a:extLst>
          </p:cNvPr>
          <p:cNvSpPr txBox="1"/>
          <p:nvPr/>
        </p:nvSpPr>
        <p:spPr>
          <a:xfrm>
            <a:off x="0" y="142875"/>
            <a:ext cx="27860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Στυλιανός Αλεξίου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Α’, Αθήνα, 1970, σελ. 352.</a:t>
            </a:r>
          </a:p>
        </p:txBody>
      </p:sp>
    </p:spTree>
    <p:extLst>
      <p:ext uri="{BB962C8B-B14F-4D97-AF65-F5344CB8AC3E}">
        <p14:creationId xmlns:p14="http://schemas.microsoft.com/office/powerpoint/2010/main" val="518356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86FC-12DB-CEFE-6CD2-E1F88466A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6BDCD584-EDF6-09E7-E952-4CE53D26B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62B588B-6A30-D1EC-4F41-B082A84700BF}"/>
              </a:ext>
            </a:extLst>
          </p:cNvPr>
          <p:cNvSpPr/>
          <p:nvPr/>
        </p:nvSpPr>
        <p:spPr>
          <a:xfrm>
            <a:off x="7729539" y="0"/>
            <a:ext cx="422025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Αντιπροσωπευτικό δείγμα από την Εποχή του Χαλκού στην Κύπρο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41AB6E3-BEDA-D327-5E22-E8A1B768B850}"/>
              </a:ext>
            </a:extLst>
          </p:cNvPr>
          <p:cNvSpPr/>
          <p:nvPr/>
        </p:nvSpPr>
        <p:spPr>
          <a:xfrm>
            <a:off x="5963478" y="3086100"/>
            <a:ext cx="5680629" cy="2718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800" dirty="0"/>
              <a:t>Α. άγαλμα Απόλλωνα του </a:t>
            </a:r>
            <a:r>
              <a:rPr lang="el-GR" sz="2800" dirty="0" err="1"/>
              <a:t>Κεραιάτη</a:t>
            </a:r>
            <a:endParaRPr lang="el-GR" sz="2800" dirty="0"/>
          </a:p>
          <a:p>
            <a:r>
              <a:rPr lang="el-GR" sz="2800" dirty="0">
                <a:solidFill>
                  <a:schemeClr val="tx1"/>
                </a:solidFill>
              </a:rPr>
              <a:t>Β. μαρμάρινο ειδώλιο αρπιστή  </a:t>
            </a:r>
          </a:p>
          <a:p>
            <a:r>
              <a:rPr lang="el-GR" sz="2800" dirty="0">
                <a:solidFill>
                  <a:schemeClr val="tx1"/>
                </a:solidFill>
              </a:rPr>
              <a:t>γ. ειδώλιο της θεάς με τα φίδια</a:t>
            </a:r>
            <a:endParaRPr lang="el-CY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C7DB6-9940-AAFF-C2EC-1D2D19FDB26B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61229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712C9-20D6-1A18-6A30-6058C30E7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B50D51BA-545A-E8F0-5395-97306C18B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948B6063-9885-4AD0-6C00-E2DDBC643B48}"/>
              </a:ext>
            </a:extLst>
          </p:cNvPr>
          <p:cNvSpPr/>
          <p:nvPr/>
        </p:nvSpPr>
        <p:spPr>
          <a:xfrm>
            <a:off x="7729539" y="0"/>
            <a:ext cx="422025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Αντιπροσωπευτικό δείγμα από την Εποχή του Χαλκού στην Κύπρο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17C23DB-21AE-F5D9-A7CE-965DC32F744D}"/>
              </a:ext>
            </a:extLst>
          </p:cNvPr>
          <p:cNvSpPr/>
          <p:nvPr/>
        </p:nvSpPr>
        <p:spPr>
          <a:xfrm>
            <a:off x="5963478" y="3086100"/>
            <a:ext cx="5680629" cy="2718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800" dirty="0"/>
              <a:t>Α. </a:t>
            </a:r>
            <a:r>
              <a:rPr lang="el-GR" sz="2800" dirty="0">
                <a:highlight>
                  <a:srgbClr val="FFFF00"/>
                </a:highlight>
              </a:rPr>
              <a:t>άγαλμα Απόλλωνα του </a:t>
            </a:r>
            <a:r>
              <a:rPr lang="el-GR" sz="2800" dirty="0" err="1">
                <a:highlight>
                  <a:srgbClr val="FFFF00"/>
                </a:highlight>
              </a:rPr>
              <a:t>Κεραιάτη</a:t>
            </a:r>
            <a:endParaRPr lang="el-GR" sz="2800" dirty="0">
              <a:highlight>
                <a:srgbClr val="FFFF00"/>
              </a:highlight>
            </a:endParaRPr>
          </a:p>
          <a:p>
            <a:r>
              <a:rPr lang="el-GR" sz="2800" dirty="0">
                <a:solidFill>
                  <a:schemeClr val="tx1"/>
                </a:solidFill>
              </a:rPr>
              <a:t>Β. μαρμάρινο ειδώλιο αρπιστή  </a:t>
            </a:r>
          </a:p>
          <a:p>
            <a:r>
              <a:rPr lang="el-GR" sz="2800" dirty="0">
                <a:solidFill>
                  <a:schemeClr val="tx1"/>
                </a:solidFill>
              </a:rPr>
              <a:t>γ. ειδώλιο της θεάς με τα φίδια</a:t>
            </a:r>
            <a:endParaRPr lang="el-CY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BCB08-94B2-A66B-D244-930879A8F7D8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799205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ψάρι, ζωγραφιά, σκίτσο/σχέδιο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3AFBB01-AD36-CB5F-F309-2180C2C4D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2686" r="24583" b="3148"/>
          <a:stretch>
            <a:fillRect/>
          </a:stretch>
        </p:blipFill>
        <p:spPr>
          <a:xfrm rot="5400000">
            <a:off x="2740817" y="-2631280"/>
            <a:ext cx="6657976" cy="12034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9CB0A-5394-A308-6309-E4F0D7B5381E}"/>
              </a:ext>
            </a:extLst>
          </p:cNvPr>
          <p:cNvSpPr txBox="1"/>
          <p:nvPr/>
        </p:nvSpPr>
        <p:spPr>
          <a:xfrm>
            <a:off x="4702968" y="3062973"/>
            <a:ext cx="27860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Στυλιανός Αλεξίου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Α’, Αθήνα, 1970, σελ. 205.</a:t>
            </a:r>
          </a:p>
        </p:txBody>
      </p:sp>
    </p:spTree>
    <p:extLst>
      <p:ext uri="{BB962C8B-B14F-4D97-AF65-F5344CB8AC3E}">
        <p14:creationId xmlns:p14="http://schemas.microsoft.com/office/powerpoint/2010/main" val="1116485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2600B-D7B7-513D-E9DC-B00731F09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9F7AEEE0-FD9F-34F8-3941-1D992F8BC3E5}"/>
              </a:ext>
            </a:extLst>
          </p:cNvPr>
          <p:cNvSpPr/>
          <p:nvPr/>
        </p:nvSpPr>
        <p:spPr>
          <a:xfrm>
            <a:off x="283027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 err="1"/>
              <a:t>Χαλκοκρατία</a:t>
            </a:r>
            <a:r>
              <a:rPr lang="el-GR" sz="1600" b="1" dirty="0"/>
              <a:t> στην Κύπρο (2500 – 1050 π.Χ.)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5B413C2E-C651-740E-D2C9-C6864CF64297}"/>
              </a:ext>
            </a:extLst>
          </p:cNvPr>
          <p:cNvSpPr/>
          <p:nvPr/>
        </p:nvSpPr>
        <p:spPr>
          <a:xfrm>
            <a:off x="2993568" y="1182454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624D4D9D-BB8D-5EC2-8F48-5AB00C86E6D9}"/>
              </a:ext>
            </a:extLst>
          </p:cNvPr>
          <p:cNvSpPr/>
          <p:nvPr/>
        </p:nvSpPr>
        <p:spPr>
          <a:xfrm>
            <a:off x="2993568" y="210903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349EFF0C-4B13-99FA-565C-8360CA490C38}"/>
              </a:ext>
            </a:extLst>
          </p:cNvPr>
          <p:cNvSpPr/>
          <p:nvPr/>
        </p:nvSpPr>
        <p:spPr>
          <a:xfrm>
            <a:off x="2993568" y="3539207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2384494E-8F2C-E1A1-42C9-035545D536DB}"/>
              </a:ext>
            </a:extLst>
          </p:cNvPr>
          <p:cNvSpPr/>
          <p:nvPr/>
        </p:nvSpPr>
        <p:spPr>
          <a:xfrm>
            <a:off x="2993568" y="2222033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Κέντρα</a:t>
            </a:r>
            <a:r>
              <a:rPr lang="el-GR" sz="1800" dirty="0"/>
              <a:t> εκμετάλλευσης χαλκού στην Κύπρο</a:t>
            </a:r>
            <a:r>
              <a:rPr lang="el-G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904C0EC8-89A4-CCEF-E54E-766A4421BFC6}"/>
              </a:ext>
            </a:extLst>
          </p:cNvPr>
          <p:cNvSpPr/>
          <p:nvPr/>
        </p:nvSpPr>
        <p:spPr>
          <a:xfrm>
            <a:off x="2993568" y="5819782"/>
            <a:ext cx="2786743" cy="9089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Μινωικές και μυκηναϊκές επιδράσεις </a:t>
            </a:r>
            <a:endParaRPr lang="el-CY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CC4242D2-9A4E-CD24-1371-6B7E876C310F}"/>
              </a:ext>
            </a:extLst>
          </p:cNvPr>
          <p:cNvCxnSpPr>
            <a:cxnSpLocks/>
          </p:cNvCxnSpPr>
          <p:nvPr/>
        </p:nvCxnSpPr>
        <p:spPr>
          <a:xfrm>
            <a:off x="2966358" y="-29256"/>
            <a:ext cx="0" cy="68872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3875009-FB32-6FB1-7F37-24C09BF2A835}"/>
              </a:ext>
            </a:extLst>
          </p:cNvPr>
          <p:cNvSpPr/>
          <p:nvPr/>
        </p:nvSpPr>
        <p:spPr>
          <a:xfrm>
            <a:off x="6411688" y="10204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2A11B433-EF68-D779-F415-EE6554CC2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EB18AE68-C85D-DD68-A813-E8EA2DAF795B}"/>
              </a:ext>
            </a:extLst>
          </p:cNvPr>
          <p:cNvSpPr/>
          <p:nvPr/>
        </p:nvSpPr>
        <p:spPr>
          <a:xfrm>
            <a:off x="2993568" y="4482199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Συσχέτιση χαλκού με θρησκεία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B47DA1F7-EF68-148C-81E9-B203ED58A94A}"/>
              </a:ext>
            </a:extLst>
          </p:cNvPr>
          <p:cNvSpPr/>
          <p:nvPr/>
        </p:nvSpPr>
        <p:spPr>
          <a:xfrm>
            <a:off x="6411686" y="238600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EEFFEFC8-80EA-4064-9D5F-E06E8EE28743}"/>
              </a:ext>
            </a:extLst>
          </p:cNvPr>
          <p:cNvSpPr/>
          <p:nvPr/>
        </p:nvSpPr>
        <p:spPr>
          <a:xfrm>
            <a:off x="6411687" y="1231440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BB4763D2-5595-8146-E19D-3DDCA50E79F2}"/>
              </a:ext>
            </a:extLst>
          </p:cNvPr>
          <p:cNvSpPr/>
          <p:nvPr/>
        </p:nvSpPr>
        <p:spPr>
          <a:xfrm>
            <a:off x="6411685" y="4746851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D8FA7A46-4575-8CA1-B8C3-015EEDA0EBBC}"/>
              </a:ext>
            </a:extLst>
          </p:cNvPr>
          <p:cNvSpPr/>
          <p:nvPr/>
        </p:nvSpPr>
        <p:spPr>
          <a:xfrm>
            <a:off x="6411689" y="3592285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1C302B0C-FFD5-2DDB-9920-E61C9A51CFD4}"/>
              </a:ext>
            </a:extLst>
          </p:cNvPr>
          <p:cNvSpPr/>
          <p:nvPr/>
        </p:nvSpPr>
        <p:spPr>
          <a:xfrm>
            <a:off x="6411684" y="5901417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03730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B40F-B43F-A75E-B157-FD6E4BF8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B6E4E65A-42C1-9014-BCCF-302013AF4909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 err="1"/>
              <a:t>Χαλκοκρατία</a:t>
            </a:r>
            <a:r>
              <a:rPr lang="el-GR" sz="1600" b="1" dirty="0"/>
              <a:t> στην Κύπρο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96BFE432-E303-2A6A-C0C0-72BD77B4030D}"/>
              </a:ext>
            </a:extLst>
          </p:cNvPr>
          <p:cNvSpPr/>
          <p:nvPr/>
        </p:nvSpPr>
        <p:spPr>
          <a:xfrm>
            <a:off x="3077425" y="1158513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02F1C1B6-E296-11C7-A5B2-5112272A3F16}"/>
              </a:ext>
            </a:extLst>
          </p:cNvPr>
          <p:cNvSpPr/>
          <p:nvPr/>
        </p:nvSpPr>
        <p:spPr>
          <a:xfrm>
            <a:off x="3059906" y="200389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51BFF122-4923-A38C-C271-81B15130AD75}"/>
              </a:ext>
            </a:extLst>
          </p:cNvPr>
          <p:cNvSpPr/>
          <p:nvPr/>
        </p:nvSpPr>
        <p:spPr>
          <a:xfrm>
            <a:off x="3093073" y="3342930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3EB62A2-47D3-480E-8C7B-F24C83D55795}"/>
              </a:ext>
            </a:extLst>
          </p:cNvPr>
          <p:cNvSpPr/>
          <p:nvPr/>
        </p:nvSpPr>
        <p:spPr>
          <a:xfrm>
            <a:off x="3162279" y="2009430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Κέντρα</a:t>
            </a:r>
            <a:r>
              <a:rPr lang="el-GR" sz="1800" dirty="0"/>
              <a:t> εκμετάλλευσης χαλκού στην Κύπρο</a:t>
            </a:r>
            <a:r>
              <a:rPr lang="el-G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8F23127F-5912-B2B4-957B-4F15ACDCEE3D}"/>
              </a:ext>
            </a:extLst>
          </p:cNvPr>
          <p:cNvSpPr/>
          <p:nvPr/>
        </p:nvSpPr>
        <p:spPr>
          <a:xfrm>
            <a:off x="3077426" y="5415657"/>
            <a:ext cx="2906996" cy="122391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dirty="0"/>
              <a:t>Μινωικές και μυκηναϊκές επιδράσεις </a:t>
            </a:r>
            <a:endParaRPr lang="el-CY" sz="1400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2BFB831-4AE9-D77E-3A23-0D040C5D2BF3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6958D447-ADDB-6CC1-8199-08F14FBAC56E}"/>
              </a:ext>
            </a:extLst>
          </p:cNvPr>
          <p:cNvSpPr/>
          <p:nvPr/>
        </p:nvSpPr>
        <p:spPr>
          <a:xfrm>
            <a:off x="6142257" y="346308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Κύπρο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FACC5C7-E9FA-C4FB-56E6-E6D243827A25}"/>
              </a:ext>
            </a:extLst>
          </p:cNvPr>
          <p:cNvSpPr/>
          <p:nvPr/>
        </p:nvSpPr>
        <p:spPr>
          <a:xfrm>
            <a:off x="6096001" y="2405743"/>
            <a:ext cx="4691742" cy="649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Έγκωμη</a:t>
            </a:r>
            <a:r>
              <a:rPr lang="el-GR" dirty="0"/>
              <a:t>, </a:t>
            </a:r>
            <a:r>
              <a:rPr lang="el-GR" dirty="0" err="1"/>
              <a:t>Καλοψίδα</a:t>
            </a:r>
            <a:r>
              <a:rPr lang="el-GR" dirty="0"/>
              <a:t>, </a:t>
            </a:r>
            <a:r>
              <a:rPr lang="el-GR" dirty="0" err="1"/>
              <a:t>Κίτιον</a:t>
            </a:r>
            <a:r>
              <a:rPr lang="el-GR" dirty="0"/>
              <a:t>, Λάπηθος</a:t>
            </a:r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37E70D40-439D-5984-00A1-4D29A6A13197}"/>
              </a:ext>
            </a:extLst>
          </p:cNvPr>
          <p:cNvSpPr/>
          <p:nvPr/>
        </p:nvSpPr>
        <p:spPr>
          <a:xfrm>
            <a:off x="5984421" y="4376055"/>
            <a:ext cx="5645604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dirty="0"/>
              <a:t>(α) κερασφόρος θεός της </a:t>
            </a:r>
            <a:r>
              <a:rPr lang="el-GR" dirty="0" err="1"/>
              <a:t>Έγκωμης</a:t>
            </a:r>
            <a:r>
              <a:rPr lang="el-GR" dirty="0"/>
              <a:t>                                                          </a:t>
            </a:r>
          </a:p>
          <a:p>
            <a:r>
              <a:rPr lang="el-GR" dirty="0"/>
              <a:t> (β) αγαλματίδιο θεού που πατά σε τάλαντο χαλκού</a:t>
            </a:r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1AF3E49B-E947-5B79-678F-C5FB3C2FEA43}"/>
              </a:ext>
            </a:extLst>
          </p:cNvPr>
          <p:cNvSpPr/>
          <p:nvPr/>
        </p:nvSpPr>
        <p:spPr>
          <a:xfrm>
            <a:off x="5984421" y="5561238"/>
            <a:ext cx="6120489" cy="1208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1100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AFD61D68-8DC7-60D9-95B5-A7030CEE2E50}"/>
              </a:ext>
            </a:extLst>
          </p:cNvPr>
          <p:cNvSpPr/>
          <p:nvPr/>
        </p:nvSpPr>
        <p:spPr>
          <a:xfrm>
            <a:off x="6096001" y="1338944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του Χαλκού</a:t>
            </a:r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0D8F8D3B-33A2-613F-4E87-83900C24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ECC743F8-1B3F-DF82-F03F-E06C50355AD7}"/>
              </a:ext>
            </a:extLst>
          </p:cNvPr>
          <p:cNvSpPr/>
          <p:nvPr/>
        </p:nvSpPr>
        <p:spPr>
          <a:xfrm>
            <a:off x="6096000" y="3537858"/>
            <a:ext cx="4738000" cy="264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/>
              <a:t> </a:t>
            </a:r>
            <a:r>
              <a:rPr lang="el-GR" dirty="0"/>
              <a:t>εξόρυξη κατεργασία και εμπορία χαλκού </a:t>
            </a:r>
            <a:endParaRPr lang="el-CY" sz="1800" dirty="0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2E4667FE-633F-7B2F-5BE2-D53DCC228F90}"/>
              </a:ext>
            </a:extLst>
          </p:cNvPr>
          <p:cNvSpPr/>
          <p:nvPr/>
        </p:nvSpPr>
        <p:spPr>
          <a:xfrm>
            <a:off x="3086185" y="4182127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Συσχέτιση χαλκού με θρησκεία</a:t>
            </a:r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34B3D-8902-E526-C290-2C42E884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AD7E5462-E5EE-B078-6B24-54389BE74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A42196C3-ED6A-EBB6-3204-C75BCD7D04F7}"/>
              </a:ext>
            </a:extLst>
          </p:cNvPr>
          <p:cNvSpPr/>
          <p:nvPr/>
        </p:nvSpPr>
        <p:spPr>
          <a:xfrm>
            <a:off x="6536171" y="252145"/>
            <a:ext cx="5265304" cy="4777055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/>
              <a:t>Πώς επηρέασε τη ζωή των κατοίκων της Κύπρου η εκμετάλλευση των κοιτασμάτων χαλκού;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2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53261-9229-431A-67E7-A412D264A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E40BFE-767C-135E-2153-6BAF60E5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2" y="22545"/>
            <a:ext cx="10992679" cy="73383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l-GR" sz="2000" dirty="0"/>
              <a:t>Πώς επηρέασε τη ζωή των κατοίκων της Κύπρου η εκμετάλλευση των κοιτασμάτων χαλκού;</a:t>
            </a:r>
            <a:endParaRPr lang="el-CY" sz="2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15EA1ED9-7757-BB22-19B3-86270E97E250}"/>
              </a:ext>
            </a:extLst>
          </p:cNvPr>
          <p:cNvSpPr/>
          <p:nvPr/>
        </p:nvSpPr>
        <p:spPr>
          <a:xfrm>
            <a:off x="7776142" y="905448"/>
            <a:ext cx="4300330" cy="3587408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800" b="1" dirty="0"/>
              <a:t>κεραμική</a:t>
            </a:r>
          </a:p>
          <a:p>
            <a:r>
              <a:rPr lang="el-GR" sz="2800" b="1" dirty="0"/>
              <a:t>εμπόριο</a:t>
            </a:r>
          </a:p>
          <a:p>
            <a:r>
              <a:rPr lang="el-GR" sz="2800" b="1" dirty="0"/>
              <a:t>σχέσεις με άλλα κράτη</a:t>
            </a:r>
            <a:endParaRPr lang="el-CY" sz="2800" b="1" dirty="0"/>
          </a:p>
          <a:p>
            <a:r>
              <a:rPr lang="el-GR" sz="2800" b="1" dirty="0"/>
              <a:t>γραφή</a:t>
            </a:r>
          </a:p>
          <a:p>
            <a:r>
              <a:rPr lang="el-GR" sz="2800" b="1" dirty="0"/>
              <a:t>μικροτεχνία</a:t>
            </a:r>
          </a:p>
          <a:p>
            <a:r>
              <a:rPr lang="el-GR" sz="2800" b="1" dirty="0"/>
              <a:t>περιβάλλον</a:t>
            </a:r>
          </a:p>
          <a:p>
            <a:r>
              <a:rPr lang="el-GR" sz="2800" b="1" dirty="0"/>
              <a:t>γεωργία</a:t>
            </a:r>
          </a:p>
          <a:p>
            <a:r>
              <a:rPr lang="el-GR" sz="2800" b="1" dirty="0"/>
              <a:t>υγεία &amp; ομορφιά</a:t>
            </a:r>
            <a:endParaRPr lang="el-CY" sz="2800" b="1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B024D0A-38CB-C642-6373-D53CCC8BD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r="12657" b="11353"/>
          <a:stretch/>
        </p:blipFill>
        <p:spPr>
          <a:xfrm rot="5400000">
            <a:off x="368125" y="4406502"/>
            <a:ext cx="2127045" cy="25717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7A680F0-B48F-D3B3-AD50-E5F7943AE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22291" b="20926"/>
          <a:stretch/>
        </p:blipFill>
        <p:spPr>
          <a:xfrm rot="5400000">
            <a:off x="3149422" y="4411054"/>
            <a:ext cx="2117941" cy="257175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8781613-7D70-B22E-32FC-C39398992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53796" r="36875" b="15088"/>
          <a:stretch/>
        </p:blipFill>
        <p:spPr>
          <a:xfrm rot="5400000">
            <a:off x="5736493" y="4591619"/>
            <a:ext cx="2117941" cy="2192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5F353-F404-DA26-14EA-E7DD8D360270}"/>
              </a:ext>
            </a:extLst>
          </p:cNvPr>
          <p:cNvSpPr txBox="1"/>
          <p:nvPr/>
        </p:nvSpPr>
        <p:spPr>
          <a:xfrm>
            <a:off x="7896640" y="4764849"/>
            <a:ext cx="41495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Στυλιανός Αλεξίου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Α’, Αθήνα, 1970, σελ. 343.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15FFB-A4B7-44D4-5BF2-21F97653F6E8}"/>
              </a:ext>
            </a:extLst>
          </p:cNvPr>
          <p:cNvSpPr txBox="1"/>
          <p:nvPr/>
        </p:nvSpPr>
        <p:spPr>
          <a:xfrm>
            <a:off x="7926670" y="5362511"/>
            <a:ext cx="41495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200" i="0" dirty="0" err="1">
                <a:solidFill>
                  <a:schemeClr val="tx1"/>
                </a:solidFill>
                <a:effectLst/>
              </a:rPr>
              <a:t>Βάσος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 </a:t>
            </a:r>
            <a:r>
              <a:rPr lang="el-GR" sz="1200" i="0" dirty="0" err="1">
                <a:solidFill>
                  <a:schemeClr val="tx1"/>
                </a:solidFill>
                <a:effectLst/>
              </a:rPr>
              <a:t>Καραγιώργης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, </a:t>
            </a:r>
            <a:r>
              <a:rPr lang="el-GR" sz="1200" i="1" dirty="0">
                <a:solidFill>
                  <a:schemeClr val="tx1"/>
                </a:solidFill>
                <a:effectLst/>
              </a:rPr>
              <a:t>Ο πολιτισμός της προϊστορικής Κύπρου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, Εκδοτική Αθηνών, 1976, σ</a:t>
            </a:r>
            <a:r>
              <a:rPr lang="el-GR" sz="1200" dirty="0">
                <a:solidFill>
                  <a:schemeClr val="tx1"/>
                </a:solidFill>
              </a:rPr>
              <a:t>ελ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. </a:t>
            </a:r>
            <a:r>
              <a:rPr lang="el-GR" sz="1200" i="0" dirty="0">
                <a:effectLst/>
              </a:rPr>
              <a:t>21</a:t>
            </a:r>
            <a:r>
              <a:rPr lang="el-GR" sz="1200" dirty="0"/>
              <a:t>5</a:t>
            </a:r>
            <a:r>
              <a:rPr lang="el-GR" sz="1200" dirty="0">
                <a:solidFill>
                  <a:schemeClr val="tx1"/>
                </a:solidFill>
              </a:rPr>
              <a:t>.</a:t>
            </a:r>
            <a:endParaRPr lang="el-GR" sz="120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C52079-8A14-BEF1-E365-E0AD9FE7A3F1}"/>
              </a:ext>
            </a:extLst>
          </p:cNvPr>
          <p:cNvSpPr txBox="1"/>
          <p:nvPr/>
        </p:nvSpPr>
        <p:spPr>
          <a:xfrm>
            <a:off x="7926670" y="5960173"/>
            <a:ext cx="414958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200" i="0" dirty="0" err="1">
                <a:effectLst/>
                <a:latin typeface="Roboto" panose="02000000000000000000" pitchFamily="2" charset="0"/>
              </a:rPr>
              <a:t>Βάσος</a:t>
            </a:r>
            <a:r>
              <a:rPr lang="el-GR" sz="1200" i="0" dirty="0">
                <a:effectLst/>
                <a:latin typeface="Roboto" panose="02000000000000000000" pitchFamily="2" charset="0"/>
              </a:rPr>
              <a:t> </a:t>
            </a:r>
            <a:r>
              <a:rPr lang="el-GR" sz="1200" i="0" dirty="0" err="1">
                <a:effectLst/>
                <a:latin typeface="Roboto" panose="02000000000000000000" pitchFamily="2" charset="0"/>
              </a:rPr>
              <a:t>Καραγιώργης</a:t>
            </a:r>
            <a:r>
              <a:rPr lang="el-GR" sz="1200" i="0" dirty="0">
                <a:effectLst/>
                <a:latin typeface="Roboto" panose="02000000000000000000" pitchFamily="2" charset="0"/>
              </a:rPr>
              <a:t>, </a:t>
            </a:r>
            <a:r>
              <a:rPr lang="el-GR" sz="1200" i="1" dirty="0">
                <a:effectLst/>
                <a:latin typeface="Roboto" panose="02000000000000000000" pitchFamily="2" charset="0"/>
              </a:rPr>
              <a:t>Αρχαία τέχνη της Κύπρου : στη συλλογή Γεωργίου και Νεφέλης </a:t>
            </a:r>
            <a:r>
              <a:rPr lang="el-GR" sz="1200" i="1" dirty="0" err="1">
                <a:effectLst/>
                <a:latin typeface="Roboto" panose="02000000000000000000" pitchFamily="2" charset="0"/>
              </a:rPr>
              <a:t>Τζιάπρα</a:t>
            </a:r>
            <a:r>
              <a:rPr lang="el-GR" sz="1200" i="1" dirty="0">
                <a:effectLst/>
                <a:latin typeface="Roboto" panose="02000000000000000000" pitchFamily="2" charset="0"/>
              </a:rPr>
              <a:t> </a:t>
            </a:r>
            <a:r>
              <a:rPr lang="el-GR" sz="1200" i="1" dirty="0" err="1">
                <a:effectLst/>
                <a:latin typeface="Roboto" panose="02000000000000000000" pitchFamily="2" charset="0"/>
              </a:rPr>
              <a:t>Πιερίδη</a:t>
            </a:r>
            <a:r>
              <a:rPr lang="el-GR" sz="1200" i="0" dirty="0" err="1">
                <a:effectLst/>
                <a:latin typeface="Roboto" panose="02000000000000000000" pitchFamily="2" charset="0"/>
              </a:rPr>
              <a:t>,Πολιτιστικ</a:t>
            </a:r>
            <a:r>
              <a:rPr lang="el-GR" sz="1200" dirty="0" err="1">
                <a:latin typeface="Roboto" panose="02000000000000000000" pitchFamily="2" charset="0"/>
              </a:rPr>
              <a:t>ό</a:t>
            </a:r>
            <a:r>
              <a:rPr lang="el-GR" sz="1200" dirty="0">
                <a:latin typeface="Roboto" panose="02000000000000000000" pitchFamily="2" charset="0"/>
              </a:rPr>
              <a:t> Ίδρυμα Τραπέζης Κύπρου,</a:t>
            </a:r>
            <a:r>
              <a:rPr lang="el-GR" sz="1200" i="0" dirty="0">
                <a:effectLst/>
                <a:latin typeface="Roboto" panose="02000000000000000000" pitchFamily="2" charset="0"/>
              </a:rPr>
              <a:t> Λευκωσία, 2002,  σελ. 44.</a:t>
            </a:r>
          </a:p>
        </p:txBody>
      </p:sp>
    </p:spTree>
    <p:extLst>
      <p:ext uri="{BB962C8B-B14F-4D97-AF65-F5344CB8AC3E}">
        <p14:creationId xmlns:p14="http://schemas.microsoft.com/office/powerpoint/2010/main" val="25489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AAC1F-F222-B75F-C994-A261DB809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EC61A1-7947-A254-92B8-AD80735E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2" y="22545"/>
            <a:ext cx="10992679" cy="73383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l-GR" sz="2000" dirty="0"/>
              <a:t>Πώς επηρέασε τη ζωή των κατοίκων της Κύπρου η εκμετάλλευση των κοιτασμάτων χαλκού;</a:t>
            </a:r>
            <a:endParaRPr lang="el-CY" sz="2000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CF0A068-8B9C-542C-3FE4-12FFFAA55DB7}"/>
              </a:ext>
            </a:extLst>
          </p:cNvPr>
          <p:cNvSpPr/>
          <p:nvPr/>
        </p:nvSpPr>
        <p:spPr>
          <a:xfrm>
            <a:off x="145772" y="922561"/>
            <a:ext cx="7003775" cy="3339548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dirty="0">
                <a:solidFill>
                  <a:srgbClr val="FF0000"/>
                </a:solidFill>
              </a:rPr>
              <a:t>αγγεία που δίνουν την εντύπωση ότι είναι κατασκευασμένα από χαλκό</a:t>
            </a:r>
          </a:p>
          <a:p>
            <a:r>
              <a:rPr lang="el-GR" dirty="0"/>
              <a:t>χρυσοχοΐα / αργυροχοΐα </a:t>
            </a:r>
            <a:endParaRPr lang="el-CY" dirty="0"/>
          </a:p>
          <a:p>
            <a:r>
              <a:rPr lang="el-GR" dirty="0">
                <a:solidFill>
                  <a:srgbClr val="FF0000"/>
                </a:solidFill>
              </a:rPr>
              <a:t>εξαγωγές σε Κρήτη, νησιά Αιγαίου, Αίγυπτο &amp; Συρία</a:t>
            </a:r>
          </a:p>
          <a:p>
            <a:r>
              <a:rPr lang="el-GR" dirty="0"/>
              <a:t>εισαγωγή χρυσού, πολύτιμων  λίθων</a:t>
            </a:r>
          </a:p>
          <a:p>
            <a:r>
              <a:rPr lang="el-GR" dirty="0">
                <a:solidFill>
                  <a:srgbClr val="FF0000"/>
                </a:solidFill>
              </a:rPr>
              <a:t>κατασκευή φαρμάκων και καλλυντικών </a:t>
            </a:r>
          </a:p>
          <a:p>
            <a:r>
              <a:rPr lang="el-GR" dirty="0"/>
              <a:t>αλληλογραφία με  φαραώ Αιγύπτου</a:t>
            </a:r>
            <a:endParaRPr lang="el-CY" dirty="0"/>
          </a:p>
          <a:p>
            <a:r>
              <a:rPr lang="el-GR" dirty="0">
                <a:solidFill>
                  <a:srgbClr val="FF0000"/>
                </a:solidFill>
              </a:rPr>
              <a:t>χρήση σφραγίδων και γραφής  (</a:t>
            </a:r>
            <a:r>
              <a:rPr lang="el-GR" dirty="0" err="1">
                <a:solidFill>
                  <a:srgbClr val="FF0000"/>
                </a:solidFill>
              </a:rPr>
              <a:t>κυπρομινωική</a:t>
            </a:r>
            <a:r>
              <a:rPr lang="el-GR" dirty="0">
                <a:solidFill>
                  <a:srgbClr val="FF0000"/>
                </a:solidFill>
              </a:rPr>
              <a:t> και </a:t>
            </a:r>
            <a:r>
              <a:rPr lang="el-GR" dirty="0" err="1">
                <a:solidFill>
                  <a:srgbClr val="FF0000"/>
                </a:solidFill>
              </a:rPr>
              <a:t>κυπροσυλλαβική</a:t>
            </a:r>
            <a:r>
              <a:rPr lang="el-GR" dirty="0">
                <a:solidFill>
                  <a:srgbClr val="FF0000"/>
                </a:solidFill>
              </a:rPr>
              <a:t> γραφή)</a:t>
            </a:r>
            <a:endParaRPr lang="el-CY" dirty="0">
              <a:solidFill>
                <a:srgbClr val="FF0000"/>
              </a:solidFill>
            </a:endParaRPr>
          </a:p>
          <a:p>
            <a:r>
              <a:rPr lang="el-GR" dirty="0"/>
              <a:t>τεράστιες  ποσότητες ξυλείας στην κατεργασία του χαλκού</a:t>
            </a:r>
          </a:p>
          <a:p>
            <a:r>
              <a:rPr lang="el-GR" dirty="0">
                <a:solidFill>
                  <a:srgbClr val="FF0000"/>
                </a:solidFill>
              </a:rPr>
              <a:t>σιδερένιο άροτρο / γεωργικά μηχανήματα</a:t>
            </a:r>
          </a:p>
          <a:p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F527A4DE-A853-FC71-4867-3AAB012037F3}"/>
              </a:ext>
            </a:extLst>
          </p:cNvPr>
          <p:cNvSpPr/>
          <p:nvPr/>
        </p:nvSpPr>
        <p:spPr>
          <a:xfrm>
            <a:off x="7776142" y="905448"/>
            <a:ext cx="4300330" cy="3587408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800" b="1" dirty="0"/>
              <a:t>κεραμική</a:t>
            </a:r>
          </a:p>
          <a:p>
            <a:r>
              <a:rPr lang="el-GR" sz="2800" b="1" dirty="0"/>
              <a:t>εμπόριο</a:t>
            </a:r>
          </a:p>
          <a:p>
            <a:r>
              <a:rPr lang="el-GR" sz="2800" b="1" dirty="0"/>
              <a:t>σχέσεις με άλλα κράτη</a:t>
            </a:r>
            <a:endParaRPr lang="el-CY" sz="2800" b="1" dirty="0"/>
          </a:p>
          <a:p>
            <a:r>
              <a:rPr lang="el-GR" sz="2800" b="1" dirty="0"/>
              <a:t>γραφή</a:t>
            </a:r>
          </a:p>
          <a:p>
            <a:r>
              <a:rPr lang="el-GR" sz="2800" b="1" dirty="0"/>
              <a:t>μικροτεχνία</a:t>
            </a:r>
          </a:p>
          <a:p>
            <a:r>
              <a:rPr lang="el-GR" sz="2800" b="1" dirty="0"/>
              <a:t>περιβάλλον</a:t>
            </a:r>
          </a:p>
          <a:p>
            <a:r>
              <a:rPr lang="el-GR" sz="2800" b="1" dirty="0"/>
              <a:t>γεωργία</a:t>
            </a:r>
          </a:p>
          <a:p>
            <a:r>
              <a:rPr lang="el-GR" sz="2800" b="1" dirty="0"/>
              <a:t>υγεία &amp; ομορφιά</a:t>
            </a:r>
            <a:endParaRPr lang="el-CY" sz="2800" b="1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79846D4-CC0C-F9BE-AB7C-A1D5C50BF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r="12657" b="11353"/>
          <a:stretch/>
        </p:blipFill>
        <p:spPr>
          <a:xfrm rot="5400000">
            <a:off x="368125" y="4406502"/>
            <a:ext cx="2127045" cy="25717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F0DE204-27D1-0F0D-208C-6FA015263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22291" b="20926"/>
          <a:stretch/>
        </p:blipFill>
        <p:spPr>
          <a:xfrm rot="5400000">
            <a:off x="3149422" y="4411054"/>
            <a:ext cx="2117941" cy="257175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2DE9599-04A7-6C8B-4901-C8E118EC0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53796" r="36875" b="15088"/>
          <a:stretch/>
        </p:blipFill>
        <p:spPr>
          <a:xfrm rot="5400000">
            <a:off x="5736493" y="4591619"/>
            <a:ext cx="2117941" cy="2192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97109-838E-64E1-2F90-E8DB0E1802B9}"/>
              </a:ext>
            </a:extLst>
          </p:cNvPr>
          <p:cNvSpPr txBox="1"/>
          <p:nvPr/>
        </p:nvSpPr>
        <p:spPr>
          <a:xfrm>
            <a:off x="7896640" y="4764849"/>
            <a:ext cx="41495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Στυλιανός Αλεξίου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Α’, Αθήνα, 1970, σελ. 343.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5AF7C8-C567-8952-6790-8CA23CFBF625}"/>
              </a:ext>
            </a:extLst>
          </p:cNvPr>
          <p:cNvSpPr txBox="1"/>
          <p:nvPr/>
        </p:nvSpPr>
        <p:spPr>
          <a:xfrm>
            <a:off x="7926670" y="5362511"/>
            <a:ext cx="41495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200" i="0" dirty="0" err="1">
                <a:solidFill>
                  <a:schemeClr val="tx1"/>
                </a:solidFill>
                <a:effectLst/>
              </a:rPr>
              <a:t>Βάσος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 </a:t>
            </a:r>
            <a:r>
              <a:rPr lang="el-GR" sz="1200" i="0" dirty="0" err="1">
                <a:solidFill>
                  <a:schemeClr val="tx1"/>
                </a:solidFill>
                <a:effectLst/>
              </a:rPr>
              <a:t>Καραγιώργης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, </a:t>
            </a:r>
            <a:r>
              <a:rPr lang="el-GR" sz="1200" i="1" dirty="0">
                <a:solidFill>
                  <a:schemeClr val="tx1"/>
                </a:solidFill>
                <a:effectLst/>
              </a:rPr>
              <a:t>Ο πολιτισμός της προϊστορικής Κύπρου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, Εκδοτική Αθηνών, 1976, σ</a:t>
            </a:r>
            <a:r>
              <a:rPr lang="el-GR" sz="1200" dirty="0">
                <a:solidFill>
                  <a:schemeClr val="tx1"/>
                </a:solidFill>
              </a:rPr>
              <a:t>ελ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. </a:t>
            </a:r>
            <a:r>
              <a:rPr lang="el-GR" sz="1200" i="0" dirty="0">
                <a:effectLst/>
              </a:rPr>
              <a:t>21</a:t>
            </a:r>
            <a:r>
              <a:rPr lang="el-GR" sz="1200" dirty="0"/>
              <a:t>5</a:t>
            </a:r>
            <a:r>
              <a:rPr lang="el-GR" sz="1200" dirty="0">
                <a:solidFill>
                  <a:schemeClr val="tx1"/>
                </a:solidFill>
              </a:rPr>
              <a:t>.</a:t>
            </a:r>
            <a:endParaRPr lang="el-GR" sz="120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AFBFF-A260-B658-E7FA-C1CA90FA2E97}"/>
              </a:ext>
            </a:extLst>
          </p:cNvPr>
          <p:cNvSpPr txBox="1"/>
          <p:nvPr/>
        </p:nvSpPr>
        <p:spPr>
          <a:xfrm>
            <a:off x="7926670" y="5960173"/>
            <a:ext cx="414958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200" i="0" dirty="0" err="1">
                <a:effectLst/>
                <a:latin typeface="Roboto" panose="02000000000000000000" pitchFamily="2" charset="0"/>
              </a:rPr>
              <a:t>Βάσος</a:t>
            </a:r>
            <a:r>
              <a:rPr lang="el-GR" sz="1200" i="0" dirty="0">
                <a:effectLst/>
                <a:latin typeface="Roboto" panose="02000000000000000000" pitchFamily="2" charset="0"/>
              </a:rPr>
              <a:t> </a:t>
            </a:r>
            <a:r>
              <a:rPr lang="el-GR" sz="1200" i="0" dirty="0" err="1">
                <a:effectLst/>
                <a:latin typeface="Roboto" panose="02000000000000000000" pitchFamily="2" charset="0"/>
              </a:rPr>
              <a:t>Καραγιώργης</a:t>
            </a:r>
            <a:r>
              <a:rPr lang="el-GR" sz="1200" i="0" dirty="0">
                <a:effectLst/>
                <a:latin typeface="Roboto" panose="02000000000000000000" pitchFamily="2" charset="0"/>
              </a:rPr>
              <a:t>, </a:t>
            </a:r>
            <a:r>
              <a:rPr lang="el-GR" sz="1200" i="1" dirty="0">
                <a:effectLst/>
                <a:latin typeface="Roboto" panose="02000000000000000000" pitchFamily="2" charset="0"/>
              </a:rPr>
              <a:t>Αρχαία τέχνη της Κύπρου : στη συλλογή Γεωργίου και Νεφέλης </a:t>
            </a:r>
            <a:r>
              <a:rPr lang="el-GR" sz="1200" i="1" dirty="0" err="1">
                <a:effectLst/>
                <a:latin typeface="Roboto" panose="02000000000000000000" pitchFamily="2" charset="0"/>
              </a:rPr>
              <a:t>Τζιάπρα</a:t>
            </a:r>
            <a:r>
              <a:rPr lang="el-GR" sz="1200" i="1" dirty="0">
                <a:effectLst/>
                <a:latin typeface="Roboto" panose="02000000000000000000" pitchFamily="2" charset="0"/>
              </a:rPr>
              <a:t> </a:t>
            </a:r>
            <a:r>
              <a:rPr lang="el-GR" sz="1200" i="1" dirty="0" err="1">
                <a:effectLst/>
                <a:latin typeface="Roboto" panose="02000000000000000000" pitchFamily="2" charset="0"/>
              </a:rPr>
              <a:t>Πιερίδη</a:t>
            </a:r>
            <a:r>
              <a:rPr lang="el-GR" sz="1200" i="0" dirty="0" err="1">
                <a:effectLst/>
                <a:latin typeface="Roboto" panose="02000000000000000000" pitchFamily="2" charset="0"/>
              </a:rPr>
              <a:t>,Πολιτιστικ</a:t>
            </a:r>
            <a:r>
              <a:rPr lang="el-GR" sz="1200" dirty="0" err="1">
                <a:latin typeface="Roboto" panose="02000000000000000000" pitchFamily="2" charset="0"/>
              </a:rPr>
              <a:t>ό</a:t>
            </a:r>
            <a:r>
              <a:rPr lang="el-GR" sz="1200" dirty="0">
                <a:latin typeface="Roboto" panose="02000000000000000000" pitchFamily="2" charset="0"/>
              </a:rPr>
              <a:t> Ίδρυμα Τραπέζης Κύπρου,</a:t>
            </a:r>
            <a:r>
              <a:rPr lang="el-GR" sz="1200" i="0" dirty="0">
                <a:effectLst/>
                <a:latin typeface="Roboto" panose="02000000000000000000" pitchFamily="2" charset="0"/>
              </a:rPr>
              <a:t> Λευκωσία, 2002,  σελ. 44.</a:t>
            </a:r>
          </a:p>
        </p:txBody>
      </p:sp>
    </p:spTree>
    <p:extLst>
      <p:ext uri="{BB962C8B-B14F-4D97-AF65-F5344CB8AC3E}">
        <p14:creationId xmlns:p14="http://schemas.microsoft.com/office/powerpoint/2010/main" val="2764338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EF5A-8530-57CB-3A54-4EAE53DCC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31DBF1-C2FF-A99E-E5A1-8EEA35F3E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2" y="22545"/>
            <a:ext cx="10992679" cy="73383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l-GR" sz="2000" dirty="0"/>
              <a:t>Πώς επηρέασε τη ζωή των κατοίκων της Κύπρου η εκμετάλλευση των κοιτασμάτων χαλκού;</a:t>
            </a:r>
            <a:endParaRPr lang="el-CY" sz="2000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3650869-752D-D9E1-0011-EBCC4A1FF9C0}"/>
              </a:ext>
            </a:extLst>
          </p:cNvPr>
          <p:cNvSpPr/>
          <p:nvPr/>
        </p:nvSpPr>
        <p:spPr>
          <a:xfrm>
            <a:off x="145772" y="922561"/>
            <a:ext cx="7003775" cy="3339548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dirty="0">
                <a:solidFill>
                  <a:srgbClr val="FF0000"/>
                </a:solidFill>
              </a:rPr>
              <a:t>αγγεία που δίνουν την εντύπωση ότι είναι κατασκευασμένα από χαλκό</a:t>
            </a:r>
          </a:p>
          <a:p>
            <a:r>
              <a:rPr lang="el-GR" dirty="0"/>
              <a:t>χρυσοχοΐα / αργυροχοΐα </a:t>
            </a:r>
            <a:endParaRPr lang="el-CY" dirty="0"/>
          </a:p>
          <a:p>
            <a:r>
              <a:rPr lang="el-GR" dirty="0">
                <a:solidFill>
                  <a:srgbClr val="FF0000"/>
                </a:solidFill>
              </a:rPr>
              <a:t>εξαγωγές σε Κρήτη, νησιά Αιγαίου, Αίγυπτο &amp; Συρία</a:t>
            </a:r>
          </a:p>
          <a:p>
            <a:r>
              <a:rPr lang="el-GR" dirty="0"/>
              <a:t>εισαγωγή χρυσού, πολύτιμων  λίθων</a:t>
            </a:r>
          </a:p>
          <a:p>
            <a:r>
              <a:rPr lang="el-GR" dirty="0">
                <a:solidFill>
                  <a:srgbClr val="FF0000"/>
                </a:solidFill>
              </a:rPr>
              <a:t>κατασκευή φαρμάκων και καλλυντικών </a:t>
            </a:r>
          </a:p>
          <a:p>
            <a:r>
              <a:rPr lang="el-GR" dirty="0"/>
              <a:t>αλληλογραφία με  φαραώ Αιγύπτου</a:t>
            </a:r>
            <a:endParaRPr lang="el-CY" dirty="0"/>
          </a:p>
          <a:p>
            <a:r>
              <a:rPr lang="el-GR" dirty="0">
                <a:solidFill>
                  <a:srgbClr val="FF0000"/>
                </a:solidFill>
              </a:rPr>
              <a:t>χρήση σφραγίδων και γραφής  (</a:t>
            </a:r>
            <a:r>
              <a:rPr lang="el-GR" dirty="0" err="1">
                <a:solidFill>
                  <a:srgbClr val="FF0000"/>
                </a:solidFill>
              </a:rPr>
              <a:t>κυπρομινωική</a:t>
            </a:r>
            <a:r>
              <a:rPr lang="el-GR" dirty="0">
                <a:solidFill>
                  <a:srgbClr val="FF0000"/>
                </a:solidFill>
              </a:rPr>
              <a:t> και </a:t>
            </a:r>
            <a:r>
              <a:rPr lang="el-GR" dirty="0" err="1">
                <a:solidFill>
                  <a:srgbClr val="FF0000"/>
                </a:solidFill>
              </a:rPr>
              <a:t>κυπροσυλλαβική</a:t>
            </a:r>
            <a:r>
              <a:rPr lang="el-GR" dirty="0">
                <a:solidFill>
                  <a:srgbClr val="FF0000"/>
                </a:solidFill>
              </a:rPr>
              <a:t> γραφή)</a:t>
            </a:r>
            <a:endParaRPr lang="el-CY" dirty="0">
              <a:solidFill>
                <a:srgbClr val="FF0000"/>
              </a:solidFill>
            </a:endParaRPr>
          </a:p>
          <a:p>
            <a:r>
              <a:rPr lang="el-GR" dirty="0"/>
              <a:t>τεράστιες  ποσότητες ξυλείας στην κατεργασία του χαλκού</a:t>
            </a:r>
          </a:p>
          <a:p>
            <a:r>
              <a:rPr lang="el-GR" dirty="0">
                <a:solidFill>
                  <a:srgbClr val="FF0000"/>
                </a:solidFill>
              </a:rPr>
              <a:t>σιδερένιο άροτρο / γεωργικά μηχανήματα</a:t>
            </a:r>
          </a:p>
          <a:p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3906C803-2120-B255-4340-1A5410225E67}"/>
              </a:ext>
            </a:extLst>
          </p:cNvPr>
          <p:cNvSpPr/>
          <p:nvPr/>
        </p:nvSpPr>
        <p:spPr>
          <a:xfrm>
            <a:off x="7765606" y="932879"/>
            <a:ext cx="4300330" cy="3587408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800" b="1" dirty="0"/>
              <a:t>κεραμική</a:t>
            </a:r>
          </a:p>
          <a:p>
            <a:r>
              <a:rPr lang="el-GR" sz="2800" b="1" dirty="0"/>
              <a:t>εμπόριο</a:t>
            </a:r>
          </a:p>
          <a:p>
            <a:r>
              <a:rPr lang="el-GR" sz="2800" b="1" dirty="0"/>
              <a:t>σχέσεις με άλλα κράτη</a:t>
            </a:r>
            <a:endParaRPr lang="el-CY" sz="2800" b="1" dirty="0"/>
          </a:p>
          <a:p>
            <a:r>
              <a:rPr lang="el-GR" sz="2800" b="1" dirty="0"/>
              <a:t>γραφή</a:t>
            </a:r>
          </a:p>
          <a:p>
            <a:r>
              <a:rPr lang="el-GR" sz="2800" b="1" dirty="0"/>
              <a:t>μικροτεχνία</a:t>
            </a:r>
          </a:p>
          <a:p>
            <a:r>
              <a:rPr lang="el-GR" sz="2800" b="1" dirty="0"/>
              <a:t>περιβάλλον</a:t>
            </a:r>
          </a:p>
          <a:p>
            <a:r>
              <a:rPr lang="el-GR" sz="2800" b="1" dirty="0"/>
              <a:t>γεωργία</a:t>
            </a:r>
          </a:p>
          <a:p>
            <a:r>
              <a:rPr lang="el-GR" sz="2800" b="1" dirty="0"/>
              <a:t>υγεία &amp; ομορφιά</a:t>
            </a:r>
            <a:endParaRPr lang="el-CY" sz="2800" b="1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6BB703C-5A29-331B-7F5E-DB6A99891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r="12657" b="11353"/>
          <a:stretch/>
        </p:blipFill>
        <p:spPr>
          <a:xfrm rot="5400000">
            <a:off x="368125" y="4406502"/>
            <a:ext cx="2127045" cy="25717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4C19439-4FA0-467E-2882-C2B25994D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22291" b="20926"/>
          <a:stretch/>
        </p:blipFill>
        <p:spPr>
          <a:xfrm rot="5400000">
            <a:off x="3149422" y="4411054"/>
            <a:ext cx="2117941" cy="257175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F9A8DD9-0BB8-8A75-EA42-4F4AC3199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53796" r="36875" b="15088"/>
          <a:stretch/>
        </p:blipFill>
        <p:spPr>
          <a:xfrm rot="5400000">
            <a:off x="5736493" y="4591619"/>
            <a:ext cx="2117941" cy="2192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90A253-E6C4-B078-C14E-4761F1DCAB1D}"/>
              </a:ext>
            </a:extLst>
          </p:cNvPr>
          <p:cNvSpPr txBox="1"/>
          <p:nvPr/>
        </p:nvSpPr>
        <p:spPr>
          <a:xfrm>
            <a:off x="7896640" y="4764849"/>
            <a:ext cx="41495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Στυλιανός Αλεξίου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Α’, Αθήνα, 1970, σελ. 343.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8447B7-2190-B981-125D-1AF9F87456F5}"/>
              </a:ext>
            </a:extLst>
          </p:cNvPr>
          <p:cNvSpPr txBox="1"/>
          <p:nvPr/>
        </p:nvSpPr>
        <p:spPr>
          <a:xfrm>
            <a:off x="7926670" y="5362511"/>
            <a:ext cx="41495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200" i="0" dirty="0" err="1">
                <a:solidFill>
                  <a:schemeClr val="tx1"/>
                </a:solidFill>
                <a:effectLst/>
              </a:rPr>
              <a:t>Βάσος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 </a:t>
            </a:r>
            <a:r>
              <a:rPr lang="el-GR" sz="1200" i="0" dirty="0" err="1">
                <a:solidFill>
                  <a:schemeClr val="tx1"/>
                </a:solidFill>
                <a:effectLst/>
              </a:rPr>
              <a:t>Καραγιώργης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, </a:t>
            </a:r>
            <a:r>
              <a:rPr lang="el-GR" sz="1200" i="1" dirty="0">
                <a:solidFill>
                  <a:schemeClr val="tx1"/>
                </a:solidFill>
                <a:effectLst/>
              </a:rPr>
              <a:t>Ο πολιτισμός της προϊστορικής Κύπρου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, Εκδοτική Αθηνών, 1976, σ</a:t>
            </a:r>
            <a:r>
              <a:rPr lang="el-GR" sz="1200" dirty="0">
                <a:solidFill>
                  <a:schemeClr val="tx1"/>
                </a:solidFill>
              </a:rPr>
              <a:t>ελ</a:t>
            </a:r>
            <a:r>
              <a:rPr lang="el-GR" sz="1200" i="0" dirty="0">
                <a:solidFill>
                  <a:schemeClr val="tx1"/>
                </a:solidFill>
                <a:effectLst/>
              </a:rPr>
              <a:t>. </a:t>
            </a:r>
            <a:r>
              <a:rPr lang="el-GR" sz="1200" i="0" dirty="0">
                <a:effectLst/>
              </a:rPr>
              <a:t>21</a:t>
            </a:r>
            <a:r>
              <a:rPr lang="el-GR" sz="1200" dirty="0"/>
              <a:t>5</a:t>
            </a:r>
            <a:r>
              <a:rPr lang="el-GR" sz="1200" dirty="0">
                <a:solidFill>
                  <a:schemeClr val="tx1"/>
                </a:solidFill>
              </a:rPr>
              <a:t>.</a:t>
            </a:r>
            <a:endParaRPr lang="el-GR" sz="120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904DF-F8D5-E84F-35CE-458D44B163CD}"/>
              </a:ext>
            </a:extLst>
          </p:cNvPr>
          <p:cNvSpPr txBox="1"/>
          <p:nvPr/>
        </p:nvSpPr>
        <p:spPr>
          <a:xfrm>
            <a:off x="7926670" y="5960173"/>
            <a:ext cx="414958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200" i="0" dirty="0" err="1">
                <a:effectLst/>
                <a:latin typeface="Roboto" panose="02000000000000000000" pitchFamily="2" charset="0"/>
              </a:rPr>
              <a:t>Βάσος</a:t>
            </a:r>
            <a:r>
              <a:rPr lang="el-GR" sz="1200" i="0" dirty="0">
                <a:effectLst/>
                <a:latin typeface="Roboto" panose="02000000000000000000" pitchFamily="2" charset="0"/>
              </a:rPr>
              <a:t> </a:t>
            </a:r>
            <a:r>
              <a:rPr lang="el-GR" sz="1200" i="0" dirty="0" err="1">
                <a:effectLst/>
                <a:latin typeface="Roboto" panose="02000000000000000000" pitchFamily="2" charset="0"/>
              </a:rPr>
              <a:t>Καραγιώργης</a:t>
            </a:r>
            <a:r>
              <a:rPr lang="el-GR" sz="1200" i="0" dirty="0">
                <a:effectLst/>
                <a:latin typeface="Roboto" panose="02000000000000000000" pitchFamily="2" charset="0"/>
              </a:rPr>
              <a:t>, </a:t>
            </a:r>
            <a:r>
              <a:rPr lang="el-GR" sz="1200" i="1" dirty="0">
                <a:effectLst/>
                <a:latin typeface="Roboto" panose="02000000000000000000" pitchFamily="2" charset="0"/>
              </a:rPr>
              <a:t>Αρχαία τέχνη της Κύπρου : στη συλλογή Γεωργίου και Νεφέλης </a:t>
            </a:r>
            <a:r>
              <a:rPr lang="el-GR" sz="1200" i="1" dirty="0" err="1">
                <a:effectLst/>
                <a:latin typeface="Roboto" panose="02000000000000000000" pitchFamily="2" charset="0"/>
              </a:rPr>
              <a:t>Τζιάπρα</a:t>
            </a:r>
            <a:r>
              <a:rPr lang="el-GR" sz="1200" i="1" dirty="0">
                <a:effectLst/>
                <a:latin typeface="Roboto" panose="02000000000000000000" pitchFamily="2" charset="0"/>
              </a:rPr>
              <a:t> </a:t>
            </a:r>
            <a:r>
              <a:rPr lang="el-GR" sz="1200" i="1" dirty="0" err="1">
                <a:effectLst/>
                <a:latin typeface="Roboto" panose="02000000000000000000" pitchFamily="2" charset="0"/>
              </a:rPr>
              <a:t>Πιερίδη</a:t>
            </a:r>
            <a:r>
              <a:rPr lang="el-GR" sz="1200" i="0" dirty="0" err="1">
                <a:effectLst/>
                <a:latin typeface="Roboto" panose="02000000000000000000" pitchFamily="2" charset="0"/>
              </a:rPr>
              <a:t>,Πολιτιστικ</a:t>
            </a:r>
            <a:r>
              <a:rPr lang="el-GR" sz="1200" dirty="0" err="1">
                <a:latin typeface="Roboto" panose="02000000000000000000" pitchFamily="2" charset="0"/>
              </a:rPr>
              <a:t>ό</a:t>
            </a:r>
            <a:r>
              <a:rPr lang="el-GR" sz="1200" dirty="0">
                <a:latin typeface="Roboto" panose="02000000000000000000" pitchFamily="2" charset="0"/>
              </a:rPr>
              <a:t> Ίδρυμα Τραπέζης Κύπρου,</a:t>
            </a:r>
            <a:r>
              <a:rPr lang="el-GR" sz="1200" i="0" dirty="0">
                <a:effectLst/>
                <a:latin typeface="Roboto" panose="02000000000000000000" pitchFamily="2" charset="0"/>
              </a:rPr>
              <a:t> Λευκωσία, 2002,  σελ. 44.</a:t>
            </a:r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B6602E81-8ED9-DE6A-FD2C-791E6DF77E16}"/>
              </a:ext>
            </a:extLst>
          </p:cNvPr>
          <p:cNvCxnSpPr>
            <a:cxnSpLocks/>
          </p:cNvCxnSpPr>
          <p:nvPr/>
        </p:nvCxnSpPr>
        <p:spPr>
          <a:xfrm>
            <a:off x="6428232" y="1280160"/>
            <a:ext cx="159105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88105460-45ED-1EB9-E8B9-73259D1A100D}"/>
              </a:ext>
            </a:extLst>
          </p:cNvPr>
          <p:cNvCxnSpPr>
            <a:cxnSpLocks/>
          </p:cNvCxnSpPr>
          <p:nvPr/>
        </p:nvCxnSpPr>
        <p:spPr>
          <a:xfrm>
            <a:off x="2580760" y="1459992"/>
            <a:ext cx="5438528" cy="1456944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97944C8B-7BF4-523F-D04E-00C21AC352F1}"/>
              </a:ext>
            </a:extLst>
          </p:cNvPr>
          <p:cNvCxnSpPr>
            <a:cxnSpLocks/>
          </p:cNvCxnSpPr>
          <p:nvPr/>
        </p:nvCxnSpPr>
        <p:spPr>
          <a:xfrm>
            <a:off x="5282184" y="1803943"/>
            <a:ext cx="2737104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F9559AB7-AD3D-EF35-FFBE-EA9004120530}"/>
              </a:ext>
            </a:extLst>
          </p:cNvPr>
          <p:cNvCxnSpPr>
            <a:cxnSpLocks/>
          </p:cNvCxnSpPr>
          <p:nvPr/>
        </p:nvCxnSpPr>
        <p:spPr>
          <a:xfrm flipV="1">
            <a:off x="3718958" y="1655064"/>
            <a:ext cx="4300330" cy="477309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0EF3E134-4120-C750-349C-2DD0BD57769B}"/>
              </a:ext>
            </a:extLst>
          </p:cNvPr>
          <p:cNvCxnSpPr>
            <a:cxnSpLocks/>
          </p:cNvCxnSpPr>
          <p:nvPr/>
        </p:nvCxnSpPr>
        <p:spPr>
          <a:xfrm>
            <a:off x="3968759" y="2264785"/>
            <a:ext cx="4050529" cy="1916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C71D2C6F-FD8B-3A40-A870-9FAC3C188FF3}"/>
              </a:ext>
            </a:extLst>
          </p:cNvPr>
          <p:cNvCxnSpPr>
            <a:cxnSpLocks/>
          </p:cNvCxnSpPr>
          <p:nvPr/>
        </p:nvCxnSpPr>
        <p:spPr>
          <a:xfrm flipV="1">
            <a:off x="3647659" y="2203989"/>
            <a:ext cx="4371629" cy="46277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58F7B3D2-DA27-BF55-2519-01F364CBB0F9}"/>
              </a:ext>
            </a:extLst>
          </p:cNvPr>
          <p:cNvCxnSpPr>
            <a:cxnSpLocks/>
          </p:cNvCxnSpPr>
          <p:nvPr/>
        </p:nvCxnSpPr>
        <p:spPr>
          <a:xfrm flipV="1">
            <a:off x="5580326" y="2547941"/>
            <a:ext cx="2516334" cy="3849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>
            <a:extLst>
              <a:ext uri="{FF2B5EF4-FFF2-40B4-BE49-F238E27FC236}">
                <a16:creationId xmlns:a16="http://schemas.microsoft.com/office/drawing/2014/main" id="{DC87E2A0-B33F-61FB-EEAE-4AD9E9129A98}"/>
              </a:ext>
            </a:extLst>
          </p:cNvPr>
          <p:cNvCxnSpPr>
            <a:cxnSpLocks/>
          </p:cNvCxnSpPr>
          <p:nvPr/>
        </p:nvCxnSpPr>
        <p:spPr>
          <a:xfrm flipV="1">
            <a:off x="4882424" y="3380362"/>
            <a:ext cx="3136864" cy="15299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Ευθεία γραμμή σύνδεσης 29">
            <a:extLst>
              <a:ext uri="{FF2B5EF4-FFF2-40B4-BE49-F238E27FC236}">
                <a16:creationId xmlns:a16="http://schemas.microsoft.com/office/drawing/2014/main" id="{E8F570D3-4CF4-7EBA-5435-289E8F3194E8}"/>
              </a:ext>
            </a:extLst>
          </p:cNvPr>
          <p:cNvCxnSpPr>
            <a:cxnSpLocks/>
          </p:cNvCxnSpPr>
          <p:nvPr/>
        </p:nvCxnSpPr>
        <p:spPr>
          <a:xfrm>
            <a:off x="3968759" y="3768900"/>
            <a:ext cx="4242553" cy="5329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89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2B09F-D94B-42B1-2056-FBA86CEF1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8FF10F-E8C5-7994-6D15-B22160C37FE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Πώς επηρέασε τη ζωή των κατοίκων της Κύπρου η εκμετάλλευση των κοιτασμάτων χαλκού;</a:t>
            </a:r>
            <a:endParaRPr lang="el-CY" dirty="0"/>
          </a:p>
        </p:txBody>
      </p:sp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10F5855D-D8FF-3E29-1649-0E5BD0364F3D}"/>
              </a:ext>
            </a:extLst>
          </p:cNvPr>
          <p:cNvGraphicFramePr>
            <a:graphicFrameLocks noGrp="1"/>
          </p:cNvGraphicFramePr>
          <p:nvPr/>
        </p:nvGraphicFramePr>
        <p:xfrm>
          <a:off x="0" y="1943463"/>
          <a:ext cx="12046225" cy="22365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5681">
                  <a:extLst>
                    <a:ext uri="{9D8B030D-6E8A-4147-A177-3AD203B41FA5}">
                      <a16:colId xmlns:a16="http://schemas.microsoft.com/office/drawing/2014/main" val="2194329052"/>
                    </a:ext>
                  </a:extLst>
                </a:gridCol>
                <a:gridCol w="1559248">
                  <a:extLst>
                    <a:ext uri="{9D8B030D-6E8A-4147-A177-3AD203B41FA5}">
                      <a16:colId xmlns:a16="http://schemas.microsoft.com/office/drawing/2014/main" val="4002489569"/>
                    </a:ext>
                  </a:extLst>
                </a:gridCol>
                <a:gridCol w="1702405">
                  <a:extLst>
                    <a:ext uri="{9D8B030D-6E8A-4147-A177-3AD203B41FA5}">
                      <a16:colId xmlns:a16="http://schemas.microsoft.com/office/drawing/2014/main" val="1551134430"/>
                    </a:ext>
                  </a:extLst>
                </a:gridCol>
                <a:gridCol w="1505778">
                  <a:extLst>
                    <a:ext uri="{9D8B030D-6E8A-4147-A177-3AD203B41FA5}">
                      <a16:colId xmlns:a16="http://schemas.microsoft.com/office/drawing/2014/main" val="1732879119"/>
                    </a:ext>
                  </a:extLst>
                </a:gridCol>
                <a:gridCol w="1505778">
                  <a:extLst>
                    <a:ext uri="{9D8B030D-6E8A-4147-A177-3AD203B41FA5}">
                      <a16:colId xmlns:a16="http://schemas.microsoft.com/office/drawing/2014/main" val="3428351751"/>
                    </a:ext>
                  </a:extLst>
                </a:gridCol>
                <a:gridCol w="1505778">
                  <a:extLst>
                    <a:ext uri="{9D8B030D-6E8A-4147-A177-3AD203B41FA5}">
                      <a16:colId xmlns:a16="http://schemas.microsoft.com/office/drawing/2014/main" val="3453573693"/>
                    </a:ext>
                  </a:extLst>
                </a:gridCol>
                <a:gridCol w="1414671">
                  <a:extLst>
                    <a:ext uri="{9D8B030D-6E8A-4147-A177-3AD203B41FA5}">
                      <a16:colId xmlns:a16="http://schemas.microsoft.com/office/drawing/2014/main" val="1428688920"/>
                    </a:ext>
                  </a:extLst>
                </a:gridCol>
                <a:gridCol w="1596886">
                  <a:extLst>
                    <a:ext uri="{9D8B030D-6E8A-4147-A177-3AD203B41FA5}">
                      <a16:colId xmlns:a16="http://schemas.microsoft.com/office/drawing/2014/main" val="1834700131"/>
                    </a:ext>
                  </a:extLst>
                </a:gridCol>
              </a:tblGrid>
              <a:tr h="511830">
                <a:tc>
                  <a:txBody>
                    <a:bodyPr/>
                    <a:lstStyle/>
                    <a:p>
                      <a:r>
                        <a:rPr lang="el-GR" sz="2000" b="1" dirty="0"/>
                        <a:t>γεωργία</a:t>
                      </a:r>
                      <a:endParaRPr lang="el-CY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b="1" dirty="0"/>
                        <a:t>κεραμική</a:t>
                      </a:r>
                      <a:endParaRPr lang="el-CY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b="1" dirty="0"/>
                        <a:t>μικροτεχνία</a:t>
                      </a:r>
                    </a:p>
                    <a:p>
                      <a:endParaRPr lang="el-CY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b="1" dirty="0"/>
                        <a:t>εμπόριο</a:t>
                      </a:r>
                      <a:endParaRPr lang="el-CY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b="1" dirty="0"/>
                        <a:t>υγεία &amp; ομορφιά</a:t>
                      </a:r>
                      <a:endParaRPr lang="el-CY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b="1" dirty="0"/>
                        <a:t>σχέσεις με άλλα κράτη</a:t>
                      </a:r>
                      <a:endParaRPr lang="el-CY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b="1" dirty="0"/>
                        <a:t>γραφή</a:t>
                      </a:r>
                      <a:endParaRPr lang="el-CY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b="1" dirty="0"/>
                        <a:t>περιβάλλον</a:t>
                      </a:r>
                      <a:endParaRPr lang="el-CY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575561"/>
                  </a:ext>
                </a:extLst>
              </a:tr>
              <a:tr h="1535491">
                <a:tc>
                  <a:txBody>
                    <a:bodyPr/>
                    <a:lstStyle/>
                    <a:p>
                      <a:endParaRPr lang="el-GR" sz="1200" b="0" dirty="0"/>
                    </a:p>
                    <a:p>
                      <a:r>
                        <a:rPr lang="el-GR" sz="1200" b="0" dirty="0"/>
                        <a:t>σιδερένιο άροτρο</a:t>
                      </a:r>
                    </a:p>
                    <a:p>
                      <a:r>
                        <a:rPr lang="el-GR" sz="1200" b="0" dirty="0"/>
                        <a:t>γεωργικά μηχανήματα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b="0" dirty="0"/>
                        <a:t>αγγεία που δίνουν την εντύπωση ότι είναι κατασκευασμένα από χαλκό</a:t>
                      </a:r>
                    </a:p>
                    <a:p>
                      <a:endParaRPr lang="el-CY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/>
                        <a:t>χρυσοχοΐα</a:t>
                      </a:r>
                    </a:p>
                    <a:p>
                      <a:r>
                        <a:rPr lang="el-GR" sz="1200" dirty="0"/>
                        <a:t>αργυροχοΐα </a:t>
                      </a:r>
                      <a:endParaRPr lang="el-CY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/>
                        <a:t>εξαγωγές σε Κρήτη, νησιά Αιγαίου, Αίγυπτο &amp; Συρία,</a:t>
                      </a:r>
                    </a:p>
                    <a:p>
                      <a:r>
                        <a:rPr lang="el-GR" sz="1200" dirty="0"/>
                        <a:t>εισαγωγή χρυσού, πολύτιμων  λίθων</a:t>
                      </a:r>
                    </a:p>
                    <a:p>
                      <a:endParaRPr lang="el-G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/>
                        <a:t>κατασκευή φαρμάκων και καλλυντικών </a:t>
                      </a:r>
                      <a:endParaRPr lang="el-CY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/>
                        <a:t>αλληλογραφία με  φαραώ Αιγύπτου</a:t>
                      </a:r>
                      <a:endParaRPr lang="el-CY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/>
                        <a:t>χρήση σφραγίδων και γραφής </a:t>
                      </a:r>
                    </a:p>
                    <a:p>
                      <a:r>
                        <a:rPr lang="el-GR" sz="1200" dirty="0"/>
                        <a:t>(</a:t>
                      </a:r>
                      <a:r>
                        <a:rPr lang="el-GR" sz="1200" dirty="0" err="1"/>
                        <a:t>κυπρομινωική</a:t>
                      </a:r>
                      <a:r>
                        <a:rPr lang="el-GR" sz="1200" dirty="0"/>
                        <a:t> και </a:t>
                      </a:r>
                      <a:r>
                        <a:rPr lang="el-GR" sz="1200" dirty="0" err="1"/>
                        <a:t>κυπροσυλλαβική</a:t>
                      </a:r>
                      <a:r>
                        <a:rPr lang="el-GR" sz="1200" dirty="0"/>
                        <a:t> γραφή)</a:t>
                      </a:r>
                      <a:endParaRPr lang="el-CY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/>
                        <a:t>τεράστιες  ποσότητες ξυλείας στην κατεργασία του χαλκού</a:t>
                      </a:r>
                      <a:endParaRPr lang="el-CY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680954"/>
                  </a:ext>
                </a:extLst>
              </a:tr>
            </a:tbl>
          </a:graphicData>
        </a:graphic>
      </p:graphicFrame>
      <p:pic>
        <p:nvPicPr>
          <p:cNvPr id="5" name="Εικόνα 4">
            <a:extLst>
              <a:ext uri="{FF2B5EF4-FFF2-40B4-BE49-F238E27FC236}">
                <a16:creationId xmlns:a16="http://schemas.microsoft.com/office/drawing/2014/main" id="{F1908CC4-498D-D75E-A3FB-F70F25A5F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27975" r="8769" b="7818"/>
          <a:stretch/>
        </p:blipFill>
        <p:spPr>
          <a:xfrm>
            <a:off x="72887" y="4179994"/>
            <a:ext cx="12046225" cy="2236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ED213F-0EFE-0353-2660-D2B58451D4C7}"/>
              </a:ext>
            </a:extLst>
          </p:cNvPr>
          <p:cNvSpPr txBox="1"/>
          <p:nvPr/>
        </p:nvSpPr>
        <p:spPr>
          <a:xfrm>
            <a:off x="1076944" y="6416525"/>
            <a:ext cx="105421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</a:t>
            </a:r>
            <a:r>
              <a:rPr lang="el-GR" dirty="0" err="1"/>
              <a:t>σσ</a:t>
            </a:r>
            <a:r>
              <a:rPr lang="el-GR" dirty="0"/>
              <a:t>. 350-351.</a:t>
            </a:r>
          </a:p>
        </p:txBody>
      </p:sp>
    </p:spTree>
    <p:extLst>
      <p:ext uri="{BB962C8B-B14F-4D97-AF65-F5344CB8AC3E}">
        <p14:creationId xmlns:p14="http://schemas.microsoft.com/office/powerpoint/2010/main" val="2719840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5A68F-3FF4-6DFB-D30B-0A8A84065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2305EEA2-CE52-7A71-1409-15C9C134B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E66203D6-7819-D9E2-93E3-D04888E7CC9C}"/>
              </a:ext>
            </a:extLst>
          </p:cNvPr>
          <p:cNvSpPr/>
          <p:nvPr/>
        </p:nvSpPr>
        <p:spPr>
          <a:xfrm>
            <a:off x="6536171" y="252145"/>
            <a:ext cx="5265304" cy="4777055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/>
              <a:t>Συσχέτιση χαλκού με θρησκεία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97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32370F4-3E6E-6B40-E803-2B096AE8AF60}"/>
              </a:ext>
            </a:extLst>
          </p:cNvPr>
          <p:cNvSpPr/>
          <p:nvPr/>
        </p:nvSpPr>
        <p:spPr>
          <a:xfrm>
            <a:off x="133620" y="4522737"/>
            <a:ext cx="6089371" cy="21847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α. μαρμάρινο ειδώλιο αρπιστή  από την Κέρο</a:t>
            </a:r>
          </a:p>
          <a:p>
            <a:r>
              <a:rPr lang="el-GR" dirty="0">
                <a:solidFill>
                  <a:schemeClr val="tx1"/>
                </a:solidFill>
              </a:rPr>
              <a:t>β. ο δίσκος της Φαιστού  </a:t>
            </a:r>
          </a:p>
          <a:p>
            <a:r>
              <a:rPr lang="el-GR" dirty="0">
                <a:solidFill>
                  <a:schemeClr val="tx1"/>
                </a:solidFill>
              </a:rPr>
              <a:t>γ. ειδώλιο από  φαγεντιανή της θεάς με τα φίδια</a:t>
            </a:r>
          </a:p>
          <a:p>
            <a:r>
              <a:rPr lang="el-GR" dirty="0">
                <a:solidFill>
                  <a:schemeClr val="tx1"/>
                </a:solidFill>
              </a:rPr>
              <a:t>δ. κερασφόρος θεός της </a:t>
            </a:r>
            <a:r>
              <a:rPr lang="el-GR" dirty="0" err="1">
                <a:solidFill>
                  <a:schemeClr val="tx1"/>
                </a:solidFill>
              </a:rPr>
              <a:t>Έγκωμης</a:t>
            </a:r>
            <a:endParaRPr lang="el-GR" dirty="0">
              <a:solidFill>
                <a:schemeClr val="tx1"/>
              </a:solidFill>
            </a:endParaRPr>
          </a:p>
          <a:p>
            <a:r>
              <a:rPr lang="el-GR" dirty="0">
                <a:solidFill>
                  <a:schemeClr val="tx1"/>
                </a:solidFill>
              </a:rPr>
              <a:t>ε. αγαλματίδιο θεού που πατά σε τάλαντο χαλκού</a:t>
            </a:r>
          </a:p>
          <a:p>
            <a:r>
              <a:rPr lang="el-GR" dirty="0" err="1">
                <a:solidFill>
                  <a:schemeClr val="tx1"/>
                </a:solidFill>
              </a:rPr>
              <a:t>στ</a:t>
            </a:r>
            <a:r>
              <a:rPr lang="el-GR" dirty="0">
                <a:solidFill>
                  <a:schemeClr val="tx1"/>
                </a:solidFill>
              </a:rPr>
              <a:t>.</a:t>
            </a:r>
            <a:r>
              <a:rPr lang="el-GR" i="0" dirty="0">
                <a:solidFill>
                  <a:schemeClr val="tx1"/>
                </a:solidFill>
                <a:effectLst/>
              </a:rPr>
              <a:t> </a:t>
            </a:r>
            <a:r>
              <a:rPr lang="el-GR" b="0" i="0" dirty="0">
                <a:solidFill>
                  <a:srgbClr val="000000"/>
                </a:solidFill>
                <a:effectLst/>
              </a:rPr>
              <a:t>χρυσό δαχτυλίδι της Τίρυνθας στο οποίο εικονίζεται η «</a:t>
            </a:r>
            <a:r>
              <a:rPr lang="el-GR" b="0" i="0" dirty="0" err="1">
                <a:solidFill>
                  <a:srgbClr val="000000"/>
                </a:solidFill>
                <a:effectLst/>
              </a:rPr>
              <a:t>Πότνια</a:t>
            </a:r>
            <a:r>
              <a:rPr lang="el-GR" b="0" i="0" dirty="0">
                <a:solidFill>
                  <a:srgbClr val="000000"/>
                </a:solidFill>
                <a:effectLst/>
              </a:rPr>
              <a:t>»</a:t>
            </a:r>
          </a:p>
          <a:p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κείμενο, βιβλίο, τέχν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A1ABEE6-1812-39CA-FCA5-7DD72F527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t="48596" r="21932" b="11096"/>
          <a:stretch/>
        </p:blipFill>
        <p:spPr>
          <a:xfrm rot="5400000">
            <a:off x="3192303" y="901170"/>
            <a:ext cx="2995591" cy="14941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 descr="Εικόνα που περιέχει κείμενο, βιβλίο, τέχνη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67831F86-2316-E73C-ADE4-C4695FD09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5" r="32174" b="15942"/>
          <a:stretch/>
        </p:blipFill>
        <p:spPr>
          <a:xfrm>
            <a:off x="172278" y="118669"/>
            <a:ext cx="1762539" cy="2995590"/>
          </a:xfrm>
          <a:prstGeom prst="rect">
            <a:avLst/>
          </a:prstGeom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54B07736-9408-54F4-7734-245AC416F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87" y="92378"/>
            <a:ext cx="2020624" cy="30273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15CB0E4-5E5C-504E-854B-67F9EEA50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5" t="10838" r="22166" b="46892"/>
          <a:stretch/>
        </p:blipFill>
        <p:spPr>
          <a:xfrm rot="5400000">
            <a:off x="7080842" y="768825"/>
            <a:ext cx="3027020" cy="1663847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5B6222C-1F13-3079-AC4F-737128C07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8" b="44589"/>
          <a:stretch/>
        </p:blipFill>
        <p:spPr>
          <a:xfrm rot="5400000">
            <a:off x="1417666" y="784541"/>
            <a:ext cx="2995589" cy="1663847"/>
          </a:xfrm>
          <a:prstGeom prst="rect">
            <a:avLst/>
          </a:prstGeom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06AEB13D-7BB1-8DF4-99F9-B5B9F8BD302A}"/>
              </a:ext>
            </a:extLst>
          </p:cNvPr>
          <p:cNvSpPr/>
          <p:nvPr/>
        </p:nvSpPr>
        <p:spPr>
          <a:xfrm>
            <a:off x="172278" y="3273287"/>
            <a:ext cx="1762539" cy="872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1.  ………….</a:t>
            </a:r>
            <a:endParaRPr lang="el-CY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0310E8B4-E5AF-37BF-EA92-521E3B06CB21}"/>
              </a:ext>
            </a:extLst>
          </p:cNvPr>
          <p:cNvSpPr/>
          <p:nvPr/>
        </p:nvSpPr>
        <p:spPr>
          <a:xfrm>
            <a:off x="3947820" y="3264477"/>
            <a:ext cx="1762539" cy="872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3.  ………….</a:t>
            </a:r>
            <a:endParaRPr lang="el-CY" dirty="0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B60D1444-9F82-A4C2-E433-53DCB03B752D}"/>
              </a:ext>
            </a:extLst>
          </p:cNvPr>
          <p:cNvSpPr/>
          <p:nvPr/>
        </p:nvSpPr>
        <p:spPr>
          <a:xfrm>
            <a:off x="5875572" y="3279913"/>
            <a:ext cx="1762539" cy="872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4.  ………….</a:t>
            </a:r>
            <a:endParaRPr lang="el-CY" dirty="0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4AE6471B-3C5C-92D5-5E7E-2C8F8FAD2535}"/>
              </a:ext>
            </a:extLst>
          </p:cNvPr>
          <p:cNvSpPr/>
          <p:nvPr/>
        </p:nvSpPr>
        <p:spPr>
          <a:xfrm>
            <a:off x="7968537" y="3269974"/>
            <a:ext cx="1762539" cy="872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5.  ………….</a:t>
            </a:r>
            <a:endParaRPr lang="el-CY" dirty="0"/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B7EF3E96-30EF-17A0-9FDE-284F5AAE9099}"/>
              </a:ext>
            </a:extLst>
          </p:cNvPr>
          <p:cNvSpPr/>
          <p:nvPr/>
        </p:nvSpPr>
        <p:spPr>
          <a:xfrm>
            <a:off x="10257183" y="3320799"/>
            <a:ext cx="1762539" cy="872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6.  ………….</a:t>
            </a:r>
            <a:endParaRPr lang="el-CY" dirty="0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C7E0BC5D-F6F5-4D98-4BBA-BFD9389547FA}"/>
              </a:ext>
            </a:extLst>
          </p:cNvPr>
          <p:cNvSpPr/>
          <p:nvPr/>
        </p:nvSpPr>
        <p:spPr>
          <a:xfrm>
            <a:off x="2056514" y="3273286"/>
            <a:ext cx="1762539" cy="872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2.  ………….</a:t>
            </a:r>
            <a:endParaRPr lang="el-CY" dirty="0"/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13052823-85D8-30CA-130D-B4A07727BC15}"/>
              </a:ext>
            </a:extLst>
          </p:cNvPr>
          <p:cNvSpPr/>
          <p:nvPr/>
        </p:nvSpPr>
        <p:spPr>
          <a:xfrm>
            <a:off x="6627799" y="4489064"/>
            <a:ext cx="5261113" cy="19348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Κυκλαδικός  πολιτισμός  :  ________</a:t>
            </a:r>
          </a:p>
          <a:p>
            <a:pPr algn="ctr"/>
            <a:r>
              <a:rPr lang="el-GR" dirty="0"/>
              <a:t>Μινωικός  πολιτισμός : ______   _______</a:t>
            </a:r>
          </a:p>
          <a:p>
            <a:pPr algn="ctr"/>
            <a:r>
              <a:rPr lang="el-GR" dirty="0"/>
              <a:t>Μυκηναϊκός  πολιτισμός : _______</a:t>
            </a:r>
          </a:p>
          <a:p>
            <a:pPr algn="ctr"/>
            <a:r>
              <a:rPr lang="el-GR" sz="1800" dirty="0"/>
              <a:t>Η Εποχή του Χαλκού στην Κύπρο :</a:t>
            </a:r>
            <a:r>
              <a:rPr lang="el-GR" dirty="0"/>
              <a:t> ______   _______  </a:t>
            </a:r>
            <a:endParaRPr lang="el-CY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E4545B-6B4A-8D2D-E43D-736BA2E1184D}"/>
              </a:ext>
            </a:extLst>
          </p:cNvPr>
          <p:cNvSpPr txBox="1"/>
          <p:nvPr/>
        </p:nvSpPr>
        <p:spPr>
          <a:xfrm>
            <a:off x="133620" y="87238"/>
            <a:ext cx="97743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Να αντιστοιχίσετε τις πιο κάτω λεζάντες με τα έργα τέχνης της Εποχής  του Χαλκού. </a:t>
            </a:r>
          </a:p>
        </p:txBody>
      </p:sp>
      <p:pic>
        <p:nvPicPr>
          <p:cNvPr id="23" name="Εικόνα 22" descr="Εικόνα που περιέχει κείμενο, βιβλίο, γραφικός χαρακτήρας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ED8B8C0-E355-501F-E0B9-D9FD4E6CAA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1981" r="36377" b="56729"/>
          <a:stretch/>
        </p:blipFill>
        <p:spPr>
          <a:xfrm>
            <a:off x="9508214" y="456570"/>
            <a:ext cx="2683786" cy="26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6389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1220</Words>
  <Application>Microsoft Office PowerPoint</Application>
  <PresentationFormat>Ευρεία οθόνη</PresentationFormat>
  <Paragraphs>207</Paragraphs>
  <Slides>28</Slides>
  <Notes>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Roboto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Πώς επηρέασε τη ζωή των κατοίκων της Κύπρου η εκμετάλλευση των κοιτασμάτων χαλκού;</vt:lpstr>
      <vt:lpstr>Πώς επηρέασε τη ζωή των κατοίκων της Κύπρου η εκμετάλλευση των κοιτασμάτων χαλκού;</vt:lpstr>
      <vt:lpstr>Πώς επηρέασε τη ζωή των κατοίκων της Κύπρου η εκμετάλλευση των κοιτασμάτων χαλκού;</vt:lpstr>
      <vt:lpstr>Πώς επηρέασε τη ζωή των κατοίκων της Κύπρου η εκμετάλλευση των κοιτασμάτων χαλκού;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ΕΛΕΝΗ ΧΑΡΑΛΑΜΠΟΥΣ</dc:creator>
  <cp:lastModifiedBy>ΕΛΕΝΗ ΧΑΡΑΛΑΜΠΟΥΣ</cp:lastModifiedBy>
  <cp:revision>1</cp:revision>
  <dcterms:created xsi:type="dcterms:W3CDTF">2025-12-03T11:40:03Z</dcterms:created>
  <dcterms:modified xsi:type="dcterms:W3CDTF">2025-12-03T12:39:42Z</dcterms:modified>
</cp:coreProperties>
</file>