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32" r:id="rId2"/>
    <p:sldId id="453" r:id="rId3"/>
    <p:sldId id="403" r:id="rId4"/>
    <p:sldId id="406" r:id="rId5"/>
    <p:sldId id="407" r:id="rId6"/>
    <p:sldId id="408" r:id="rId7"/>
    <p:sldId id="409" r:id="rId8"/>
    <p:sldId id="410" r:id="rId9"/>
    <p:sldId id="474" r:id="rId10"/>
    <p:sldId id="476" r:id="rId11"/>
    <p:sldId id="475" r:id="rId12"/>
    <p:sldId id="477" r:id="rId13"/>
    <p:sldId id="404" r:id="rId14"/>
    <p:sldId id="430" r:id="rId15"/>
    <p:sldId id="385" r:id="rId16"/>
    <p:sldId id="445" r:id="rId17"/>
    <p:sldId id="434" r:id="rId18"/>
    <p:sldId id="440" r:id="rId19"/>
    <p:sldId id="442" r:id="rId20"/>
    <p:sldId id="464" r:id="rId21"/>
    <p:sldId id="469" r:id="rId22"/>
    <p:sldId id="457" r:id="rId23"/>
    <p:sldId id="466" r:id="rId24"/>
    <p:sldId id="470" r:id="rId25"/>
    <p:sldId id="456" r:id="rId26"/>
    <p:sldId id="465" r:id="rId27"/>
    <p:sldId id="471" r:id="rId28"/>
    <p:sldId id="458" r:id="rId29"/>
    <p:sldId id="468" r:id="rId30"/>
    <p:sldId id="472" r:id="rId31"/>
    <p:sldId id="459" r:id="rId32"/>
    <p:sldId id="463" r:id="rId33"/>
    <p:sldId id="473" r:id="rId34"/>
    <p:sldId id="461" r:id="rId35"/>
    <p:sldId id="449" r:id="rId36"/>
    <p:sldId id="396" r:id="rId37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66762" autoAdjust="0"/>
  </p:normalViewPr>
  <p:slideViewPr>
    <p:cSldViewPr snapToGrid="0">
      <p:cViewPr varScale="1">
        <p:scale>
          <a:sx n="42" d="100"/>
          <a:sy n="42" d="100"/>
        </p:scale>
        <p:origin x="14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4BB7-B2C0-C739-CD39-2049923D8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532953F-23EF-4A8A-80AE-77B30FAFB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6C24442-2E25-54F8-649B-09CA3B1D5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CD5F88-037B-38B6-4404-8C1193C6BC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3853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2B6D6-F051-9DBD-F66A-69AAD749F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A563971-1705-0535-3A2D-0E0C1D218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D4F29CC-767E-E59C-942A-AA1F6018C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4C359E-7419-C119-19B8-C93BF2FEC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34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0336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3/12/2025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mailto:elenecharalampous72@gmail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2058797" y="1606710"/>
            <a:ext cx="8355643" cy="3644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1600" b="1" dirty="0"/>
              <a:t>18</a:t>
            </a:r>
            <a:r>
              <a:rPr lang="el-GR" sz="1600" b="1" baseline="30000" dirty="0"/>
              <a:t>ο</a:t>
            </a:r>
            <a:r>
              <a:rPr lang="el-GR" sz="1600" b="1" dirty="0"/>
              <a:t> ΜΑΘΗΜΑ : Η Εποχή του Χαλκού στην Κύπρο (2500 – 1050 π.Χ.) </a:t>
            </a:r>
            <a:endParaRPr lang="el-GR" sz="1600" b="1" dirty="0">
              <a:solidFill>
                <a:schemeClr val="tx1"/>
              </a:solidFill>
            </a:endParaRPr>
          </a:p>
          <a:p>
            <a:pPr algn="ctr"/>
            <a:endParaRPr lang="el-GR" sz="1600" b="1" dirty="0"/>
          </a:p>
          <a:p>
            <a:pPr algn="ctr"/>
            <a:r>
              <a:rPr lang="el-GR" sz="1600" b="1" dirty="0"/>
              <a:t>Μινωικές και μυκηναϊκές επιδράσεις  :</a:t>
            </a:r>
          </a:p>
          <a:p>
            <a:pPr algn="ctr"/>
            <a:r>
              <a:rPr lang="el-GR" sz="1600" b="1" dirty="0"/>
              <a:t>γλώσσα</a:t>
            </a:r>
            <a:r>
              <a:rPr lang="el-GR" sz="1600" dirty="0"/>
              <a:t> : ελληνική γλώσσα </a:t>
            </a:r>
          </a:p>
          <a:p>
            <a:pPr algn="ctr"/>
            <a:r>
              <a:rPr lang="el-GR" sz="1600" b="1" dirty="0"/>
              <a:t>γραφή</a:t>
            </a:r>
            <a:r>
              <a:rPr lang="el-GR" sz="1600" dirty="0"/>
              <a:t> : </a:t>
            </a:r>
            <a:r>
              <a:rPr lang="el-GR" sz="1600" dirty="0" err="1"/>
              <a:t>κυπροσυλλαβική</a:t>
            </a:r>
            <a:r>
              <a:rPr lang="el-GR" sz="1600" dirty="0"/>
              <a:t>  (συγγενική με τη γραμμική Β’)</a:t>
            </a:r>
          </a:p>
          <a:p>
            <a:pPr algn="ctr"/>
            <a:r>
              <a:rPr lang="el-GR" sz="1600" b="1" dirty="0"/>
              <a:t>θρησκεία</a:t>
            </a:r>
            <a:r>
              <a:rPr lang="el-GR" sz="1600" dirty="0"/>
              <a:t> : βωμοί με κέρατα, άγαλμα Απόλλωνα του </a:t>
            </a:r>
            <a:r>
              <a:rPr lang="el-GR" sz="1600" dirty="0" err="1"/>
              <a:t>Κεραιάτη</a:t>
            </a:r>
            <a:r>
              <a:rPr lang="el-GR" sz="1600" dirty="0"/>
              <a:t>  &amp; εργαστήρια  συγκοινωνούν με ναούς </a:t>
            </a:r>
          </a:p>
          <a:p>
            <a:pPr algn="ctr"/>
            <a:r>
              <a:rPr lang="el-GR" sz="1600" b="1" dirty="0"/>
              <a:t>τέχνη</a:t>
            </a:r>
            <a:r>
              <a:rPr lang="el-GR" sz="1600" dirty="0"/>
              <a:t> : τεχνική / μοτίβα κεραμικής &amp; μικροτεχνίας</a:t>
            </a:r>
            <a:endParaRPr lang="en-US" sz="1600" dirty="0"/>
          </a:p>
          <a:p>
            <a:pPr algn="ctr"/>
            <a:r>
              <a:rPr lang="el-GR" sz="1600" b="1" dirty="0"/>
              <a:t>θεσμοί</a:t>
            </a:r>
            <a:r>
              <a:rPr lang="el-GR" sz="1600" dirty="0"/>
              <a:t> : βασιλεία</a:t>
            </a:r>
            <a:r>
              <a:rPr lang="en-US" sz="1600" dirty="0"/>
              <a:t> -</a:t>
            </a:r>
            <a:r>
              <a:rPr lang="el-GR" sz="1600" dirty="0"/>
              <a:t>κυπριακά βασίλεια </a:t>
            </a:r>
          </a:p>
          <a:p>
            <a:pPr algn="ctr"/>
            <a:r>
              <a:rPr lang="el-GR" sz="1600" b="1" dirty="0"/>
              <a:t>έθιμα</a:t>
            </a:r>
            <a:r>
              <a:rPr lang="el-GR" sz="1600" dirty="0"/>
              <a:t> :  καύση νεκρών, μεταφορά τους  με  άρμα, θυσία των αλόγων </a:t>
            </a:r>
          </a:p>
          <a:p>
            <a:pPr algn="ctr"/>
            <a:r>
              <a:rPr lang="el-GR" sz="1600" b="1" dirty="0"/>
              <a:t>αρχιτεκτονική &amp; πολεοδομικό σύστημα </a:t>
            </a:r>
            <a:r>
              <a:rPr lang="el-GR" sz="1600" dirty="0"/>
              <a:t>: κυκλώπεια τείχη,  φαρδιοί  ευθύγραμμοι δρόμοι, πελεκητές πέτρες, ανάκτορο τύπου  μεγάρου</a:t>
            </a:r>
          </a:p>
          <a:p>
            <a:pPr algn="ctr"/>
            <a:endParaRPr lang="el-GR" sz="20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E32AD28-7F08-9564-AF3E-DD6886AE69BB}"/>
              </a:ext>
            </a:extLst>
          </p:cNvPr>
          <p:cNvSpPr/>
          <p:nvPr/>
        </p:nvSpPr>
        <p:spPr>
          <a:xfrm rot="20919887">
            <a:off x="8249385" y="5267751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3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D1C9E-8E5A-52F7-2C25-BB4E74707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βιβλίο, κείμενο, χαρτί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2203A79-0441-EED3-F14D-D545BB83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12666" r="17111" b="8519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BEE96-9045-5E03-83FC-1420B716302A}"/>
              </a:ext>
            </a:extLst>
          </p:cNvPr>
          <p:cNvSpPr txBox="1"/>
          <p:nvPr/>
        </p:nvSpPr>
        <p:spPr>
          <a:xfrm>
            <a:off x="5882640" y="5536615"/>
            <a:ext cx="6309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Ο πολιτισμός της προϊστορικής Κύπρου</a:t>
            </a:r>
            <a:r>
              <a:rPr lang="el-GR" dirty="0"/>
              <a:t>, Εκδοτική Αθηνών, Αθήνα </a:t>
            </a:r>
            <a:r>
              <a:rPr lang="en-US" dirty="0"/>
              <a:t>1976</a:t>
            </a:r>
            <a:r>
              <a:rPr lang="el-GR" dirty="0"/>
              <a:t>, σελ. 145.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0990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CCBA0-B903-E9AB-E0C9-D88F69B47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ζωγραφική, χάρτης, βουνό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1A40267-56AD-87F9-0CCC-F97EC6F9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5" r="9111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βιβλίο, χαρτί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FE0C604-38A8-6652-D1C8-B22C1FAF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66605" r="24093" b="22034"/>
          <a:stretch>
            <a:fillRect/>
          </a:stretch>
        </p:blipFill>
        <p:spPr>
          <a:xfrm>
            <a:off x="4495800" y="126414"/>
            <a:ext cx="7455892" cy="1367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082F9-9CE3-626A-DC97-8F1AA257FF12}"/>
              </a:ext>
            </a:extLst>
          </p:cNvPr>
          <p:cNvSpPr txBox="1"/>
          <p:nvPr/>
        </p:nvSpPr>
        <p:spPr>
          <a:xfrm>
            <a:off x="2484120" y="6085255"/>
            <a:ext cx="6309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Ο πολιτισμός της προϊστορικής Κύπρου</a:t>
            </a:r>
            <a:r>
              <a:rPr lang="el-GR" dirty="0"/>
              <a:t>, Εκδοτική Αθηνών, Αθήνα </a:t>
            </a:r>
            <a:r>
              <a:rPr lang="en-US" dirty="0"/>
              <a:t>1976</a:t>
            </a:r>
            <a:r>
              <a:rPr lang="el-GR" dirty="0"/>
              <a:t>, σελ. 64.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88407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ατικό, χάρτινο προϊόν, βιβλί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7D2E1C3-2E41-8736-63A4-BF0757E07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0001" r="15833" b="21111"/>
          <a:stretch>
            <a:fillRect/>
          </a:stretch>
        </p:blipFill>
        <p:spPr>
          <a:xfrm>
            <a:off x="0" y="0"/>
            <a:ext cx="12192000" cy="697992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ατικό, βιβλίο, χαρτί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6E29FD9E-FE42-8F9B-7F9E-D5EC272E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1" t="27980" r="21493" b="25474"/>
          <a:stretch>
            <a:fillRect/>
          </a:stretch>
        </p:blipFill>
        <p:spPr>
          <a:xfrm rot="5400000">
            <a:off x="647698" y="3238498"/>
            <a:ext cx="3093724" cy="4389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E5D44-5034-BC3E-B1C2-F042809C4AC7}"/>
              </a:ext>
            </a:extLst>
          </p:cNvPr>
          <p:cNvSpPr txBox="1"/>
          <p:nvPr/>
        </p:nvSpPr>
        <p:spPr>
          <a:xfrm>
            <a:off x="5669280" y="6211669"/>
            <a:ext cx="6309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Ο πολιτισμός της προϊστορικής Κύπρου</a:t>
            </a:r>
            <a:r>
              <a:rPr lang="el-GR" dirty="0"/>
              <a:t>, Εκδοτική Αθηνών, Αθήνα </a:t>
            </a:r>
            <a:r>
              <a:rPr lang="en-US" dirty="0"/>
              <a:t>1976</a:t>
            </a:r>
            <a:r>
              <a:rPr lang="el-GR" dirty="0"/>
              <a:t>, σελ. 146.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5563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6E82-B6EB-5952-B5BD-71FE81FB7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,482 ήλιος ζωγραφική Watercolor Στοκ Φωτογραφίες - Δωρεάν ...">
            <a:extLst>
              <a:ext uri="{FF2B5EF4-FFF2-40B4-BE49-F238E27FC236}">
                <a16:creationId xmlns:a16="http://schemas.microsoft.com/office/drawing/2014/main" id="{663574B7-69E7-C7F8-8C0E-C818D2608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1460" r="8384" b="12091"/>
          <a:stretch/>
        </p:blipFill>
        <p:spPr bwMode="auto">
          <a:xfrm rot="19644386">
            <a:off x="3586191" y="977389"/>
            <a:ext cx="5400642" cy="4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1474DC3-D646-DD82-97B1-D7ABAA210499}"/>
              </a:ext>
            </a:extLst>
          </p:cNvPr>
          <p:cNvSpPr/>
          <p:nvPr/>
        </p:nvSpPr>
        <p:spPr>
          <a:xfrm>
            <a:off x="4584861" y="1855576"/>
            <a:ext cx="3464707" cy="227171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ΕΞΕΛΛΗΝΙΣΜΟΣ</a:t>
            </a:r>
            <a:endParaRPr lang="el-CY" sz="2400" dirty="0">
              <a:solidFill>
                <a:schemeClr val="tx1"/>
              </a:solidFill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CA56A0B5-E9B5-EB40-8545-3D27EA0E4A5E}"/>
              </a:ext>
            </a:extLst>
          </p:cNvPr>
          <p:cNvSpPr/>
          <p:nvPr/>
        </p:nvSpPr>
        <p:spPr>
          <a:xfrm>
            <a:off x="267100" y="5229752"/>
            <a:ext cx="5047850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κυκλώπεια τείχη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9EE36B5F-B458-EC02-C922-39F233AB594E}"/>
              </a:ext>
            </a:extLst>
          </p:cNvPr>
          <p:cNvSpPr/>
          <p:nvPr/>
        </p:nvSpPr>
        <p:spPr>
          <a:xfrm>
            <a:off x="267100" y="3007860"/>
            <a:ext cx="4628750" cy="1282501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βωμοί με τα ιερά κέρατα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43AB0C8-F91F-4335-AAF2-919ADC8DDB4F}"/>
              </a:ext>
            </a:extLst>
          </p:cNvPr>
          <p:cNvSpPr/>
          <p:nvPr/>
        </p:nvSpPr>
        <p:spPr>
          <a:xfrm>
            <a:off x="133574" y="1468394"/>
            <a:ext cx="4762275" cy="1282501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άγαλμα Απόλλωνα </a:t>
            </a:r>
            <a:r>
              <a:rPr lang="el-GR" sz="4000" dirty="0" err="1"/>
              <a:t>Κεραιάτη</a:t>
            </a:r>
            <a:r>
              <a:rPr lang="el-GR" sz="4000" dirty="0"/>
              <a:t> 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05C401A-B23C-A754-035E-37C1A546A161}"/>
              </a:ext>
            </a:extLst>
          </p:cNvPr>
          <p:cNvSpPr/>
          <p:nvPr/>
        </p:nvSpPr>
        <p:spPr>
          <a:xfrm>
            <a:off x="133575" y="72919"/>
            <a:ext cx="7860295" cy="1282501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μοτίβα / τεχνικές μικροτεχνίας / κεραμικής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01F8D80-25AA-E477-84B1-994E28BAA368}"/>
              </a:ext>
            </a:extLst>
          </p:cNvPr>
          <p:cNvSpPr/>
          <p:nvPr/>
        </p:nvSpPr>
        <p:spPr>
          <a:xfrm>
            <a:off x="7677174" y="247969"/>
            <a:ext cx="4247728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θεσμός βασιλείας</a:t>
            </a:r>
            <a:endParaRPr lang="el-CY" sz="4000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C0A57417-401E-726F-C235-853CF4A63876}"/>
              </a:ext>
            </a:extLst>
          </p:cNvPr>
          <p:cNvSpPr/>
          <p:nvPr/>
        </p:nvSpPr>
        <p:spPr>
          <a:xfrm>
            <a:off x="5738761" y="5957520"/>
            <a:ext cx="5047850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καύση νεκρών</a:t>
            </a:r>
            <a:endParaRPr lang="el-CY" sz="4000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D602B04A-649B-C5BB-B103-EA403C6BEBD7}"/>
              </a:ext>
            </a:extLst>
          </p:cNvPr>
          <p:cNvSpPr/>
          <p:nvPr/>
        </p:nvSpPr>
        <p:spPr>
          <a:xfrm>
            <a:off x="7296152" y="3325314"/>
            <a:ext cx="4700694" cy="118915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μεταφορά του νεκρού  σε άρμα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10ABD977-C2E0-E232-3A1B-423DA920BC68}"/>
              </a:ext>
            </a:extLst>
          </p:cNvPr>
          <p:cNvSpPr/>
          <p:nvPr/>
        </p:nvSpPr>
        <p:spPr>
          <a:xfrm>
            <a:off x="7758025" y="2473077"/>
            <a:ext cx="4414219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κτερίσματα</a:t>
            </a:r>
            <a:endParaRPr lang="el-CY" sz="4000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9A9C887B-A5B2-BD1F-E08E-F0B1D1B0BEC8}"/>
              </a:ext>
            </a:extLst>
          </p:cNvPr>
          <p:cNvSpPr/>
          <p:nvPr/>
        </p:nvSpPr>
        <p:spPr>
          <a:xfrm>
            <a:off x="400780" y="6006897"/>
            <a:ext cx="5047850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θυσία του αλόγου</a:t>
            </a:r>
            <a:endParaRPr lang="el-CY" sz="4000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2FED383A-41E2-5255-3BEB-93855D20983C}"/>
              </a:ext>
            </a:extLst>
          </p:cNvPr>
          <p:cNvSpPr/>
          <p:nvPr/>
        </p:nvSpPr>
        <p:spPr>
          <a:xfrm>
            <a:off x="7357731" y="935201"/>
            <a:ext cx="4700694" cy="1189157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επικράτηση ελληνικής γλώσσας</a:t>
            </a:r>
            <a:endParaRPr lang="el-CY" sz="4000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752089ED-37F5-6E1C-60DF-050B9C1FFCEF}"/>
              </a:ext>
            </a:extLst>
          </p:cNvPr>
          <p:cNvSpPr/>
          <p:nvPr/>
        </p:nvSpPr>
        <p:spPr>
          <a:xfrm>
            <a:off x="133575" y="4479908"/>
            <a:ext cx="5047850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πελεκητές πέτρες</a:t>
            </a:r>
            <a:endParaRPr lang="el-CY" sz="4000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1B5FC75D-CCF0-6C1A-3B97-C13180772A0B}"/>
              </a:ext>
            </a:extLst>
          </p:cNvPr>
          <p:cNvSpPr/>
          <p:nvPr/>
        </p:nvSpPr>
        <p:spPr>
          <a:xfrm>
            <a:off x="6877052" y="4698185"/>
            <a:ext cx="5047850" cy="10541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ανάκτορο τύπου μεγάρου</a:t>
            </a:r>
            <a:endParaRPr lang="el-CY" sz="4000" dirty="0"/>
          </a:p>
        </p:txBody>
      </p: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3A31322C-759E-E167-8BE5-BA8F64C7FA94}"/>
              </a:ext>
            </a:extLst>
          </p:cNvPr>
          <p:cNvCxnSpPr>
            <a:cxnSpLocks/>
          </p:cNvCxnSpPr>
          <p:nvPr/>
        </p:nvCxnSpPr>
        <p:spPr>
          <a:xfrm flipV="1">
            <a:off x="6864293" y="1130398"/>
            <a:ext cx="1079116" cy="154787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2F2AFCA9-6E15-4715-4B83-6E7913400D26}"/>
              </a:ext>
            </a:extLst>
          </p:cNvPr>
          <p:cNvCxnSpPr>
            <a:cxnSpLocks/>
          </p:cNvCxnSpPr>
          <p:nvPr/>
        </p:nvCxnSpPr>
        <p:spPr>
          <a:xfrm flipV="1">
            <a:off x="6647961" y="531302"/>
            <a:ext cx="1014454" cy="208951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70946A20-C0A6-5943-0038-6BE8337C384D}"/>
              </a:ext>
            </a:extLst>
          </p:cNvPr>
          <p:cNvCxnSpPr>
            <a:cxnSpLocks/>
          </p:cNvCxnSpPr>
          <p:nvPr/>
        </p:nvCxnSpPr>
        <p:spPr>
          <a:xfrm flipH="1">
            <a:off x="5019569" y="3524257"/>
            <a:ext cx="1324081" cy="285731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A23AF85D-3FA3-91BF-FFCD-F02080096576}"/>
              </a:ext>
            </a:extLst>
          </p:cNvPr>
          <p:cNvCxnSpPr>
            <a:cxnSpLocks/>
          </p:cNvCxnSpPr>
          <p:nvPr/>
        </p:nvCxnSpPr>
        <p:spPr>
          <a:xfrm flipH="1">
            <a:off x="4947625" y="3368710"/>
            <a:ext cx="1272100" cy="212422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0351568E-C955-95E6-95BB-935999C31B30}"/>
              </a:ext>
            </a:extLst>
          </p:cNvPr>
          <p:cNvCxnSpPr>
            <a:cxnSpLocks/>
          </p:cNvCxnSpPr>
          <p:nvPr/>
        </p:nvCxnSpPr>
        <p:spPr>
          <a:xfrm flipH="1">
            <a:off x="4824237" y="3170730"/>
            <a:ext cx="1057364" cy="166105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96D9D207-BF68-C140-C947-BE292D5C3563}"/>
              </a:ext>
            </a:extLst>
          </p:cNvPr>
          <p:cNvCxnSpPr>
            <a:cxnSpLocks/>
          </p:cNvCxnSpPr>
          <p:nvPr/>
        </p:nvCxnSpPr>
        <p:spPr>
          <a:xfrm flipH="1">
            <a:off x="4691008" y="3214070"/>
            <a:ext cx="966844" cy="4138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8DD9EE8E-72D9-BD88-DCD4-B24BB820AD23}"/>
              </a:ext>
            </a:extLst>
          </p:cNvPr>
          <p:cNvCxnSpPr/>
          <p:nvPr/>
        </p:nvCxnSpPr>
        <p:spPr>
          <a:xfrm flipH="1" flipV="1">
            <a:off x="5302053" y="693881"/>
            <a:ext cx="714375" cy="181569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>
            <a:extLst>
              <a:ext uri="{FF2B5EF4-FFF2-40B4-BE49-F238E27FC236}">
                <a16:creationId xmlns:a16="http://schemas.microsoft.com/office/drawing/2014/main" id="{139F7AC4-9487-9441-D3E3-ED9959D02C00}"/>
              </a:ext>
            </a:extLst>
          </p:cNvPr>
          <p:cNvCxnSpPr>
            <a:cxnSpLocks/>
          </p:cNvCxnSpPr>
          <p:nvPr/>
        </p:nvCxnSpPr>
        <p:spPr>
          <a:xfrm flipH="1" flipV="1">
            <a:off x="4638522" y="1632652"/>
            <a:ext cx="766861" cy="107490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14B37805-48A6-7D0F-70C9-92FD68ABB13B}"/>
              </a:ext>
            </a:extLst>
          </p:cNvPr>
          <p:cNvCxnSpPr>
            <a:cxnSpLocks/>
          </p:cNvCxnSpPr>
          <p:nvPr/>
        </p:nvCxnSpPr>
        <p:spPr>
          <a:xfrm>
            <a:off x="6398547" y="3319685"/>
            <a:ext cx="891110" cy="190494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Ευθύγραμμο βέλος σύνδεσης 34">
            <a:extLst>
              <a:ext uri="{FF2B5EF4-FFF2-40B4-BE49-F238E27FC236}">
                <a16:creationId xmlns:a16="http://schemas.microsoft.com/office/drawing/2014/main" id="{C939D9B5-883B-F8F8-3BB1-3533F859AA86}"/>
              </a:ext>
            </a:extLst>
          </p:cNvPr>
          <p:cNvCxnSpPr>
            <a:cxnSpLocks/>
          </p:cNvCxnSpPr>
          <p:nvPr/>
        </p:nvCxnSpPr>
        <p:spPr>
          <a:xfrm>
            <a:off x="6647961" y="3332275"/>
            <a:ext cx="1133172" cy="29561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Ευθύγραμμο βέλος σύνδεσης 35">
            <a:extLst>
              <a:ext uri="{FF2B5EF4-FFF2-40B4-BE49-F238E27FC236}">
                <a16:creationId xmlns:a16="http://schemas.microsoft.com/office/drawing/2014/main" id="{A49FA336-6DD5-F37A-D2C4-0F564B14F286}"/>
              </a:ext>
            </a:extLst>
          </p:cNvPr>
          <p:cNvCxnSpPr>
            <a:cxnSpLocks/>
          </p:cNvCxnSpPr>
          <p:nvPr/>
        </p:nvCxnSpPr>
        <p:spPr>
          <a:xfrm flipV="1">
            <a:off x="7000829" y="2509575"/>
            <a:ext cx="1170684" cy="70449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Ευθύγραμμο βέλος σύνδεσης 42">
            <a:extLst>
              <a:ext uri="{FF2B5EF4-FFF2-40B4-BE49-F238E27FC236}">
                <a16:creationId xmlns:a16="http://schemas.microsoft.com/office/drawing/2014/main" id="{D3299CED-8362-6A8F-10B7-8A6D12CE68C5}"/>
              </a:ext>
            </a:extLst>
          </p:cNvPr>
          <p:cNvCxnSpPr>
            <a:cxnSpLocks/>
          </p:cNvCxnSpPr>
          <p:nvPr/>
        </p:nvCxnSpPr>
        <p:spPr>
          <a:xfrm flipH="1">
            <a:off x="6235421" y="3686450"/>
            <a:ext cx="141179" cy="24696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5" y="1242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943170" y="323601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ταφικά  έθιμα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2099265" y="27688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άγαλμα Απόλλωνα του </a:t>
            </a:r>
            <a:r>
              <a:rPr lang="el-GR" sz="2800" b="1" dirty="0" err="1">
                <a:solidFill>
                  <a:schemeClr val="tx1"/>
                </a:solidFill>
              </a:rPr>
              <a:t>Κεραιάτη</a:t>
            </a:r>
            <a:endParaRPr lang="el-GR" sz="2800" b="1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934558" y="263387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tx1"/>
                </a:solidFill>
              </a:rPr>
              <a:t>κυπριακά βασίλεια</a:t>
            </a:r>
            <a:endParaRPr lang="el-CY" sz="2800" b="1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369538" y="3168215"/>
            <a:ext cx="4259612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>
                <a:solidFill>
                  <a:schemeClr val="tx1"/>
                </a:solidFill>
              </a:rPr>
              <a:t>κυπροσυλλαβική</a:t>
            </a:r>
            <a:endParaRPr lang="el-CY" sz="2800" b="1" dirty="0">
              <a:solidFill>
                <a:schemeClr val="tx1"/>
              </a:solidFill>
            </a:endParaRPr>
          </a:p>
          <a:p>
            <a:pPr algn="ctr"/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8441635" y="3275180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:</a:t>
            </a:r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αρχιτεκτονική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9C62F-A197-2242-C693-134F3B6E6880}"/>
              </a:ext>
            </a:extLst>
          </p:cNvPr>
          <p:cNvSpPr txBox="1"/>
          <p:nvPr/>
        </p:nvSpPr>
        <p:spPr>
          <a:xfrm>
            <a:off x="3046810" y="32443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5478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(σ. 1</a:t>
            </a:r>
            <a:r>
              <a:rPr lang="el-G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l-CY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-21)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Σύστημα γραφής  Κύπρου  </a:t>
            </a:r>
            <a:r>
              <a:rPr lang="el-GR" sz="3200" b="1" dirty="0" err="1"/>
              <a:t>αποκρυπτογραφημένο</a:t>
            </a:r>
            <a:endParaRPr lang="el-GR" sz="32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 err="1"/>
              <a:t>κυπροσυλλαβική</a:t>
            </a:r>
            <a:r>
              <a:rPr lang="el-GR" sz="4400" dirty="0"/>
              <a:t> γραφή </a:t>
            </a:r>
          </a:p>
          <a:p>
            <a:pPr marL="742950" indent="-742950">
              <a:buFontTx/>
              <a:buAutoNum type="arabicPeriod"/>
            </a:pPr>
            <a:r>
              <a:rPr lang="el-GR" sz="4400" dirty="0" err="1"/>
              <a:t>κυπρομινωική</a:t>
            </a:r>
            <a:r>
              <a:rPr lang="el-GR" sz="4400" dirty="0"/>
              <a:t> γραφή </a:t>
            </a:r>
            <a:endParaRPr lang="el-CY" sz="4400" dirty="0"/>
          </a:p>
          <a:p>
            <a:pPr marL="742950" indent="-742950">
              <a:buAutoNum type="arabicPeriod"/>
            </a:pPr>
            <a:endParaRPr lang="el-GR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F73EC-C385-508B-8284-85CBCEDF188E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F5B91-6918-D946-706C-E340B68A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F2C31D50-A161-1DA9-6BB4-37F51F4C2BCD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F7C865BB-C348-5AC5-D458-1C598E06C553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860E5738-27C9-35FD-F343-A80BB47C93E5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DB9A775-A06B-78A5-4220-04128F1B0055}"/>
              </a:ext>
            </a:extLst>
          </p:cNvPr>
          <p:cNvSpPr/>
          <p:nvPr/>
        </p:nvSpPr>
        <p:spPr>
          <a:xfrm>
            <a:off x="2993568" y="3539207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EB1928E-6D0C-22B1-2988-3C05F324C604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4229870B-1147-1E8A-8A09-92981D6420E1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0A099844-45CC-CCB9-8709-0A303FA8F9D7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F2452BDA-0696-71B0-843C-5324703E4086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9A4A0744-3E04-7CA1-8128-0DEF1B225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329750C-8EAE-C207-48F8-4EE51DC39B71}"/>
              </a:ext>
            </a:extLst>
          </p:cNvPr>
          <p:cNvSpPr/>
          <p:nvPr/>
        </p:nvSpPr>
        <p:spPr>
          <a:xfrm>
            <a:off x="2993568" y="4482199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Θρησκεία</a:t>
            </a: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43A9D60B-07D4-29CB-41DE-1F88FB9CEE36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01C612F7-30B1-AE94-E3FC-932F133C0CA9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134CAAAD-71A0-3160-68FC-3194469801B3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6475B082-9721-9C88-D6BC-BF040129D665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6DE3D6A1-8AAC-3385-8366-C7B4662CC4E1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191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Δημοσίευση, εφημερί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35F8780-9747-06CD-DA65-1A5B9393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t="19375" r="13229" b="164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AAA930-3FB4-A12B-99E6-7DDF098C65C3}"/>
              </a:ext>
            </a:extLst>
          </p:cNvPr>
          <p:cNvSpPr txBox="1"/>
          <p:nvPr/>
        </p:nvSpPr>
        <p:spPr>
          <a:xfrm>
            <a:off x="0" y="142875"/>
            <a:ext cx="2786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352.</a:t>
            </a:r>
          </a:p>
        </p:txBody>
      </p:sp>
    </p:spTree>
    <p:extLst>
      <p:ext uri="{BB962C8B-B14F-4D97-AF65-F5344CB8AC3E}">
        <p14:creationId xmlns:p14="http://schemas.microsoft.com/office/powerpoint/2010/main" val="51835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644B8-B049-8FA3-D216-E4722F119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B6E9E39F-5BC8-79A6-F19D-B72E464C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17C1E3FC-317C-E34A-EE12-B52AA7F3CFF0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Σύστημα γραφής  Κύπρου  </a:t>
            </a:r>
            <a:r>
              <a:rPr lang="el-GR" sz="3200" b="1" dirty="0" err="1"/>
              <a:t>αποκρυπτογραφημένο</a:t>
            </a:r>
            <a:endParaRPr lang="el-GR" sz="32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B7C513F-3F85-8448-6C40-688FA0E6BA88}"/>
              </a:ext>
            </a:extLst>
          </p:cNvPr>
          <p:cNvSpPr/>
          <p:nvPr/>
        </p:nvSpPr>
        <p:spPr>
          <a:xfrm>
            <a:off x="6486525" y="2628900"/>
            <a:ext cx="515758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>
              <a:highlight>
                <a:srgbClr val="FFFF00"/>
              </a:highlight>
            </a:endParaRPr>
          </a:p>
          <a:p>
            <a:pPr marL="742950" indent="-742950">
              <a:buAutoNum type="arabicPeriod"/>
            </a:pPr>
            <a:r>
              <a:rPr lang="el-GR" sz="4400" dirty="0" err="1">
                <a:highlight>
                  <a:srgbClr val="FFFF00"/>
                </a:highlight>
              </a:rPr>
              <a:t>κυπροσυλλαβική</a:t>
            </a:r>
            <a:r>
              <a:rPr lang="el-GR" sz="4400" dirty="0">
                <a:highlight>
                  <a:srgbClr val="FFFF00"/>
                </a:highlight>
              </a:rPr>
              <a:t> γραφή </a:t>
            </a:r>
          </a:p>
          <a:p>
            <a:pPr marL="742950" indent="-742950">
              <a:buFontTx/>
              <a:buAutoNum type="arabicPeriod"/>
            </a:pPr>
            <a:r>
              <a:rPr lang="el-GR" sz="4400" dirty="0" err="1"/>
              <a:t>κυπρομινωική</a:t>
            </a:r>
            <a:r>
              <a:rPr lang="el-GR" sz="4400" dirty="0"/>
              <a:t> γραφή </a:t>
            </a:r>
            <a:endParaRPr lang="el-CY" sz="4400" dirty="0"/>
          </a:p>
          <a:p>
            <a:pPr marL="742950" indent="-742950">
              <a:buAutoNum type="arabicPeriod"/>
            </a:pPr>
            <a:endParaRPr lang="el-GR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D536A-4AD5-DAA6-4516-63CAB52A4D1F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59448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86FC-12DB-CEFE-6CD2-E1F88466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6BDCD584-EDF6-09E7-E952-4CE53D26B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62B588B-6A30-D1EC-4F41-B082A84700BF}"/>
              </a:ext>
            </a:extLst>
          </p:cNvPr>
          <p:cNvSpPr/>
          <p:nvPr/>
        </p:nvSpPr>
        <p:spPr>
          <a:xfrm>
            <a:off x="7729539" y="0"/>
            <a:ext cx="422025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Αντιπροσωπευτικό δείγμα από την Εποχή του Χαλκού στην Κύπρο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41AB6E3-BEDA-D327-5E22-E8A1B768B850}"/>
              </a:ext>
            </a:extLst>
          </p:cNvPr>
          <p:cNvSpPr/>
          <p:nvPr/>
        </p:nvSpPr>
        <p:spPr>
          <a:xfrm>
            <a:off x="5963478" y="3086100"/>
            <a:ext cx="5680629" cy="2718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dirty="0"/>
              <a:t>Α. άγαλμα Απόλλωνα του </a:t>
            </a:r>
            <a:r>
              <a:rPr lang="el-GR" sz="2800" dirty="0" err="1"/>
              <a:t>Κεραιάτη</a:t>
            </a:r>
            <a:endParaRPr lang="el-GR" sz="2800" dirty="0"/>
          </a:p>
          <a:p>
            <a:r>
              <a:rPr lang="el-GR" sz="2800" dirty="0">
                <a:solidFill>
                  <a:schemeClr val="tx1"/>
                </a:solidFill>
              </a:rPr>
              <a:t>Β. μαρμάρινο ειδώλιο αρπιστή 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ειδώλιο της θεάς με τα φίδια</a:t>
            </a:r>
            <a:endParaRPr lang="el-C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1C7DB6-9940-AAFF-C2EC-1D2D19FDB26B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61229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ψάρι, ζωγραφιά, σκίτσο/σχέδιο, τέχν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3AFBB01-AD36-CB5F-F309-2180C2C4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2686" r="24583" b="3148"/>
          <a:stretch>
            <a:fillRect/>
          </a:stretch>
        </p:blipFill>
        <p:spPr>
          <a:xfrm rot="5400000">
            <a:off x="2740817" y="-2631280"/>
            <a:ext cx="6657976" cy="120348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9CB0A-5394-A308-6309-E4F0D7B5381E}"/>
              </a:ext>
            </a:extLst>
          </p:cNvPr>
          <p:cNvSpPr txBox="1"/>
          <p:nvPr/>
        </p:nvSpPr>
        <p:spPr>
          <a:xfrm>
            <a:off x="4702968" y="3062973"/>
            <a:ext cx="27860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205.</a:t>
            </a:r>
          </a:p>
        </p:txBody>
      </p:sp>
    </p:spTree>
    <p:extLst>
      <p:ext uri="{BB962C8B-B14F-4D97-AF65-F5344CB8AC3E}">
        <p14:creationId xmlns:p14="http://schemas.microsoft.com/office/powerpoint/2010/main" val="1116485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555AC-BA33-A44B-DBD4-05A5361E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997A2E1-2DC8-3A24-870E-0DCBCC3A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057023D-D70E-CAEB-5FDE-BC11D706E659}"/>
              </a:ext>
            </a:extLst>
          </p:cNvPr>
          <p:cNvSpPr/>
          <p:nvPr/>
        </p:nvSpPr>
        <p:spPr>
          <a:xfrm>
            <a:off x="7729539" y="0"/>
            <a:ext cx="422025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b="1" dirty="0"/>
              <a:t>Αντιπροσωπευτικό δείγμα από την Εποχή του Χαλκού στην Κύπρο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7491591-4269-070F-F01C-3516AFE72F05}"/>
              </a:ext>
            </a:extLst>
          </p:cNvPr>
          <p:cNvSpPr/>
          <p:nvPr/>
        </p:nvSpPr>
        <p:spPr>
          <a:xfrm>
            <a:off x="5963478" y="3086100"/>
            <a:ext cx="5680629" cy="27183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800" dirty="0"/>
              <a:t>Α. </a:t>
            </a:r>
            <a:r>
              <a:rPr lang="el-GR" sz="2800" dirty="0">
                <a:highlight>
                  <a:srgbClr val="FFFF00"/>
                </a:highlight>
              </a:rPr>
              <a:t>άγαλμα Απόλλωνα του </a:t>
            </a:r>
            <a:r>
              <a:rPr lang="el-GR" sz="2800" dirty="0" err="1">
                <a:highlight>
                  <a:srgbClr val="FFFF00"/>
                </a:highlight>
              </a:rPr>
              <a:t>Κεραιάτη</a:t>
            </a:r>
            <a:endParaRPr lang="el-GR" sz="2800" dirty="0">
              <a:highlight>
                <a:srgbClr val="FFFF00"/>
              </a:highlight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Β. μαρμάρινο ειδώλιο αρπιστή 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ειδώλιο της θεάς με τα φίδια</a:t>
            </a:r>
            <a:endParaRPr lang="el-CY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685DE-1AC6-5710-5B92-E9A9A4116513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719215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08B2-8DC6-4E47-AE85-7B9CEDDE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91C6423-EEE0-9646-5333-2C30E785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7A5E175-FDAD-75DA-6B29-78F4095CA1BB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00CBE70-0845-75BC-895A-F398DAFB6AC0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/>
              <a:t>2. κυπριακά  βασίλεια</a:t>
            </a:r>
            <a:endParaRPr lang="el-CY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54E61-9910-2E75-6C7C-19BA094F4683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32212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βιβλίο, Δημοσίευση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F307FE6-EF67-4D90-A4A2-D6DBDEE0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t="15209" r="15156" b="1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BBBCAD-364E-9048-3976-551854B37257}"/>
              </a:ext>
            </a:extLst>
          </p:cNvPr>
          <p:cNvSpPr txBox="1"/>
          <p:nvPr/>
        </p:nvSpPr>
        <p:spPr>
          <a:xfrm>
            <a:off x="0" y="0"/>
            <a:ext cx="51149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/>
              <a:t>Στυλιανός Αλεξίου κ.ά., </a:t>
            </a:r>
            <a:r>
              <a:rPr lang="el-GR" sz="1200" i="1" dirty="0"/>
              <a:t>Ιστορία  του Ελληνικού Έθνους,</a:t>
            </a:r>
            <a:r>
              <a:rPr lang="el-GR" sz="1200" dirty="0"/>
              <a:t> τόμος  Α’, Αθήνα, 1970, σελ. 344.</a:t>
            </a:r>
          </a:p>
        </p:txBody>
      </p:sp>
    </p:spTree>
    <p:extLst>
      <p:ext uri="{BB962C8B-B14F-4D97-AF65-F5344CB8AC3E}">
        <p14:creationId xmlns:p14="http://schemas.microsoft.com/office/powerpoint/2010/main" val="2638751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ABF4D-D90F-8611-ADC4-D77FE2D25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723DE29E-4D8F-1A27-D093-A1D71CCE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F58896CA-3BD7-0159-5234-AFC5619B8E9A}"/>
              </a:ext>
            </a:extLst>
          </p:cNvPr>
          <p:cNvSpPr/>
          <p:nvPr/>
        </p:nvSpPr>
        <p:spPr>
          <a:xfrm>
            <a:off x="6534209" y="0"/>
            <a:ext cx="541558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b="1" dirty="0"/>
              <a:t>Τρόπος  διακυβέρνησης 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BA568CCD-DE9F-AD58-E5DF-A96B3720599E}"/>
              </a:ext>
            </a:extLst>
          </p:cNvPr>
          <p:cNvSpPr/>
          <p:nvPr/>
        </p:nvSpPr>
        <p:spPr>
          <a:xfrm>
            <a:off x="6486524" y="2628900"/>
            <a:ext cx="5463267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l-GR" sz="4400" dirty="0"/>
              <a:t>ενιαίο  κράτος </a:t>
            </a:r>
          </a:p>
          <a:p>
            <a:r>
              <a:rPr lang="el-GR" sz="4400" dirty="0"/>
              <a:t>2. </a:t>
            </a:r>
            <a:r>
              <a:rPr lang="el-GR" sz="4400" dirty="0">
                <a:highlight>
                  <a:srgbClr val="FFFF00"/>
                </a:highlight>
              </a:rPr>
              <a:t>κυπριακά  βασίλεια</a:t>
            </a:r>
            <a:endParaRPr lang="el-CY" sz="44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DCD710-0F59-BCAF-832E-03F07E7518FD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99023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1BD45-9A39-A3C0-996E-DEDE5BCB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99E0F932-278A-0BDD-9993-D5625C50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6CB88DE5-2B1B-27DA-CB40-996228ADE361}"/>
              </a:ext>
            </a:extLst>
          </p:cNvPr>
          <p:cNvSpPr/>
          <p:nvPr/>
        </p:nvSpPr>
        <p:spPr>
          <a:xfrm>
            <a:off x="5963479" y="0"/>
            <a:ext cx="598631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Ταφικά έθιμα </a:t>
            </a:r>
            <a:r>
              <a:rPr lang="el-GR" sz="3600" dirty="0" err="1"/>
              <a:t>Χαλκοκρατίας</a:t>
            </a:r>
            <a:r>
              <a:rPr lang="el-GR" sz="3600" dirty="0"/>
              <a:t> στην Κύπρο </a:t>
            </a:r>
            <a:endParaRPr lang="el-GR" sz="36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EA2F8850-FA79-10F3-9795-EB703072FE95}"/>
              </a:ext>
            </a:extLst>
          </p:cNvPr>
          <p:cNvSpPr/>
          <p:nvPr/>
        </p:nvSpPr>
        <p:spPr>
          <a:xfrm>
            <a:off x="6486524" y="2628900"/>
            <a:ext cx="557057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600" dirty="0"/>
              <a:t>α. καύση νεκρών</a:t>
            </a:r>
          </a:p>
          <a:p>
            <a:r>
              <a:rPr lang="el-GR" sz="3600" dirty="0"/>
              <a:t>β. συνεσταλμένη στάση</a:t>
            </a:r>
          </a:p>
          <a:p>
            <a:r>
              <a:rPr lang="el-GR" sz="3600" dirty="0"/>
              <a:t>γ. θυσία των αλόγων</a:t>
            </a:r>
          </a:p>
          <a:p>
            <a:r>
              <a:rPr lang="el-GR" sz="3600" dirty="0"/>
              <a:t>δ. στο δάπεδο σπιτιού        ε. μεταφορά τους  με  άρμα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38D74-8117-C579-4F28-E191E49FB68B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28729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43A7-A82A-A1E5-95F2-8F95F0E7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0A33CCD-DAFD-AFFD-F366-9AF4E804B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11837" r="55607" b="28400"/>
          <a:stretch>
            <a:fillRect/>
          </a:stretch>
        </p:blipFill>
        <p:spPr>
          <a:xfrm>
            <a:off x="364958" y="228600"/>
            <a:ext cx="7133122" cy="64008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C54554F-83A3-B57F-1278-07C6C3FB3A2C}"/>
              </a:ext>
            </a:extLst>
          </p:cNvPr>
          <p:cNvSpPr/>
          <p:nvPr/>
        </p:nvSpPr>
        <p:spPr>
          <a:xfrm>
            <a:off x="7675245" y="6043612"/>
            <a:ext cx="3800475" cy="585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i="1" dirty="0" err="1"/>
              <a:t>Έγκωμη</a:t>
            </a:r>
            <a:r>
              <a:rPr lang="el-GR" i="1" dirty="0"/>
              <a:t> –</a:t>
            </a:r>
            <a:r>
              <a:rPr lang="el-GR" i="1" dirty="0" err="1"/>
              <a:t>Αλάσια</a:t>
            </a:r>
            <a:r>
              <a:rPr lang="el-GR" i="1" dirty="0"/>
              <a:t> οδηγός </a:t>
            </a:r>
            <a:r>
              <a:rPr lang="el-GR" dirty="0"/>
              <a:t>, 1964.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18491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039C5C3B-EFD0-3DAB-39E3-8DBCDB32EBF8}"/>
              </a:ext>
            </a:extLst>
          </p:cNvPr>
          <p:cNvSpPr/>
          <p:nvPr/>
        </p:nvSpPr>
        <p:spPr>
          <a:xfrm>
            <a:off x="7745390" y="3423680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θρησκεία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3DBA13A-ADDB-CC9A-D969-564A0CEB176F}"/>
              </a:ext>
            </a:extLst>
          </p:cNvPr>
          <p:cNvSpPr/>
          <p:nvPr/>
        </p:nvSpPr>
        <p:spPr>
          <a:xfrm>
            <a:off x="7745390" y="2223529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θεσμοί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72D46EE-2A07-78C0-0D04-02FD56F160A8}"/>
              </a:ext>
            </a:extLst>
          </p:cNvPr>
          <p:cNvSpPr/>
          <p:nvPr/>
        </p:nvSpPr>
        <p:spPr>
          <a:xfrm>
            <a:off x="7745390" y="4454809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γλώσσα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128710F-C7F4-CF0A-5029-72155A215EE1}"/>
              </a:ext>
            </a:extLst>
          </p:cNvPr>
          <p:cNvSpPr/>
          <p:nvPr/>
        </p:nvSpPr>
        <p:spPr>
          <a:xfrm>
            <a:off x="7745389" y="5632370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συνήθειες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B51F3C0-2970-21A8-6D84-966C33C056EF}"/>
              </a:ext>
            </a:extLst>
          </p:cNvPr>
          <p:cNvSpPr/>
          <p:nvPr/>
        </p:nvSpPr>
        <p:spPr>
          <a:xfrm>
            <a:off x="7745390" y="1208452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έθιμα</a:t>
            </a:r>
            <a:endParaRPr lang="el-CY" sz="4000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99AC26A-EDC8-039D-5999-EC92C41376B7}"/>
              </a:ext>
            </a:extLst>
          </p:cNvPr>
          <p:cNvSpPr/>
          <p:nvPr/>
        </p:nvSpPr>
        <p:spPr>
          <a:xfrm>
            <a:off x="7745390" y="416648"/>
            <a:ext cx="3686175" cy="60007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  <a:endParaRPr lang="el-CY" sz="4000" dirty="0"/>
          </a:p>
        </p:txBody>
      </p:sp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70A844F-8E82-00DF-0777-1FD069DEF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760435" y="344327"/>
            <a:ext cx="4183040" cy="60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Φυσαλίδα σκέψης: Σύννεφο 8">
            <a:extLst>
              <a:ext uri="{FF2B5EF4-FFF2-40B4-BE49-F238E27FC236}">
                <a16:creationId xmlns:a16="http://schemas.microsoft.com/office/drawing/2014/main" id="{8018D68A-E673-0E90-6FBA-BA3372CD5861}"/>
              </a:ext>
            </a:extLst>
          </p:cNvPr>
          <p:cNvSpPr/>
          <p:nvPr/>
        </p:nvSpPr>
        <p:spPr>
          <a:xfrm>
            <a:off x="4943475" y="601031"/>
            <a:ext cx="2443068" cy="3228019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b="1" dirty="0"/>
              <a:t>Πολιτισμός &amp;</a:t>
            </a:r>
          </a:p>
          <a:p>
            <a:pPr algn="ctr"/>
            <a:r>
              <a:rPr lang="el-GR" b="1" dirty="0"/>
              <a:t>Μινωικές και μυκηναϊκές επιδράσεις  </a:t>
            </a:r>
            <a:endParaRPr lang="el-CY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ED05-2D28-2BE8-3839-1B3F9D9F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87E05B07-6F13-7EC0-962B-437A5DF3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AB36934B-85F0-0BBA-1A39-B1E67193BB4F}"/>
              </a:ext>
            </a:extLst>
          </p:cNvPr>
          <p:cNvSpPr/>
          <p:nvPr/>
        </p:nvSpPr>
        <p:spPr>
          <a:xfrm>
            <a:off x="5963479" y="0"/>
            <a:ext cx="5986314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Ταφικά έθιμα </a:t>
            </a:r>
            <a:r>
              <a:rPr lang="el-GR" sz="3600" dirty="0" err="1"/>
              <a:t>Χαλκοκρατίας</a:t>
            </a:r>
            <a:r>
              <a:rPr lang="el-GR" sz="3600" dirty="0"/>
              <a:t> στην Κύπρο </a:t>
            </a:r>
            <a:endParaRPr lang="el-GR" sz="36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0858726-FB5B-E7FA-5F25-6BE2D2176A26}"/>
              </a:ext>
            </a:extLst>
          </p:cNvPr>
          <p:cNvSpPr/>
          <p:nvPr/>
        </p:nvSpPr>
        <p:spPr>
          <a:xfrm>
            <a:off x="6486524" y="2628900"/>
            <a:ext cx="5570572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600" dirty="0">
                <a:highlight>
                  <a:srgbClr val="FFFF00"/>
                </a:highlight>
              </a:rPr>
              <a:t>α. καύση νεκρών</a:t>
            </a:r>
          </a:p>
          <a:p>
            <a:r>
              <a:rPr lang="el-GR" sz="3600" dirty="0"/>
              <a:t>β. συνεσταλμένη στάση</a:t>
            </a:r>
          </a:p>
          <a:p>
            <a:r>
              <a:rPr lang="el-GR" sz="3600" dirty="0">
                <a:highlight>
                  <a:srgbClr val="FFFF00"/>
                </a:highlight>
              </a:rPr>
              <a:t>γ. θυσία των αλόγων</a:t>
            </a:r>
          </a:p>
          <a:p>
            <a:r>
              <a:rPr lang="el-GR" sz="3600" dirty="0"/>
              <a:t>δ. στο δάπεδο σπιτιού        </a:t>
            </a:r>
            <a:r>
              <a:rPr lang="el-GR" sz="3600" dirty="0">
                <a:highlight>
                  <a:srgbClr val="FFFF00"/>
                </a:highlight>
              </a:rPr>
              <a:t>ε. μεταφορά τους  με  άρμα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552A7-A037-3C1B-E1C2-CAA7B7FEC472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99364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C5332-12BA-B503-4E64-A8C914BDE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78CC8EB8-DDB1-4C6E-F540-3B1AA52F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8F6D3646-3AE6-BDD8-9038-17BB1478CA83}"/>
              </a:ext>
            </a:extLst>
          </p:cNvPr>
          <p:cNvSpPr/>
          <p:nvPr/>
        </p:nvSpPr>
        <p:spPr>
          <a:xfrm>
            <a:off x="7000875" y="0"/>
            <a:ext cx="4948917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Αρχιτεκτονική  στην Κύπρο επί </a:t>
            </a:r>
            <a:r>
              <a:rPr lang="el-GR" sz="2800" b="1" dirty="0" err="1"/>
              <a:t>Χαλκοκρατίας</a:t>
            </a:r>
            <a:endParaRPr lang="el-GR" sz="28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6EF8ACE-F1CD-F660-D25E-7EEC08506AB3}"/>
              </a:ext>
            </a:extLst>
          </p:cNvPr>
          <p:cNvSpPr/>
          <p:nvPr/>
        </p:nvSpPr>
        <p:spPr>
          <a:xfrm>
            <a:off x="6096000" y="2628900"/>
            <a:ext cx="5853791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40472-5689-C4CE-885C-B32038CC17BF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61162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βιβλίο, χάρτινο προϊό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CD06A0E-FE0C-A13B-57D9-31F9E1E98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3388" r="46145" b="29207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55F8019D-F022-A4F4-DCAA-F3633DD4C3C0}"/>
              </a:ext>
            </a:extLst>
          </p:cNvPr>
          <p:cNvSpPr/>
          <p:nvPr/>
        </p:nvSpPr>
        <p:spPr>
          <a:xfrm>
            <a:off x="171450" y="100012"/>
            <a:ext cx="8515349" cy="557213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Μαίρη Πύργου, </a:t>
            </a:r>
            <a:r>
              <a:rPr lang="el-GR" i="1" dirty="0"/>
              <a:t>Η Κυπρία, </a:t>
            </a:r>
            <a:r>
              <a:rPr lang="el-GR" dirty="0"/>
              <a:t>τ. Α’, </a:t>
            </a:r>
            <a:r>
              <a:rPr lang="en-US" dirty="0" err="1"/>
              <a:t>Pyrgos</a:t>
            </a:r>
            <a:r>
              <a:rPr lang="en-US" dirty="0"/>
              <a:t> Public Relations</a:t>
            </a:r>
            <a:r>
              <a:rPr lang="el-GR" dirty="0"/>
              <a:t>, Λευκωσία 2005, σελ. 97.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316058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5586F-D541-30D0-2206-EC4C331DF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5699ECF-355F-F8E5-A6BC-3CC007224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838F20B2-195E-6C59-45B8-7E271E89E488}"/>
              </a:ext>
            </a:extLst>
          </p:cNvPr>
          <p:cNvSpPr/>
          <p:nvPr/>
        </p:nvSpPr>
        <p:spPr>
          <a:xfrm>
            <a:off x="7000875" y="0"/>
            <a:ext cx="4948917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Αρχιτεκτονική  στην Κύπρο επί </a:t>
            </a:r>
            <a:r>
              <a:rPr lang="el-GR" sz="2800" b="1" dirty="0" err="1"/>
              <a:t>Χαλκοκρατίας</a:t>
            </a:r>
            <a:endParaRPr lang="el-GR" sz="2800" b="1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5BF9FCA-7858-15B3-68B1-B91AFFC69396}"/>
              </a:ext>
            </a:extLst>
          </p:cNvPr>
          <p:cNvSpPr/>
          <p:nvPr/>
        </p:nvSpPr>
        <p:spPr>
          <a:xfrm>
            <a:off x="6096000" y="2628900"/>
            <a:ext cx="5853791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κυκλώπεια τείχη</a:t>
            </a:r>
          </a:p>
          <a:p>
            <a:pPr algn="ctr"/>
            <a:r>
              <a:rPr lang="el-GR" sz="2800" dirty="0"/>
              <a:t>   πελεκητές πέτρες </a:t>
            </a:r>
          </a:p>
          <a:p>
            <a:pPr algn="ctr"/>
            <a:r>
              <a:rPr lang="el-GR" sz="2800" dirty="0"/>
              <a:t>ανάκτορο τύπου μυκηναϊκού  μεγάρου</a:t>
            </a:r>
          </a:p>
          <a:p>
            <a:pPr algn="ctr"/>
            <a:endParaRPr lang="el-GR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74670-26E0-78BF-956B-A3E41F5FA750}"/>
              </a:ext>
            </a:extLst>
          </p:cNvPr>
          <p:cNvSpPr txBox="1"/>
          <p:nvPr/>
        </p:nvSpPr>
        <p:spPr>
          <a:xfrm>
            <a:off x="5963478" y="610042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Η Εποχή του Χαλκού στην Κύπρο (2500 – 1050 π.Χ.)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76517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600B-D7B7-513D-E9DC-B00731F09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9F7AEEE0-FD9F-34F8-3941-1D992F8BC3E5}"/>
              </a:ext>
            </a:extLst>
          </p:cNvPr>
          <p:cNvSpPr/>
          <p:nvPr/>
        </p:nvSpPr>
        <p:spPr>
          <a:xfrm>
            <a:off x="283027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 (2500 – 1050 π.Χ.)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5B413C2E-C651-740E-D2C9-C6864CF64297}"/>
              </a:ext>
            </a:extLst>
          </p:cNvPr>
          <p:cNvSpPr/>
          <p:nvPr/>
        </p:nvSpPr>
        <p:spPr>
          <a:xfrm>
            <a:off x="2993568" y="118245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624D4D9D-BB8D-5EC2-8F48-5AB00C86E6D9}"/>
              </a:ext>
            </a:extLst>
          </p:cNvPr>
          <p:cNvSpPr/>
          <p:nvPr/>
        </p:nvSpPr>
        <p:spPr>
          <a:xfrm>
            <a:off x="2993568" y="21090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349EFF0C-4B13-99FA-565C-8360CA490C38}"/>
              </a:ext>
            </a:extLst>
          </p:cNvPr>
          <p:cNvSpPr/>
          <p:nvPr/>
        </p:nvSpPr>
        <p:spPr>
          <a:xfrm>
            <a:off x="2993568" y="3539207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2384494E-8F2C-E1A1-42C9-035545D536DB}"/>
              </a:ext>
            </a:extLst>
          </p:cNvPr>
          <p:cNvSpPr/>
          <p:nvPr/>
        </p:nvSpPr>
        <p:spPr>
          <a:xfrm>
            <a:off x="2993568" y="2222033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904C0EC8-89A4-CCEF-E54E-766A4421BFC6}"/>
              </a:ext>
            </a:extLst>
          </p:cNvPr>
          <p:cNvSpPr/>
          <p:nvPr/>
        </p:nvSpPr>
        <p:spPr>
          <a:xfrm>
            <a:off x="2993568" y="5819782"/>
            <a:ext cx="2786743" cy="9089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Μινωικές και μυκηναϊκές επιδράσεις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C4242D2-9A4E-CD24-1371-6B7E876C310F}"/>
              </a:ext>
            </a:extLst>
          </p:cNvPr>
          <p:cNvCxnSpPr>
            <a:cxnSpLocks/>
          </p:cNvCxnSpPr>
          <p:nvPr/>
        </p:nvCxnSpPr>
        <p:spPr>
          <a:xfrm>
            <a:off x="2966358" y="-29256"/>
            <a:ext cx="0" cy="68872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3875009-FB32-6FB1-7F37-24C09BF2A835}"/>
              </a:ext>
            </a:extLst>
          </p:cNvPr>
          <p:cNvSpPr/>
          <p:nvPr/>
        </p:nvSpPr>
        <p:spPr>
          <a:xfrm>
            <a:off x="6411688" y="10204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2A11B433-EF68-D779-F415-EE6554CC2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EB18AE68-C85D-DD68-A813-E8EA2DAF795B}"/>
              </a:ext>
            </a:extLst>
          </p:cNvPr>
          <p:cNvSpPr/>
          <p:nvPr/>
        </p:nvSpPr>
        <p:spPr>
          <a:xfrm>
            <a:off x="2993568" y="4482199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B47DA1F7-EF68-148C-81E9-B203ED58A94A}"/>
              </a:ext>
            </a:extLst>
          </p:cNvPr>
          <p:cNvSpPr/>
          <p:nvPr/>
        </p:nvSpPr>
        <p:spPr>
          <a:xfrm>
            <a:off x="6411686" y="2386006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EEFFEFC8-80EA-4064-9D5F-E06E8EE28743}"/>
              </a:ext>
            </a:extLst>
          </p:cNvPr>
          <p:cNvSpPr/>
          <p:nvPr/>
        </p:nvSpPr>
        <p:spPr>
          <a:xfrm>
            <a:off x="6411687" y="1231440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BB4763D2-5595-8146-E19D-3DDCA50E79F2}"/>
              </a:ext>
            </a:extLst>
          </p:cNvPr>
          <p:cNvSpPr/>
          <p:nvPr/>
        </p:nvSpPr>
        <p:spPr>
          <a:xfrm>
            <a:off x="6411685" y="4746851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D8FA7A46-4575-8CA1-B8C3-015EEDA0EBBC}"/>
              </a:ext>
            </a:extLst>
          </p:cNvPr>
          <p:cNvSpPr/>
          <p:nvPr/>
        </p:nvSpPr>
        <p:spPr>
          <a:xfrm>
            <a:off x="6411689" y="3592285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1C302B0C-FFD5-2DDB-9920-E61C9A51CFD4}"/>
              </a:ext>
            </a:extLst>
          </p:cNvPr>
          <p:cNvSpPr/>
          <p:nvPr/>
        </p:nvSpPr>
        <p:spPr>
          <a:xfrm>
            <a:off x="6411684" y="5901417"/>
            <a:ext cx="3712029" cy="827315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0373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 err="1"/>
              <a:t>Χαλκοκρατία</a:t>
            </a:r>
            <a:r>
              <a:rPr lang="el-GR" sz="1600" b="1" dirty="0"/>
              <a:t> στην Κύπρο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077425" y="1158513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059906" y="200389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093073" y="3342930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62279" y="2009430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Κέντρα</a:t>
            </a:r>
            <a:r>
              <a:rPr lang="el-GR" sz="1800" dirty="0"/>
              <a:t> εκμετάλλευσης χαλκού στην Κύπρο</a:t>
            </a:r>
            <a:r>
              <a:rPr lang="el-G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8F23127F-5912-B2B4-957B-4F15ACDCEE3D}"/>
              </a:ext>
            </a:extLst>
          </p:cNvPr>
          <p:cNvSpPr/>
          <p:nvPr/>
        </p:nvSpPr>
        <p:spPr>
          <a:xfrm>
            <a:off x="3077426" y="5415657"/>
            <a:ext cx="2906996" cy="122391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dirty="0"/>
              <a:t>Μινωικές και μυκηναϊκές επιδράσεις </a:t>
            </a:r>
            <a:endParaRPr lang="el-CY" sz="1400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142257" y="346308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Κύπρο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096001" y="2405743"/>
            <a:ext cx="4691742" cy="64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err="1"/>
              <a:t>Έγκωμη</a:t>
            </a:r>
            <a:r>
              <a:rPr lang="el-GR" dirty="0"/>
              <a:t>, </a:t>
            </a:r>
            <a:r>
              <a:rPr lang="el-GR" dirty="0" err="1"/>
              <a:t>Καλοψίδα</a:t>
            </a:r>
            <a:r>
              <a:rPr lang="el-GR" dirty="0"/>
              <a:t>, </a:t>
            </a:r>
            <a:r>
              <a:rPr lang="el-GR" dirty="0" err="1"/>
              <a:t>Κίτιον</a:t>
            </a:r>
            <a:r>
              <a:rPr lang="el-GR" dirty="0"/>
              <a:t>, Λάπηθος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5984421" y="4376055"/>
            <a:ext cx="5645604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dirty="0"/>
              <a:t>(α) κερασφόρος θεός της </a:t>
            </a:r>
            <a:r>
              <a:rPr lang="el-GR" dirty="0" err="1"/>
              <a:t>Έγκωμης</a:t>
            </a:r>
            <a:r>
              <a:rPr lang="el-GR" dirty="0"/>
              <a:t>                                                          </a:t>
            </a:r>
          </a:p>
          <a:p>
            <a:r>
              <a:rPr lang="el-GR" dirty="0"/>
              <a:t> (β) αγαλματίδιο θεού που πατά σε τάλαντο χαλκού</a:t>
            </a:r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1AF3E49B-E947-5B79-678F-C5FB3C2FEA43}"/>
              </a:ext>
            </a:extLst>
          </p:cNvPr>
          <p:cNvSpPr/>
          <p:nvPr/>
        </p:nvSpPr>
        <p:spPr>
          <a:xfrm>
            <a:off x="5984421" y="5561238"/>
            <a:ext cx="6120489" cy="1208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100" dirty="0"/>
              <a:t>γλώσσα : ελληνική γλώσσα </a:t>
            </a:r>
          </a:p>
          <a:p>
            <a:pPr algn="ctr"/>
            <a:r>
              <a:rPr lang="el-GR" sz="1100" dirty="0"/>
              <a:t>γραφή : </a:t>
            </a:r>
            <a:r>
              <a:rPr lang="el-GR" sz="1100" dirty="0" err="1"/>
              <a:t>κυπροσυλλαβική</a:t>
            </a:r>
            <a:r>
              <a:rPr lang="el-GR" sz="1100" dirty="0"/>
              <a:t>  (συγγενική με τη γραμμική Β’)</a:t>
            </a:r>
          </a:p>
          <a:p>
            <a:pPr algn="ctr"/>
            <a:r>
              <a:rPr lang="el-GR" sz="1100" dirty="0"/>
              <a:t>θεσμοί : βασιλεία</a:t>
            </a:r>
            <a:r>
              <a:rPr lang="en-US" sz="1100" dirty="0"/>
              <a:t> -</a:t>
            </a:r>
            <a:r>
              <a:rPr lang="el-GR" sz="1100" dirty="0"/>
              <a:t>κυπριακά βασίλεια </a:t>
            </a:r>
          </a:p>
          <a:p>
            <a:pPr algn="ctr"/>
            <a:r>
              <a:rPr lang="el-GR" sz="1100" dirty="0"/>
              <a:t>έθιμα :  καύση νεκρών, μεταφορά τους  με  άρμα, θυσία των αλόγων </a:t>
            </a:r>
          </a:p>
          <a:p>
            <a:pPr algn="ctr"/>
            <a:r>
              <a:rPr lang="el-GR" sz="1100" dirty="0"/>
              <a:t>αρχιτεκτονική &amp; πολεοδομικό σύστημα : κυκλώπεια τείχη,  φαρδιοί  ευθύγραμμοι δρόμοι, πελεκητές πέτρες, ανάκτορο τύπου  μεγάρου</a:t>
            </a:r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096001" y="133894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Χαλκού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CC743F8-1B3F-DF82-F03F-E06C50355AD7}"/>
              </a:ext>
            </a:extLst>
          </p:cNvPr>
          <p:cNvSpPr/>
          <p:nvPr/>
        </p:nvSpPr>
        <p:spPr>
          <a:xfrm>
            <a:off x="6096000" y="3537858"/>
            <a:ext cx="4738000" cy="264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/>
              <a:t> </a:t>
            </a:r>
            <a:r>
              <a:rPr lang="el-GR" dirty="0"/>
              <a:t>εξόρυξη κατεργασία και εμπορία χαλκού </a:t>
            </a:r>
            <a:endParaRPr lang="el-CY" sz="1800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086185" y="4182127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Συσχέτιση χαλκού με θρησκεία</a:t>
            </a: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B5FEEE-210D-AC64-85F3-DF1B60525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21593" r="38436" b="20502"/>
          <a:stretch>
            <a:fillRect/>
          </a:stretch>
        </p:blipFill>
        <p:spPr>
          <a:xfrm rot="5400000">
            <a:off x="2667000" y="-2652712"/>
            <a:ext cx="6858000" cy="121920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B074B85-D0A8-D7F0-783B-488EE92E2EC4}"/>
              </a:ext>
            </a:extLst>
          </p:cNvPr>
          <p:cNvSpPr/>
          <p:nvPr/>
        </p:nvSpPr>
        <p:spPr>
          <a:xfrm>
            <a:off x="7415212" y="0"/>
            <a:ext cx="3800475" cy="585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i="1" dirty="0" err="1"/>
              <a:t>Έγκωμη</a:t>
            </a:r>
            <a:r>
              <a:rPr lang="el-GR" i="1" dirty="0"/>
              <a:t> –</a:t>
            </a:r>
            <a:r>
              <a:rPr lang="el-GR" i="1" dirty="0" err="1"/>
              <a:t>Αλάσια</a:t>
            </a:r>
            <a:r>
              <a:rPr lang="el-GR" i="1" dirty="0"/>
              <a:t> οδηγός </a:t>
            </a:r>
            <a:r>
              <a:rPr lang="el-GR" dirty="0"/>
              <a:t>, 1964, σελ.6.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62991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E8D7AC-BE9F-08C9-3848-A1A0DEDB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1404" r="9158" b="224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151C85A-5338-1006-D423-054CB0B15C59}"/>
              </a:ext>
            </a:extLst>
          </p:cNvPr>
          <p:cNvSpPr/>
          <p:nvPr/>
        </p:nvSpPr>
        <p:spPr>
          <a:xfrm>
            <a:off x="7415212" y="0"/>
            <a:ext cx="3800475" cy="585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i="1" dirty="0" err="1"/>
              <a:t>Έγκωμη</a:t>
            </a:r>
            <a:r>
              <a:rPr lang="el-GR" i="1" dirty="0"/>
              <a:t> –</a:t>
            </a:r>
            <a:r>
              <a:rPr lang="el-GR" i="1" dirty="0" err="1"/>
              <a:t>Αλάσια</a:t>
            </a:r>
            <a:r>
              <a:rPr lang="el-GR" i="1" dirty="0"/>
              <a:t> οδηγός </a:t>
            </a:r>
            <a:r>
              <a:rPr lang="el-GR" dirty="0"/>
              <a:t>, 1964.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11798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1DC727C-397E-53E1-4E56-0F67DA21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t="11838" r="5416" b="211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F8A30FAF-5088-D031-EAAB-81E1D652F279}"/>
              </a:ext>
            </a:extLst>
          </p:cNvPr>
          <p:cNvSpPr/>
          <p:nvPr/>
        </p:nvSpPr>
        <p:spPr>
          <a:xfrm>
            <a:off x="7415212" y="0"/>
            <a:ext cx="3800475" cy="585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i="1" dirty="0" err="1"/>
              <a:t>Έγκωμη</a:t>
            </a:r>
            <a:r>
              <a:rPr lang="el-GR" i="1" dirty="0"/>
              <a:t> –</a:t>
            </a:r>
            <a:r>
              <a:rPr lang="el-GR" i="1" dirty="0" err="1"/>
              <a:t>Αλάσια</a:t>
            </a:r>
            <a:r>
              <a:rPr lang="el-GR" i="1" dirty="0"/>
              <a:t> οδηγός </a:t>
            </a:r>
            <a:r>
              <a:rPr lang="el-GR" dirty="0"/>
              <a:t>, 1964.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89079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615291-22D8-ECE9-68AF-6BE24B930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7083" r="11342" b="1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C1BF845-C3CE-B059-871A-8EF57A32C2B5}"/>
              </a:ext>
            </a:extLst>
          </p:cNvPr>
          <p:cNvSpPr/>
          <p:nvPr/>
        </p:nvSpPr>
        <p:spPr>
          <a:xfrm>
            <a:off x="7415212" y="0"/>
            <a:ext cx="3800475" cy="5857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i="1" dirty="0" err="1"/>
              <a:t>Έγκωμη</a:t>
            </a:r>
            <a:r>
              <a:rPr lang="el-GR" i="1" dirty="0"/>
              <a:t> –</a:t>
            </a:r>
            <a:r>
              <a:rPr lang="el-GR" i="1" dirty="0" err="1"/>
              <a:t>Αλάσια</a:t>
            </a:r>
            <a:r>
              <a:rPr lang="el-GR" i="1" dirty="0"/>
              <a:t> οδηγός </a:t>
            </a:r>
            <a:r>
              <a:rPr lang="el-GR" dirty="0"/>
              <a:t>, 1964.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4876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EE4DEC-C8D8-63BD-A120-F77AEC3D5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6" t="13744" r="7685" b="16014"/>
          <a:stretch>
            <a:fillRect/>
          </a:stretch>
        </p:blipFill>
        <p:spPr>
          <a:xfrm rot="5400000">
            <a:off x="2667000" y="-2667000"/>
            <a:ext cx="6858001" cy="12192001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2F36313-C316-D829-BCBF-369B0747BA48}"/>
              </a:ext>
            </a:extLst>
          </p:cNvPr>
          <p:cNvSpPr/>
          <p:nvPr/>
        </p:nvSpPr>
        <p:spPr>
          <a:xfrm>
            <a:off x="4776788" y="185737"/>
            <a:ext cx="7415212" cy="97155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Χαραλαμπία </a:t>
            </a:r>
            <a:r>
              <a:rPr lang="el-GR" dirty="0" err="1"/>
              <a:t>Κέντη</a:t>
            </a:r>
            <a:r>
              <a:rPr lang="el-GR" dirty="0"/>
              <a:t> , </a:t>
            </a:r>
            <a:r>
              <a:rPr lang="el-GR" i="1" dirty="0"/>
              <a:t>Κοινωνία, εξουσία και οικονομία στην </a:t>
            </a:r>
            <a:r>
              <a:rPr lang="el-GR" i="1" dirty="0" err="1"/>
              <a:t>Έγκωμη</a:t>
            </a:r>
            <a:r>
              <a:rPr lang="el-GR" i="1" dirty="0"/>
              <a:t> και την Κύπρο την ύστερη εποχή του χαλκού : διάλογος με τα ευρήματα, </a:t>
            </a:r>
            <a:r>
              <a:rPr lang="el-GR" dirty="0" err="1"/>
              <a:t>Επιφανίου</a:t>
            </a:r>
            <a:r>
              <a:rPr lang="el-GR" dirty="0"/>
              <a:t>, Λευκωσία 2007</a:t>
            </a:r>
            <a:r>
              <a:rPr lang="el-GR" i="1" dirty="0"/>
              <a:t>, </a:t>
            </a:r>
            <a:r>
              <a:rPr lang="el-GR" dirty="0"/>
              <a:t>σελ.289.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35841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κή, τέχνη, οπτικές τέχνε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AE4C5A1-AD3B-0964-D2B0-281342180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t="11899" r="13778" b="7551"/>
          <a:stretch>
            <a:fillRect/>
          </a:stretch>
        </p:blipFill>
        <p:spPr>
          <a:xfrm rot="5400000">
            <a:off x="2730207" y="-2730207"/>
            <a:ext cx="6731586" cy="1219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F76D4E-47BA-472C-CCA3-BAD64278EE3C}"/>
              </a:ext>
            </a:extLst>
          </p:cNvPr>
          <p:cNvSpPr txBox="1"/>
          <p:nvPr/>
        </p:nvSpPr>
        <p:spPr>
          <a:xfrm>
            <a:off x="5882640" y="5536615"/>
            <a:ext cx="6309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Βάσος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Καραγιώργης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1" dirty="0"/>
              <a:t>Ο πολιτισμός της προϊστορικής Κύπρου</a:t>
            </a:r>
            <a:r>
              <a:rPr lang="el-GR" dirty="0"/>
              <a:t>, Εκδοτική Αθηνών, Αθήνα </a:t>
            </a:r>
            <a:r>
              <a:rPr lang="en-US" dirty="0"/>
              <a:t>1976</a:t>
            </a:r>
            <a:r>
              <a:rPr lang="el-GR" dirty="0"/>
              <a:t>, σελ. 143.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69902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941</Words>
  <Application>Microsoft Office PowerPoint</Application>
  <PresentationFormat>Ευρεία οθόνη</PresentationFormat>
  <Paragraphs>150</Paragraphs>
  <Slides>36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397</cp:revision>
  <dcterms:created xsi:type="dcterms:W3CDTF">2024-09-11T17:26:53Z</dcterms:created>
  <dcterms:modified xsi:type="dcterms:W3CDTF">2025-12-03T09:11:49Z</dcterms:modified>
</cp:coreProperties>
</file>