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56" r:id="rId2"/>
    <p:sldId id="450" r:id="rId3"/>
    <p:sldId id="451" r:id="rId4"/>
    <p:sldId id="487" r:id="rId5"/>
    <p:sldId id="524" r:id="rId6"/>
    <p:sldId id="525" r:id="rId7"/>
    <p:sldId id="511" r:id="rId8"/>
    <p:sldId id="517" r:id="rId9"/>
    <p:sldId id="521" r:id="rId10"/>
    <p:sldId id="488" r:id="rId11"/>
    <p:sldId id="311" r:id="rId12"/>
    <p:sldId id="312" r:id="rId13"/>
    <p:sldId id="518" r:id="rId14"/>
    <p:sldId id="519" r:id="rId15"/>
    <p:sldId id="520" r:id="rId16"/>
    <p:sldId id="523" r:id="rId17"/>
    <p:sldId id="512" r:id="rId18"/>
    <p:sldId id="526" r:id="rId19"/>
    <p:sldId id="522" r:id="rId20"/>
    <p:sldId id="324" r:id="rId21"/>
    <p:sldId id="343" r:id="rId22"/>
    <p:sldId id="440" r:id="rId23"/>
    <p:sldId id="442" r:id="rId24"/>
    <p:sldId id="527" r:id="rId25"/>
    <p:sldId id="513" r:id="rId26"/>
    <p:sldId id="528" r:id="rId27"/>
    <p:sldId id="515" r:id="rId28"/>
    <p:sldId id="529" r:id="rId29"/>
    <p:sldId id="516" r:id="rId30"/>
    <p:sldId id="530" r:id="rId31"/>
    <p:sldId id="514" r:id="rId32"/>
    <p:sldId id="396" r:id="rId33"/>
    <p:sldId id="509" r:id="rId34"/>
  </p:sldIdLst>
  <p:sldSz cx="12192000" cy="6858000"/>
  <p:notesSz cx="6858000" cy="91440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67CDBA-9A3B-4FE0-8087-FDB99ED62D75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0BAA0-A017-4A5F-80B6-65CAAE573C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0763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8CBAA-455C-DDC1-F6CF-BC154DF81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4EA3574A-AA48-7BB3-3F69-7DB98C1EC3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6820A7F0-5BFE-3064-A787-92771E276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5CE4170-F61D-BB23-2F90-13BF51832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F87A8-2310-4B92-A5B4-16F702A350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0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4DBBD-6171-C0B6-2A81-29EB1A4E0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294CC1B7-38C2-DC1A-CC55-328E9C647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8940AD89-C5C2-A661-7A53-35ACAECBC3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A1C3579-167E-D973-5C6E-4EAD8199C1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F87A8-2310-4B92-A5B4-16F702A350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60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B4F9EE-F8F0-D1CE-F6DA-BBAA36DFC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F6E13803-0622-2BC0-4C5F-C1FD1915B0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917A3F4A-21B6-F824-19F8-BDC6C1260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CY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5812FED-5BA7-DB24-1168-861BD588E5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F87A8-2310-4B92-A5B4-16F702A350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872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52F46E-02D9-782F-DBCB-5221E3CA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C2FC2F-CF7F-994D-BC9C-BDB0643D6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D923DC7-2201-628E-FE7F-1ACB74F56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2C37BFF-E62E-407B-7F9F-FFE8B3E5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9CD99D-3A53-38BE-838E-748E8666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03326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0FB926-2AA0-A5E7-B7BA-7204AB33E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617845-043E-44E5-75C3-08CC7EB110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4C03913-3171-534B-37E1-05525A483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1A7FFE3-C3A4-5968-0A4C-85644B8F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CDF2E2E-AE44-6793-0E51-6AC5C2FCC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801516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BACCEA9-F8B6-AE91-2014-0504E8A62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A084299-931F-2206-5175-0D6A0B667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378E9EF-3A9F-1F78-AB08-C398094C1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252B65-E478-89B9-92D1-EA0E26E4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C6CD218-BEDD-1D3C-F4F6-1FBED30BD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9072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65AF58-7B64-EF05-F654-EDA28E8D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CA53273-8249-7658-9277-94205242C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B729C06-8C52-EFBF-1217-4630A810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7EDA6E2-0132-FA3C-C759-DADDE4062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EE5203D-7C3C-1C1B-6A19-A84979082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54665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7DCC37-3003-C568-27AA-640431B5E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3AC96ED-7CB8-AE40-380E-5C23FBC77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ACA7B9-D6FB-0CFE-D8AC-C69E72C1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2CAEF5-EEE6-7EC7-C317-94A4DF16A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EE79941-EB7E-6A64-6D33-49AAF20E5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32763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835823-0C54-DDC4-FBF4-328310CA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52BC3F-D735-3D05-8827-156DD7276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E7F070F-E963-E916-CF27-228530841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FF9503A-E21E-1D40-62DD-83B5E104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2B46A3C-CE2D-7613-4FBA-9E8697BD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2F80A03-5DB7-D402-E155-CDD841E67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19493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E27B62-02F4-D302-9997-6EE835A4F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B2A6265-0BDD-8990-7F75-69BEA0E7F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7737336-1C43-43BA-0335-0E1B6D337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4CEB0BD-E54B-247F-2DE8-0119EE251B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298F6FA-D05C-CF59-2EBF-0EEB9BA7F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079F37C-B2C3-CE5C-492B-886F37CF0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24BA0F6-22A7-BFE5-4DF3-CC8C9EBC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CF76BE2-6D89-C92C-9920-9E385B629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00496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63BB12-B261-2450-FDF4-FA6F65457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DE15E625-A830-C53B-69EA-DC97F4BE5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AA725D0-5306-AE45-9210-A84681215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735112B-89D0-9E85-B6C4-F54119AC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447417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43FD3EC-D23B-F2AC-06A0-4AC7681F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873D5690-DE7B-B652-6CBD-65846CBE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A0623B8-1BF5-A2FF-3DE4-D6D10E82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94415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9232A0-7CBA-03D2-2FDC-524CF7FB2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6602642-59AA-FE31-39E7-03FB3F41A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DFB0B55-B369-D2BB-0035-52FC50444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36BD437-D170-25B5-7B30-881F13A2F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DA40728-4C5D-1792-EF83-9223DB56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90773AD-FE61-CBB3-7530-92596A2B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0819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77C956-E8AE-CF6E-69D8-38E888EE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CF8B50D-8E23-5DE8-0356-50117C949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ECCB30C-BBF7-0E1B-C411-510E89779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AE6FD01-4867-AE32-E54D-6E69B5C98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E0A969A-1DE3-1D5A-49C5-6CA1D9953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8B569C-CDEB-82ED-9E6E-ED527A209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8358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86410CFD-2CE8-A039-90AB-7C126F3B2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589BB3-FC5A-7F05-0E3F-78DDD0D08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566D50-CD74-B52D-394A-83703B8D66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A13397-7748-4320-9E4B-11F0A7E87613}" type="datetimeFigureOut">
              <a:rPr lang="el-CY" smtClean="0"/>
              <a:t>5/12/2025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4D1EFF7-5A9A-9239-6F36-26723C240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F5205B9-71C3-A4B4-B35E-4D667885CE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E06D04-6249-47A8-B114-E2FF07148BF3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34659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ec.gov.cy/dde/kat_oikon_ergasia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339" y="1172808"/>
            <a:ext cx="7696283" cy="400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6691149" y="5125765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2213742" y="5115788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29. </a:t>
            </a:r>
            <a:r>
              <a:rPr lang="el-GR" sz="1400" dirty="0">
                <a:solidFill>
                  <a:schemeClr val="tx1"/>
                </a:solidFill>
              </a:rPr>
              <a:t>Αγορές ενδυμάτων, υποδημάτων και αξεσουάρ - Καιρός – Γιορτές 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B915B-8B7D-ABF8-1879-4C3AF710D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9140DB6B-38E5-9DFF-03E1-395F198CF9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B4956BB-E678-A7C1-48FB-E180B400BB75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Παραγωγή γραπτού λόγου  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BE4AD66-B227-88D0-6C05-538666E9AD04}"/>
              </a:ext>
            </a:extLst>
          </p:cNvPr>
          <p:cNvSpPr/>
          <p:nvPr/>
        </p:nvSpPr>
        <p:spPr>
          <a:xfrm>
            <a:off x="8599714" y="674914"/>
            <a:ext cx="1524000" cy="2090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145CD66-E03F-9CDF-D8CF-FBDCA7F67BED}"/>
              </a:ext>
            </a:extLst>
          </p:cNvPr>
          <p:cNvSpPr/>
          <p:nvPr/>
        </p:nvSpPr>
        <p:spPr>
          <a:xfrm rot="1695959">
            <a:off x="6732475" y="266342"/>
            <a:ext cx="2226264" cy="108782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641496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εποχέ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02" y="406750"/>
            <a:ext cx="11125984" cy="6207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342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εποχέ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8" r="48885" b="41894"/>
          <a:stretch/>
        </p:blipFill>
        <p:spPr bwMode="auto">
          <a:xfrm>
            <a:off x="274328" y="344384"/>
            <a:ext cx="5687085" cy="236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4839630" y="2262250"/>
            <a:ext cx="6716752" cy="425136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</a:t>
            </a:r>
          </a:p>
          <a:p>
            <a:pPr algn="ctr"/>
            <a:endParaRPr lang="en-US" sz="4400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5CAD71F6-C7CE-E1B8-49DC-62CFBB2E4E6C}"/>
              </a:ext>
            </a:extLst>
          </p:cNvPr>
          <p:cNvSpPr/>
          <p:nvPr/>
        </p:nvSpPr>
        <p:spPr>
          <a:xfrm>
            <a:off x="501805" y="2807030"/>
            <a:ext cx="3994984" cy="3850248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D0A66532-156E-AC85-897F-6B61E5109398}"/>
              </a:ext>
            </a:extLst>
          </p:cNvPr>
          <p:cNvSpPr/>
          <p:nvPr/>
        </p:nvSpPr>
        <p:spPr>
          <a:xfrm>
            <a:off x="1240971" y="2576946"/>
            <a:ext cx="2536372" cy="764968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καιρός </a:t>
            </a:r>
            <a:endParaRPr lang="el-CY" sz="4400" dirty="0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8233407-B1EE-2C33-D5BB-93A70B193B49}"/>
              </a:ext>
            </a:extLst>
          </p:cNvPr>
          <p:cNvSpPr/>
          <p:nvPr/>
        </p:nvSpPr>
        <p:spPr>
          <a:xfrm>
            <a:off x="6163292" y="1197429"/>
            <a:ext cx="5288479" cy="149926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ενδύματα - υποδήματα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1282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29D73-997B-9600-F182-E20460B64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D1912EC7-E26F-2ADE-F109-4C1FD50100F3}"/>
              </a:ext>
            </a:extLst>
          </p:cNvPr>
          <p:cNvSpPr/>
          <p:nvPr/>
        </p:nvSpPr>
        <p:spPr>
          <a:xfrm>
            <a:off x="4839630" y="2262250"/>
            <a:ext cx="6716752" cy="425136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</a:t>
            </a:r>
          </a:p>
          <a:p>
            <a:pPr algn="ctr"/>
            <a:endParaRPr lang="en-US" sz="4400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C185C7E-5250-E53F-406B-C5656161D8F2}"/>
              </a:ext>
            </a:extLst>
          </p:cNvPr>
          <p:cNvSpPr/>
          <p:nvPr/>
        </p:nvSpPr>
        <p:spPr>
          <a:xfrm>
            <a:off x="501805" y="2807030"/>
            <a:ext cx="3994984" cy="3850248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pic>
        <p:nvPicPr>
          <p:cNvPr id="4" name="Picture 2" descr="4εποχέ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74" t="19464" b="43042"/>
          <a:stretch/>
        </p:blipFill>
        <p:spPr bwMode="auto">
          <a:xfrm>
            <a:off x="475011" y="249382"/>
            <a:ext cx="5688281" cy="232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A138689-F710-2B96-9F68-89209216E16E}"/>
              </a:ext>
            </a:extLst>
          </p:cNvPr>
          <p:cNvSpPr/>
          <p:nvPr/>
        </p:nvSpPr>
        <p:spPr>
          <a:xfrm>
            <a:off x="1240971" y="2576946"/>
            <a:ext cx="2536372" cy="764968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καιρός </a:t>
            </a:r>
            <a:endParaRPr lang="el-CY" sz="44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0C79EEF8-7F74-DFE3-229D-E76547722E97}"/>
              </a:ext>
            </a:extLst>
          </p:cNvPr>
          <p:cNvSpPr/>
          <p:nvPr/>
        </p:nvSpPr>
        <p:spPr>
          <a:xfrm>
            <a:off x="6163292" y="1197429"/>
            <a:ext cx="5288479" cy="149926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ενδύματα - υποδήματα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2716609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A1716-53BB-289F-98EB-AAE371FD7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3326C43B-4902-A918-A9EE-89C7871607F6}"/>
              </a:ext>
            </a:extLst>
          </p:cNvPr>
          <p:cNvSpPr/>
          <p:nvPr/>
        </p:nvSpPr>
        <p:spPr>
          <a:xfrm>
            <a:off x="4839630" y="2262250"/>
            <a:ext cx="6716752" cy="425136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</a:t>
            </a:r>
          </a:p>
          <a:p>
            <a:pPr algn="ctr"/>
            <a:endParaRPr lang="en-US" sz="4400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2FCB130-8D46-43E3-D418-53360ACBCEB8}"/>
              </a:ext>
            </a:extLst>
          </p:cNvPr>
          <p:cNvSpPr/>
          <p:nvPr/>
        </p:nvSpPr>
        <p:spPr>
          <a:xfrm>
            <a:off x="501805" y="2807030"/>
            <a:ext cx="3994984" cy="3850248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pic>
        <p:nvPicPr>
          <p:cNvPr id="5" name="Picture 2" descr="4εποχέ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4" t="56128" r="48885" b="7945"/>
          <a:stretch>
            <a:fillRect/>
          </a:stretch>
        </p:blipFill>
        <p:spPr bwMode="auto">
          <a:xfrm>
            <a:off x="501805" y="446049"/>
            <a:ext cx="5388357" cy="2230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3C6AEF1-D263-5D94-5618-5C630421DE00}"/>
              </a:ext>
            </a:extLst>
          </p:cNvPr>
          <p:cNvSpPr/>
          <p:nvPr/>
        </p:nvSpPr>
        <p:spPr>
          <a:xfrm>
            <a:off x="6163292" y="1197429"/>
            <a:ext cx="5288479" cy="149926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ενδύματα - υποδήματα </a:t>
            </a:r>
            <a:endParaRPr lang="el-CY" sz="44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FDC5DF4-1A32-DEC1-6154-548819C619C5}"/>
              </a:ext>
            </a:extLst>
          </p:cNvPr>
          <p:cNvSpPr/>
          <p:nvPr/>
        </p:nvSpPr>
        <p:spPr>
          <a:xfrm>
            <a:off x="1240971" y="2576946"/>
            <a:ext cx="2536372" cy="764968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καιρός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3916450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659D7-27FE-F41F-8E23-6996251AD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CA49769-2A8B-BE75-82BF-BA46E4781B34}"/>
              </a:ext>
            </a:extLst>
          </p:cNvPr>
          <p:cNvSpPr/>
          <p:nvPr/>
        </p:nvSpPr>
        <p:spPr>
          <a:xfrm>
            <a:off x="4839630" y="2262250"/>
            <a:ext cx="6716752" cy="425136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 </a:t>
            </a:r>
          </a:p>
          <a:p>
            <a:pPr algn="ctr"/>
            <a:endParaRPr lang="en-US" sz="4400" dirty="0"/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AB2A6B4-6D70-E3EC-FD92-ECFE0727B031}"/>
              </a:ext>
            </a:extLst>
          </p:cNvPr>
          <p:cNvSpPr/>
          <p:nvPr/>
        </p:nvSpPr>
        <p:spPr>
          <a:xfrm>
            <a:off x="501805" y="2807030"/>
            <a:ext cx="3994984" cy="3850248"/>
          </a:xfrm>
          <a:prstGeom prst="roundRect">
            <a:avLst/>
          </a:prstGeo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pic>
        <p:nvPicPr>
          <p:cNvPr id="4" name="Picture 2" descr="4εποχές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55" t="58683" r="3410" b="8877"/>
          <a:stretch>
            <a:fillRect/>
          </a:stretch>
        </p:blipFill>
        <p:spPr bwMode="auto">
          <a:xfrm>
            <a:off x="635619" y="533400"/>
            <a:ext cx="5166468" cy="201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FC1AC311-1486-1703-CAB2-3CA95323F9D9}"/>
              </a:ext>
            </a:extLst>
          </p:cNvPr>
          <p:cNvSpPr/>
          <p:nvPr/>
        </p:nvSpPr>
        <p:spPr>
          <a:xfrm>
            <a:off x="6163292" y="1197429"/>
            <a:ext cx="5288479" cy="149926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ενδύματα - υποδήματα </a:t>
            </a:r>
            <a:endParaRPr lang="el-CY" sz="44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7707CC6-F19D-B752-668C-37133E12B30C}"/>
              </a:ext>
            </a:extLst>
          </p:cNvPr>
          <p:cNvSpPr/>
          <p:nvPr/>
        </p:nvSpPr>
        <p:spPr>
          <a:xfrm>
            <a:off x="1240971" y="2576946"/>
            <a:ext cx="2536372" cy="764968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καιρός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2041400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4F773-8F63-90B1-2784-06DD9BF3C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619D583D-2807-856B-9BB7-2D301E629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50B0218C-72D7-5CA3-6838-DAD8E71858D1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Παραγωγή προφορικού λόγου  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926FB91-568F-8B6D-1337-21C6FF863348}"/>
              </a:ext>
            </a:extLst>
          </p:cNvPr>
          <p:cNvSpPr/>
          <p:nvPr/>
        </p:nvSpPr>
        <p:spPr>
          <a:xfrm>
            <a:off x="8599714" y="674914"/>
            <a:ext cx="1524000" cy="2090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</a:rPr>
              <a:t> </a:t>
            </a: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9C249F3-55FD-D0A1-3103-D34EDAEE7AA7}"/>
              </a:ext>
            </a:extLst>
          </p:cNvPr>
          <p:cNvSpPr/>
          <p:nvPr/>
        </p:nvSpPr>
        <p:spPr>
          <a:xfrm rot="1695959">
            <a:off x="6732475" y="266342"/>
            <a:ext cx="2226264" cy="108782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3130032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23BBE-015B-7422-4E4C-E57D15D10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δασκάλα που λέει ιστορίες σε παιδιά νηπιαγωγείου. ομαδική δραστηριότητα στο  σχολείο ή στην ημερήσια φροντίδα. παγκόσμια ημέρα δασκ Διανυσματική  απεικόνιση - εικονογραφία από arroyos: 193930532">
            <a:extLst>
              <a:ext uri="{FF2B5EF4-FFF2-40B4-BE49-F238E27FC236}">
                <a16:creationId xmlns:a16="http://schemas.microsoft.com/office/drawing/2014/main" id="{229DBC29-7AD7-038F-1801-6657590DC0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11265"/>
          <a:stretch/>
        </p:blipFill>
        <p:spPr bwMode="auto">
          <a:xfrm>
            <a:off x="484736" y="3752193"/>
            <a:ext cx="5737388" cy="290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,900+ Clip Art Of Teacher Blackboard Stock Illustrations, Royalty-Free  Vector Graphics &amp; Clip Art - iStock">
            <a:extLst>
              <a:ext uri="{FF2B5EF4-FFF2-40B4-BE49-F238E27FC236}">
                <a16:creationId xmlns:a16="http://schemas.microsoft.com/office/drawing/2014/main" id="{A70E0893-A00D-EBC2-7DAA-D247D6EAB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964" y="1000125"/>
            <a:ext cx="58293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Φυσαλίδα ομιλίας: Έλλειψη 5">
            <a:extLst>
              <a:ext uri="{FF2B5EF4-FFF2-40B4-BE49-F238E27FC236}">
                <a16:creationId xmlns:a16="http://schemas.microsoft.com/office/drawing/2014/main" id="{66C5C4EA-5B88-74FC-63EB-980F6C4AE771}"/>
              </a:ext>
            </a:extLst>
          </p:cNvPr>
          <p:cNvSpPr/>
          <p:nvPr/>
        </p:nvSpPr>
        <p:spPr>
          <a:xfrm>
            <a:off x="-1" y="684299"/>
            <a:ext cx="3995057" cy="36932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Ζεσταίνομαι. Μπορούμε  να  ανοίξουμε την πόρτα;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5" name="Φυσαλίδα ομιλίας: Έλλειψη 4">
            <a:extLst>
              <a:ext uri="{FF2B5EF4-FFF2-40B4-BE49-F238E27FC236}">
                <a16:creationId xmlns:a16="http://schemas.microsoft.com/office/drawing/2014/main" id="{6CF868DE-929E-9CDD-7B37-9FE9EE3EE408}"/>
              </a:ext>
            </a:extLst>
          </p:cNvPr>
          <p:cNvSpPr/>
          <p:nvPr/>
        </p:nvSpPr>
        <p:spPr>
          <a:xfrm>
            <a:off x="3266036" y="3630198"/>
            <a:ext cx="2829964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Όχι, κρυώνω.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2" name="Φυσαλίδα ομιλίας: Έλλειψη 1">
            <a:extLst>
              <a:ext uri="{FF2B5EF4-FFF2-40B4-BE49-F238E27FC236}">
                <a16:creationId xmlns:a16="http://schemas.microsoft.com/office/drawing/2014/main" id="{5FA222FC-D0D0-B5D6-5C41-827593F5F7B8}"/>
              </a:ext>
            </a:extLst>
          </p:cNvPr>
          <p:cNvSpPr/>
          <p:nvPr/>
        </p:nvSpPr>
        <p:spPr>
          <a:xfrm>
            <a:off x="6096000" y="555171"/>
            <a:ext cx="3304377" cy="2988457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rgbClr val="FF0000"/>
                </a:solidFill>
              </a:rPr>
              <a:t>Τι συμβαίνει;</a:t>
            </a:r>
            <a:endParaRPr lang="el-C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E0EDD-2B51-62AF-56F2-127A57ACA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F7075967-1B8F-874C-3BC2-1B922A8E9D57}"/>
              </a:ext>
            </a:extLst>
          </p:cNvPr>
          <p:cNvSpPr/>
          <p:nvPr/>
        </p:nvSpPr>
        <p:spPr>
          <a:xfrm>
            <a:off x="219922" y="1469571"/>
            <a:ext cx="3026229" cy="33745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Ευχές: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Χρόνια Πολλά!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Καλή Χρονιά!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Καλά Χριστούγεννα!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Καλό Πάσχα!</a:t>
            </a:r>
          </a:p>
          <a:p>
            <a:r>
              <a:rPr lang="el-GR" sz="3200" dirty="0">
                <a:solidFill>
                  <a:schemeClr val="tx1"/>
                </a:solidFill>
              </a:rPr>
              <a:t> Με γεια! </a:t>
            </a:r>
            <a:endParaRPr lang="el-CY" sz="3200" dirty="0">
              <a:solidFill>
                <a:schemeClr val="tx1"/>
              </a:solidFill>
            </a:endParaRPr>
          </a:p>
        </p:txBody>
      </p:sp>
      <p:pic>
        <p:nvPicPr>
          <p:cNvPr id="2050" name="Picture 2" descr="birthday clipart for kids #2949472">
            <a:extLst>
              <a:ext uri="{FF2B5EF4-FFF2-40B4-BE49-F238E27FC236}">
                <a16:creationId xmlns:a16="http://schemas.microsoft.com/office/drawing/2014/main" id="{EF1809D7-1FDA-4DC4-4207-AF181688A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506" y="4110367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Παραμονή Πρωτοχρονιάς, Με αναδιπλούμενες εικόνες | Skroutz Βιβλία">
            <a:extLst>
              <a:ext uri="{FF2B5EF4-FFF2-40B4-BE49-F238E27FC236}">
                <a16:creationId xmlns:a16="http://schemas.microsoft.com/office/drawing/2014/main" id="{41CBD4D6-1FB4-A295-7416-C8D578C933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93"/>
          <a:stretch>
            <a:fillRect/>
          </a:stretch>
        </p:blipFill>
        <p:spPr bwMode="auto">
          <a:xfrm>
            <a:off x="6459823" y="1681492"/>
            <a:ext cx="2486025" cy="1712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Χριστουγεννιάτικη Σκηνή Γέννησης Κινουμένων Σχεδίων Διανυσματική απεικόνιση  - εικονογραφία από babylonia, arroyos: 156993146">
            <a:extLst>
              <a:ext uri="{FF2B5EF4-FFF2-40B4-BE49-F238E27FC236}">
                <a16:creationId xmlns:a16="http://schemas.microsoft.com/office/drawing/2014/main" id="{7AEC14C1-9899-EC65-57BF-18F71EB5C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340" y="1563766"/>
            <a:ext cx="223837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130 EASTER ιδέες | πάσχα, πασχαλινές ιδέες, πασχαλινές κάρτες">
            <a:extLst>
              <a:ext uri="{FF2B5EF4-FFF2-40B4-BE49-F238E27FC236}">
                <a16:creationId xmlns:a16="http://schemas.microsoft.com/office/drawing/2014/main" id="{DAF7D572-4F0E-51BF-0A2C-9D3193FFF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128" y="1681492"/>
            <a:ext cx="18859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Άνθρωποι Ψωνίζουν Υπαίθρια Αγορά Μεταχειρισμένο Κατάστημα Οικολογικά  Βιώσιμη Έννοια Μόδας Διάνυσμα από ©Nataliia2910@gmail.com 659605552">
            <a:extLst>
              <a:ext uri="{FF2B5EF4-FFF2-40B4-BE49-F238E27FC236}">
                <a16:creationId xmlns:a16="http://schemas.microsoft.com/office/drawing/2014/main" id="{5FA558AF-EB4A-5112-87BD-173723246EA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67"/>
          <a:stretch>
            <a:fillRect/>
          </a:stretch>
        </p:blipFill>
        <p:spPr bwMode="auto">
          <a:xfrm>
            <a:off x="7559960" y="4435019"/>
            <a:ext cx="2771775" cy="1528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Φυσαλίδα ομιλίας: Έλλειψη 7">
            <a:extLst>
              <a:ext uri="{FF2B5EF4-FFF2-40B4-BE49-F238E27FC236}">
                <a16:creationId xmlns:a16="http://schemas.microsoft.com/office/drawing/2014/main" id="{B9D2CDEF-0D50-F3C7-E21B-D80C36739F78}"/>
              </a:ext>
            </a:extLst>
          </p:cNvPr>
          <p:cNvSpPr/>
          <p:nvPr/>
        </p:nvSpPr>
        <p:spPr>
          <a:xfrm>
            <a:off x="4022376" y="187109"/>
            <a:ext cx="2067964" cy="13295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12" name="Φυσαλίδα ομιλίας: Έλλειψη 11">
            <a:extLst>
              <a:ext uri="{FF2B5EF4-FFF2-40B4-BE49-F238E27FC236}">
                <a16:creationId xmlns:a16="http://schemas.microsoft.com/office/drawing/2014/main" id="{BC1CD495-1FF1-2B92-EC47-16509D2C65B5}"/>
              </a:ext>
            </a:extLst>
          </p:cNvPr>
          <p:cNvSpPr/>
          <p:nvPr/>
        </p:nvSpPr>
        <p:spPr>
          <a:xfrm>
            <a:off x="9365428" y="27281"/>
            <a:ext cx="2067964" cy="13295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13" name="Φυσαλίδα ομιλίας: Έλλειψη 12">
            <a:extLst>
              <a:ext uri="{FF2B5EF4-FFF2-40B4-BE49-F238E27FC236}">
                <a16:creationId xmlns:a16="http://schemas.microsoft.com/office/drawing/2014/main" id="{93C9B690-0C59-6F42-655A-3170355DCABB}"/>
              </a:ext>
            </a:extLst>
          </p:cNvPr>
          <p:cNvSpPr/>
          <p:nvPr/>
        </p:nvSpPr>
        <p:spPr>
          <a:xfrm>
            <a:off x="6599268" y="27281"/>
            <a:ext cx="2067964" cy="13295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14" name="Φυσαλίδα ομιλίας: Έλλειψη 13">
            <a:extLst>
              <a:ext uri="{FF2B5EF4-FFF2-40B4-BE49-F238E27FC236}">
                <a16:creationId xmlns:a16="http://schemas.microsoft.com/office/drawing/2014/main" id="{D8A09FB9-E147-F4D2-B366-372AD99FC7EB}"/>
              </a:ext>
            </a:extLst>
          </p:cNvPr>
          <p:cNvSpPr/>
          <p:nvPr/>
        </p:nvSpPr>
        <p:spPr>
          <a:xfrm>
            <a:off x="7702835" y="3156856"/>
            <a:ext cx="2067964" cy="13295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15" name="Φυσαλίδα ομιλίας: Έλλειψη 14">
            <a:extLst>
              <a:ext uri="{FF2B5EF4-FFF2-40B4-BE49-F238E27FC236}">
                <a16:creationId xmlns:a16="http://schemas.microsoft.com/office/drawing/2014/main" id="{DE7C21FD-1544-4534-2BAA-EE128AC4C150}"/>
              </a:ext>
            </a:extLst>
          </p:cNvPr>
          <p:cNvSpPr/>
          <p:nvPr/>
        </p:nvSpPr>
        <p:spPr>
          <a:xfrm>
            <a:off x="4938488" y="2780808"/>
            <a:ext cx="2067964" cy="1329559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4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A8EB5-0082-E3CA-FFAC-F71D2BBF2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38CB114C-1901-57D9-11D9-15870F994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5D3897F-6A23-BE62-3CF4-24BDA1D98627}"/>
              </a:ext>
            </a:extLst>
          </p:cNvPr>
          <p:cNvSpPr/>
          <p:nvPr/>
        </p:nvSpPr>
        <p:spPr>
          <a:xfrm>
            <a:off x="1395821" y="478971"/>
            <a:ext cx="5725886" cy="2481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4800" b="1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Κατ' </a:t>
            </a:r>
            <a:r>
              <a:rPr lang="el-GR" sz="4800" b="1" dirty="0" err="1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οίκον</a:t>
            </a:r>
            <a:r>
              <a:rPr lang="el-GR" sz="4800" b="1" dirty="0">
                <a:solidFill>
                  <a:srgbClr val="46788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εργασία</a:t>
            </a:r>
            <a:endParaRPr lang="el-GR" sz="4800" b="1" dirty="0">
              <a:solidFill>
                <a:schemeClr val="tx1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4D7C9DDA-4E4B-6525-1683-695240F4878A}"/>
              </a:ext>
            </a:extLst>
          </p:cNvPr>
          <p:cNvSpPr/>
          <p:nvPr/>
        </p:nvSpPr>
        <p:spPr>
          <a:xfrm>
            <a:off x="8599714" y="674914"/>
            <a:ext cx="1524000" cy="2090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C2028A8-5F95-EB39-0902-9B842D18C3CF}"/>
              </a:ext>
            </a:extLst>
          </p:cNvPr>
          <p:cNvSpPr/>
          <p:nvPr/>
        </p:nvSpPr>
        <p:spPr>
          <a:xfrm rot="1695959">
            <a:off x="6732475" y="266342"/>
            <a:ext cx="2226264" cy="108782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203375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9869704" y="5419969"/>
            <a:ext cx="1809164" cy="823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βάλ 2">
            <a:extLst>
              <a:ext uri="{FF2B5EF4-FFF2-40B4-BE49-F238E27FC236}">
                <a16:creationId xmlns:a16="http://schemas.microsoft.com/office/drawing/2014/main" id="{8EE8E717-6A2A-5C14-4D96-7F84067CF5C7}"/>
              </a:ext>
            </a:extLst>
          </p:cNvPr>
          <p:cNvSpPr/>
          <p:nvPr/>
        </p:nvSpPr>
        <p:spPr>
          <a:xfrm>
            <a:off x="3488281" y="2467687"/>
            <a:ext cx="5063905" cy="3664338"/>
          </a:xfrm>
          <a:prstGeom prst="ellipse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Αγορές ενδυμάτων, υποδημάτων και αξεσουάρ - Καιρός – Γιορτές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5ADE88A-67C4-DA7E-7F14-EBD0AF6062CE}"/>
              </a:ext>
            </a:extLst>
          </p:cNvPr>
          <p:cNvSpPr/>
          <p:nvPr/>
        </p:nvSpPr>
        <p:spPr>
          <a:xfrm>
            <a:off x="328779" y="2612571"/>
            <a:ext cx="3026229" cy="33745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3200" dirty="0">
                <a:solidFill>
                  <a:schemeClr val="tx1"/>
                </a:solidFill>
              </a:rPr>
              <a:t>Ευχές: </a:t>
            </a:r>
          </a:p>
          <a:p>
            <a:r>
              <a:rPr lang="el-GR" sz="3200" dirty="0">
                <a:solidFill>
                  <a:schemeClr val="tx1"/>
                </a:solidFill>
              </a:rPr>
              <a:t>Χρόνια Πολλά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Καλή Χρονιά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Καλά Χριστούγεννα</a:t>
            </a:r>
          </a:p>
          <a:p>
            <a:r>
              <a:rPr lang="el-GR" sz="3200" dirty="0">
                <a:solidFill>
                  <a:schemeClr val="tx1"/>
                </a:solidFill>
              </a:rPr>
              <a:t>Καλό Πάσχα</a:t>
            </a:r>
          </a:p>
          <a:p>
            <a:r>
              <a:rPr lang="el-GR" sz="3200" dirty="0">
                <a:solidFill>
                  <a:schemeClr val="tx1"/>
                </a:solidFill>
              </a:rPr>
              <a:t> Με γεια! </a:t>
            </a:r>
            <a:endParaRPr lang="el-CY" sz="3200" dirty="0">
              <a:solidFill>
                <a:schemeClr val="tx1"/>
              </a:solidFill>
            </a:endParaRPr>
          </a:p>
        </p:txBody>
      </p:sp>
      <p:sp>
        <p:nvSpPr>
          <p:cNvPr id="5" name="Φυσαλίδα ομιλίας: Ορθογώνιο 4">
            <a:extLst>
              <a:ext uri="{FF2B5EF4-FFF2-40B4-BE49-F238E27FC236}">
                <a16:creationId xmlns:a16="http://schemas.microsoft.com/office/drawing/2014/main" id="{1B814BE0-CBE7-2FF4-A54F-643BC8321843}"/>
              </a:ext>
            </a:extLst>
          </p:cNvPr>
          <p:cNvSpPr/>
          <p:nvPr/>
        </p:nvSpPr>
        <p:spPr>
          <a:xfrm>
            <a:off x="3488281" y="216063"/>
            <a:ext cx="3409990" cy="1990123"/>
          </a:xfrm>
          <a:prstGeom prst="wedge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Πότε είναι τα γενέθλιά σου; </a:t>
            </a:r>
            <a:endParaRPr lang="el-CY" sz="3600" dirty="0"/>
          </a:p>
        </p:txBody>
      </p:sp>
      <p:sp>
        <p:nvSpPr>
          <p:cNvPr id="6" name="Φυσαλίδα ομιλίας: Ορθογώνιο 5">
            <a:extLst>
              <a:ext uri="{FF2B5EF4-FFF2-40B4-BE49-F238E27FC236}">
                <a16:creationId xmlns:a16="http://schemas.microsoft.com/office/drawing/2014/main" id="{8C48D7CA-93EF-8394-1D9B-2CF16E9B9549}"/>
              </a:ext>
            </a:extLst>
          </p:cNvPr>
          <p:cNvSpPr/>
          <p:nvPr/>
        </p:nvSpPr>
        <p:spPr>
          <a:xfrm>
            <a:off x="7620000" y="509502"/>
            <a:ext cx="3878547" cy="1295400"/>
          </a:xfrm>
          <a:prstGeom prst="wedge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Τα γενέθλιά μου είναι _____</a:t>
            </a:r>
            <a:endParaRPr lang="el-CY" sz="4000" dirty="0"/>
          </a:p>
        </p:txBody>
      </p:sp>
      <p:sp>
        <p:nvSpPr>
          <p:cNvPr id="7" name="Φυσαλίδα ομιλίας: Ορθογώνιο 6">
            <a:extLst>
              <a:ext uri="{FF2B5EF4-FFF2-40B4-BE49-F238E27FC236}">
                <a16:creationId xmlns:a16="http://schemas.microsoft.com/office/drawing/2014/main" id="{C6B0CBE5-9D8E-7926-2278-55962653C696}"/>
              </a:ext>
            </a:extLst>
          </p:cNvPr>
          <p:cNvSpPr/>
          <p:nvPr/>
        </p:nvSpPr>
        <p:spPr>
          <a:xfrm>
            <a:off x="8717250" y="3189514"/>
            <a:ext cx="3145971" cy="1295400"/>
          </a:xfrm>
          <a:prstGeom prst="wedge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dirty="0"/>
              <a:t>Τι καιρό θα κάνει αύριο; </a:t>
            </a:r>
            <a:endParaRPr lang="el-CY" sz="4400" dirty="0"/>
          </a:p>
        </p:txBody>
      </p:sp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194" y="839972"/>
            <a:ext cx="10515600" cy="5230847"/>
          </a:xfrm>
        </p:spPr>
        <p:txBody>
          <a:bodyPr>
            <a:normAutofit/>
          </a:bodyPr>
          <a:lstStyle/>
          <a:p>
            <a:r>
              <a:rPr lang="el-GR" dirty="0"/>
              <a:t>Αύριο  θα βρέξει. Θα φορέσω  _______ ,______ και  ______ .  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Αύριο θα χιονίσει. Θα φορέσω _______ , ______ και  ______ 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Αύριο ο καιρός θα είναι ηλιόλουστος. Θα φορέσω  _________και______________.</a:t>
            </a:r>
          </a:p>
          <a:p>
            <a:endParaRPr lang="en-US" dirty="0"/>
          </a:p>
        </p:txBody>
      </p:sp>
      <p:pic>
        <p:nvPicPr>
          <p:cNvPr id="6" name="Picture 2" descr="Maro's kindergarten: ΩΧ! ΒΡΕΧΕΙ!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7514" y="153265"/>
            <a:ext cx="1990107" cy="2431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Γιατί όταν χιονίζει επικρατεί απόλυτη ησυχία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884" y="2042367"/>
            <a:ext cx="1465819" cy="194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3828" y="4473839"/>
            <a:ext cx="2097478" cy="194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543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el-GR" dirty="0"/>
          </a:p>
          <a:p>
            <a:r>
              <a:rPr lang="el-GR" dirty="0"/>
              <a:t>Όταν  βρέχει</a:t>
            </a:r>
          </a:p>
          <a:p>
            <a:r>
              <a:rPr lang="el-GR" dirty="0"/>
              <a:t>Όταν χιονίζει </a:t>
            </a:r>
          </a:p>
          <a:p>
            <a:r>
              <a:rPr lang="el-GR" dirty="0"/>
              <a:t>Όταν φυσά</a:t>
            </a:r>
          </a:p>
          <a:p>
            <a:r>
              <a:rPr lang="el-GR" dirty="0"/>
              <a:t>Όταν κάνει ζέστη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endParaRPr lang="el-GR" dirty="0"/>
          </a:p>
          <a:p>
            <a:r>
              <a:rPr lang="el-GR" dirty="0"/>
              <a:t>φοράω σακάκι.</a:t>
            </a:r>
          </a:p>
          <a:p>
            <a:r>
              <a:rPr lang="el-GR" dirty="0"/>
              <a:t>φοράω γάντια, κασκόλ,  μπότες και σκούφο.</a:t>
            </a:r>
          </a:p>
          <a:p>
            <a:r>
              <a:rPr lang="el-GR" dirty="0"/>
              <a:t>φοράω φανέλα και παντελονάκι.</a:t>
            </a:r>
          </a:p>
          <a:p>
            <a:r>
              <a:rPr lang="el-GR" dirty="0"/>
              <a:t>φοράω αδιάβροχο.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3086100" y="3286497"/>
            <a:ext cx="3108327" cy="222167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7E5F42EC-9BE2-AB42-5063-46BDCFDCA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4315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1C825080-98D7-7A2E-FBD1-1D1BB6481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-55749"/>
            <a:ext cx="234315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3F880650-E41F-C005-EC6A-329B96DE76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88" y="0"/>
            <a:ext cx="234315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10DEDF95-47B5-5501-F888-09E032B35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850" y="-1"/>
            <a:ext cx="234315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214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ACEEC74-5FE2-65DE-C195-FCD217462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4" y="388248"/>
            <a:ext cx="4503078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264D49-0CF9-6FF4-6266-D5424D5D30B7}"/>
              </a:ext>
            </a:extLst>
          </p:cNvPr>
          <p:cNvSpPr txBox="1"/>
          <p:nvPr/>
        </p:nvSpPr>
        <p:spPr>
          <a:xfrm>
            <a:off x="5301343" y="5035011"/>
            <a:ext cx="67709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>
                <a:solidFill>
                  <a:srgbClr val="333333"/>
                </a:solidFill>
              </a:rPr>
              <a:t> </a:t>
            </a:r>
            <a:r>
              <a:rPr lang="el-GR" sz="4400" b="1" dirty="0" err="1"/>
              <a:t>Εκατόν</a:t>
            </a:r>
            <a:r>
              <a:rPr lang="el-GR" sz="4400" b="1" dirty="0"/>
              <a:t> τριάντα τέσσερα</a:t>
            </a:r>
            <a:r>
              <a:rPr lang="el-GR" sz="440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D744BDA6-319D-FA30-6239-03A668C2CBC4}"/>
              </a:ext>
            </a:extLst>
          </p:cNvPr>
          <p:cNvSpPr/>
          <p:nvPr/>
        </p:nvSpPr>
        <p:spPr>
          <a:xfrm>
            <a:off x="9070640" y="207681"/>
            <a:ext cx="2710543" cy="2264228"/>
          </a:xfrm>
          <a:prstGeom prst="ellips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134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16040-FF67-5D6E-9743-BF1B6F07E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398B9CF-35E2-B92A-0354-83DA8414E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1643BF-F358-3221-944E-587B2CCC46B2}"/>
              </a:ext>
            </a:extLst>
          </p:cNvPr>
          <p:cNvSpPr txBox="1"/>
          <p:nvPr/>
        </p:nvSpPr>
        <p:spPr>
          <a:xfrm>
            <a:off x="6228524" y="4386091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 στολίζουμε  δέντρο </a:t>
            </a:r>
          </a:p>
        </p:txBody>
      </p:sp>
      <p:pic>
        <p:nvPicPr>
          <p:cNvPr id="2050" name="Picture 2" descr="Τα παιδιά στολίζουν το χριστουγεννιάτικο δέντρο μαζί ετοιμάζονται για τα  Χριστούγεννα Διάνυσμα από ©ideyweb 322538014">
            <a:extLst>
              <a:ext uri="{FF2B5EF4-FFF2-40B4-BE49-F238E27FC236}">
                <a16:creationId xmlns:a16="http://schemas.microsoft.com/office/drawing/2014/main" id="{38D331E6-252E-7C0C-5800-4AA7D54C2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803" y="305479"/>
            <a:ext cx="3848100" cy="3994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97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48CEF-C05F-2EAD-7D41-D078A19DA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9BBF2A7-5FA6-19EC-8335-1163B22D7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1E0DBA-30D2-7675-3F49-771AC4E66BC3}"/>
              </a:ext>
            </a:extLst>
          </p:cNvPr>
          <p:cNvSpPr txBox="1"/>
          <p:nvPr/>
        </p:nvSpPr>
        <p:spPr>
          <a:xfrm>
            <a:off x="6228524" y="4386091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 </a:t>
            </a:r>
            <a:r>
              <a:rPr lang="el-GR" sz="4800" dirty="0"/>
              <a:t>διακόσια</a:t>
            </a:r>
            <a:r>
              <a:rPr lang="el-GR" dirty="0"/>
              <a:t> </a:t>
            </a:r>
            <a:r>
              <a:rPr lang="el-GR" sz="480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E41750AF-9DE5-E143-FE12-2CCC9F3C8C8B}"/>
              </a:ext>
            </a:extLst>
          </p:cNvPr>
          <p:cNvSpPr/>
          <p:nvPr/>
        </p:nvSpPr>
        <p:spPr>
          <a:xfrm>
            <a:off x="9239249" y="0"/>
            <a:ext cx="2710543" cy="2264228"/>
          </a:xfrm>
          <a:prstGeom prst="ellips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200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514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BA728-6EBF-6F06-AA60-569F29893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7B3A40E-4783-AB34-0B41-EDE74B18D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D4152BA-20EF-F27E-51BD-AABAE10E9756}"/>
              </a:ext>
            </a:extLst>
          </p:cNvPr>
          <p:cNvSpPr txBox="1"/>
          <p:nvPr/>
        </p:nvSpPr>
        <p:spPr>
          <a:xfrm>
            <a:off x="6228524" y="4386091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αγοράζουμε  δώρα</a:t>
            </a:r>
          </a:p>
        </p:txBody>
      </p:sp>
      <p:pic>
        <p:nvPicPr>
          <p:cNvPr id="3074" name="Picture 2" descr="δώρο Στοκ Εικονογραφήσεις, Vectors, &amp; Clipart – (4,111,716 Στοκ  Εικονογραφήσεις)">
            <a:extLst>
              <a:ext uri="{FF2B5EF4-FFF2-40B4-BE49-F238E27FC236}">
                <a16:creationId xmlns:a16="http://schemas.microsoft.com/office/drawing/2014/main" id="{D66FD5BD-6852-42C6-BA33-77E77FD03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2962" y="537876"/>
            <a:ext cx="5223782" cy="3868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23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8AF6D-03E8-6A4B-3FCA-3719CAFE3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32DA00F4-3099-4A78-35E1-6F56F0BF8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3632221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7131D4-A58F-49BC-E28D-70CABBDD0CC4}"/>
              </a:ext>
            </a:extLst>
          </p:cNvPr>
          <p:cNvSpPr txBox="1"/>
          <p:nvPr/>
        </p:nvSpPr>
        <p:spPr>
          <a:xfrm>
            <a:off x="4996543" y="4386091"/>
            <a:ext cx="70321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/>
              <a:t>πεντακόσια εβδομήντα</a:t>
            </a:r>
            <a:endParaRPr lang="el-GR" sz="4800" dirty="0">
              <a:solidFill>
                <a:srgbClr val="333333"/>
              </a:solidFill>
            </a:endParaRP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65C57F4E-90A5-A158-6041-89094855A8E5}"/>
              </a:ext>
            </a:extLst>
          </p:cNvPr>
          <p:cNvSpPr/>
          <p:nvPr/>
        </p:nvSpPr>
        <p:spPr>
          <a:xfrm>
            <a:off x="9239249" y="0"/>
            <a:ext cx="2710543" cy="2264228"/>
          </a:xfrm>
          <a:prstGeom prst="ellips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570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679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27FFA-83F1-161C-8C75-0F8D431D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064525A7-451A-C0F3-EA79-E6A29948E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F741A58-633A-30EF-44D5-F4FCCF1352E5}"/>
              </a:ext>
            </a:extLst>
          </p:cNvPr>
          <p:cNvSpPr txBox="1"/>
          <p:nvPr/>
        </p:nvSpPr>
        <p:spPr>
          <a:xfrm>
            <a:off x="6365598" y="4973455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στολίδια</a:t>
            </a:r>
          </a:p>
        </p:txBody>
      </p:sp>
      <p:pic>
        <p:nvPicPr>
          <p:cNvPr id="4098" name="Picture 2" descr="Χριστουγεννιάτικο στολίδι, Χριστουγεννιάτικες μπάλες Κίτρινο Πράσινο, τέχνη  - Χριστούγεννα, μπάλα png | PNGEgg">
            <a:extLst>
              <a:ext uri="{FF2B5EF4-FFF2-40B4-BE49-F238E27FC236}">
                <a16:creationId xmlns:a16="http://schemas.microsoft.com/office/drawing/2014/main" id="{6CB3E124-C6FE-45D9-2BF8-5A267E47A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043" y="696050"/>
            <a:ext cx="3238500" cy="4080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2524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3CA22-F1A1-CBF6-E8CB-984591676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97810D0-07EC-9204-4DA3-1D9A33DB1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CBD632C-BCBF-4BC7-3F0B-F0BD3928728B}"/>
              </a:ext>
            </a:extLst>
          </p:cNvPr>
          <p:cNvSpPr txBox="1"/>
          <p:nvPr/>
        </p:nvSpPr>
        <p:spPr>
          <a:xfrm>
            <a:off x="6228524" y="4386091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 </a:t>
            </a:r>
            <a:r>
              <a:rPr lang="el-GR" sz="4800" dirty="0"/>
              <a:t>χίλια</a:t>
            </a:r>
            <a:r>
              <a:rPr lang="el-GR" sz="480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901280B2-6B2D-2C5C-20FC-67BE69A2EF80}"/>
              </a:ext>
            </a:extLst>
          </p:cNvPr>
          <p:cNvSpPr/>
          <p:nvPr/>
        </p:nvSpPr>
        <p:spPr>
          <a:xfrm>
            <a:off x="9239249" y="0"/>
            <a:ext cx="2710543" cy="2264228"/>
          </a:xfrm>
          <a:prstGeom prst="ellips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1000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575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Δεκεμβρίου 2025 (__/12/2025).Τώρα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7BA44-0BB9-4885-59AE-6EDF18E5B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5449574-81FD-F10E-D1B0-3527EEC35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73909C-18D7-572B-AACC-95F8F9769F9C}"/>
              </a:ext>
            </a:extLst>
          </p:cNvPr>
          <p:cNvSpPr txBox="1"/>
          <p:nvPr/>
        </p:nvSpPr>
        <p:spPr>
          <a:xfrm>
            <a:off x="6365598" y="4973455"/>
            <a:ext cx="55526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dirty="0">
                <a:solidFill>
                  <a:srgbClr val="333333"/>
                </a:solidFill>
              </a:rPr>
              <a:t>γράμμα</a:t>
            </a:r>
          </a:p>
        </p:txBody>
      </p:sp>
      <p:pic>
        <p:nvPicPr>
          <p:cNvPr id="5122" name="Picture 2" descr="ΓΡΑΜΜΑ ΣΤΟ ΑΓΙΟ ΒΑΣΙΛΗ - 108.018 | mikedis.com">
            <a:extLst>
              <a:ext uri="{FF2B5EF4-FFF2-40B4-BE49-F238E27FC236}">
                <a16:creationId xmlns:a16="http://schemas.microsoft.com/office/drawing/2014/main" id="{1AA836E3-B43F-1A37-2F77-C8E899D5F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524" y="491899"/>
            <a:ext cx="3492419" cy="4361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5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05353-F7B5-0A9E-ACFA-4BC104ED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D1DECD11-20F9-FF2B-4795-F08FD6BF37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893" y="388248"/>
            <a:ext cx="5415585" cy="541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7DD087A-C293-FED1-FBA3-65FA1D06CC8C}"/>
              </a:ext>
            </a:extLst>
          </p:cNvPr>
          <p:cNvSpPr txBox="1"/>
          <p:nvPr/>
        </p:nvSpPr>
        <p:spPr>
          <a:xfrm>
            <a:off x="6228524" y="4386091"/>
            <a:ext cx="555265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>
                <a:solidFill>
                  <a:srgbClr val="333333"/>
                </a:solidFill>
              </a:rPr>
              <a:t> </a:t>
            </a:r>
            <a:r>
              <a:rPr lang="el-GR" sz="4400" dirty="0"/>
              <a:t>εξακόσια σαράντα έξι</a:t>
            </a:r>
            <a:r>
              <a:rPr lang="el-GR" sz="4400" dirty="0">
                <a:solidFill>
                  <a:srgbClr val="333333"/>
                </a:solidFill>
              </a:rPr>
              <a:t> 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C70CFF92-0702-3D7B-FCBC-3E3F2F0555C3}"/>
              </a:ext>
            </a:extLst>
          </p:cNvPr>
          <p:cNvSpPr/>
          <p:nvPr/>
        </p:nvSpPr>
        <p:spPr>
          <a:xfrm>
            <a:off x="9239249" y="0"/>
            <a:ext cx="2710543" cy="2264228"/>
          </a:xfrm>
          <a:prstGeom prst="ellips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646</a:t>
            </a:r>
            <a:endParaRPr lang="el-CY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77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3D037-E9EE-4B3C-4D24-A2C2D00FE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4842D083-B19B-96FA-DD1D-8CA819E4B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C2AE932-439C-E17D-3EFD-1AE941DD6C58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Παραγωγή προφορικού λόγου  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7CF3396B-308A-0B62-F7FF-20E97792EBE3}"/>
              </a:ext>
            </a:extLst>
          </p:cNvPr>
          <p:cNvSpPr/>
          <p:nvPr/>
        </p:nvSpPr>
        <p:spPr>
          <a:xfrm>
            <a:off x="8599714" y="674914"/>
            <a:ext cx="1524000" cy="2090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</a:rPr>
              <a:t> γνώσεις </a:t>
            </a: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EBB32C6-42EB-7BA4-9DBF-71768EC3469A}"/>
              </a:ext>
            </a:extLst>
          </p:cNvPr>
          <p:cNvSpPr/>
          <p:nvPr/>
        </p:nvSpPr>
        <p:spPr>
          <a:xfrm rot="1695959">
            <a:off x="6732475" y="266342"/>
            <a:ext cx="2226264" cy="108782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 Προϋπάρχουσες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16614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rthday clipart for kids #2949472">
            <a:extLst>
              <a:ext uri="{FF2B5EF4-FFF2-40B4-BE49-F238E27FC236}">
                <a16:creationId xmlns:a16="http://schemas.microsoft.com/office/drawing/2014/main" id="{5AF5E97D-4110-50EA-3081-71A44BBE6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92" y="609600"/>
            <a:ext cx="5641522" cy="530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ομιλίας: Ορθογώνιο 1">
            <a:extLst>
              <a:ext uri="{FF2B5EF4-FFF2-40B4-BE49-F238E27FC236}">
                <a16:creationId xmlns:a16="http://schemas.microsoft.com/office/drawing/2014/main" id="{93D4C058-227E-0BB6-154E-DC8F54F5B077}"/>
              </a:ext>
            </a:extLst>
          </p:cNvPr>
          <p:cNvSpPr/>
          <p:nvPr/>
        </p:nvSpPr>
        <p:spPr>
          <a:xfrm>
            <a:off x="6808423" y="609600"/>
            <a:ext cx="3409990" cy="1990123"/>
          </a:xfrm>
          <a:prstGeom prst="wedge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Πότε είναι τα γενέθλιά σου; </a:t>
            </a:r>
            <a:endParaRPr lang="el-CY" sz="3600" dirty="0"/>
          </a:p>
        </p:txBody>
      </p:sp>
      <p:sp>
        <p:nvSpPr>
          <p:cNvPr id="3" name="Φυσαλίδα ομιλίας: Ορθογώνιο 2">
            <a:extLst>
              <a:ext uri="{FF2B5EF4-FFF2-40B4-BE49-F238E27FC236}">
                <a16:creationId xmlns:a16="http://schemas.microsoft.com/office/drawing/2014/main" id="{4E586D55-84A4-9C84-807C-633BACC63316}"/>
              </a:ext>
            </a:extLst>
          </p:cNvPr>
          <p:cNvSpPr/>
          <p:nvPr/>
        </p:nvSpPr>
        <p:spPr>
          <a:xfrm>
            <a:off x="7641771" y="4014702"/>
            <a:ext cx="3878547" cy="1295400"/>
          </a:xfrm>
          <a:prstGeom prst="wedgeRectCallou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Τα γενέθλιά μου είναι τον _____ .</a:t>
            </a:r>
            <a:endParaRPr lang="el-CY" sz="4000" dirty="0"/>
          </a:p>
        </p:txBody>
      </p:sp>
    </p:spTree>
    <p:extLst>
      <p:ext uri="{BB962C8B-B14F-4D97-AF65-F5344CB8AC3E}">
        <p14:creationId xmlns:p14="http://schemas.microsoft.com/office/powerpoint/2010/main" val="103137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04DCB-569A-6036-7D6C-D2688789B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artoon animals writing Φωτογραφίες Αρχείου, Royalty Free Cartoon animals  writing Εικόνες | DepositPhotos">
            <a:extLst>
              <a:ext uri="{FF2B5EF4-FFF2-40B4-BE49-F238E27FC236}">
                <a16:creationId xmlns:a16="http://schemas.microsoft.com/office/drawing/2014/main" id="{E0932BEC-4D58-8BE0-4480-F65ABE831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957" y="-195942"/>
            <a:ext cx="9976758" cy="680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425B5B40-4EB3-7BD2-8455-BD46925984E0}"/>
              </a:ext>
            </a:extLst>
          </p:cNvPr>
          <p:cNvSpPr/>
          <p:nvPr/>
        </p:nvSpPr>
        <p:spPr>
          <a:xfrm>
            <a:off x="1393371" y="337457"/>
            <a:ext cx="5214258" cy="26016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Παραγωγή προφορικού λόγου  </a:t>
            </a:r>
            <a:endParaRPr lang="el-CY" sz="4800" dirty="0">
              <a:solidFill>
                <a:schemeClr val="tx1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1FFD9037-011C-CA4A-B393-A72577B2E779}"/>
              </a:ext>
            </a:extLst>
          </p:cNvPr>
          <p:cNvSpPr/>
          <p:nvPr/>
        </p:nvSpPr>
        <p:spPr>
          <a:xfrm>
            <a:off x="8599714" y="674914"/>
            <a:ext cx="1524000" cy="209005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bg1"/>
                </a:solidFill>
              </a:rPr>
              <a:t> </a:t>
            </a:r>
            <a:endParaRPr lang="el-CY" b="1" dirty="0">
              <a:solidFill>
                <a:schemeClr val="bg1"/>
              </a:solidFill>
            </a:endParaRP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E23CCB7-A0E3-2FF1-5988-173EAAD938ED}"/>
              </a:ext>
            </a:extLst>
          </p:cNvPr>
          <p:cNvSpPr/>
          <p:nvPr/>
        </p:nvSpPr>
        <p:spPr>
          <a:xfrm rot="1695959">
            <a:off x="6732475" y="266342"/>
            <a:ext cx="2226264" cy="108782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 </a:t>
            </a:r>
            <a:endParaRPr lang="el-CY" b="1" dirty="0"/>
          </a:p>
        </p:txBody>
      </p:sp>
    </p:spTree>
    <p:extLst>
      <p:ext uri="{BB962C8B-B14F-4D97-AF65-F5344CB8AC3E}">
        <p14:creationId xmlns:p14="http://schemas.microsoft.com/office/powerpoint/2010/main" val="62988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F1D2A02E-761E-52EA-4D45-F2AC2736E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39315"/>
            <a:ext cx="7350842" cy="6410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CFC44F-16EC-D7AA-CB19-84D863FAA486}"/>
              </a:ext>
            </a:extLst>
          </p:cNvPr>
          <p:cNvSpPr txBox="1"/>
          <p:nvPr/>
        </p:nvSpPr>
        <p:spPr>
          <a:xfrm>
            <a:off x="230638" y="674400"/>
            <a:ext cx="406786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200" dirty="0">
                <a:solidFill>
                  <a:srgbClr val="FF0000"/>
                </a:solidFill>
              </a:rPr>
              <a:t>Καιρικές συνθήκες: </a:t>
            </a:r>
          </a:p>
          <a:p>
            <a:r>
              <a:rPr lang="el-GR" sz="3200" dirty="0"/>
              <a:t>άνεμος  ____</a:t>
            </a:r>
          </a:p>
          <a:p>
            <a:r>
              <a:rPr lang="el-GR" sz="3200" dirty="0"/>
              <a:t>σύννεφο ____</a:t>
            </a:r>
          </a:p>
          <a:p>
            <a:r>
              <a:rPr lang="el-GR" sz="3200" dirty="0"/>
              <a:t>ήλιος ____</a:t>
            </a:r>
          </a:p>
          <a:p>
            <a:r>
              <a:rPr lang="el-GR" sz="3200" dirty="0"/>
              <a:t>ομίχλη ____</a:t>
            </a:r>
          </a:p>
          <a:p>
            <a:r>
              <a:rPr lang="el-GR" sz="3200" dirty="0"/>
              <a:t>βροχή ____</a:t>
            </a:r>
          </a:p>
          <a:p>
            <a:r>
              <a:rPr lang="el-GR" sz="3200" dirty="0"/>
              <a:t>χιόνι ____</a:t>
            </a:r>
          </a:p>
          <a:p>
            <a:r>
              <a:rPr lang="el-GR" sz="3200" dirty="0"/>
              <a:t>χαλάζι ____</a:t>
            </a:r>
          </a:p>
          <a:p>
            <a:r>
              <a:rPr lang="el-GR" sz="3200" dirty="0"/>
              <a:t>αστραπή ____</a:t>
            </a:r>
          </a:p>
          <a:p>
            <a:r>
              <a:rPr lang="el-GR" sz="3200" dirty="0"/>
              <a:t>βροντή ____</a:t>
            </a:r>
          </a:p>
          <a:p>
            <a:r>
              <a:rPr lang="el-GR" sz="3200" dirty="0"/>
              <a:t>ζέστη ____ </a:t>
            </a:r>
          </a:p>
          <a:p>
            <a:r>
              <a:rPr lang="el-GR" sz="3200" dirty="0"/>
              <a:t>κρύο ____________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8ED359F6-E54F-BC06-29FB-AC40583F6CEA}"/>
              </a:ext>
            </a:extLst>
          </p:cNvPr>
          <p:cNvSpPr/>
          <p:nvPr/>
        </p:nvSpPr>
        <p:spPr>
          <a:xfrm>
            <a:off x="4438650" y="446314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1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CE429AD0-CE77-78C7-3F2B-0B8ABE71E42F}"/>
              </a:ext>
            </a:extLst>
          </p:cNvPr>
          <p:cNvSpPr/>
          <p:nvPr/>
        </p:nvSpPr>
        <p:spPr>
          <a:xfrm>
            <a:off x="4250871" y="2182585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4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10" name="Οβάλ 9">
            <a:extLst>
              <a:ext uri="{FF2B5EF4-FFF2-40B4-BE49-F238E27FC236}">
                <a16:creationId xmlns:a16="http://schemas.microsoft.com/office/drawing/2014/main" id="{93BC6EB3-4D82-3950-0B50-A408E1A7ED82}"/>
              </a:ext>
            </a:extLst>
          </p:cNvPr>
          <p:cNvSpPr/>
          <p:nvPr/>
        </p:nvSpPr>
        <p:spPr>
          <a:xfrm>
            <a:off x="4382996" y="4180114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7</a:t>
            </a:r>
            <a:endParaRPr lang="el-CY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misty morning.. time-lapse included 🎃 #art #illustration #autumn #halloween">
            <a:extLst>
              <a:ext uri="{FF2B5EF4-FFF2-40B4-BE49-F238E27FC236}">
                <a16:creationId xmlns:a16="http://schemas.microsoft.com/office/drawing/2014/main" id="{9C35D887-AC47-2A43-DA83-A22418A44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784" y="310240"/>
            <a:ext cx="1785256" cy="180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Οβάλ 7">
            <a:extLst>
              <a:ext uri="{FF2B5EF4-FFF2-40B4-BE49-F238E27FC236}">
                <a16:creationId xmlns:a16="http://schemas.microsoft.com/office/drawing/2014/main" id="{0C92879A-975C-2435-67F9-0AC62118AF43}"/>
              </a:ext>
            </a:extLst>
          </p:cNvPr>
          <p:cNvSpPr/>
          <p:nvPr/>
        </p:nvSpPr>
        <p:spPr>
          <a:xfrm>
            <a:off x="9168312" y="359835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3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E21C28D4-7E6F-4D3D-892D-7203F610DAD1}"/>
              </a:ext>
            </a:extLst>
          </p:cNvPr>
          <p:cNvSpPr/>
          <p:nvPr/>
        </p:nvSpPr>
        <p:spPr>
          <a:xfrm>
            <a:off x="9020170" y="2127156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6</a:t>
            </a:r>
            <a:endParaRPr lang="el-CY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χαλάζι Στοκ Εικονογραφήσεις, Vectors, &amp; Clipart – (8,151 Στοκ  Εικονογραφήσεις)">
            <a:extLst>
              <a:ext uri="{FF2B5EF4-FFF2-40B4-BE49-F238E27FC236}">
                <a16:creationId xmlns:a16="http://schemas.microsoft.com/office/drawing/2014/main" id="{CAED4CC9-F1ED-1753-2319-1802B34612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673" y="4486363"/>
            <a:ext cx="2197556" cy="1778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793D1435-019A-8870-3ADC-CFDF7401C050}"/>
              </a:ext>
            </a:extLst>
          </p:cNvPr>
          <p:cNvSpPr/>
          <p:nvPr/>
        </p:nvSpPr>
        <p:spPr>
          <a:xfrm>
            <a:off x="6565445" y="4180114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8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DF4C15C6-7F66-F3CA-5A59-CDA491905261}"/>
              </a:ext>
            </a:extLst>
          </p:cNvPr>
          <p:cNvSpPr/>
          <p:nvPr/>
        </p:nvSpPr>
        <p:spPr>
          <a:xfrm>
            <a:off x="8746669" y="4158343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9</a:t>
            </a:r>
            <a:endParaRPr lang="el-CY" b="1" dirty="0">
              <a:solidFill>
                <a:schemeClr val="tx1"/>
              </a:solidFill>
            </a:endParaRPr>
          </a:p>
        </p:txBody>
      </p:sp>
      <p:pic>
        <p:nvPicPr>
          <p:cNvPr id="1030" name="Picture 6" descr="καρτούν μάτια πετάγονται έξω, σοκ έκπληξη: Vector στοκ (χωρίς δικαιώματα)  683771245 | Shutterstock">
            <a:extLst>
              <a:ext uri="{FF2B5EF4-FFF2-40B4-BE49-F238E27FC236}">
                <a16:creationId xmlns:a16="http://schemas.microsoft.com/office/drawing/2014/main" id="{976C3B34-B32A-2016-FF56-800D1B4538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" t="5755" r="-702" b="13341"/>
          <a:stretch>
            <a:fillRect/>
          </a:stretch>
        </p:blipFill>
        <p:spPr bwMode="auto">
          <a:xfrm>
            <a:off x="10999966" y="3722914"/>
            <a:ext cx="1032149" cy="598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100+ Partly Cloudy Cartoon Stock Illustrations, Royalty-Free Vector  Graphics &amp; Clip Art - iStock">
            <a:extLst>
              <a:ext uri="{FF2B5EF4-FFF2-40B4-BE49-F238E27FC236}">
                <a16:creationId xmlns:a16="http://schemas.microsoft.com/office/drawing/2014/main" id="{C69755FE-12B4-B2F3-8857-14D43AA19C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42" t="34127" b="34188"/>
          <a:stretch>
            <a:fillRect/>
          </a:stretch>
        </p:blipFill>
        <p:spPr bwMode="auto">
          <a:xfrm>
            <a:off x="6976365" y="217714"/>
            <a:ext cx="1903654" cy="204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Οβάλ 5">
            <a:extLst>
              <a:ext uri="{FF2B5EF4-FFF2-40B4-BE49-F238E27FC236}">
                <a16:creationId xmlns:a16="http://schemas.microsoft.com/office/drawing/2014/main" id="{23DDB544-7866-61AA-943D-65D4C948F88C}"/>
              </a:ext>
            </a:extLst>
          </p:cNvPr>
          <p:cNvSpPr/>
          <p:nvPr/>
        </p:nvSpPr>
        <p:spPr>
          <a:xfrm>
            <a:off x="6565445" y="2117270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5</a:t>
            </a:r>
            <a:endParaRPr lang="el-CY" b="1" dirty="0">
              <a:solidFill>
                <a:schemeClr val="tx1"/>
              </a:solidFill>
            </a:endParaRP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3906B91B-DBE1-9353-20F6-6B256A5A781A}"/>
              </a:ext>
            </a:extLst>
          </p:cNvPr>
          <p:cNvSpPr/>
          <p:nvPr/>
        </p:nvSpPr>
        <p:spPr>
          <a:xfrm>
            <a:off x="6565446" y="408214"/>
            <a:ext cx="718457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>
                <a:solidFill>
                  <a:schemeClr val="tx1"/>
                </a:solidFill>
              </a:rPr>
              <a:t>2</a:t>
            </a:r>
            <a:endParaRPr lang="el-CY" b="1" dirty="0">
              <a:solidFill>
                <a:schemeClr val="tx1"/>
              </a:solidFill>
            </a:endParaRPr>
          </a:p>
        </p:txBody>
      </p:sp>
      <p:pic>
        <p:nvPicPr>
          <p:cNvPr id="1032" name="Picture 8" descr="ακούστε Στοκ Εικονογραφήσεις, Vectors, &amp; Clipart – (127,285 Στοκ  Εικονογραφήσεις)">
            <a:extLst>
              <a:ext uri="{FF2B5EF4-FFF2-40B4-BE49-F238E27FC236}">
                <a16:creationId xmlns:a16="http://schemas.microsoft.com/office/drawing/2014/main" id="{BB102263-C618-7C7F-E1EA-F36F46366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719" y="1055521"/>
            <a:ext cx="817577" cy="917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391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7424D-D21F-B3B8-8E0C-33D6445BA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δασκάλα που λέει ιστορίες σε παιδιά νηπιαγωγείου. ομαδική δραστηριότητα στο  σχολείο ή στην ημερήσια φροντίδα. παγκόσμια ημέρα δασκ Διανυσματική  απεικόνιση - εικονογραφία από arroyos: 193930532">
            <a:extLst>
              <a:ext uri="{FF2B5EF4-FFF2-40B4-BE49-F238E27FC236}">
                <a16:creationId xmlns:a16="http://schemas.microsoft.com/office/drawing/2014/main" id="{C9AE98B2-8C7A-8117-C085-DA862E1CC9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11265"/>
          <a:stretch/>
        </p:blipFill>
        <p:spPr bwMode="auto">
          <a:xfrm>
            <a:off x="484736" y="3752193"/>
            <a:ext cx="5737388" cy="290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,900+ Clip Art Of Teacher Blackboard Stock Illustrations, Royalty-Free  Vector Graphics &amp; Clip Art - iStock">
            <a:extLst>
              <a:ext uri="{FF2B5EF4-FFF2-40B4-BE49-F238E27FC236}">
                <a16:creationId xmlns:a16="http://schemas.microsoft.com/office/drawing/2014/main" id="{058C18A4-7C32-BBCF-2100-41A94BDDF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964" y="1000125"/>
            <a:ext cx="58293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Φυσαλίδα ομιλίας: Έλλειψη 5">
            <a:extLst>
              <a:ext uri="{FF2B5EF4-FFF2-40B4-BE49-F238E27FC236}">
                <a16:creationId xmlns:a16="http://schemas.microsoft.com/office/drawing/2014/main" id="{A2CE3CBF-E994-7013-0C16-F2620943C633}"/>
              </a:ext>
            </a:extLst>
          </p:cNvPr>
          <p:cNvSpPr/>
          <p:nvPr/>
        </p:nvSpPr>
        <p:spPr>
          <a:xfrm>
            <a:off x="0" y="1834055"/>
            <a:ext cx="3352800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rgbClr val="FF0000"/>
                </a:solidFill>
              </a:rPr>
              <a:t>Θα κάνει κρύο.</a:t>
            </a:r>
            <a:endParaRPr lang="el-CY" sz="3600" dirty="0">
              <a:solidFill>
                <a:srgbClr val="FF0000"/>
              </a:solidFill>
            </a:endParaRPr>
          </a:p>
        </p:txBody>
      </p:sp>
      <p:sp>
        <p:nvSpPr>
          <p:cNvPr id="5" name="Φυσαλίδα ομιλίας: Έλλειψη 4">
            <a:extLst>
              <a:ext uri="{FF2B5EF4-FFF2-40B4-BE49-F238E27FC236}">
                <a16:creationId xmlns:a16="http://schemas.microsoft.com/office/drawing/2014/main" id="{624F11A8-150F-30CB-011A-6D6842045830}"/>
              </a:ext>
            </a:extLst>
          </p:cNvPr>
          <p:cNvSpPr/>
          <p:nvPr/>
        </p:nvSpPr>
        <p:spPr>
          <a:xfrm>
            <a:off x="3266036" y="3630198"/>
            <a:ext cx="2829964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rgbClr val="FF0000"/>
                </a:solidFill>
              </a:rPr>
              <a:t>Θα κάνει ζέστη.</a:t>
            </a:r>
            <a:endParaRPr lang="el-CY" sz="3600" dirty="0">
              <a:solidFill>
                <a:srgbClr val="FF0000"/>
              </a:solidFill>
            </a:endParaRPr>
          </a:p>
        </p:txBody>
      </p:sp>
      <p:sp>
        <p:nvSpPr>
          <p:cNvPr id="2" name="Φυσαλίδα ομιλίας: Έλλειψη 1">
            <a:extLst>
              <a:ext uri="{FF2B5EF4-FFF2-40B4-BE49-F238E27FC236}">
                <a16:creationId xmlns:a16="http://schemas.microsoft.com/office/drawing/2014/main" id="{B05B1DD0-FFD8-D66E-2D4A-DB48D8B7043E}"/>
              </a:ext>
            </a:extLst>
          </p:cNvPr>
          <p:cNvSpPr/>
          <p:nvPr/>
        </p:nvSpPr>
        <p:spPr>
          <a:xfrm>
            <a:off x="6096000" y="1000125"/>
            <a:ext cx="3304377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rgbClr val="FF0000"/>
                </a:solidFill>
              </a:rPr>
              <a:t>Τι καιρό  θα κάνει αύριο;</a:t>
            </a:r>
            <a:endParaRPr lang="el-CY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93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331BF-4B41-7F2C-9C29-C1A496A5D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δασκάλα που λέει ιστορίες σε παιδιά νηπιαγωγείου. ομαδική δραστηριότητα στο  σχολείο ή στην ημερήσια φροντίδα. παγκόσμια ημέρα δασκ Διανυσματική  απεικόνιση - εικονογραφία από arroyos: 193930532">
            <a:extLst>
              <a:ext uri="{FF2B5EF4-FFF2-40B4-BE49-F238E27FC236}">
                <a16:creationId xmlns:a16="http://schemas.microsoft.com/office/drawing/2014/main" id="{787833D1-9B3F-6453-459D-2FF7405580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82" b="11265"/>
          <a:stretch/>
        </p:blipFill>
        <p:spPr bwMode="auto">
          <a:xfrm>
            <a:off x="484736" y="3752193"/>
            <a:ext cx="5737388" cy="290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,900+ Clip Art Of Teacher Blackboard Stock Illustrations, Royalty-Free  Vector Graphics &amp; Clip Art - iStock">
            <a:extLst>
              <a:ext uri="{FF2B5EF4-FFF2-40B4-BE49-F238E27FC236}">
                <a16:creationId xmlns:a16="http://schemas.microsoft.com/office/drawing/2014/main" id="{87E83BF4-3A31-F176-C3A5-D59F77EEDF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964" y="1000125"/>
            <a:ext cx="5829300" cy="485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Φυσαλίδα ομιλίας: Έλλειψη 5">
            <a:extLst>
              <a:ext uri="{FF2B5EF4-FFF2-40B4-BE49-F238E27FC236}">
                <a16:creationId xmlns:a16="http://schemas.microsoft.com/office/drawing/2014/main" id="{BC00D5D3-9F48-DBB6-E2EF-879B1FC19E86}"/>
              </a:ext>
            </a:extLst>
          </p:cNvPr>
          <p:cNvSpPr/>
          <p:nvPr/>
        </p:nvSpPr>
        <p:spPr>
          <a:xfrm>
            <a:off x="0" y="1834055"/>
            <a:ext cx="3352800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Θα έχει βροχή.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5" name="Φυσαλίδα ομιλίας: Έλλειψη 4">
            <a:extLst>
              <a:ext uri="{FF2B5EF4-FFF2-40B4-BE49-F238E27FC236}">
                <a16:creationId xmlns:a16="http://schemas.microsoft.com/office/drawing/2014/main" id="{45EC199E-BB96-26F7-CACE-BA2D9117727A}"/>
              </a:ext>
            </a:extLst>
          </p:cNvPr>
          <p:cNvSpPr/>
          <p:nvPr/>
        </p:nvSpPr>
        <p:spPr>
          <a:xfrm>
            <a:off x="3266036" y="3630198"/>
            <a:ext cx="2829964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Θα έχει κρύο.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2" name="Φυσαλίδα ομιλίας: Έλλειψη 1">
            <a:extLst>
              <a:ext uri="{FF2B5EF4-FFF2-40B4-BE49-F238E27FC236}">
                <a16:creationId xmlns:a16="http://schemas.microsoft.com/office/drawing/2014/main" id="{B8DFB2B0-BEDB-F276-53B8-1C168633499F}"/>
              </a:ext>
            </a:extLst>
          </p:cNvPr>
          <p:cNvSpPr/>
          <p:nvPr/>
        </p:nvSpPr>
        <p:spPr>
          <a:xfrm>
            <a:off x="6920391" y="352941"/>
            <a:ext cx="3304377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rgbClr val="FF0000"/>
                </a:solidFill>
              </a:rPr>
              <a:t>Τι καιρό  θα κάνει αύριο;</a:t>
            </a:r>
            <a:endParaRPr lang="el-CY" sz="4400" dirty="0">
              <a:solidFill>
                <a:srgbClr val="FF0000"/>
              </a:solidFill>
            </a:endParaRPr>
          </a:p>
        </p:txBody>
      </p:sp>
      <p:sp>
        <p:nvSpPr>
          <p:cNvPr id="3" name="Φυσαλίδα ομιλίας: Έλλειψη 2">
            <a:extLst>
              <a:ext uri="{FF2B5EF4-FFF2-40B4-BE49-F238E27FC236}">
                <a16:creationId xmlns:a16="http://schemas.microsoft.com/office/drawing/2014/main" id="{CED1C94A-929A-31F0-D2D2-79B0475C6EB0}"/>
              </a:ext>
            </a:extLst>
          </p:cNvPr>
          <p:cNvSpPr/>
          <p:nvPr/>
        </p:nvSpPr>
        <p:spPr>
          <a:xfrm>
            <a:off x="2895600" y="77700"/>
            <a:ext cx="3352800" cy="2543503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Ο καιρός θα είναι βροχερός.</a:t>
            </a:r>
            <a:endParaRPr lang="el-CY" sz="3600" dirty="0">
              <a:solidFill>
                <a:schemeClr val="tx1"/>
              </a:solidFill>
            </a:endParaRPr>
          </a:p>
        </p:txBody>
      </p:sp>
      <p:sp>
        <p:nvSpPr>
          <p:cNvPr id="4" name="Φυσαλίδα ομιλίας: Έλλειψη 3">
            <a:extLst>
              <a:ext uri="{FF2B5EF4-FFF2-40B4-BE49-F238E27FC236}">
                <a16:creationId xmlns:a16="http://schemas.microsoft.com/office/drawing/2014/main" id="{0A65EB89-34B3-9AE2-5FF7-B72DADD0858E}"/>
              </a:ext>
            </a:extLst>
          </p:cNvPr>
          <p:cNvSpPr/>
          <p:nvPr/>
        </p:nvSpPr>
        <p:spPr>
          <a:xfrm>
            <a:off x="6651330" y="3357657"/>
            <a:ext cx="4081983" cy="2906111"/>
          </a:xfrm>
          <a:prstGeom prst="wedgeEllipseCallou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600" dirty="0">
                <a:solidFill>
                  <a:schemeClr val="tx1"/>
                </a:solidFill>
              </a:rPr>
              <a:t>Ο καιρός θα είναι ηλιόλουστος.</a:t>
            </a:r>
            <a:endParaRPr lang="el-CY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8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346</Words>
  <Application>Microsoft Office PowerPoint</Application>
  <PresentationFormat>Ευρεία οθόνη</PresentationFormat>
  <Paragraphs>124</Paragraphs>
  <Slides>33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7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ΕΛΕΝΗ ΧΑΡΑΛΑΜΠΟΥΣ</dc:creator>
  <cp:lastModifiedBy>ΕΛΕΝΗ ΧΑΡΑΛΑΜΠΟΥΣ</cp:lastModifiedBy>
  <cp:revision>34</cp:revision>
  <dcterms:created xsi:type="dcterms:W3CDTF">2025-12-02T18:13:16Z</dcterms:created>
  <dcterms:modified xsi:type="dcterms:W3CDTF">2025-12-05T22:25:49Z</dcterms:modified>
</cp:coreProperties>
</file>