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56" r:id="rId2"/>
    <p:sldId id="450" r:id="rId3"/>
    <p:sldId id="451" r:id="rId4"/>
    <p:sldId id="487" r:id="rId5"/>
    <p:sldId id="515" r:id="rId6"/>
    <p:sldId id="516" r:id="rId7"/>
    <p:sldId id="488" r:id="rId8"/>
    <p:sldId id="518" r:id="rId9"/>
    <p:sldId id="531" r:id="rId10"/>
    <p:sldId id="517" r:id="rId11"/>
    <p:sldId id="489" r:id="rId12"/>
    <p:sldId id="328" r:id="rId13"/>
    <p:sldId id="529" r:id="rId14"/>
    <p:sldId id="333" r:id="rId15"/>
    <p:sldId id="519" r:id="rId16"/>
    <p:sldId id="330" r:id="rId17"/>
    <p:sldId id="256" r:id="rId18"/>
    <p:sldId id="259" r:id="rId19"/>
    <p:sldId id="257" r:id="rId20"/>
    <p:sldId id="260" r:id="rId21"/>
    <p:sldId id="258" r:id="rId22"/>
    <p:sldId id="530" r:id="rId23"/>
    <p:sldId id="440" r:id="rId24"/>
    <p:sldId id="514" r:id="rId25"/>
    <p:sldId id="520" r:id="rId26"/>
    <p:sldId id="521" r:id="rId27"/>
    <p:sldId id="522" r:id="rId28"/>
    <p:sldId id="523" r:id="rId29"/>
    <p:sldId id="524" r:id="rId30"/>
    <p:sldId id="525" r:id="rId31"/>
    <p:sldId id="526" r:id="rId32"/>
    <p:sldId id="527" r:id="rId33"/>
    <p:sldId id="528" r:id="rId34"/>
    <p:sldId id="338" r:id="rId35"/>
    <p:sldId id="396" r:id="rId36"/>
    <p:sldId id="509" r:id="rId3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ED3458-9424-4C00-9619-68DCEEFD83EB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CF87A8-2310-4B92-A5B4-16F702A35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9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6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8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8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2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0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5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6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1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9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0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B9FBF-9BE0-41F3-B1F0-2331DF04899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7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39" y="1172808"/>
            <a:ext cx="7696283" cy="4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691149" y="5125765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2213742" y="5115788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30. Συνοπτικός Μέλλοντας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EB60404D-942A-B477-CE45-AD1AAD8A0572}"/>
              </a:ext>
            </a:extLst>
          </p:cNvPr>
          <p:cNvCxnSpPr>
            <a:cxnSpLocks/>
          </p:cNvCxnSpPr>
          <p:nvPr/>
        </p:nvCxnSpPr>
        <p:spPr>
          <a:xfrm>
            <a:off x="0" y="76200"/>
            <a:ext cx="11996057" cy="65933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Τώρα! - Εκδόσεις Ίκαρος">
            <a:extLst>
              <a:ext uri="{FF2B5EF4-FFF2-40B4-BE49-F238E27FC236}">
                <a16:creationId xmlns:a16="http://schemas.microsoft.com/office/drawing/2014/main" id="{181798AD-9985-E5EF-F567-C5DEFC885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6" b="27143"/>
          <a:stretch>
            <a:fillRect/>
          </a:stretch>
        </p:blipFill>
        <p:spPr bwMode="auto">
          <a:xfrm>
            <a:off x="10081532" y="188459"/>
            <a:ext cx="1914525" cy="166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ΜΑΘΗΜΑΤΙΚΑ Β΄ ΔΗΜΟΤΙΚΟΥ -επανάληψη 4 - προπαίδεια - e-daskala mou">
            <a:extLst>
              <a:ext uri="{FF2B5EF4-FFF2-40B4-BE49-F238E27FC236}">
                <a16:creationId xmlns:a16="http://schemas.microsoft.com/office/drawing/2014/main" id="{FC10A1A4-3CA3-308B-D3E9-FA4E70689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531" y="2647950"/>
            <a:ext cx="19145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70ABEABF-01B2-29CD-3B8D-C41CD0A505F2}"/>
              </a:ext>
            </a:extLst>
          </p:cNvPr>
          <p:cNvSpPr/>
          <p:nvPr/>
        </p:nvSpPr>
        <p:spPr>
          <a:xfrm>
            <a:off x="4769987" y="830717"/>
            <a:ext cx="2383971" cy="1328057"/>
          </a:xfrm>
          <a:prstGeom prst="wedgeEllipse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6" name="Φυσαλίδα ομιλίας: Έλλειψη 5">
            <a:extLst>
              <a:ext uri="{FF2B5EF4-FFF2-40B4-BE49-F238E27FC236}">
                <a16:creationId xmlns:a16="http://schemas.microsoft.com/office/drawing/2014/main" id="{C5421532-1BCE-8A7C-C74F-43FD822A3F63}"/>
              </a:ext>
            </a:extLst>
          </p:cNvPr>
          <p:cNvSpPr/>
          <p:nvPr/>
        </p:nvSpPr>
        <p:spPr>
          <a:xfrm>
            <a:off x="638856" y="4815227"/>
            <a:ext cx="2383971" cy="1328057"/>
          </a:xfrm>
          <a:prstGeom prst="wedgeEllipse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7" name="Φυσαλίδα ομιλίας: Έλλειψη 6">
            <a:extLst>
              <a:ext uri="{FF2B5EF4-FFF2-40B4-BE49-F238E27FC236}">
                <a16:creationId xmlns:a16="http://schemas.microsoft.com/office/drawing/2014/main" id="{91A363F4-C76E-FCBF-E420-74E525AF4808}"/>
              </a:ext>
            </a:extLst>
          </p:cNvPr>
          <p:cNvSpPr/>
          <p:nvPr/>
        </p:nvSpPr>
        <p:spPr>
          <a:xfrm>
            <a:off x="3712029" y="4035197"/>
            <a:ext cx="2383971" cy="1328057"/>
          </a:xfrm>
          <a:prstGeom prst="wedgeEllipse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8" name="Φυσαλίδα ομιλίας: Έλλειψη 7">
            <a:extLst>
              <a:ext uri="{FF2B5EF4-FFF2-40B4-BE49-F238E27FC236}">
                <a16:creationId xmlns:a16="http://schemas.microsoft.com/office/drawing/2014/main" id="{C9D75933-831C-4337-894E-AE320CDBE714}"/>
              </a:ext>
            </a:extLst>
          </p:cNvPr>
          <p:cNvSpPr/>
          <p:nvPr/>
        </p:nvSpPr>
        <p:spPr>
          <a:xfrm>
            <a:off x="6743700" y="4963886"/>
            <a:ext cx="2383971" cy="1328057"/>
          </a:xfrm>
          <a:prstGeom prst="wedgeEllipse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9" name="Φυσαλίδα ομιλίας: Έλλειψη 8">
            <a:extLst>
              <a:ext uri="{FF2B5EF4-FFF2-40B4-BE49-F238E27FC236}">
                <a16:creationId xmlns:a16="http://schemas.microsoft.com/office/drawing/2014/main" id="{03A79AAE-D050-8E41-88D9-ECA739261C20}"/>
              </a:ext>
            </a:extLst>
          </p:cNvPr>
          <p:cNvSpPr/>
          <p:nvPr/>
        </p:nvSpPr>
        <p:spPr>
          <a:xfrm>
            <a:off x="7099529" y="1894114"/>
            <a:ext cx="2383971" cy="1328057"/>
          </a:xfrm>
          <a:prstGeom prst="wedgeEllipse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Φυσαλίδα ομιλίας: Έλλειψη 9">
            <a:extLst>
              <a:ext uri="{FF2B5EF4-FFF2-40B4-BE49-F238E27FC236}">
                <a16:creationId xmlns:a16="http://schemas.microsoft.com/office/drawing/2014/main" id="{9D782B98-9804-919A-77BE-135E7A1A4CD4}"/>
              </a:ext>
            </a:extLst>
          </p:cNvPr>
          <p:cNvSpPr/>
          <p:nvPr/>
        </p:nvSpPr>
        <p:spPr>
          <a:xfrm>
            <a:off x="7576458" y="0"/>
            <a:ext cx="2383971" cy="1328057"/>
          </a:xfrm>
          <a:prstGeom prst="wedgeEllipse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12" name="Picture 4" descr="Συνώνυμα της λέξης “μετά” – Reoulita">
            <a:extLst>
              <a:ext uri="{FF2B5EF4-FFF2-40B4-BE49-F238E27FC236}">
                <a16:creationId xmlns:a16="http://schemas.microsoft.com/office/drawing/2014/main" id="{C6814164-ED54-61B4-05EF-E1AA5EEF3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7" y="1458685"/>
            <a:ext cx="1971675" cy="335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307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284EE-36DB-2173-51D5-C7A833341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C57CD424-9735-E941-1332-F62C45B50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37AC613D-7A77-0695-F7EA-A7BA045B50BB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Κατανόηση γραπτού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308B9C5-59F4-2917-94BA-028320AE4733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2FEFD93-BEA0-7AF2-4527-DCCAEA172178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 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448112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95403" y="250825"/>
            <a:ext cx="11326483" cy="6258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Μαρία : Εγώ  αύριο  θα αγοράσω ένα καινούριο  κασκόλ. </a:t>
            </a:r>
          </a:p>
          <a:p>
            <a:pPr marL="0" indent="0">
              <a:buNone/>
            </a:pPr>
            <a:r>
              <a:rPr lang="el-GR" sz="3600" dirty="0"/>
              <a:t>Ελένη &amp; Κατερίνα : Εμείς  αύριο θα αγοράσουμε  δύο  κίτρινες  μπλούζες. </a:t>
            </a:r>
          </a:p>
          <a:p>
            <a:pPr marL="0" indent="0">
              <a:buNone/>
            </a:pPr>
            <a:r>
              <a:rPr lang="el-GR" sz="3600" dirty="0"/>
              <a:t>Μαρία : Η  Ελένη θα αγοράσει πιτζάμες. Ο Πέτρος θα αγοράσει ένα καπέλο και ένα σκουφί. Εσύ θα αγοράσεις μόνο   δύο κίτρινες  μπλούζες;</a:t>
            </a:r>
          </a:p>
          <a:p>
            <a:pPr marL="0" indent="0">
              <a:buNone/>
            </a:pPr>
            <a:r>
              <a:rPr lang="el-GR" sz="3600" dirty="0"/>
              <a:t>Ελένη : Ναι,  δεν  έχουμε  χρήματα για άλλες αγορές. Αυτά τα παιδιά θα αγοράσουν  μόνο  κάλτσες. Αυτοί οι μαθητές και αυτές οι μαθήτριες θα αγοράσουν μόνο άσπρες  φανέλες.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849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A0FE1-7784-C3C1-3556-C6885B92E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A42412-2AC7-C7A7-04A7-F54062217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403" y="250825"/>
            <a:ext cx="11326483" cy="6258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Μαρία : </a:t>
            </a:r>
            <a:r>
              <a:rPr lang="el-GR" sz="3600" dirty="0">
                <a:solidFill>
                  <a:srgbClr val="00B050"/>
                </a:solidFill>
              </a:rPr>
              <a:t>Εγώ</a:t>
            </a:r>
            <a:r>
              <a:rPr lang="el-GR" sz="3600" dirty="0"/>
              <a:t>  αύριο  </a:t>
            </a:r>
            <a:r>
              <a:rPr lang="el-GR" sz="3600" dirty="0">
                <a:solidFill>
                  <a:srgbClr val="FF0000"/>
                </a:solidFill>
              </a:rPr>
              <a:t>θα αγοράσω </a:t>
            </a:r>
            <a:r>
              <a:rPr lang="el-GR" sz="3600" dirty="0"/>
              <a:t>ένα καινούριο  κασκόλ.</a:t>
            </a:r>
            <a:r>
              <a:rPr lang="el-GR" sz="3600" dirty="0">
                <a:solidFill>
                  <a:srgbClr val="FF0000"/>
                </a:solidFill>
              </a:rPr>
              <a:t> </a:t>
            </a:r>
            <a:endParaRPr lang="el-GR" sz="3600" dirty="0"/>
          </a:p>
          <a:p>
            <a:pPr marL="0" indent="0">
              <a:buNone/>
            </a:pPr>
            <a:r>
              <a:rPr lang="el-GR" sz="3600" dirty="0"/>
              <a:t>Ελένη &amp; Κατερίνα : </a:t>
            </a:r>
            <a:r>
              <a:rPr lang="el-GR" sz="3600" dirty="0">
                <a:solidFill>
                  <a:srgbClr val="00B050"/>
                </a:solidFill>
              </a:rPr>
              <a:t>Εμείς</a:t>
            </a:r>
            <a:r>
              <a:rPr lang="el-GR" sz="3600" dirty="0"/>
              <a:t>  αύριο </a:t>
            </a:r>
            <a:r>
              <a:rPr lang="el-GR" sz="3600" dirty="0">
                <a:solidFill>
                  <a:srgbClr val="FF0000"/>
                </a:solidFill>
              </a:rPr>
              <a:t>θα αγοράσουμε  </a:t>
            </a:r>
            <a:r>
              <a:rPr lang="el-GR" sz="3600" dirty="0"/>
              <a:t>δύο  κίτρινες  μπλούζες. </a:t>
            </a:r>
          </a:p>
          <a:p>
            <a:pPr marL="0" indent="0">
              <a:buNone/>
            </a:pPr>
            <a:r>
              <a:rPr lang="el-GR" sz="3600" dirty="0"/>
              <a:t>Μαρία :</a:t>
            </a:r>
            <a:r>
              <a:rPr lang="el-GR" sz="3600" dirty="0">
                <a:solidFill>
                  <a:srgbClr val="FF0000"/>
                </a:solidFill>
              </a:rPr>
              <a:t> </a:t>
            </a:r>
            <a:r>
              <a:rPr lang="el-GR" sz="3600" dirty="0">
                <a:solidFill>
                  <a:srgbClr val="00B050"/>
                </a:solidFill>
              </a:rPr>
              <a:t>Η  Ελένη </a:t>
            </a:r>
            <a:r>
              <a:rPr lang="el-GR" sz="3600" dirty="0">
                <a:solidFill>
                  <a:srgbClr val="FF0000"/>
                </a:solidFill>
              </a:rPr>
              <a:t>θα αγοράσει</a:t>
            </a:r>
            <a:r>
              <a:rPr lang="el-GR" sz="3600" dirty="0"/>
              <a:t> πιτζάμες. </a:t>
            </a:r>
            <a:r>
              <a:rPr lang="el-GR" sz="3600" dirty="0">
                <a:solidFill>
                  <a:srgbClr val="00B050"/>
                </a:solidFill>
              </a:rPr>
              <a:t>Ο Πέτρος </a:t>
            </a:r>
            <a:r>
              <a:rPr lang="el-GR" sz="3600" dirty="0">
                <a:solidFill>
                  <a:srgbClr val="FF0000"/>
                </a:solidFill>
              </a:rPr>
              <a:t>θα αγοράσει </a:t>
            </a:r>
            <a:r>
              <a:rPr lang="el-GR" sz="3600" dirty="0"/>
              <a:t>ένα καπέλο και ένα σκουφί. </a:t>
            </a:r>
            <a:r>
              <a:rPr lang="el-GR" sz="3600" dirty="0">
                <a:solidFill>
                  <a:srgbClr val="00B050"/>
                </a:solidFill>
              </a:rPr>
              <a:t>Εσύ</a:t>
            </a:r>
            <a:r>
              <a:rPr lang="el-GR" sz="3600" dirty="0">
                <a:solidFill>
                  <a:srgbClr val="FF0000"/>
                </a:solidFill>
              </a:rPr>
              <a:t> θα αγοράσεις </a:t>
            </a:r>
            <a:r>
              <a:rPr lang="el-GR" sz="3600" dirty="0"/>
              <a:t>μόνο   δύο κίτρινες  μπλούζες;</a:t>
            </a:r>
          </a:p>
          <a:p>
            <a:pPr marL="0" indent="0">
              <a:buNone/>
            </a:pPr>
            <a:r>
              <a:rPr lang="el-GR" sz="3600" dirty="0"/>
              <a:t>Ελένη : Ναι,  δεν  έχουμε  χρήματα για άλλες αγορές. </a:t>
            </a:r>
            <a:r>
              <a:rPr lang="el-GR" sz="3600" dirty="0">
                <a:solidFill>
                  <a:srgbClr val="00B050"/>
                </a:solidFill>
              </a:rPr>
              <a:t>Αυτά τα παιδιά </a:t>
            </a:r>
            <a:r>
              <a:rPr lang="el-GR" sz="3600" dirty="0">
                <a:solidFill>
                  <a:srgbClr val="FF0000"/>
                </a:solidFill>
              </a:rPr>
              <a:t>θα αγοράσουν  </a:t>
            </a:r>
            <a:r>
              <a:rPr lang="el-GR" sz="3600" dirty="0"/>
              <a:t>μόνο  κάλτσες. </a:t>
            </a:r>
            <a:r>
              <a:rPr lang="el-GR" sz="3600" dirty="0">
                <a:solidFill>
                  <a:srgbClr val="00B050"/>
                </a:solidFill>
              </a:rPr>
              <a:t>Αυτοί οι μαθητές και αυτές οι μαθήτριες</a:t>
            </a:r>
            <a:r>
              <a:rPr lang="el-GR" sz="3600" dirty="0"/>
              <a:t> </a:t>
            </a:r>
            <a:r>
              <a:rPr lang="el-GR" sz="3600" dirty="0">
                <a:solidFill>
                  <a:srgbClr val="FF0000"/>
                </a:solidFill>
              </a:rPr>
              <a:t>θα αγοράσουν </a:t>
            </a:r>
            <a:r>
              <a:rPr lang="el-GR" sz="3600" dirty="0"/>
              <a:t>μόνο άσπρες  φανέλες.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92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Τώρα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Εγώ αγοράζ</a:t>
            </a:r>
            <a:r>
              <a:rPr lang="el-GR" dirty="0">
                <a:solidFill>
                  <a:srgbClr val="FF0000"/>
                </a:solidFill>
              </a:rPr>
              <a:t>ω</a:t>
            </a:r>
          </a:p>
          <a:p>
            <a:r>
              <a:rPr lang="el-GR" dirty="0"/>
              <a:t>Εσύ  αγοράζ</a:t>
            </a:r>
            <a:r>
              <a:rPr lang="el-GR" dirty="0">
                <a:solidFill>
                  <a:srgbClr val="FF0000"/>
                </a:solidFill>
              </a:rPr>
              <a:t>εις</a:t>
            </a:r>
          </a:p>
          <a:p>
            <a:r>
              <a:rPr lang="el-GR" dirty="0"/>
              <a:t>Αυτός/ αυτή / αυτό  αγοράζ</a:t>
            </a:r>
            <a:r>
              <a:rPr lang="el-GR" dirty="0">
                <a:solidFill>
                  <a:srgbClr val="FF0000"/>
                </a:solidFill>
              </a:rPr>
              <a:t>ει</a:t>
            </a:r>
          </a:p>
          <a:p>
            <a:r>
              <a:rPr lang="el-GR" dirty="0"/>
              <a:t>Εμείς αγοράζ</a:t>
            </a:r>
            <a:r>
              <a:rPr lang="el-GR" dirty="0">
                <a:solidFill>
                  <a:srgbClr val="FF0000"/>
                </a:solidFill>
              </a:rPr>
              <a:t>ουμε</a:t>
            </a:r>
          </a:p>
          <a:p>
            <a:r>
              <a:rPr lang="el-GR" dirty="0"/>
              <a:t>Εσείς  αγοράζ</a:t>
            </a:r>
            <a:r>
              <a:rPr lang="el-GR" dirty="0">
                <a:solidFill>
                  <a:srgbClr val="FF0000"/>
                </a:solidFill>
              </a:rPr>
              <a:t>ετε</a:t>
            </a:r>
            <a:r>
              <a:rPr lang="el-GR" dirty="0"/>
              <a:t> </a:t>
            </a:r>
          </a:p>
          <a:p>
            <a:r>
              <a:rPr lang="el-GR" dirty="0"/>
              <a:t>Αυτοί/ αυτές/ αυτά  αγοράζ</a:t>
            </a:r>
            <a:r>
              <a:rPr lang="el-GR" dirty="0">
                <a:solidFill>
                  <a:srgbClr val="FF0000"/>
                </a:solidFill>
              </a:rPr>
              <a:t>ουν</a:t>
            </a:r>
            <a:r>
              <a:rPr lang="el-GR" dirty="0"/>
              <a:t> </a:t>
            </a:r>
          </a:p>
          <a:p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Αύριο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833753" cy="368458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dirty="0"/>
              <a:t>Εγώ  </a:t>
            </a:r>
            <a:r>
              <a:rPr lang="el-GR" dirty="0">
                <a:solidFill>
                  <a:srgbClr val="00B050"/>
                </a:solidFill>
              </a:rPr>
              <a:t>θα </a:t>
            </a:r>
            <a:r>
              <a:rPr lang="el-GR" dirty="0"/>
              <a:t>αγορά</a:t>
            </a:r>
            <a:r>
              <a:rPr lang="el-GR" dirty="0">
                <a:solidFill>
                  <a:srgbClr val="00B050"/>
                </a:solidFill>
              </a:rPr>
              <a:t>σ</a:t>
            </a:r>
            <a:r>
              <a:rPr lang="el-GR" dirty="0">
                <a:solidFill>
                  <a:srgbClr val="FF0000"/>
                </a:solidFill>
              </a:rPr>
              <a:t>ω</a:t>
            </a:r>
          </a:p>
          <a:p>
            <a:r>
              <a:rPr lang="el-GR" dirty="0"/>
              <a:t>Εσύ  </a:t>
            </a:r>
            <a:r>
              <a:rPr lang="el-GR" dirty="0">
                <a:solidFill>
                  <a:srgbClr val="00B050"/>
                </a:solidFill>
              </a:rPr>
              <a:t>θα </a:t>
            </a:r>
            <a:r>
              <a:rPr lang="el-GR" dirty="0"/>
              <a:t> αγορά</a:t>
            </a:r>
            <a:r>
              <a:rPr lang="el-GR" dirty="0">
                <a:solidFill>
                  <a:srgbClr val="00B050"/>
                </a:solidFill>
              </a:rPr>
              <a:t>σ</a:t>
            </a:r>
            <a:r>
              <a:rPr lang="el-GR" dirty="0">
                <a:solidFill>
                  <a:srgbClr val="FF0000"/>
                </a:solidFill>
              </a:rPr>
              <a:t>εις</a:t>
            </a:r>
          </a:p>
          <a:p>
            <a:r>
              <a:rPr lang="el-GR" dirty="0"/>
              <a:t>Αυτός/ αυτή / αυτό   </a:t>
            </a:r>
            <a:r>
              <a:rPr lang="el-GR" dirty="0">
                <a:solidFill>
                  <a:srgbClr val="00B050"/>
                </a:solidFill>
              </a:rPr>
              <a:t>θα </a:t>
            </a:r>
            <a:r>
              <a:rPr lang="el-GR" dirty="0"/>
              <a:t>αγορά</a:t>
            </a:r>
            <a:r>
              <a:rPr lang="el-GR" dirty="0">
                <a:solidFill>
                  <a:srgbClr val="00B050"/>
                </a:solidFill>
              </a:rPr>
              <a:t>σ</a:t>
            </a:r>
            <a:r>
              <a:rPr lang="el-GR" dirty="0">
                <a:solidFill>
                  <a:srgbClr val="FF0000"/>
                </a:solidFill>
              </a:rPr>
              <a:t>ει</a:t>
            </a:r>
          </a:p>
          <a:p>
            <a:r>
              <a:rPr lang="el-GR" dirty="0"/>
              <a:t>Εμείς  </a:t>
            </a:r>
            <a:r>
              <a:rPr lang="el-GR" dirty="0">
                <a:solidFill>
                  <a:srgbClr val="00B050"/>
                </a:solidFill>
              </a:rPr>
              <a:t>θα</a:t>
            </a:r>
            <a:r>
              <a:rPr lang="el-GR" dirty="0"/>
              <a:t> αγορά</a:t>
            </a:r>
            <a:r>
              <a:rPr lang="el-GR" dirty="0">
                <a:solidFill>
                  <a:srgbClr val="00B050"/>
                </a:solidFill>
              </a:rPr>
              <a:t>σ</a:t>
            </a:r>
            <a:r>
              <a:rPr lang="el-GR" dirty="0">
                <a:solidFill>
                  <a:srgbClr val="FF0000"/>
                </a:solidFill>
              </a:rPr>
              <a:t>ουμε</a:t>
            </a:r>
          </a:p>
          <a:p>
            <a:r>
              <a:rPr lang="el-GR" dirty="0"/>
              <a:t>Εσείς   </a:t>
            </a:r>
            <a:r>
              <a:rPr lang="el-GR" dirty="0">
                <a:solidFill>
                  <a:srgbClr val="00B050"/>
                </a:solidFill>
              </a:rPr>
              <a:t>θα</a:t>
            </a:r>
            <a:r>
              <a:rPr lang="el-GR" dirty="0"/>
              <a:t> αγορά</a:t>
            </a:r>
            <a:r>
              <a:rPr lang="el-GR" dirty="0">
                <a:solidFill>
                  <a:srgbClr val="00B050"/>
                </a:solidFill>
              </a:rPr>
              <a:t>σ</a:t>
            </a:r>
            <a:r>
              <a:rPr lang="el-GR" dirty="0">
                <a:solidFill>
                  <a:srgbClr val="FF0000"/>
                </a:solidFill>
              </a:rPr>
              <a:t>ετε</a:t>
            </a:r>
            <a:r>
              <a:rPr lang="el-GR" dirty="0"/>
              <a:t> </a:t>
            </a:r>
          </a:p>
          <a:p>
            <a:r>
              <a:rPr lang="el-GR" dirty="0"/>
              <a:t>Αυτοί/ αυτές/ αυτά  </a:t>
            </a:r>
            <a:r>
              <a:rPr lang="el-GR" dirty="0">
                <a:solidFill>
                  <a:srgbClr val="00B050"/>
                </a:solidFill>
              </a:rPr>
              <a:t>θα </a:t>
            </a:r>
            <a:r>
              <a:rPr lang="el-GR" dirty="0"/>
              <a:t> αγορά</a:t>
            </a:r>
            <a:r>
              <a:rPr lang="el-GR" dirty="0">
                <a:solidFill>
                  <a:srgbClr val="00B050"/>
                </a:solidFill>
              </a:rPr>
              <a:t>σ</a:t>
            </a:r>
            <a:r>
              <a:rPr lang="el-GR" dirty="0">
                <a:solidFill>
                  <a:srgbClr val="FF0000"/>
                </a:solidFill>
              </a:rPr>
              <a:t>ουν</a:t>
            </a:r>
            <a:r>
              <a:rPr lang="el-GR" dirty="0"/>
              <a:t> </a:t>
            </a:r>
          </a:p>
          <a:p>
            <a:endParaRPr lang="el-GR" dirty="0"/>
          </a:p>
        </p:txBody>
      </p:sp>
      <p:pic>
        <p:nvPicPr>
          <p:cNvPr id="2" name="Picture 2" descr="Χθες, σήμερα, αύριο... - Εκπαιδευτικό υλικό για το μάθημα">
            <a:extLst>
              <a:ext uri="{FF2B5EF4-FFF2-40B4-BE49-F238E27FC236}">
                <a16:creationId xmlns:a16="http://schemas.microsoft.com/office/drawing/2014/main" id="{6FED4D19-35E2-73BC-A03D-5275916E7E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76" b="49570"/>
          <a:stretch>
            <a:fillRect/>
          </a:stretch>
        </p:blipFill>
        <p:spPr bwMode="auto">
          <a:xfrm>
            <a:off x="0" y="188459"/>
            <a:ext cx="990600" cy="141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Χθες, σήμερα, αύριο... - Εκπαιδευτικό υλικό για το μάθημα">
            <a:extLst>
              <a:ext uri="{FF2B5EF4-FFF2-40B4-BE49-F238E27FC236}">
                <a16:creationId xmlns:a16="http://schemas.microsoft.com/office/drawing/2014/main" id="{1D403609-8B26-7E0F-3148-4A3B5067E7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4" b="49570"/>
          <a:stretch>
            <a:fillRect/>
          </a:stretch>
        </p:blipFill>
        <p:spPr bwMode="auto">
          <a:xfrm>
            <a:off x="1986642" y="269422"/>
            <a:ext cx="2764972" cy="141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Χθες, σήμερα, αύριο... - Εκπαιδευτικό υλικό για το μάθημα">
            <a:extLst>
              <a:ext uri="{FF2B5EF4-FFF2-40B4-BE49-F238E27FC236}">
                <a16:creationId xmlns:a16="http://schemas.microsoft.com/office/drawing/2014/main" id="{F7D0A413-4C86-9656-77A2-14F091676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2" t="48831" r="27184"/>
          <a:stretch>
            <a:fillRect/>
          </a:stretch>
        </p:blipFill>
        <p:spPr bwMode="auto">
          <a:xfrm>
            <a:off x="7249885" y="353445"/>
            <a:ext cx="3037115" cy="141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89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F9C3C-8AB7-E429-5959-4F117E877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9B0F8F27-18F5-DA78-9265-FBA9DFECD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2734181F-09C8-5228-1530-48B4BD528A29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γραπτού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EAB246D3-19B9-540F-7B15-CFD6CE0E726E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4286AB0-7BF4-8BC6-392D-56806C0C48B6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 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1943032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Τώρα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αγοράζω</a:t>
            </a:r>
          </a:p>
          <a:p>
            <a:r>
              <a:rPr lang="el-GR" dirty="0"/>
              <a:t>ψωνίζω </a:t>
            </a:r>
          </a:p>
          <a:p>
            <a:r>
              <a:rPr lang="el-GR" dirty="0"/>
              <a:t>πηγαίνω</a:t>
            </a:r>
          </a:p>
          <a:p>
            <a:r>
              <a:rPr lang="el-GR" dirty="0"/>
              <a:t>φοράω</a:t>
            </a:r>
          </a:p>
          <a:p>
            <a:r>
              <a:rPr lang="el-GR" dirty="0"/>
              <a:t>τρώω</a:t>
            </a:r>
          </a:p>
          <a:p>
            <a:r>
              <a:rPr lang="el-GR" dirty="0"/>
              <a:t>ακούω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Αύριο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Θα</a:t>
            </a:r>
            <a:r>
              <a:rPr lang="el-GR" dirty="0"/>
              <a:t> αγορά</a:t>
            </a:r>
            <a:r>
              <a:rPr lang="el-GR" dirty="0">
                <a:solidFill>
                  <a:srgbClr val="FF0000"/>
                </a:solidFill>
              </a:rPr>
              <a:t>σ</a:t>
            </a:r>
            <a:r>
              <a:rPr lang="el-GR" dirty="0"/>
              <a:t>ω </a:t>
            </a:r>
          </a:p>
          <a:p>
            <a:r>
              <a:rPr lang="el-GR" dirty="0">
                <a:solidFill>
                  <a:srgbClr val="FF0000"/>
                </a:solidFill>
              </a:rPr>
              <a:t>Θα</a:t>
            </a:r>
            <a:r>
              <a:rPr lang="el-GR" dirty="0"/>
              <a:t> ψωνί</a:t>
            </a:r>
            <a:r>
              <a:rPr lang="el-GR" dirty="0">
                <a:solidFill>
                  <a:srgbClr val="FF0000"/>
                </a:solidFill>
              </a:rPr>
              <a:t>σ</a:t>
            </a:r>
            <a:r>
              <a:rPr lang="el-GR" dirty="0"/>
              <a:t>ω </a:t>
            </a:r>
          </a:p>
          <a:p>
            <a:r>
              <a:rPr lang="el-GR" dirty="0">
                <a:solidFill>
                  <a:srgbClr val="FF0000"/>
                </a:solidFill>
              </a:rPr>
              <a:t>Θα</a:t>
            </a:r>
            <a:r>
              <a:rPr lang="el-GR" dirty="0"/>
              <a:t> πάω </a:t>
            </a:r>
          </a:p>
          <a:p>
            <a:r>
              <a:rPr lang="el-GR" dirty="0">
                <a:solidFill>
                  <a:srgbClr val="FF0000"/>
                </a:solidFill>
              </a:rPr>
              <a:t>Θα </a:t>
            </a:r>
            <a:r>
              <a:rPr lang="el-GR" dirty="0"/>
              <a:t>φορέ</a:t>
            </a:r>
            <a:r>
              <a:rPr lang="el-GR" dirty="0">
                <a:solidFill>
                  <a:srgbClr val="FF0000"/>
                </a:solidFill>
              </a:rPr>
              <a:t>σ</a:t>
            </a:r>
            <a:r>
              <a:rPr lang="el-GR" dirty="0"/>
              <a:t>ω</a:t>
            </a:r>
          </a:p>
          <a:p>
            <a:r>
              <a:rPr lang="el-GR" dirty="0">
                <a:solidFill>
                  <a:srgbClr val="FF0000"/>
                </a:solidFill>
              </a:rPr>
              <a:t>Θα </a:t>
            </a:r>
            <a:r>
              <a:rPr lang="el-GR" dirty="0"/>
              <a:t>φάω</a:t>
            </a:r>
          </a:p>
          <a:p>
            <a:r>
              <a:rPr lang="el-GR" dirty="0">
                <a:solidFill>
                  <a:srgbClr val="FF0000"/>
                </a:solidFill>
              </a:rPr>
              <a:t>Θα</a:t>
            </a:r>
            <a:r>
              <a:rPr lang="el-GR" dirty="0"/>
              <a:t> ακού</a:t>
            </a:r>
            <a:r>
              <a:rPr lang="el-GR" dirty="0">
                <a:solidFill>
                  <a:srgbClr val="FF0000"/>
                </a:solidFill>
              </a:rPr>
              <a:t>σ</a:t>
            </a:r>
            <a:r>
              <a:rPr lang="el-GR" dirty="0"/>
              <a:t>ω</a:t>
            </a:r>
            <a:endParaRPr lang="en-US" dirty="0"/>
          </a:p>
        </p:txBody>
      </p:sp>
      <p:pic>
        <p:nvPicPr>
          <p:cNvPr id="2" name="Picture 4" descr="Τώρα! - Εκδόσεις Ίκαρος">
            <a:extLst>
              <a:ext uri="{FF2B5EF4-FFF2-40B4-BE49-F238E27FC236}">
                <a16:creationId xmlns:a16="http://schemas.microsoft.com/office/drawing/2014/main" id="{5E957F05-3122-4E8F-36B9-75AFB6A45A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6" b="27143"/>
          <a:stretch>
            <a:fillRect/>
          </a:stretch>
        </p:blipFill>
        <p:spPr bwMode="auto">
          <a:xfrm>
            <a:off x="2265136" y="15649"/>
            <a:ext cx="1914525" cy="166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Τα λέμε αύριο, παιδιά στοκ εικόνες. εικόνα από agustin - 186534598">
            <a:extLst>
              <a:ext uri="{FF2B5EF4-FFF2-40B4-BE49-F238E27FC236}">
                <a16:creationId xmlns:a16="http://schemas.microsoft.com/office/drawing/2014/main" id="{6A4B08AC-EA34-9E76-E395-84A0C71FD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856" y="15650"/>
            <a:ext cx="2619375" cy="166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92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βγω  -  βγαίνω – βγες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97686" cy="43513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5400" dirty="0"/>
          </a:p>
          <a:p>
            <a:pPr marL="0" indent="0">
              <a:buNone/>
            </a:pPr>
            <a:r>
              <a:rPr lang="el-GR" sz="5400" dirty="0"/>
              <a:t>Δεν    …………… τα  βράδια, γιατί το  πρωί  έχω  σχολείο.</a:t>
            </a:r>
          </a:p>
          <a:p>
            <a:pPr marL="0" indent="0">
              <a:buNone/>
            </a:pPr>
            <a:endParaRPr lang="el-GR" sz="5400" dirty="0"/>
          </a:p>
          <a:p>
            <a:pPr marL="0" indent="0">
              <a:buNone/>
            </a:pPr>
            <a:r>
              <a:rPr lang="el-GR" sz="5400" dirty="0"/>
              <a:t>Μπορώ να  …………… έξω;</a:t>
            </a:r>
            <a:endParaRPr lang="en-US" sz="5400" dirty="0"/>
          </a:p>
        </p:txBody>
      </p:sp>
      <p:pic>
        <p:nvPicPr>
          <p:cNvPr id="1026" name="Picture 2" descr="Το σκίτσο της «δημοκρατίας» 11/01/19">
            <a:extLst>
              <a:ext uri="{FF2B5EF4-FFF2-40B4-BE49-F238E27FC236}">
                <a16:creationId xmlns:a16="http://schemas.microsoft.com/office/drawing/2014/main" id="{B62CA64C-92FA-39BE-1FCD-DB0B992D4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87" y="1693786"/>
            <a:ext cx="2057399" cy="448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280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βγω  -  βγαίνω – βγες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806543" cy="43513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5400" dirty="0"/>
          </a:p>
          <a:p>
            <a:pPr marL="0" indent="0">
              <a:buNone/>
            </a:pPr>
            <a:r>
              <a:rPr lang="el-GR" sz="5400" dirty="0"/>
              <a:t>Δεν     βγαίν</a:t>
            </a:r>
            <a:r>
              <a:rPr lang="el-GR" sz="5400" dirty="0">
                <a:solidFill>
                  <a:srgbClr val="FF0000"/>
                </a:solidFill>
              </a:rPr>
              <a:t>ω </a:t>
            </a:r>
            <a:r>
              <a:rPr lang="el-GR" sz="5400" dirty="0"/>
              <a:t> τα  βράδια, γιατί το  πρωί  έχω  σχολείο.</a:t>
            </a:r>
          </a:p>
          <a:p>
            <a:pPr marL="0" indent="0">
              <a:buNone/>
            </a:pPr>
            <a:endParaRPr lang="el-GR" sz="5400" dirty="0"/>
          </a:p>
          <a:p>
            <a:pPr marL="0" indent="0">
              <a:buNone/>
            </a:pPr>
            <a:r>
              <a:rPr lang="el-GR" sz="5400" dirty="0"/>
              <a:t>Μπορώ να  βγ</a:t>
            </a:r>
            <a:r>
              <a:rPr lang="el-GR" sz="5400" dirty="0">
                <a:solidFill>
                  <a:srgbClr val="FF0000"/>
                </a:solidFill>
              </a:rPr>
              <a:t>ω </a:t>
            </a:r>
            <a:r>
              <a:rPr lang="el-GR" sz="5400" dirty="0"/>
              <a:t>έξω;</a:t>
            </a:r>
            <a:endParaRPr lang="en-US" sz="5400" dirty="0"/>
          </a:p>
        </p:txBody>
      </p:sp>
      <p:pic>
        <p:nvPicPr>
          <p:cNvPr id="1026" name="Picture 2" descr="Το σκίτσο της «δημοκρατίας» 11/01/19">
            <a:extLst>
              <a:ext uri="{FF2B5EF4-FFF2-40B4-BE49-F238E27FC236}">
                <a16:creationId xmlns:a16="http://schemas.microsoft.com/office/drawing/2014/main" id="{B62CA64C-92FA-39BE-1FCD-DB0B992D4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599" y="1690687"/>
            <a:ext cx="1600201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93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43E31-D303-27D8-475F-C83B5EFE3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4D9B6-33B0-6A31-AD4A-BD304DB12EB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φάω  -  τρώω – φάε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58AF8-9C48-0D30-0D27-F4EED88DA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650" y="1825625"/>
            <a:ext cx="8918579" cy="417240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5400" dirty="0"/>
          </a:p>
          <a:p>
            <a:pPr marL="0" indent="0">
              <a:buNone/>
            </a:pPr>
            <a:r>
              <a:rPr lang="el-GR" sz="5400" dirty="0"/>
              <a:t>Δεν    …………….  κοτόπουλο.</a:t>
            </a:r>
          </a:p>
          <a:p>
            <a:pPr marL="0" indent="0">
              <a:buNone/>
            </a:pPr>
            <a:endParaRPr lang="el-GR" sz="5400" dirty="0"/>
          </a:p>
          <a:p>
            <a:pPr marL="0" indent="0">
              <a:buNone/>
            </a:pPr>
            <a:r>
              <a:rPr lang="el-GR" sz="5400" dirty="0"/>
              <a:t>Μπορώ να  ……… στην τάξη;</a:t>
            </a:r>
          </a:p>
          <a:p>
            <a:pPr marL="0" indent="0">
              <a:buNone/>
            </a:pPr>
            <a:endParaRPr lang="en-US" sz="5400" dirty="0"/>
          </a:p>
        </p:txBody>
      </p:sp>
      <p:pic>
        <p:nvPicPr>
          <p:cNvPr id="2050" name="Picture 2" descr="κορίτσι που τρώει θρεπτικό φαγητό με καρτούν γάλακτος και φρούτων  Διανυσματική απεικόνιση - εικονογραφία από lifestyle: 188286806">
            <a:extLst>
              <a:ext uri="{FF2B5EF4-FFF2-40B4-BE49-F238E27FC236}">
                <a16:creationId xmlns:a16="http://schemas.microsoft.com/office/drawing/2014/main" id="{A0EAFBD7-A83C-BFCA-493D-CB253884B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1"/>
          <a:stretch>
            <a:fillRect/>
          </a:stretch>
        </p:blipFill>
        <p:spPr bwMode="auto">
          <a:xfrm>
            <a:off x="10032246" y="1825625"/>
            <a:ext cx="1615468" cy="417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847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9869704" y="5419969"/>
            <a:ext cx="1809164" cy="82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Φυσαλίδα ομιλίας: Ορθογώνιο 6">
            <a:extLst>
              <a:ext uri="{FF2B5EF4-FFF2-40B4-BE49-F238E27FC236}">
                <a16:creationId xmlns:a16="http://schemas.microsoft.com/office/drawing/2014/main" id="{C6B0CBE5-9D8E-7926-2278-55962653C696}"/>
              </a:ext>
            </a:extLst>
          </p:cNvPr>
          <p:cNvSpPr/>
          <p:nvPr/>
        </p:nvSpPr>
        <p:spPr>
          <a:xfrm>
            <a:off x="8717250" y="1598221"/>
            <a:ext cx="3145971" cy="2886693"/>
          </a:xfrm>
          <a:prstGeom prst="wedgeRect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Αύριο   δεν θα πάω   σχολείο.</a:t>
            </a:r>
            <a:endParaRPr lang="el-CY" sz="4400" dirty="0"/>
          </a:p>
        </p:txBody>
      </p:sp>
      <p:pic>
        <p:nvPicPr>
          <p:cNvPr id="8" name="Picture 2" descr="Πρώτη Μέρα στο Σχολείο για το Παιδί : kidsfun.gr">
            <a:extLst>
              <a:ext uri="{FF2B5EF4-FFF2-40B4-BE49-F238E27FC236}">
                <a16:creationId xmlns:a16="http://schemas.microsoft.com/office/drawing/2014/main" id="{6AA62EFD-CE9A-B683-8D25-F123858EF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51" y="731588"/>
            <a:ext cx="4290764" cy="4351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7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43E31-D303-27D8-475F-C83B5EFE3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4D9B6-33B0-6A31-AD4A-BD304DB12EB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φάω  -  τρώω – φάε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58AF8-9C48-0D30-0D27-F4EED88DA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650" y="1825625"/>
            <a:ext cx="8025950" cy="363992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Δεν    </a:t>
            </a:r>
            <a:r>
              <a:rPr lang="el-GR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el-GR" sz="5800" b="1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τρώω</a:t>
            </a:r>
            <a:r>
              <a:rPr lang="el-GR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el-GR" sz="5400" dirty="0"/>
              <a:t>  κοτόπουλο.</a:t>
            </a:r>
          </a:p>
          <a:p>
            <a:pPr marL="0" indent="0">
              <a:buNone/>
            </a:pPr>
            <a:endParaRPr lang="el-GR" sz="5400" dirty="0"/>
          </a:p>
          <a:p>
            <a:pPr marL="0" indent="0">
              <a:buNone/>
            </a:pPr>
            <a:r>
              <a:rPr lang="el-GR" sz="5400" dirty="0"/>
              <a:t>Μπορώ να  </a:t>
            </a:r>
            <a:r>
              <a:rPr lang="el-GR" sz="5400" dirty="0">
                <a:solidFill>
                  <a:srgbClr val="FF0000"/>
                </a:solidFill>
              </a:rPr>
              <a:t>φάω</a:t>
            </a:r>
            <a:r>
              <a:rPr lang="el-GR" sz="5400" dirty="0"/>
              <a:t>  στην τάξη;</a:t>
            </a:r>
            <a:endParaRPr lang="en-US" sz="5400" dirty="0"/>
          </a:p>
        </p:txBody>
      </p:sp>
      <p:pic>
        <p:nvPicPr>
          <p:cNvPr id="2050" name="Picture 2" descr="κορίτσι που τρώει θρεπτικό φαγητό με καρτούν γάλακτος και φρούτων  Διανυσματική απεικόνιση - εικονογραφία από lifestyle: 188286806">
            <a:extLst>
              <a:ext uri="{FF2B5EF4-FFF2-40B4-BE49-F238E27FC236}">
                <a16:creationId xmlns:a16="http://schemas.microsoft.com/office/drawing/2014/main" id="{A0EAFBD7-A83C-BFCA-493D-CB253884B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1"/>
          <a:stretch>
            <a:fillRect/>
          </a:stretch>
        </p:blipFill>
        <p:spPr bwMode="auto">
          <a:xfrm>
            <a:off x="8716962" y="1825625"/>
            <a:ext cx="2636838" cy="344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06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27574-145F-8773-6B3E-BC383B2AF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76A57-9899-C9B1-4F05-D50C9366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08" y="365125"/>
            <a:ext cx="105156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πηγαίνω –πήγαινε- θα πάω -πάω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A14C7-8C4C-D993-CE6D-54727F814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808" y="1825625"/>
            <a:ext cx="8858878" cy="3639928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l-GR" sz="5400" dirty="0"/>
          </a:p>
          <a:p>
            <a:pPr marL="0" indent="0">
              <a:buNone/>
            </a:pPr>
            <a:r>
              <a:rPr lang="el-GR" sz="5400" dirty="0"/>
              <a:t>Τα Σαββατοκύριακα δεν  ………   σε μπαρ.</a:t>
            </a:r>
          </a:p>
          <a:p>
            <a:pPr marL="0" indent="0">
              <a:buNone/>
            </a:pPr>
            <a:r>
              <a:rPr lang="el-GR" sz="5400" dirty="0"/>
              <a:t>Μπορώ να  …………… στο σπίτι;</a:t>
            </a:r>
            <a:endParaRPr lang="en-US" sz="5400" dirty="0"/>
          </a:p>
          <a:p>
            <a:pPr marL="0" indent="0">
              <a:buNone/>
            </a:pPr>
            <a:r>
              <a:rPr lang="el-GR" sz="5400" dirty="0"/>
              <a:t>Αύριο ………………. εκδρομή.</a:t>
            </a:r>
            <a:endParaRPr lang="en-US" sz="5400" dirty="0"/>
          </a:p>
        </p:txBody>
      </p:sp>
      <p:pic>
        <p:nvPicPr>
          <p:cNvPr id="3074" name="Picture 2" descr="Τα παιδιά που πηγαίνουν στο σχολείο Εικονογράφηση από ©lenmdp #7602476">
            <a:extLst>
              <a:ext uri="{FF2B5EF4-FFF2-40B4-BE49-F238E27FC236}">
                <a16:creationId xmlns:a16="http://schemas.microsoft.com/office/drawing/2014/main" id="{9F0C8FE4-7332-4788-1E37-992ACA9CE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218" y="1923421"/>
            <a:ext cx="1881240" cy="35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110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A1CB5-2E61-5F67-2B43-750F1C04E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5A154-235C-7E8D-246C-B51A682EB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08" y="365125"/>
            <a:ext cx="105156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πηγαίνω –πήγαινε- θα πάω -πάω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29817-B2AD-8A72-B7D6-A8A75E324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808" y="1825625"/>
            <a:ext cx="8858878" cy="363992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Τα Σαββατοκύριακα δεν    </a:t>
            </a:r>
            <a:r>
              <a:rPr lang="el-GR" sz="5400" dirty="0">
                <a:solidFill>
                  <a:srgbClr val="FF0000"/>
                </a:solidFill>
              </a:rPr>
              <a:t>πηγαίνω</a:t>
            </a:r>
            <a:r>
              <a:rPr lang="el-GR" sz="5400" dirty="0"/>
              <a:t>   σε μπαρ.</a:t>
            </a:r>
          </a:p>
          <a:p>
            <a:pPr marL="0" indent="0">
              <a:buNone/>
            </a:pPr>
            <a:r>
              <a:rPr lang="el-GR" sz="5400" dirty="0"/>
              <a:t>Μπορώ να  </a:t>
            </a:r>
            <a:r>
              <a:rPr lang="el-GR" sz="5400" dirty="0">
                <a:solidFill>
                  <a:srgbClr val="FF0000"/>
                </a:solidFill>
              </a:rPr>
              <a:t>πάω</a:t>
            </a:r>
            <a:r>
              <a:rPr lang="el-GR" sz="5400" dirty="0"/>
              <a:t> στο σπίτι;</a:t>
            </a:r>
            <a:endParaRPr lang="en-US" sz="5400" dirty="0"/>
          </a:p>
          <a:p>
            <a:pPr marL="0" indent="0">
              <a:buNone/>
            </a:pPr>
            <a:r>
              <a:rPr lang="el-GR" sz="5400" dirty="0"/>
              <a:t>Αύριο </a:t>
            </a:r>
            <a:r>
              <a:rPr lang="el-GR" sz="5400" dirty="0">
                <a:solidFill>
                  <a:srgbClr val="FF0000"/>
                </a:solidFill>
              </a:rPr>
              <a:t>θα πάω</a:t>
            </a:r>
            <a:r>
              <a:rPr lang="el-GR" sz="5400" dirty="0"/>
              <a:t> εκδρομή.</a:t>
            </a:r>
            <a:endParaRPr lang="en-US" sz="5400" dirty="0"/>
          </a:p>
        </p:txBody>
      </p:sp>
      <p:pic>
        <p:nvPicPr>
          <p:cNvPr id="3074" name="Picture 2" descr="Τα παιδιά που πηγαίνουν στο σχολείο Εικονογράφηση από ©lenmdp #7602476">
            <a:extLst>
              <a:ext uri="{FF2B5EF4-FFF2-40B4-BE49-F238E27FC236}">
                <a16:creationId xmlns:a16="http://schemas.microsoft.com/office/drawing/2014/main" id="{273A7CA7-A371-261A-BF11-85A777D6A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218" y="1923421"/>
            <a:ext cx="1881240" cy="35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0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05353-F7B5-0A9E-ACFA-4BC104ED7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D1DECD11-20F9-FF2B-4795-F08FD6BF3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DD087A-C293-FED1-FBA3-65FA1D06CC8C}"/>
              </a:ext>
            </a:extLst>
          </p:cNvPr>
          <p:cNvSpPr txBox="1"/>
          <p:nvPr/>
        </p:nvSpPr>
        <p:spPr>
          <a:xfrm>
            <a:off x="6228524" y="4386091"/>
            <a:ext cx="55526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Αύριο θα _______ ________________ .</a:t>
            </a: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96FCC2D1-10A7-CDF4-8BFE-3AE1FB23FE8D}"/>
              </a:ext>
            </a:extLst>
          </p:cNvPr>
          <p:cNvSpPr/>
          <p:nvPr/>
        </p:nvSpPr>
        <p:spPr>
          <a:xfrm>
            <a:off x="1262743" y="4093029"/>
            <a:ext cx="2775857" cy="631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τρώω</a:t>
            </a:r>
            <a:endParaRPr lang="el-CY" sz="4400" dirty="0"/>
          </a:p>
        </p:txBody>
      </p:sp>
      <p:pic>
        <p:nvPicPr>
          <p:cNvPr id="5122" name="Picture 2" descr="κορίτσι που τρώει θρεπτικό φαγητό με καρτούν γάλακτος και ...">
            <a:extLst>
              <a:ext uri="{FF2B5EF4-FFF2-40B4-BE49-F238E27FC236}">
                <a16:creationId xmlns:a16="http://schemas.microsoft.com/office/drawing/2014/main" id="{88E2163A-0934-8726-EC23-E47E09801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810" y="388248"/>
            <a:ext cx="4337276" cy="387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779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21D02-4413-C22B-ED15-D4A898ABE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980DAC9B-DA4C-4D5A-5AE7-F9B0E5FF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3DA103-B65E-9F34-DDCD-DD3CB0C63915}"/>
              </a:ext>
            </a:extLst>
          </p:cNvPr>
          <p:cNvSpPr txBox="1"/>
          <p:nvPr/>
        </p:nvSpPr>
        <p:spPr>
          <a:xfrm>
            <a:off x="6228524" y="4386091"/>
            <a:ext cx="55526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Αύριο θα _______ ________________ .</a:t>
            </a: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842B93F0-E3B8-B510-58DC-895F81A3BE82}"/>
              </a:ext>
            </a:extLst>
          </p:cNvPr>
          <p:cNvSpPr/>
          <p:nvPr/>
        </p:nvSpPr>
        <p:spPr>
          <a:xfrm>
            <a:off x="1262743" y="4093029"/>
            <a:ext cx="2775857" cy="631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πηγαίνω</a:t>
            </a:r>
            <a:endParaRPr lang="el-CY" sz="4400" dirty="0"/>
          </a:p>
        </p:txBody>
      </p:sp>
      <p:pic>
        <p:nvPicPr>
          <p:cNvPr id="6146" name="Picture 2" descr="Τα παιδιά πηγαίνουν στο σχολείο Διανυσματική απεικόνιση - εικονογραφία από  childhood, bagel: 33316717">
            <a:extLst>
              <a:ext uri="{FF2B5EF4-FFF2-40B4-BE49-F238E27FC236}">
                <a16:creationId xmlns:a16="http://schemas.microsoft.com/office/drawing/2014/main" id="{3D721851-DD0F-69CF-008F-22B0B885C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4" y="388248"/>
            <a:ext cx="4918447" cy="399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290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92DA8-DCA9-EB69-454D-836AAC1C5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7D114593-ADF1-24FA-A259-DCDA64BBA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0937C6-B655-4A2C-B97B-91DB50D0DADE}"/>
              </a:ext>
            </a:extLst>
          </p:cNvPr>
          <p:cNvSpPr txBox="1"/>
          <p:nvPr/>
        </p:nvSpPr>
        <p:spPr>
          <a:xfrm>
            <a:off x="6228524" y="4386091"/>
            <a:ext cx="55526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Αύριο θα _______ ________________ .</a:t>
            </a: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B1F32737-0456-DDE2-B5EB-2A90E96DB06F}"/>
              </a:ext>
            </a:extLst>
          </p:cNvPr>
          <p:cNvSpPr/>
          <p:nvPr/>
        </p:nvSpPr>
        <p:spPr>
          <a:xfrm>
            <a:off x="1262743" y="4093029"/>
            <a:ext cx="2775857" cy="631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μένω</a:t>
            </a:r>
            <a:endParaRPr lang="el-CY" sz="4400" dirty="0"/>
          </a:p>
        </p:txBody>
      </p:sp>
      <p:pic>
        <p:nvPicPr>
          <p:cNvPr id="7170" name="Picture 2" descr="40.000+ δωρεάν εικόνες για Cartoon και Κινουμενο Σχεδιο - Pixabay">
            <a:extLst>
              <a:ext uri="{FF2B5EF4-FFF2-40B4-BE49-F238E27FC236}">
                <a16:creationId xmlns:a16="http://schemas.microsoft.com/office/drawing/2014/main" id="{401D8408-2CBC-E92D-576E-44295F2DA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248"/>
            <a:ext cx="5548107" cy="399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652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8EEC6-5517-CF08-0314-80555CAF0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9C9125A6-CA58-E2B0-241C-44A24DBCD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D5AE04-C3C5-69CD-A96E-3195C37DF6B2}"/>
              </a:ext>
            </a:extLst>
          </p:cNvPr>
          <p:cNvSpPr txBox="1"/>
          <p:nvPr/>
        </p:nvSpPr>
        <p:spPr>
          <a:xfrm>
            <a:off x="6228524" y="4386091"/>
            <a:ext cx="55526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Αύριο θα _______ ________________ .</a:t>
            </a: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154D3C57-F759-D2C8-BB64-B3A990198ACF}"/>
              </a:ext>
            </a:extLst>
          </p:cNvPr>
          <p:cNvSpPr/>
          <p:nvPr/>
        </p:nvSpPr>
        <p:spPr>
          <a:xfrm>
            <a:off x="1262743" y="4093029"/>
            <a:ext cx="2775857" cy="631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πίνω</a:t>
            </a:r>
            <a:endParaRPr lang="el-CY" sz="4400" dirty="0"/>
          </a:p>
        </p:txBody>
      </p:sp>
      <p:pic>
        <p:nvPicPr>
          <p:cNvPr id="8194" name="Picture 2" descr="πόσιμο νερό Στοκ Εικονογραφήσεις, Vectors, &amp; Clipart – (65,439 Στοκ  Εικονογραφήσεις)">
            <a:extLst>
              <a:ext uri="{FF2B5EF4-FFF2-40B4-BE49-F238E27FC236}">
                <a16:creationId xmlns:a16="http://schemas.microsoft.com/office/drawing/2014/main" id="{8AF60612-D91F-3BF1-BFB5-22898C82F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8784"/>
            <a:ext cx="5170714" cy="405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05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5758C-5110-4A8B-7B14-8B15680BC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C3EB42AB-E22C-AB10-33B5-156C68E2B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63000E-F8FD-A286-21BC-1906FB917954}"/>
              </a:ext>
            </a:extLst>
          </p:cNvPr>
          <p:cNvSpPr txBox="1"/>
          <p:nvPr/>
        </p:nvSpPr>
        <p:spPr>
          <a:xfrm>
            <a:off x="6228524" y="4386091"/>
            <a:ext cx="55526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Αύριο θα _______ ________________ .</a:t>
            </a: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912A24EF-6CEE-E284-B339-23BC7E2913F8}"/>
              </a:ext>
            </a:extLst>
          </p:cNvPr>
          <p:cNvSpPr/>
          <p:nvPr/>
        </p:nvSpPr>
        <p:spPr>
          <a:xfrm>
            <a:off x="1262743" y="4093029"/>
            <a:ext cx="2775857" cy="631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παίρνω</a:t>
            </a:r>
            <a:endParaRPr lang="el-CY" sz="4400" dirty="0"/>
          </a:p>
        </p:txBody>
      </p:sp>
      <p:pic>
        <p:nvPicPr>
          <p:cNvPr id="9218" name="Picture 2" descr="όμορφο κορίτσι με κινούμενα σχέδια με σκούρο δέρμα και μακριά ξανθά μαλλιά  που παίρνουν Selfie και φορούν ροζ πουκάμισο Διανυσματική απεικόνιση -  εικονογραφία από cellphone, hipster: 190332612">
            <a:extLst>
              <a:ext uri="{FF2B5EF4-FFF2-40B4-BE49-F238E27FC236}">
                <a16:creationId xmlns:a16="http://schemas.microsoft.com/office/drawing/2014/main" id="{25F3842A-B0BE-E027-8751-1A1344AE2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4" y="388247"/>
            <a:ext cx="4961990" cy="399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492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43160-451B-B6AB-1D11-BB9BB0E76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ED59F3C1-E164-E46E-967F-A4C420BC5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580FFA-D9EF-63E0-8BB8-7DE2AA3191D7}"/>
              </a:ext>
            </a:extLst>
          </p:cNvPr>
          <p:cNvSpPr txBox="1"/>
          <p:nvPr/>
        </p:nvSpPr>
        <p:spPr>
          <a:xfrm>
            <a:off x="6228524" y="4386091"/>
            <a:ext cx="55526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Αύριο θα _______ ________________ .</a:t>
            </a: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06B5AA3E-BBF2-4CC9-4558-1A089581DD26}"/>
              </a:ext>
            </a:extLst>
          </p:cNvPr>
          <p:cNvSpPr/>
          <p:nvPr/>
        </p:nvSpPr>
        <p:spPr>
          <a:xfrm>
            <a:off x="1262743" y="4093029"/>
            <a:ext cx="2775857" cy="631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δίνω</a:t>
            </a:r>
            <a:endParaRPr lang="el-CY" sz="4400" dirty="0"/>
          </a:p>
        </p:txBody>
      </p:sp>
      <p:pic>
        <p:nvPicPr>
          <p:cNvPr id="10242" name="Picture 2" descr="Αγόρι δίνει τα λουλούδια να κορίτσι Διάνυσμα από ©kimazo 69111413">
            <a:extLst>
              <a:ext uri="{FF2B5EF4-FFF2-40B4-BE49-F238E27FC236}">
                <a16:creationId xmlns:a16="http://schemas.microsoft.com/office/drawing/2014/main" id="{C3E873BC-F8D4-274F-2B41-2D562310F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70" y="229281"/>
            <a:ext cx="5059816" cy="415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930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Δεκεμβρίου 2025 (__/12/2025).Τώρα είμαστε στον χειμώνα.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8666E-9038-8A34-8239-86443C8F6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7C2B66D0-D906-7CCA-E74A-5C247E8BF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CC5E5F-E977-3A1E-1C84-92E12812180B}"/>
              </a:ext>
            </a:extLst>
          </p:cNvPr>
          <p:cNvSpPr txBox="1"/>
          <p:nvPr/>
        </p:nvSpPr>
        <p:spPr>
          <a:xfrm>
            <a:off x="6228524" y="4386091"/>
            <a:ext cx="55526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Αύριο θα _______ ________________ .</a:t>
            </a: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8960B9D8-F100-7B50-86EA-E20E75EBCD67}"/>
              </a:ext>
            </a:extLst>
          </p:cNvPr>
          <p:cNvSpPr/>
          <p:nvPr/>
        </p:nvSpPr>
        <p:spPr>
          <a:xfrm>
            <a:off x="1262743" y="4093029"/>
            <a:ext cx="2775857" cy="631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φορώ</a:t>
            </a:r>
            <a:endParaRPr lang="el-CY" sz="4400" dirty="0"/>
          </a:p>
        </p:txBody>
      </p:sp>
      <p:pic>
        <p:nvPicPr>
          <p:cNvPr id="11266" name="Picture 2" descr="Μια Χαρούμενη Γυναίκα Καρτούν Που Φοράει Καπέλο Απομονωμένη Λευκό Φόντο  Διάνυσμα από ©blueringmedia 670482046">
            <a:extLst>
              <a:ext uri="{FF2B5EF4-FFF2-40B4-BE49-F238E27FC236}">
                <a16:creationId xmlns:a16="http://schemas.microsoft.com/office/drawing/2014/main" id="{8827C934-E7FC-CB51-BC2E-A45D29BE4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6"/>
          <a:stretch>
            <a:fillRect/>
          </a:stretch>
        </p:blipFill>
        <p:spPr bwMode="auto">
          <a:xfrm>
            <a:off x="6273961" y="521724"/>
            <a:ext cx="5101609" cy="340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957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367C7-28ED-2E17-7552-481DB0A69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D1210A99-A00C-CE2D-19C9-C5E498C31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B2CFF5-ADD9-9C36-D910-5B311000A154}"/>
              </a:ext>
            </a:extLst>
          </p:cNvPr>
          <p:cNvSpPr txBox="1"/>
          <p:nvPr/>
        </p:nvSpPr>
        <p:spPr>
          <a:xfrm>
            <a:off x="6228524" y="4386091"/>
            <a:ext cx="55526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Αύριο θα _______ ________________ .</a:t>
            </a: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120E610-85A7-052C-E46F-2507A125B79E}"/>
              </a:ext>
            </a:extLst>
          </p:cNvPr>
          <p:cNvSpPr/>
          <p:nvPr/>
        </p:nvSpPr>
        <p:spPr>
          <a:xfrm>
            <a:off x="1262743" y="4093029"/>
            <a:ext cx="2775857" cy="631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βγαίνω</a:t>
            </a:r>
            <a:endParaRPr lang="el-CY" sz="4400" dirty="0"/>
          </a:p>
        </p:txBody>
      </p:sp>
      <p:pic>
        <p:nvPicPr>
          <p:cNvPr id="12290" name="Picture 2" descr="girl paintig on the background of a house. Vector cartoon illustration  25994964 Vector Art at Vecteezy">
            <a:extLst>
              <a:ext uri="{FF2B5EF4-FFF2-40B4-BE49-F238E27FC236}">
                <a16:creationId xmlns:a16="http://schemas.microsoft.com/office/drawing/2014/main" id="{AC862771-BF02-0D59-02D3-C323AF7B8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247"/>
            <a:ext cx="5685183" cy="399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548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EE67B-9E24-9DC9-F45F-FC692E964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A0E40C94-3B44-2360-5585-7626B28C3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4A92C8-48A9-76EA-435B-D5A56FF7899B}"/>
              </a:ext>
            </a:extLst>
          </p:cNvPr>
          <p:cNvSpPr txBox="1"/>
          <p:nvPr/>
        </p:nvSpPr>
        <p:spPr>
          <a:xfrm>
            <a:off x="6228524" y="4386091"/>
            <a:ext cx="55526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Αύριο θα _______ ________________ .</a:t>
            </a: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49E9578-FCF2-7821-95F8-E2931B740EF6}"/>
              </a:ext>
            </a:extLst>
          </p:cNvPr>
          <p:cNvSpPr/>
          <p:nvPr/>
        </p:nvSpPr>
        <p:spPr>
          <a:xfrm>
            <a:off x="1262743" y="4093029"/>
            <a:ext cx="2775857" cy="631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βλέπω</a:t>
            </a:r>
            <a:endParaRPr lang="el-CY" sz="4400" dirty="0"/>
          </a:p>
        </p:txBody>
      </p:sp>
      <p:pic>
        <p:nvPicPr>
          <p:cNvPr id="13314" name="Picture 2" descr="Τα παιδιά βλέπουν τηλεόραση. Τα παιδιά: Vector στοκ (χωρίς δικαιώματα)  1369181924 | Shutterstock">
            <a:extLst>
              <a:ext uri="{FF2B5EF4-FFF2-40B4-BE49-F238E27FC236}">
                <a16:creationId xmlns:a16="http://schemas.microsoft.com/office/drawing/2014/main" id="{670BD301-F89F-8577-723A-C3D4524E8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8"/>
          <a:stretch>
            <a:fillRect/>
          </a:stretch>
        </p:blipFill>
        <p:spPr bwMode="auto">
          <a:xfrm>
            <a:off x="6228523" y="388248"/>
            <a:ext cx="4994647" cy="331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080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C715A-8DD9-41BF-ACC1-B666A74A1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00D3B3F5-6FAC-BA5A-A649-4373DA2E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350896-99E3-6916-2192-8E109C4CDB48}"/>
              </a:ext>
            </a:extLst>
          </p:cNvPr>
          <p:cNvSpPr txBox="1"/>
          <p:nvPr/>
        </p:nvSpPr>
        <p:spPr>
          <a:xfrm>
            <a:off x="6228524" y="4386091"/>
            <a:ext cx="55526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Αύριο θα _______ ________________ .</a:t>
            </a: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2C4095B6-8C2C-8D6D-FA1D-A71F594334D0}"/>
              </a:ext>
            </a:extLst>
          </p:cNvPr>
          <p:cNvSpPr/>
          <p:nvPr/>
        </p:nvSpPr>
        <p:spPr>
          <a:xfrm>
            <a:off x="1262743" y="4093029"/>
            <a:ext cx="2775857" cy="631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ακούω</a:t>
            </a:r>
            <a:endParaRPr lang="el-CY" sz="4400" dirty="0"/>
          </a:p>
        </p:txBody>
      </p:sp>
      <p:pic>
        <p:nvPicPr>
          <p:cNvPr id="14338" name="Picture 2" descr="ΑΚΟΥΩ ΜΟΥΣΙΚΗ - online παζλ">
            <a:extLst>
              <a:ext uri="{FF2B5EF4-FFF2-40B4-BE49-F238E27FC236}">
                <a16:creationId xmlns:a16="http://schemas.microsoft.com/office/drawing/2014/main" id="{BA2B7C86-5D93-B034-3406-3A1C80A5D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95" y="410019"/>
            <a:ext cx="4816248" cy="39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746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DC2A7F83-5A84-1129-C275-ACF8B394C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032248"/>
              </p:ext>
            </p:extLst>
          </p:nvPr>
        </p:nvGraphicFramePr>
        <p:xfrm>
          <a:off x="486228" y="186266"/>
          <a:ext cx="10954658" cy="6065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6771">
                  <a:extLst>
                    <a:ext uri="{9D8B030D-6E8A-4147-A177-3AD203B41FA5}">
                      <a16:colId xmlns:a16="http://schemas.microsoft.com/office/drawing/2014/main" val="2268169607"/>
                    </a:ext>
                  </a:extLst>
                </a:gridCol>
                <a:gridCol w="3846334">
                  <a:extLst>
                    <a:ext uri="{9D8B030D-6E8A-4147-A177-3AD203B41FA5}">
                      <a16:colId xmlns:a16="http://schemas.microsoft.com/office/drawing/2014/main" val="2394179137"/>
                    </a:ext>
                  </a:extLst>
                </a:gridCol>
                <a:gridCol w="3651553">
                  <a:extLst>
                    <a:ext uri="{9D8B030D-6E8A-4147-A177-3AD203B41FA5}">
                      <a16:colId xmlns:a16="http://schemas.microsoft.com/office/drawing/2014/main" val="5742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4800" dirty="0"/>
                        <a:t>Τώρα</a:t>
                      </a:r>
                      <a:r>
                        <a:rPr lang="el-GR" dirty="0"/>
                        <a:t> </a:t>
                      </a:r>
                      <a:endParaRPr lang="el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600" b="1" dirty="0"/>
                        <a:t> Μπορώ να </a:t>
                      </a:r>
                      <a:endParaRPr lang="el-CY" sz="3600" b="1" dirty="0"/>
                    </a:p>
                    <a:p>
                      <a:endParaRPr lang="el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b="1" dirty="0"/>
                        <a:t>Αύριο</a:t>
                      </a:r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C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1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/>
                        <a:t>Τρώω</a:t>
                      </a:r>
                    </a:p>
                    <a:p>
                      <a:r>
                        <a:rPr lang="el-GR" sz="2400" dirty="0"/>
                        <a:t>Πηγαίνω</a:t>
                      </a:r>
                    </a:p>
                    <a:p>
                      <a:r>
                        <a:rPr lang="el-GR" sz="2400" dirty="0"/>
                        <a:t>Κάνω</a:t>
                      </a:r>
                    </a:p>
                    <a:p>
                      <a:r>
                        <a:rPr lang="el-GR" sz="2400" dirty="0"/>
                        <a:t>Μένω</a:t>
                      </a:r>
                    </a:p>
                    <a:p>
                      <a:r>
                        <a:rPr lang="el-GR" sz="2400" dirty="0"/>
                        <a:t>Πίνω</a:t>
                      </a:r>
                    </a:p>
                    <a:p>
                      <a:r>
                        <a:rPr lang="el-GR" sz="2400" dirty="0"/>
                        <a:t>Δίνω</a:t>
                      </a:r>
                    </a:p>
                    <a:p>
                      <a:r>
                        <a:rPr lang="el-GR" sz="2400" dirty="0"/>
                        <a:t>Παίρνω</a:t>
                      </a:r>
                    </a:p>
                    <a:p>
                      <a:r>
                        <a:rPr lang="el-GR" sz="2400" dirty="0"/>
                        <a:t>Φορώ</a:t>
                      </a:r>
                    </a:p>
                    <a:p>
                      <a:r>
                        <a:rPr lang="el-GR" sz="2400" dirty="0"/>
                        <a:t>Βγαίνω</a:t>
                      </a:r>
                    </a:p>
                    <a:p>
                      <a:r>
                        <a:rPr lang="el-GR" sz="2400" dirty="0"/>
                        <a:t>Βλέπω</a:t>
                      </a:r>
                    </a:p>
                    <a:p>
                      <a:r>
                        <a:rPr lang="el-GR" sz="2400" dirty="0"/>
                        <a:t>Ακούω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φάω</a:t>
                      </a:r>
                    </a:p>
                    <a:p>
                      <a:r>
                        <a:rPr lang="el-GR" sz="2400" dirty="0"/>
                        <a:t>πάω</a:t>
                      </a:r>
                    </a:p>
                    <a:p>
                      <a:r>
                        <a:rPr lang="el-GR" sz="2400" dirty="0"/>
                        <a:t>κάνω</a:t>
                      </a:r>
                    </a:p>
                    <a:p>
                      <a:r>
                        <a:rPr lang="el-GR" sz="2400" dirty="0"/>
                        <a:t>μείνω</a:t>
                      </a:r>
                    </a:p>
                    <a:p>
                      <a:r>
                        <a:rPr lang="el-GR" sz="2400" dirty="0"/>
                        <a:t>πιω </a:t>
                      </a:r>
                    </a:p>
                    <a:p>
                      <a:r>
                        <a:rPr lang="el-GR" sz="2400" dirty="0"/>
                        <a:t>δώσω</a:t>
                      </a:r>
                    </a:p>
                    <a:p>
                      <a:r>
                        <a:rPr lang="el-GR" sz="2400" dirty="0"/>
                        <a:t>πάρω</a:t>
                      </a:r>
                    </a:p>
                    <a:p>
                      <a:r>
                        <a:rPr lang="el-GR" sz="2400" dirty="0"/>
                        <a:t>φορέσω</a:t>
                      </a:r>
                    </a:p>
                    <a:p>
                      <a:r>
                        <a:rPr lang="el-GR" sz="2400" dirty="0"/>
                        <a:t>βγω</a:t>
                      </a:r>
                    </a:p>
                    <a:p>
                      <a:r>
                        <a:rPr lang="el-GR" sz="2400" dirty="0"/>
                        <a:t>δω</a:t>
                      </a:r>
                    </a:p>
                    <a:p>
                      <a:r>
                        <a:rPr lang="el-GR" sz="2400" dirty="0"/>
                        <a:t>ακούσω</a:t>
                      </a:r>
                      <a:endParaRPr lang="el-CY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θα</a:t>
                      </a:r>
                      <a:r>
                        <a:rPr lang="el-GR" sz="2400" baseline="0" dirty="0"/>
                        <a:t> φάω</a:t>
                      </a:r>
                    </a:p>
                    <a:p>
                      <a:r>
                        <a:rPr lang="el-GR" sz="2400" baseline="0" dirty="0"/>
                        <a:t>θα πάω</a:t>
                      </a:r>
                    </a:p>
                    <a:p>
                      <a:r>
                        <a:rPr lang="el-GR" sz="2400" baseline="0" dirty="0"/>
                        <a:t>θα κάνω</a:t>
                      </a:r>
                    </a:p>
                    <a:p>
                      <a:r>
                        <a:rPr lang="el-GR" sz="2400" baseline="0" dirty="0"/>
                        <a:t>θα μείνω</a:t>
                      </a:r>
                    </a:p>
                    <a:p>
                      <a:r>
                        <a:rPr lang="el-GR" sz="2400" dirty="0"/>
                        <a:t>θα πιω</a:t>
                      </a:r>
                    </a:p>
                    <a:p>
                      <a:r>
                        <a:rPr lang="el-GR" sz="2400" dirty="0"/>
                        <a:t>θα δώσω</a:t>
                      </a:r>
                    </a:p>
                    <a:p>
                      <a:r>
                        <a:rPr lang="el-GR" sz="2400" dirty="0"/>
                        <a:t>θα</a:t>
                      </a:r>
                      <a:r>
                        <a:rPr lang="el-GR" sz="2400" baseline="0" dirty="0"/>
                        <a:t> πάρω</a:t>
                      </a:r>
                    </a:p>
                    <a:p>
                      <a:r>
                        <a:rPr lang="el-GR" sz="2400" baseline="0" dirty="0"/>
                        <a:t>θα φορέσω</a:t>
                      </a:r>
                    </a:p>
                    <a:p>
                      <a:r>
                        <a:rPr lang="el-GR" sz="2400" baseline="0" dirty="0"/>
                        <a:t>θα βγω</a:t>
                      </a:r>
                    </a:p>
                    <a:p>
                      <a:r>
                        <a:rPr lang="el-GR" sz="2400" baseline="0" dirty="0"/>
                        <a:t>θα δω</a:t>
                      </a:r>
                    </a:p>
                    <a:p>
                      <a:r>
                        <a:rPr lang="el-GR" sz="2400" baseline="0" dirty="0"/>
                        <a:t>θα ακούσω</a:t>
                      </a:r>
                      <a:endParaRPr lang="el-CY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632741"/>
                  </a:ext>
                </a:extLst>
              </a:tr>
            </a:tbl>
          </a:graphicData>
        </a:graphic>
      </p:graphicFrame>
      <p:pic>
        <p:nvPicPr>
          <p:cNvPr id="1026" name="Picture 2" descr="αγόρι που σηκώνει χέρι στο μάθημα παιδί από το γραφείο Διανυσματική  απεικόνιση - εικονογραφία από lifestyle, childhood: 224802607">
            <a:extLst>
              <a:ext uri="{FF2B5EF4-FFF2-40B4-BE49-F238E27FC236}">
                <a16:creationId xmlns:a16="http://schemas.microsoft.com/office/drawing/2014/main" id="{4EB771EC-E7BD-1AB2-A820-0F90D09F7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824" y="990599"/>
            <a:ext cx="2495324" cy="94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130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CF3396B-308A-0B62-F7FF-20E97792EBE3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 γνώσεις </a:t>
            </a: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EBB32C6-42EB-7BA4-9DBF-71768EC3469A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 Προϋπάρχουσες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16614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δασκάλα που λέει ιστορίες σε παιδιά νηπιαγωγείου. ομαδική δραστηριότητα στο  σχολείο ή στην ημερήσια φροντίδα. παγκόσμια ημέρα δασκ Διανυσματική  απεικόνιση - εικονογραφία από arroyos: 193930532">
            <a:extLst>
              <a:ext uri="{FF2B5EF4-FFF2-40B4-BE49-F238E27FC236}">
                <a16:creationId xmlns:a16="http://schemas.microsoft.com/office/drawing/2014/main" id="{03E4A4BC-DDAB-4A8B-A79B-CC14FB098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6" t="22682" r="49821" b="11265"/>
          <a:stretch>
            <a:fillRect/>
          </a:stretch>
        </p:blipFill>
        <p:spPr bwMode="auto">
          <a:xfrm>
            <a:off x="3436699" y="1408011"/>
            <a:ext cx="5990328" cy="506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1D45A97E-B4C3-9845-351E-8C988E6C65FA}"/>
              </a:ext>
            </a:extLst>
          </p:cNvPr>
          <p:cNvSpPr/>
          <p:nvPr/>
        </p:nvSpPr>
        <p:spPr>
          <a:xfrm>
            <a:off x="1125738" y="679512"/>
            <a:ext cx="3984171" cy="2275114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400" dirty="0"/>
              <a:t>Ναι, εγώ ……..........(αγοράζω) ένα σακάκι. Εσύ τι  …………..........(αγοράζω);</a:t>
            </a:r>
          </a:p>
        </p:txBody>
      </p:sp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4C3C56BC-335C-C75F-02F3-0F977F039B45}"/>
              </a:ext>
            </a:extLst>
          </p:cNvPr>
          <p:cNvSpPr/>
          <p:nvPr/>
        </p:nvSpPr>
        <p:spPr>
          <a:xfrm rot="893726">
            <a:off x="8260176" y="3159760"/>
            <a:ext cx="3721445" cy="1731674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Εγώ ……..........(αγοράζω) ένα φόρεμα.</a:t>
            </a:r>
            <a:endParaRPr lang="el-CY" sz="3200" dirty="0"/>
          </a:p>
        </p:txBody>
      </p:sp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id="{6600F559-0B10-D92C-A5C0-D0282A32352F}"/>
              </a:ext>
            </a:extLst>
          </p:cNvPr>
          <p:cNvSpPr/>
          <p:nvPr/>
        </p:nvSpPr>
        <p:spPr>
          <a:xfrm>
            <a:off x="7717973" y="250372"/>
            <a:ext cx="3984171" cy="1731674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000" dirty="0"/>
              <a:t>Θα πάτε για ψώνια αύριο;</a:t>
            </a:r>
          </a:p>
        </p:txBody>
      </p:sp>
    </p:spTree>
    <p:extLst>
      <p:ext uri="{BB962C8B-B14F-4D97-AF65-F5344CB8AC3E}">
        <p14:creationId xmlns:p14="http://schemas.microsoft.com/office/powerpoint/2010/main" val="292046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1AA00-CD66-C811-AEF7-92819960F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δασκάλα που λέει ιστορίες σε παιδιά νηπιαγωγείου. ομαδική δραστηριότητα στο  σχολείο ή στην ημερήσια φροντίδα. παγκόσμια ημέρα δασκ Διανυσματική  απεικόνιση - εικονογραφία από arroyos: 193930532">
            <a:extLst>
              <a:ext uri="{FF2B5EF4-FFF2-40B4-BE49-F238E27FC236}">
                <a16:creationId xmlns:a16="http://schemas.microsoft.com/office/drawing/2014/main" id="{812B838C-8816-EC3C-2F00-B1FE93887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6" t="22682" r="49821" b="11265"/>
          <a:stretch>
            <a:fillRect/>
          </a:stretch>
        </p:blipFill>
        <p:spPr bwMode="auto">
          <a:xfrm>
            <a:off x="3436699" y="1408011"/>
            <a:ext cx="5990328" cy="506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D9BA8AB4-C765-0E22-6B06-5E23F33C76A1}"/>
              </a:ext>
            </a:extLst>
          </p:cNvPr>
          <p:cNvSpPr/>
          <p:nvPr/>
        </p:nvSpPr>
        <p:spPr>
          <a:xfrm>
            <a:off x="1125739" y="679512"/>
            <a:ext cx="3348290" cy="2275114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200" dirty="0"/>
              <a:t>Ναι, εγώ  </a:t>
            </a:r>
            <a:r>
              <a:rPr lang="el-GR" sz="3200" dirty="0">
                <a:solidFill>
                  <a:srgbClr val="FF0000"/>
                </a:solidFill>
              </a:rPr>
              <a:t>θα αγοράσω </a:t>
            </a:r>
            <a:r>
              <a:rPr lang="el-GR" sz="3200" dirty="0"/>
              <a:t>ένα σακάκι. Εσύ τι </a:t>
            </a:r>
            <a:r>
              <a:rPr lang="el-GR" sz="3200" dirty="0">
                <a:solidFill>
                  <a:srgbClr val="FF0000"/>
                </a:solidFill>
              </a:rPr>
              <a:t>θα αγοράσεις</a:t>
            </a:r>
            <a:r>
              <a:rPr lang="el-GR" sz="3200" dirty="0"/>
              <a:t>;</a:t>
            </a:r>
          </a:p>
        </p:txBody>
      </p:sp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215F176C-E24D-FD7C-ADD7-B45B3BEDDE50}"/>
              </a:ext>
            </a:extLst>
          </p:cNvPr>
          <p:cNvSpPr/>
          <p:nvPr/>
        </p:nvSpPr>
        <p:spPr>
          <a:xfrm rot="893726">
            <a:off x="8260176" y="3159760"/>
            <a:ext cx="3721445" cy="1731674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Εγώ </a:t>
            </a:r>
            <a:r>
              <a:rPr lang="el-GR" sz="3200" dirty="0">
                <a:solidFill>
                  <a:srgbClr val="FF0000"/>
                </a:solidFill>
              </a:rPr>
              <a:t>θα αγοράσω </a:t>
            </a:r>
            <a:r>
              <a:rPr lang="el-GR" sz="3200" dirty="0"/>
              <a:t>ένα φόρεμα.</a:t>
            </a:r>
            <a:endParaRPr lang="el-CY" sz="3200" dirty="0"/>
          </a:p>
        </p:txBody>
      </p:sp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id="{1CD235AF-79AC-B41C-2090-05AC2AE3ACBE}"/>
              </a:ext>
            </a:extLst>
          </p:cNvPr>
          <p:cNvSpPr/>
          <p:nvPr/>
        </p:nvSpPr>
        <p:spPr>
          <a:xfrm>
            <a:off x="7717973" y="250372"/>
            <a:ext cx="3984171" cy="1731674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000" dirty="0"/>
              <a:t>Θα πάτε για ψώνια αύριο;</a:t>
            </a:r>
          </a:p>
        </p:txBody>
      </p:sp>
    </p:spTree>
    <p:extLst>
      <p:ext uri="{BB962C8B-B14F-4D97-AF65-F5344CB8AC3E}">
        <p14:creationId xmlns:p14="http://schemas.microsoft.com/office/powerpoint/2010/main" val="2462489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14327-E694-B909-9AFC-D2B22C9A2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589586B-7E49-931D-61B9-BA1484B5A9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" r="4038" b="-1"/>
          <a:stretch>
            <a:fillRect/>
          </a:stretch>
        </p:blipFill>
        <p:spPr bwMode="auto">
          <a:xfrm>
            <a:off x="908957" y="-130629"/>
            <a:ext cx="9573986" cy="67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567C076B-9418-38F9-A9BE-B50B70C1407E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Κατανόηση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D1B4D6A5-9A51-15B7-4BB2-12B3577FEA13}"/>
              </a:ext>
            </a:extLst>
          </p:cNvPr>
          <p:cNvSpPr/>
          <p:nvPr/>
        </p:nvSpPr>
        <p:spPr>
          <a:xfrm>
            <a:off x="8349343" y="43543"/>
            <a:ext cx="2231571" cy="2928257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Νέα γνώση 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19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A074E-AD0F-95B0-6244-EA77BCE89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δασκάλα που λέει ιστορίες σε παιδιά νηπιαγωγείου. ομαδική δραστηριότητα στο  σχολείο ή στην ημερήσια φροντίδα. παγκόσμια ημέρα δασκ Διανυσματική  απεικόνιση - εικονογραφία από arroyos: 193930532">
            <a:extLst>
              <a:ext uri="{FF2B5EF4-FFF2-40B4-BE49-F238E27FC236}">
                <a16:creationId xmlns:a16="http://schemas.microsoft.com/office/drawing/2014/main" id="{2D1ADCE2-D299-2E5A-3557-57BC164521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6" t="22682" r="49821" b="11265"/>
          <a:stretch>
            <a:fillRect/>
          </a:stretch>
        </p:blipFill>
        <p:spPr bwMode="auto">
          <a:xfrm>
            <a:off x="3012156" y="1517351"/>
            <a:ext cx="5990328" cy="506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BCDCA1D7-0D5D-8156-A051-7EDEA0DC0822}"/>
              </a:ext>
            </a:extLst>
          </p:cNvPr>
          <p:cNvSpPr/>
          <p:nvPr/>
        </p:nvSpPr>
        <p:spPr>
          <a:xfrm>
            <a:off x="1125739" y="679512"/>
            <a:ext cx="3348290" cy="2275114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200" dirty="0"/>
              <a:t>Εγώ αγοράζω ή  εγώ θα αγοράσω;</a:t>
            </a:r>
          </a:p>
        </p:txBody>
      </p:sp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28E0C896-2DB7-89A1-199E-6CE201A61582}"/>
              </a:ext>
            </a:extLst>
          </p:cNvPr>
          <p:cNvSpPr/>
          <p:nvPr/>
        </p:nvSpPr>
        <p:spPr>
          <a:xfrm rot="893726">
            <a:off x="8260176" y="3159760"/>
            <a:ext cx="3721445" cy="1731674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Αχ,  πότε  θα  χτυπήσει το κουδούνι;</a:t>
            </a:r>
            <a:endParaRPr lang="el-CY" sz="3200" dirty="0"/>
          </a:p>
        </p:txBody>
      </p:sp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id="{F109C9BD-6008-126C-EA2A-71CD2DC2026A}"/>
              </a:ext>
            </a:extLst>
          </p:cNvPr>
          <p:cNvSpPr/>
          <p:nvPr/>
        </p:nvSpPr>
        <p:spPr>
          <a:xfrm>
            <a:off x="7717973" y="250372"/>
            <a:ext cx="3984171" cy="2035628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000" dirty="0"/>
              <a:t>Εσύ  αγοράζεις  ή εσύ θα  αγοράσεις;</a:t>
            </a:r>
          </a:p>
        </p:txBody>
      </p:sp>
    </p:spTree>
    <p:extLst>
      <p:ext uri="{BB962C8B-B14F-4D97-AF65-F5344CB8AC3E}">
        <p14:creationId xmlns:p14="http://schemas.microsoft.com/office/powerpoint/2010/main" val="582840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rly ginger hair Vectors - Download Free High-Quality Vectors from Freepik  | Freepik">
            <a:extLst>
              <a:ext uri="{FF2B5EF4-FFF2-40B4-BE49-F238E27FC236}">
                <a16:creationId xmlns:a16="http://schemas.microsoft.com/office/drawing/2014/main" id="{EDFD485B-A891-CE1F-AA90-6658C29B0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2391456"/>
            <a:ext cx="4045404" cy="382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Μασκότ αγόρι, μαθητής. μασκότ του παιδιού στην 2D / 3D Μασκότ">
            <a:extLst>
              <a:ext uri="{FF2B5EF4-FFF2-40B4-BE49-F238E27FC236}">
                <a16:creationId xmlns:a16="http://schemas.microsoft.com/office/drawing/2014/main" id="{4E8D295C-C54F-9F74-8911-B9C07C3BC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5" r="19082" b="9895"/>
          <a:stretch>
            <a:fillRect/>
          </a:stretch>
        </p:blipFill>
        <p:spPr bwMode="auto">
          <a:xfrm>
            <a:off x="1698171" y="2645228"/>
            <a:ext cx="3494315" cy="357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3DF230ED-941B-9D8D-1305-A41AEB2FB2FE}"/>
              </a:ext>
            </a:extLst>
          </p:cNvPr>
          <p:cNvSpPr/>
          <p:nvPr/>
        </p:nvSpPr>
        <p:spPr>
          <a:xfrm>
            <a:off x="2797629" y="370114"/>
            <a:ext cx="2895600" cy="2188029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Πώς;</a:t>
            </a:r>
            <a:endParaRPr lang="el-CY" sz="2800" b="1" dirty="0">
              <a:solidFill>
                <a:srgbClr val="FF0000"/>
              </a:solidFill>
            </a:endParaRPr>
          </a:p>
        </p:txBody>
      </p:sp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54012061-164D-543F-1D0C-A081CB8768F5}"/>
              </a:ext>
            </a:extLst>
          </p:cNvPr>
          <p:cNvSpPr/>
          <p:nvPr/>
        </p:nvSpPr>
        <p:spPr>
          <a:xfrm>
            <a:off x="8471127" y="203427"/>
            <a:ext cx="2895600" cy="2188029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Ακούμε  προσεκτικά ! Χωρίζουμε τα ρήματα!</a:t>
            </a:r>
            <a:endParaRPr lang="el-CY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76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3777</TotalTime>
  <Words>605</Words>
  <Application>Microsoft Office PowerPoint</Application>
  <PresentationFormat>Ευρεία οθόνη</PresentationFormat>
  <Paragraphs>163</Paragraphs>
  <Slides>36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βγω  -  βγαίνω – βγες </vt:lpstr>
      <vt:lpstr>βγω  -  βγαίνω – βγες </vt:lpstr>
      <vt:lpstr>φάω  -  τρώω – φάε </vt:lpstr>
      <vt:lpstr>φάω  -  τρώω – φάε </vt:lpstr>
      <vt:lpstr>πηγαίνω –πήγαινε- θα πάω -πάω</vt:lpstr>
      <vt:lpstr>πηγαίνω –πήγαινε- θα πάω -πάω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-Κυρία, μπορώ να πάω τουαλέτα; -Ναι, πήγαινε.</dc:title>
  <dc:creator>Teacher</dc:creator>
  <cp:lastModifiedBy>ΕΛΕΝΗ ΧΑΡΑΛΑΜΠΟΥΣ</cp:lastModifiedBy>
  <cp:revision>289</cp:revision>
  <cp:lastPrinted>2024-11-20T04:58:55Z</cp:lastPrinted>
  <dcterms:created xsi:type="dcterms:W3CDTF">2022-11-30T08:39:44Z</dcterms:created>
  <dcterms:modified xsi:type="dcterms:W3CDTF">2025-12-08T10:40:11Z</dcterms:modified>
</cp:coreProperties>
</file>