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2" r:id="rId2"/>
    <p:sldId id="450" r:id="rId3"/>
    <p:sldId id="454" r:id="rId4"/>
    <p:sldId id="459" r:id="rId5"/>
    <p:sldId id="457" r:id="rId6"/>
    <p:sldId id="458" r:id="rId7"/>
    <p:sldId id="441" r:id="rId8"/>
    <p:sldId id="388" r:id="rId9"/>
    <p:sldId id="453" r:id="rId10"/>
    <p:sldId id="390" r:id="rId11"/>
    <p:sldId id="455" r:id="rId12"/>
    <p:sldId id="386" r:id="rId13"/>
    <p:sldId id="387" r:id="rId14"/>
    <p:sldId id="456" r:id="rId15"/>
    <p:sldId id="393" r:id="rId16"/>
    <p:sldId id="464" r:id="rId17"/>
    <p:sldId id="392" r:id="rId18"/>
    <p:sldId id="430" r:id="rId19"/>
    <p:sldId id="385" r:id="rId20"/>
    <p:sldId id="445" r:id="rId21"/>
    <p:sldId id="434" r:id="rId22"/>
    <p:sldId id="440" r:id="rId23"/>
    <p:sldId id="442" r:id="rId24"/>
    <p:sldId id="461" r:id="rId25"/>
    <p:sldId id="451" r:id="rId26"/>
    <p:sldId id="462" r:id="rId27"/>
    <p:sldId id="460" r:id="rId28"/>
    <p:sldId id="463" r:id="rId29"/>
    <p:sldId id="449" r:id="rId30"/>
    <p:sldId id="466" r:id="rId31"/>
    <p:sldId id="469" r:id="rId32"/>
    <p:sldId id="465" r:id="rId33"/>
    <p:sldId id="467" r:id="rId34"/>
    <p:sldId id="468" r:id="rId35"/>
    <p:sldId id="258" r:id="rId36"/>
    <p:sldId id="396" r:id="rId37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71652" autoAdjust="0"/>
  </p:normalViewPr>
  <p:slideViewPr>
    <p:cSldViewPr snapToGrid="0">
      <p:cViewPr>
        <p:scale>
          <a:sx n="80" d="100"/>
          <a:sy n="80" d="100"/>
        </p:scale>
        <p:origin x="-76" y="-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0537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26/12/2025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M6_7EKTKWM?feature=oembed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utuphane.mebnet.net/cgi-bin/koha/opac-authoritiesdetail.pl?authid=23513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722951" y="1430406"/>
            <a:ext cx="11407695" cy="4342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2000" b="1" dirty="0"/>
              <a:t>19</a:t>
            </a:r>
            <a:r>
              <a:rPr lang="el-GR" sz="2000" b="1" baseline="30000" dirty="0"/>
              <a:t>ο</a:t>
            </a:r>
            <a:r>
              <a:rPr lang="el-GR" sz="2000" b="1" dirty="0"/>
              <a:t> ΜΑΘΗΜΑ : ΓΕΩΜΕΤΡΙΚΗ ΕΠΟΧΗ (1100 – 800 π.Χ.) </a:t>
            </a:r>
            <a:r>
              <a:rPr lang="el-GR" sz="2000" dirty="0"/>
              <a:t>	</a:t>
            </a:r>
          </a:p>
          <a:p>
            <a:pPr algn="ctr"/>
            <a:r>
              <a:rPr lang="el-GR" sz="2000" b="1" dirty="0"/>
              <a:t>Ο Α΄ Ελληνικός Αποικισμός </a:t>
            </a:r>
            <a:r>
              <a:rPr lang="el-GR" sz="2000" dirty="0"/>
              <a:t>	</a:t>
            </a:r>
          </a:p>
          <a:p>
            <a:endParaRPr lang="en-US" sz="2000" dirty="0"/>
          </a:p>
          <a:p>
            <a:r>
              <a:rPr lang="el-GR" sz="2000" dirty="0"/>
              <a:t>Γεωμετρική Εποχή  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γεωμετρικά σχήματα-μοτίβα στα αγγεία </a:t>
            </a:r>
          </a:p>
          <a:p>
            <a:endParaRPr lang="en-US" sz="2000" dirty="0"/>
          </a:p>
          <a:p>
            <a:r>
              <a:rPr lang="el-GR" sz="2000" u="sng" dirty="0"/>
              <a:t>Α΄ Ελληνικός Αποικισμός:</a:t>
            </a:r>
          </a:p>
          <a:p>
            <a:r>
              <a:rPr lang="el-GR" sz="2000" u="sng" dirty="0"/>
              <a:t>Αίτια</a:t>
            </a:r>
            <a:r>
              <a:rPr lang="el-GR" sz="2000" dirty="0"/>
              <a:t> : (α) οι μετακινήσεις των ελληνικών φύλων </a:t>
            </a:r>
            <a:r>
              <a:rPr lang="el-GR" sz="2000" dirty="0">
                <a:sym typeface="Wingdings" panose="05000000000000000000" pitchFamily="2" charset="2"/>
              </a:rPr>
              <a:t> </a:t>
            </a:r>
            <a:r>
              <a:rPr lang="el-GR" sz="2000" dirty="0"/>
              <a:t> γενική στενότητα του χώρου, (β) ο οικονομικός μαρασμός και (γ) η ανασφάλεια </a:t>
            </a:r>
          </a:p>
          <a:p>
            <a:r>
              <a:rPr lang="el-GR" sz="2000" u="sng" dirty="0"/>
              <a:t>Εγκατάσταση των ελληνικών φύλων/αποικίες :</a:t>
            </a:r>
            <a:r>
              <a:rPr lang="el-GR" sz="2000" dirty="0"/>
              <a:t> νησιά του Αιγαίου και  δυτικά παράλια της Μικράς Ασίας</a:t>
            </a:r>
            <a:endParaRPr lang="en-US" sz="2000" dirty="0"/>
          </a:p>
          <a:p>
            <a:r>
              <a:rPr lang="el-GR" sz="2000" u="sng" dirty="0"/>
              <a:t>Συνέπειες Α΄ Ελληνικού Αποικισμού</a:t>
            </a:r>
            <a:r>
              <a:rPr lang="el-GR" sz="2000" dirty="0"/>
              <a:t> : (α) οικονομική ανάπτυξη </a:t>
            </a:r>
            <a:r>
              <a:rPr lang="el-GR" sz="2000" dirty="0">
                <a:sym typeface="Wingdings" panose="05000000000000000000" pitchFamily="2" charset="2"/>
              </a:rPr>
              <a:t></a:t>
            </a:r>
            <a:r>
              <a:rPr lang="el-GR" sz="2000" dirty="0"/>
              <a:t> οι ελληνικές πόλεις της Μικράς Ασίας αναπτύσσονται σε εύρωστα εμπορικά κέντρα (β)  πολιτισμική άνθηση.</a:t>
            </a:r>
          </a:p>
          <a:p>
            <a:endParaRPr lang="en-US" sz="1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33F3940-7DA1-9A7C-8DB2-6FB6A782E33E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4" t="10912" r="10513" b="4986"/>
          <a:stretch/>
        </p:blipFill>
        <p:spPr>
          <a:xfrm>
            <a:off x="293077" y="128953"/>
            <a:ext cx="11805137" cy="6412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077" y="5990491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185. </a:t>
            </a:r>
          </a:p>
        </p:txBody>
      </p:sp>
    </p:spTree>
    <p:extLst>
      <p:ext uri="{BB962C8B-B14F-4D97-AF65-F5344CB8AC3E}">
        <p14:creationId xmlns:p14="http://schemas.microsoft.com/office/powerpoint/2010/main" val="339645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E7AA7-1F79-F784-96CB-1BE80EC32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6811CBE-9B88-34C5-3774-15CAEEE4F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60D93C06-C977-2640-099A-B4AC47F4D156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Α’ ΕΛΛΗΝΙΚΟΣ ΑΠΟΙΚΙΣΜΟΣ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128954" y="93784"/>
            <a:ext cx="11852031" cy="6646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20. </a:t>
            </a:r>
          </a:p>
        </p:txBody>
      </p:sp>
    </p:spTree>
    <p:extLst>
      <p:ext uri="{BB962C8B-B14F-4D97-AF65-F5344CB8AC3E}">
        <p14:creationId xmlns:p14="http://schemas.microsoft.com/office/powerpoint/2010/main" val="299166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</p:spTree>
    <p:extLst>
      <p:ext uri="{BB962C8B-B14F-4D97-AF65-F5344CB8AC3E}">
        <p14:creationId xmlns:p14="http://schemas.microsoft.com/office/powerpoint/2010/main" val="416701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9784-10AF-F3F9-D68D-16659BDF5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D9C3C10C-7167-3324-8E48-59D039B01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FB6AD96-9B50-4E8D-07F5-90A691B23FC4}"/>
              </a:ext>
            </a:extLst>
          </p:cNvPr>
          <p:cNvSpPr/>
          <p:nvPr/>
        </p:nvSpPr>
        <p:spPr>
          <a:xfrm>
            <a:off x="4586288" y="194995"/>
            <a:ext cx="6732154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Ανάλυση πηγής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90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1BEB-C03B-5127-34D9-05081226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7ABD479-38A4-2B44-E575-D26167A5B50F}"/>
              </a:ext>
            </a:extLst>
          </p:cNvPr>
          <p:cNvSpPr/>
          <p:nvPr/>
        </p:nvSpPr>
        <p:spPr>
          <a:xfrm>
            <a:off x="6853238" y="2143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δημιουργός  πηγής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22DCEF2-335F-38FF-C67E-5789445038E3}"/>
              </a:ext>
            </a:extLst>
          </p:cNvPr>
          <p:cNvSpPr/>
          <p:nvPr/>
        </p:nvSpPr>
        <p:spPr>
          <a:xfrm>
            <a:off x="6853238" y="18216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χρονολογία δημιουργίας</a:t>
            </a:r>
            <a:endParaRPr lang="el-CY" sz="3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8BCC00A-8816-344E-EBE4-241CC36A1AA1}"/>
              </a:ext>
            </a:extLst>
          </p:cNvPr>
          <p:cNvSpPr/>
          <p:nvPr/>
        </p:nvSpPr>
        <p:spPr>
          <a:xfrm>
            <a:off x="6853238" y="342900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τόπος  δημιουργίας</a:t>
            </a:r>
            <a:endParaRPr lang="el-CY" sz="36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29E6C95-9712-65A6-6E43-203EA037C0BB}"/>
              </a:ext>
            </a:extLst>
          </p:cNvPr>
          <p:cNvSpPr/>
          <p:nvPr/>
        </p:nvSpPr>
        <p:spPr>
          <a:xfrm>
            <a:off x="700563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θέμα πηγής</a:t>
            </a:r>
            <a:endParaRPr lang="el-CY" sz="36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19436F86-89A0-B493-3F4A-E1879C484AF6}"/>
              </a:ext>
            </a:extLst>
          </p:cNvPr>
          <p:cNvSpPr/>
          <p:nvPr/>
        </p:nvSpPr>
        <p:spPr>
          <a:xfrm>
            <a:off x="1195388" y="5036350"/>
            <a:ext cx="4900612" cy="1300162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κοινό στο οποίο απευθύνεται</a:t>
            </a:r>
            <a:endParaRPr lang="el-CY" sz="3600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0EA0F9CF-1EEB-B3FF-6862-9D2E89354708}"/>
              </a:ext>
            </a:extLst>
          </p:cNvPr>
          <p:cNvSpPr/>
          <p:nvPr/>
        </p:nvSpPr>
        <p:spPr>
          <a:xfrm>
            <a:off x="614363" y="178587"/>
            <a:ext cx="5815013" cy="4586287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9600" dirty="0"/>
              <a:t>πηγές</a:t>
            </a:r>
            <a:endParaRPr lang="el-CY" sz="9600" dirty="0"/>
          </a:p>
        </p:txBody>
      </p:sp>
    </p:spTree>
    <p:extLst>
      <p:ext uri="{BB962C8B-B14F-4D97-AF65-F5344CB8AC3E}">
        <p14:creationId xmlns:p14="http://schemas.microsoft.com/office/powerpoint/2010/main" val="193806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28177-C1DD-81EB-3ABE-EFAAD6A7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E4761-DD26-80F6-A0C3-FB5A4DA4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8834" r="32751" b="15224"/>
          <a:stretch/>
        </p:blipFill>
        <p:spPr>
          <a:xfrm rot="5400000">
            <a:off x="2754922" y="-2508740"/>
            <a:ext cx="6682156" cy="118754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3DD2EA-E36D-4CBA-92BF-0C16283FC305}"/>
              </a:ext>
            </a:extLst>
          </p:cNvPr>
          <p:cNvSpPr/>
          <p:nvPr/>
        </p:nvSpPr>
        <p:spPr>
          <a:xfrm>
            <a:off x="158259" y="87921"/>
            <a:ext cx="118754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24.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F0DE205C-AA7E-0EA8-AC17-F768F246242E}"/>
              </a:ext>
            </a:extLst>
          </p:cNvPr>
          <p:cNvSpPr/>
          <p:nvPr/>
        </p:nvSpPr>
        <p:spPr>
          <a:xfrm>
            <a:off x="3729038" y="426475"/>
            <a:ext cx="5229225" cy="687950"/>
          </a:xfrm>
          <a:prstGeom prst="round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Α’ Ελληνικός Αποικισμός 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92191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βάλ 7">
            <a:extLst>
              <a:ext uri="{FF2B5EF4-FFF2-40B4-BE49-F238E27FC236}">
                <a16:creationId xmlns:a16="http://schemas.microsoft.com/office/drawing/2014/main" id="{396F311A-9CAA-9D77-21D1-CB2C579B56FB}"/>
              </a:ext>
            </a:extLst>
          </p:cNvPr>
          <p:cNvSpPr/>
          <p:nvPr/>
        </p:nvSpPr>
        <p:spPr>
          <a:xfrm>
            <a:off x="471488" y="126575"/>
            <a:ext cx="3086100" cy="2923936"/>
          </a:xfrm>
          <a:prstGeom prst="ellipse">
            <a:avLst/>
          </a:prstGeom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5400" dirty="0"/>
              <a:t>πηγή</a:t>
            </a:r>
            <a:endParaRPr lang="el-CY" sz="5400" dirty="0"/>
          </a:p>
        </p:txBody>
      </p:sp>
      <p:pic>
        <p:nvPicPr>
          <p:cNvPr id="3" name="Εικόνα 2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594FAB8-7D8C-D32B-8DA2-FBF27854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7" t="47685" r="19592" b="11222"/>
          <a:stretch>
            <a:fillRect/>
          </a:stretch>
        </p:blipFill>
        <p:spPr>
          <a:xfrm rot="5400000">
            <a:off x="5973154" y="-1827582"/>
            <a:ext cx="3831855" cy="766286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3A87786-8928-1E99-E993-67E4E9EBBEC6}"/>
              </a:ext>
            </a:extLst>
          </p:cNvPr>
          <p:cNvSpPr/>
          <p:nvPr/>
        </p:nvSpPr>
        <p:spPr>
          <a:xfrm>
            <a:off x="765484" y="3428999"/>
            <a:ext cx="281463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Μανόλης Ανδρονίκου κ.ά., </a:t>
            </a:r>
            <a:r>
              <a:rPr lang="el-GR" sz="2800" i="1" dirty="0"/>
              <a:t>Ιστορία  του Ελληνικού Έθνους,</a:t>
            </a:r>
            <a:r>
              <a:rPr lang="el-GR" sz="2800" dirty="0"/>
              <a:t> τόμος  Β’, Αθήνα, 1971, σελ. 24. </a:t>
            </a:r>
          </a:p>
        </p:txBody>
      </p:sp>
      <p:pic>
        <p:nvPicPr>
          <p:cNvPr id="10" name="Εικόνα 9" descr="Εικόνα που περιέχει κείμενο, χάρτη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64F45A-8C5F-46A4-2C0B-4203AAE2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7" t="4352" r="19167" b="50185"/>
          <a:stretch>
            <a:fillRect/>
          </a:stretch>
        </p:blipFill>
        <p:spPr>
          <a:xfrm rot="5642729">
            <a:off x="6392799" y="1222957"/>
            <a:ext cx="2765068" cy="771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05" y="12424"/>
            <a:ext cx="1918669" cy="144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943170" y="323601"/>
            <a:ext cx="3130911" cy="2122004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άνθηση : ανάπτυξη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714375" y="27688"/>
            <a:ext cx="462883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μοτίβο :  στοιχείο/ σχήμα  που επαναλαμβάνεται</a:t>
            </a: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4934558" y="2633870"/>
            <a:ext cx="292541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εύρωστος : δυνατός</a:t>
            </a: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694661" y="3328857"/>
            <a:ext cx="4259612" cy="301155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>
                <a:solidFill>
                  <a:schemeClr val="tx1"/>
                </a:solidFill>
              </a:rPr>
              <a:t>στενότητα : περιορισμός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Φυσαλίδα ομιλίας: Έλλειψη 5">
            <a:extLst>
              <a:ext uri="{FF2B5EF4-FFF2-40B4-BE49-F238E27FC236}">
                <a16:creationId xmlns:a16="http://schemas.microsoft.com/office/drawing/2014/main" id="{F2C5A491-766F-CF97-6448-5332D00A7B94}"/>
              </a:ext>
            </a:extLst>
          </p:cNvPr>
          <p:cNvSpPr/>
          <p:nvPr/>
        </p:nvSpPr>
        <p:spPr>
          <a:xfrm>
            <a:off x="8441635" y="3275180"/>
            <a:ext cx="3442974" cy="2797628"/>
          </a:xfrm>
          <a:prstGeom prst="wedgeEllipse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400" b="1" dirty="0">
                <a:solidFill>
                  <a:schemeClr val="tx1"/>
                </a:solidFill>
              </a:rPr>
              <a:t>μαρασμός : σταδιακή μείωση που καταλήγει στην καταστροφή</a:t>
            </a:r>
          </a:p>
        </p:txBody>
      </p:sp>
    </p:spTree>
    <p:extLst>
      <p:ext uri="{BB962C8B-B14F-4D97-AF65-F5344CB8AC3E}">
        <p14:creationId xmlns:p14="http://schemas.microsoft.com/office/powerpoint/2010/main" val="35478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BDB4-6D43-64A0-B7A7-7327D35B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021BF439-A989-4274-C11C-D04B6C29785D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21706EFF-2607-B006-1A2D-B2FB2A3EF4E1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C4415638-2C2E-0338-2B62-2E0239BC85F4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243BB18-3893-AD3A-05F1-7CBBC5040BA8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6530C84-5EBF-BDC3-84A3-75EE17DA21BD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EF9641F-9202-F786-7269-7CEE00CA633B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7B2A05F3-31AE-BFEF-5149-600631DF3560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D4B95FD1-4232-DE5F-01EC-3EA572F22D43}"/>
              </a:ext>
            </a:extLst>
          </p:cNvPr>
          <p:cNvSpPr/>
          <p:nvPr/>
        </p:nvSpPr>
        <p:spPr>
          <a:xfrm>
            <a:off x="6824664" y="2481945"/>
            <a:ext cx="4691742" cy="649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AEA81243-A84C-A414-0E48-9DB01EA6737A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67637CDD-D626-309C-4F83-58B9F6EA16C4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5CAF651C-BC04-C19A-556E-678CF2261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0ACE1035-45DB-CBEB-6665-42730D3981F7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8B29C85-A983-9484-65FE-04765062C0AB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8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600075" y="5403730"/>
            <a:ext cx="10572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CY" dirty="0"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ea typeface="Aptos" panose="020B0004020202020204" pitchFamily="34" charset="0"/>
              </a:rPr>
              <a:t>τσουλάκος</a:t>
            </a:r>
            <a:r>
              <a:rPr lang="el-CY" dirty="0">
                <a:ea typeface="Aptos" panose="020B0004020202020204" pitchFamily="34" charset="0"/>
              </a:rPr>
              <a:t>, </a:t>
            </a:r>
            <a:r>
              <a:rPr lang="el-CY" dirty="0" err="1">
                <a:ea typeface="Aptos" panose="020B0004020202020204" pitchFamily="34" charset="0"/>
              </a:rPr>
              <a:t>Γεωργί</a:t>
            </a:r>
            <a:r>
              <a:rPr lang="el-CY" dirty="0"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ea typeface="Aptos" panose="020B0004020202020204" pitchFamily="34" charset="0"/>
              </a:rPr>
              <a:t> </a:t>
            </a:r>
            <a:r>
              <a:rPr lang="el-GR" dirty="0" err="1">
                <a:ea typeface="Aptos" panose="020B0004020202020204" pitchFamily="34" charset="0"/>
              </a:rPr>
              <a:t>σσ</a:t>
            </a:r>
            <a:r>
              <a:rPr lang="el-GR" dirty="0">
                <a:ea typeface="Aptos" panose="020B0004020202020204" pitchFamily="34" charset="0"/>
              </a:rPr>
              <a:t>. 38-39. </a:t>
            </a:r>
            <a:endParaRPr lang="el-CY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0ACEEC74-5FE2-65DE-C195-FCD217462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D744BDA6-319D-FA30-6239-03A668C2CBC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B021DC7-C458-39E2-64FA-BAB4C83CE269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/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250411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A0EE-7BCB-9DDB-C702-3CD2452AA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DE7C6753-6375-C5AB-6E84-2576435A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15DEC6FA-821F-F4EB-51A1-35B88411DF78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Α’ Ελληνικός  Αποικισμός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696C1162-C801-070F-108F-4871AD69B914}"/>
              </a:ext>
            </a:extLst>
          </p:cNvPr>
          <p:cNvSpPr/>
          <p:nvPr/>
        </p:nvSpPr>
        <p:spPr>
          <a:xfrm>
            <a:off x="6486524" y="2628900"/>
            <a:ext cx="5529263" cy="3175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endParaRPr lang="el-GR" sz="4400" dirty="0"/>
          </a:p>
          <a:p>
            <a:pPr marL="742950" indent="-742950">
              <a:buAutoNum type="arabicPeriod"/>
            </a:pPr>
            <a:r>
              <a:rPr lang="el-GR" sz="4400" dirty="0"/>
              <a:t>Εποχή του Χαλκού</a:t>
            </a:r>
          </a:p>
          <a:p>
            <a:pPr marL="742950" indent="-742950">
              <a:buAutoNum type="arabicPeriod"/>
            </a:pPr>
            <a:r>
              <a:rPr lang="el-GR" sz="4400" dirty="0"/>
              <a:t>Εποχή του Λίθου</a:t>
            </a:r>
          </a:p>
          <a:p>
            <a:pPr marL="742950" indent="-742950">
              <a:buAutoNum type="arabicPeriod"/>
            </a:pPr>
            <a:r>
              <a:rPr lang="el-GR" sz="4400" dirty="0">
                <a:highlight>
                  <a:srgbClr val="FFFF00"/>
                </a:highlight>
              </a:rPr>
              <a:t>Γεωμετρική Εποχή</a:t>
            </a:r>
          </a:p>
        </p:txBody>
      </p:sp>
    </p:spTree>
    <p:extLst>
      <p:ext uri="{BB962C8B-B14F-4D97-AF65-F5344CB8AC3E}">
        <p14:creationId xmlns:p14="http://schemas.microsoft.com/office/powerpoint/2010/main" val="3956522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38AB-8DF1-82D1-4700-F7D2F4D9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936BA57-79A3-51C3-0237-61DCD38F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24C3CDFD-2C9D-2A54-492D-15EA87E5BB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CE728D5F-8A71-46C1-2A97-9437CEE463A5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/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1564753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C6AA-0644-FF92-EDA0-1D798337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A33E71FA-519B-B92A-7028-85EFEA24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E64A20BE-AEEA-135E-7242-5BB6A9263624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Εγκατάσταση των ελληνικών φύλων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8A92DA7-46C6-7D28-C2A1-A7D2A284E74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pPr marL="742950" indent="-742950">
              <a:buAutoNum type="arabicPeriod"/>
            </a:pPr>
            <a:r>
              <a:rPr lang="el-GR" sz="3200" dirty="0"/>
              <a:t>Κυκλάδες</a:t>
            </a:r>
          </a:p>
          <a:p>
            <a:pPr marL="742950" indent="-742950">
              <a:buAutoNum type="arabicPeriod"/>
            </a:pPr>
            <a:r>
              <a:rPr lang="el-GR" sz="3200" dirty="0">
                <a:highlight>
                  <a:srgbClr val="FFFF00"/>
                </a:highlight>
              </a:rPr>
              <a:t>νησιά του Αιγαίου και  δυτικά παράλια της Μικράς Ασίας</a:t>
            </a:r>
          </a:p>
          <a:p>
            <a:pPr marL="742950" indent="-742950">
              <a:buAutoNum type="arabicPeriod"/>
            </a:pPr>
            <a:r>
              <a:rPr lang="el-GR" sz="3200" dirty="0"/>
              <a:t>Ηπειρωτική Ελλάδα</a:t>
            </a:r>
          </a:p>
        </p:txBody>
      </p:sp>
    </p:spTree>
    <p:extLst>
      <p:ext uri="{BB962C8B-B14F-4D97-AF65-F5344CB8AC3E}">
        <p14:creationId xmlns:p14="http://schemas.microsoft.com/office/powerpoint/2010/main" val="3370793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349B5-E9F6-EB35-3466-FDC58D1C9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CAFBA738-7C71-83F3-4AB7-90C8CB56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91DAA12-966B-4A1C-0B3C-226A37592073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AC0947-5310-8006-B003-7727908639F6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131058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9A732-3E3A-3A91-5BAE-BACF43426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ίζουμε κρεμάλα; – Η τάξη της κυρίας Σέβης">
            <a:extLst>
              <a:ext uri="{FF2B5EF4-FFF2-40B4-BE49-F238E27FC236}">
                <a16:creationId xmlns:a16="http://schemas.microsoft.com/office/drawing/2014/main" id="{1DA6A457-1602-9637-C142-E73C0A8F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" y="388248"/>
            <a:ext cx="5415585" cy="54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537C5E4D-36B6-0BB8-9EE8-ED2A4B9C0CB5}"/>
              </a:ext>
            </a:extLst>
          </p:cNvPr>
          <p:cNvSpPr/>
          <p:nvPr/>
        </p:nvSpPr>
        <p:spPr>
          <a:xfrm>
            <a:off x="5856174" y="0"/>
            <a:ext cx="6335825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Συνέπειες Α΄ Ελληνικού Αποικισμού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E15B499-08C4-5400-0F0B-AF5D1EA97E8C}"/>
              </a:ext>
            </a:extLst>
          </p:cNvPr>
          <p:cNvSpPr/>
          <p:nvPr/>
        </p:nvSpPr>
        <p:spPr>
          <a:xfrm>
            <a:off x="6500811" y="3096350"/>
            <a:ext cx="5529263" cy="34330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l-GR" sz="4400" dirty="0"/>
          </a:p>
          <a:p>
            <a:r>
              <a:rPr lang="el-GR" sz="3200" dirty="0"/>
              <a:t>1. </a:t>
            </a:r>
            <a:r>
              <a:rPr lang="el-GR" sz="3200" dirty="0">
                <a:highlight>
                  <a:srgbClr val="FFFF00"/>
                </a:highlight>
              </a:rPr>
              <a:t>οι ελληνικές πόλεις της Μικράς Ασίας αναπτύσσονται</a:t>
            </a:r>
          </a:p>
          <a:p>
            <a:r>
              <a:rPr lang="el-GR" sz="3200" dirty="0"/>
              <a:t>2. η Κρήτη  αναπτύσσεται </a:t>
            </a:r>
          </a:p>
          <a:p>
            <a:r>
              <a:rPr lang="el-GR" sz="3200" dirty="0"/>
              <a:t>3. η Κύπρος  αναπτύσσεται</a:t>
            </a:r>
          </a:p>
          <a:p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6518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AB40F-B43F-A75E-B157-FD6E4BF8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B6E4E65A-42C1-9014-BCCF-302013AF4909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b="1" dirty="0"/>
              <a:t>Γεωμετρική  εποχή</a:t>
            </a:r>
            <a:endParaRPr lang="el-CY" sz="1600" b="1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96BFE432-E303-2A6A-C0C0-72BD77B4030D}"/>
              </a:ext>
            </a:extLst>
          </p:cNvPr>
          <p:cNvSpPr/>
          <p:nvPr/>
        </p:nvSpPr>
        <p:spPr>
          <a:xfrm>
            <a:off x="3162278" y="1399830"/>
            <a:ext cx="3343999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ΦΑΙΝΟΜΕΝΟ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02F1C1B6-E296-11C7-A5B2-5112272A3F16}"/>
              </a:ext>
            </a:extLst>
          </p:cNvPr>
          <p:cNvSpPr/>
          <p:nvPr/>
        </p:nvSpPr>
        <p:spPr>
          <a:xfrm>
            <a:off x="3110592" y="341496"/>
            <a:ext cx="3395685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ΠΟΤΕ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51BFF122-4923-A38C-C271-81B15130AD75}"/>
              </a:ext>
            </a:extLst>
          </p:cNvPr>
          <p:cNvSpPr/>
          <p:nvPr/>
        </p:nvSpPr>
        <p:spPr>
          <a:xfrm>
            <a:off x="3121223" y="3694684"/>
            <a:ext cx="3385054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ΧΩΡΟΙ   ΕΓΚΑΤΑΣΤΆΣΗΣ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03EB62A2-47D3-480E-8C7B-F24C83D55795}"/>
              </a:ext>
            </a:extLst>
          </p:cNvPr>
          <p:cNvSpPr/>
          <p:nvPr/>
        </p:nvSpPr>
        <p:spPr>
          <a:xfrm>
            <a:off x="3162278" y="2275114"/>
            <a:ext cx="3395685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ΑΙΤΙΑ</a:t>
            </a: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82BFB831-4AE9-D77E-3A23-0D040C5D2BF3}"/>
              </a:ext>
            </a:extLst>
          </p:cNvPr>
          <p:cNvCxnSpPr>
            <a:cxnSpLocks/>
          </p:cNvCxnSpPr>
          <p:nvPr/>
        </p:nvCxnSpPr>
        <p:spPr>
          <a:xfrm flipH="1">
            <a:off x="3059906" y="0"/>
            <a:ext cx="35038" cy="6858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958D447-ADDB-6CC1-8199-08F14FBAC56E}"/>
              </a:ext>
            </a:extLst>
          </p:cNvPr>
          <p:cNvSpPr/>
          <p:nvPr/>
        </p:nvSpPr>
        <p:spPr>
          <a:xfrm>
            <a:off x="6751187" y="385591"/>
            <a:ext cx="4691743" cy="5534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1100 – 800 π.Χ.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4FACC5C7-E9FA-C4FB-56E6-E6D243827A25}"/>
              </a:ext>
            </a:extLst>
          </p:cNvPr>
          <p:cNvSpPr/>
          <p:nvPr/>
        </p:nvSpPr>
        <p:spPr>
          <a:xfrm>
            <a:off x="6824664" y="2275115"/>
            <a:ext cx="4691742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(α) οι μετακινήσεις των ελληνικών φύλων </a:t>
            </a:r>
            <a:r>
              <a:rPr lang="el-GR" b="1" dirty="0">
                <a:sym typeface="Wingdings" panose="05000000000000000000" pitchFamily="2" charset="2"/>
              </a:rPr>
              <a:t> </a:t>
            </a:r>
            <a:r>
              <a:rPr lang="el-GR" b="1" dirty="0"/>
              <a:t> γενική στενότητα του χώρου, </a:t>
            </a:r>
          </a:p>
          <a:p>
            <a:pPr algn="ctr"/>
            <a:r>
              <a:rPr lang="el-GR" b="1" dirty="0"/>
              <a:t>(β) ο οικονομικός μαρασμός και</a:t>
            </a:r>
          </a:p>
          <a:p>
            <a:pPr algn="ctr"/>
            <a:r>
              <a:rPr lang="el-GR" b="1" dirty="0"/>
              <a:t> (γ) η ανασφάλεια</a:t>
            </a:r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37E70D40-439D-5984-00A1-4D29A6A13197}"/>
              </a:ext>
            </a:extLst>
          </p:cNvPr>
          <p:cNvSpPr/>
          <p:nvPr/>
        </p:nvSpPr>
        <p:spPr>
          <a:xfrm>
            <a:off x="6824664" y="3604891"/>
            <a:ext cx="4691742" cy="9021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νησιά του Αιγαίου </a:t>
            </a:r>
          </a:p>
          <a:p>
            <a:pPr algn="ctr"/>
            <a:r>
              <a:rPr lang="el-GR" b="1" dirty="0"/>
              <a:t>δυτικά παράλια της Μικράς Ασίας</a:t>
            </a:r>
            <a:endParaRPr lang="en-US" b="1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AFD61D68-8DC7-60D9-95B5-A7030CEE2E50}"/>
              </a:ext>
            </a:extLst>
          </p:cNvPr>
          <p:cNvSpPr/>
          <p:nvPr/>
        </p:nvSpPr>
        <p:spPr>
          <a:xfrm>
            <a:off x="6751187" y="1561424"/>
            <a:ext cx="4691742" cy="4469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/>
              <a:t>Α΄ Ελληνικός Αποικισμός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0D8F8D3B-33A2-613F-4E87-83900C24C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2E4667FE-633F-7B2F-5BE2-D53DCC228F90}"/>
              </a:ext>
            </a:extLst>
          </p:cNvPr>
          <p:cNvSpPr/>
          <p:nvPr/>
        </p:nvSpPr>
        <p:spPr>
          <a:xfrm>
            <a:off x="3110592" y="4753018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ΣΥΝΕΠΕΙΕΣ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DBA7E1-C5BC-33A5-48F4-FFBD2C63CC64}"/>
              </a:ext>
            </a:extLst>
          </p:cNvPr>
          <p:cNvSpPr/>
          <p:nvPr/>
        </p:nvSpPr>
        <p:spPr>
          <a:xfrm>
            <a:off x="6824664" y="4845503"/>
            <a:ext cx="4691742" cy="1740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b="1" dirty="0"/>
              <a:t>(α) οικονομική ανάπτυξη </a:t>
            </a:r>
            <a:r>
              <a:rPr lang="el-GR" b="1" dirty="0">
                <a:sym typeface="Wingdings" panose="05000000000000000000" pitchFamily="2" charset="2"/>
              </a:rPr>
              <a:t></a:t>
            </a:r>
            <a:r>
              <a:rPr lang="el-GR" b="1" dirty="0"/>
              <a:t> οι ελληνικές πόλεις της Μικράς Ασίας αναπτύσσονται σε εύρωστα εμπορικά κέντρα </a:t>
            </a:r>
          </a:p>
          <a:p>
            <a:r>
              <a:rPr lang="el-GR" b="1" dirty="0"/>
              <a:t>(β)  πολιτισμική άνθηση.</a:t>
            </a:r>
          </a:p>
        </p:txBody>
      </p:sp>
    </p:spTree>
    <p:extLst>
      <p:ext uri="{BB962C8B-B14F-4D97-AF65-F5344CB8AC3E}">
        <p14:creationId xmlns:p14="http://schemas.microsoft.com/office/powerpoint/2010/main" val="39909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67024-59C8-519C-BB78-3987A417D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F83D98F3-7871-F20B-31B6-DB8C4DF90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08941597-2345-264C-B2FB-CEE14DD0731C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ΙΣΤΟΡΙΚΟΙ ΧΡΟΝΟΙ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2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261A8-9405-7B72-610B-5CCAF7077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CC29EF59-8534-BE94-0DE5-8CF2A5E83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651729" y="1188610"/>
            <a:ext cx="3640857" cy="44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84C3000D-36F0-EC6C-1497-275D5045E9BB}"/>
              </a:ext>
            </a:extLst>
          </p:cNvPr>
          <p:cNvSpPr/>
          <p:nvPr/>
        </p:nvSpPr>
        <p:spPr>
          <a:xfrm>
            <a:off x="3929063" y="194995"/>
            <a:ext cx="7389379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b="1" dirty="0">
              <a:solidFill>
                <a:srgbClr val="FF0000"/>
              </a:solidFill>
            </a:endParaRPr>
          </a:p>
          <a:p>
            <a:pPr algn="ctr"/>
            <a:r>
              <a:rPr lang="el-GR" sz="4800" b="1" dirty="0">
                <a:solidFill>
                  <a:srgbClr val="FF0000"/>
                </a:solidFill>
              </a:rPr>
              <a:t>Επικαιροποίηση</a:t>
            </a:r>
          </a:p>
          <a:p>
            <a:pPr algn="ctr"/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84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Μάιος 1919: Τα ελληνικά στρατεύματα στη Σμύρνη και τα αιματηρά επεισόδια  που προκάλεσαν οι Τούρκοι">
            <a:extLst>
              <a:ext uri="{FF2B5EF4-FFF2-40B4-BE49-F238E27FC236}">
                <a16:creationId xmlns:a16="http://schemas.microsoft.com/office/drawing/2014/main" id="{EEA682EE-7E06-CCE4-8ADD-B101AC64A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1" y="1333500"/>
            <a:ext cx="5424489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4C642-649B-4173-9405-D8FD5FC0264E}"/>
              </a:ext>
            </a:extLst>
          </p:cNvPr>
          <p:cNvSpPr txBox="1"/>
          <p:nvPr/>
        </p:nvSpPr>
        <p:spPr>
          <a:xfrm>
            <a:off x="427434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https://share.google/xvgZE4wRf9EPHPQDH</a:t>
            </a:r>
          </a:p>
        </p:txBody>
      </p:sp>
      <p:pic>
        <p:nvPicPr>
          <p:cNvPr id="1034" name="Picture 10" descr="Πεθαίνοντας στη Μικρά Ασία - Η άγνωστη ιστορία των Ελλήνων που αιχμαλώτισαν  οι Τούρκοι το 1922">
            <a:extLst>
              <a:ext uri="{FF2B5EF4-FFF2-40B4-BE49-F238E27FC236}">
                <a16:creationId xmlns:a16="http://schemas.microsoft.com/office/drawing/2014/main" id="{F1ADB410-A9D1-12FF-CC6F-13A705A30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72" y="1333499"/>
            <a:ext cx="5424489" cy="47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06BD8-9F7A-62D7-67A8-9BBAC39DF00F}"/>
              </a:ext>
            </a:extLst>
          </p:cNvPr>
          <p:cNvSpPr txBox="1"/>
          <p:nvPr/>
        </p:nvSpPr>
        <p:spPr>
          <a:xfrm>
            <a:off x="6290072" y="6241018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https://share.google/Sub92v2vdAOd40G9x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A1027C3-0A37-0417-9B6D-6B6950E581C5}"/>
              </a:ext>
            </a:extLst>
          </p:cNvPr>
          <p:cNvSpPr/>
          <p:nvPr/>
        </p:nvSpPr>
        <p:spPr>
          <a:xfrm>
            <a:off x="427434" y="271463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Μικρασιατική εκστρατεία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Ελληνικό  σχολικό εγχειρίδιο </a:t>
            </a: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3FDA5494-3CDD-4DA1-553D-A31AC18296AB}"/>
              </a:ext>
            </a:extLst>
          </p:cNvPr>
          <p:cNvSpPr/>
          <p:nvPr/>
        </p:nvSpPr>
        <p:spPr>
          <a:xfrm>
            <a:off x="5962650" y="247650"/>
            <a:ext cx="5230416" cy="859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</a:rPr>
              <a:t>Πόλεμος  της Ανεξαρτησίας</a:t>
            </a: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Τουρκικό σχολικό εγχειρίδιο </a:t>
            </a:r>
            <a:endParaRPr lang="el-CY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01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753867-090C-63F1-1B52-DDF1CC59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ΣΜΥΡΝΗ 1922 ΜΙΚΡΑΣΙΑΤΙΚΗ ΚΑΤΑΣΤΡΟΦΗ</a:t>
            </a:r>
            <a:endParaRPr lang="el-CY" dirty="0"/>
          </a:p>
        </p:txBody>
      </p:sp>
      <p:pic>
        <p:nvPicPr>
          <p:cNvPr id="4" name="Ηλεκτρονικά πολυμέσα 3" title="ΣΜΥΡΝΗ 1922   ΜΙΚΡΑΣΙΑΤΙΚΗ ΚΑΤΑΣΤΡΟΦΗ">
            <a:hlinkClick r:id="" action="ppaction://media"/>
            <a:extLst>
              <a:ext uri="{FF2B5EF4-FFF2-40B4-BE49-F238E27FC236}">
                <a16:creationId xmlns:a16="http://schemas.microsoft.com/office/drawing/2014/main" id="{4C567C4D-BFDD-E97B-4E8D-97DC4CD3A1C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4725" y="1825625"/>
            <a:ext cx="77009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6FCC03-E085-AFEE-AB12-54DB92D4F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38" y="414339"/>
            <a:ext cx="6019800" cy="5810250"/>
          </a:xfrm>
        </p:spPr>
        <p:txBody>
          <a:bodyPr>
            <a:normAutofit/>
          </a:bodyPr>
          <a:lstStyle/>
          <a:p>
            <a:r>
              <a:rPr lang="el-GR" dirty="0"/>
              <a:t>Ο Σπύρος Παπαγεωργίου στο «</a:t>
            </a:r>
            <a:r>
              <a:rPr lang="el-GR" i="1" dirty="0"/>
              <a:t>Ντούρας ο Τουρκομερίτης</a:t>
            </a:r>
            <a:r>
              <a:rPr lang="el-GR" dirty="0"/>
              <a:t>»,</a:t>
            </a:r>
            <a:r>
              <a:rPr lang="el-GR" i="1" dirty="0"/>
              <a:t> </a:t>
            </a:r>
            <a:r>
              <a:rPr lang="el-GR" dirty="0"/>
              <a:t>με αφορμή την εκδίωξη των Ελλήνων από τη Σμύρνη, συγκροτεί   την εικόνα του  εθνικού Άλλου  </a:t>
            </a:r>
            <a:r>
              <a:rPr lang="el-GR" i="1" dirty="0"/>
              <a:t>«ο Τούρκος στο θυμό του  πάντα έχει  δυο φωτιές,  μια στην  ψυχή του και  μια στο χέρι»</a:t>
            </a:r>
            <a:r>
              <a:rPr lang="el-GR" dirty="0"/>
              <a:t>.</a:t>
            </a:r>
            <a:endParaRPr lang="el-CY" dirty="0"/>
          </a:p>
          <a:p>
            <a:r>
              <a:rPr lang="el-GR" dirty="0"/>
              <a:t>Περιοδικό </a:t>
            </a:r>
            <a:r>
              <a:rPr lang="el-GR" i="1" dirty="0"/>
              <a:t>Φιλολογική Κύπρος,</a:t>
            </a:r>
            <a:r>
              <a:rPr lang="el-GR" dirty="0"/>
              <a:t> «Ντούρος ο Τουρκομερίτης»</a:t>
            </a:r>
            <a:r>
              <a:rPr lang="el-GR" i="1" dirty="0"/>
              <a:t>,</a:t>
            </a:r>
            <a:r>
              <a:rPr lang="el-GR" dirty="0"/>
              <a:t> Ελληνικός Πνευματικός Όμιλος Κύπρου, 1963, σελ. 78.</a:t>
            </a:r>
            <a:endParaRPr lang="el-CY" dirty="0"/>
          </a:p>
          <a:p>
            <a:endParaRPr lang="el-CY" dirty="0"/>
          </a:p>
        </p:txBody>
      </p:sp>
      <p:pic>
        <p:nvPicPr>
          <p:cNvPr id="4" name="Εικόνα 3" descr="Εικόνα που περιέχει κείμενο, βιβλίο, χαρτί, γράμμ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53C443A4-2D54-E68E-43D0-3C5CF725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22500" r="4790" b="14167"/>
          <a:stretch>
            <a:fillRect/>
          </a:stretch>
        </p:blipFill>
        <p:spPr>
          <a:xfrm>
            <a:off x="448235" y="94027"/>
            <a:ext cx="5038165" cy="66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3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1D3EDD-B462-55B8-222F-E770E8CE8059}"/>
              </a:ext>
            </a:extLst>
          </p:cNvPr>
          <p:cNvSpPr txBox="1"/>
          <p:nvPr/>
        </p:nvSpPr>
        <p:spPr>
          <a:xfrm>
            <a:off x="271462" y="596429"/>
            <a:ext cx="11358562" cy="5665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1ῃ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μηνὸς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τηλεγράφημα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Σεβασμ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Μητροπολίτου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Κιτίου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Λάρνακος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ἀνήγγειλε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ἐντ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Δήμαρχον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Λευκωσίας κ.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Λιασίδην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ὅτι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ἀτμόπλοιον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ἔφερε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506  πρόσφυγας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ἀκτῶν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Ἀλλαγιᾶς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ἀνέφερε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περὶ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μερίμνης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πολιτικαῖς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ἀρχαῖς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ὅπως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ἐπιτραπῇ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ἡ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ἀποβίβασις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Κύπρον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Περιοδικό </a:t>
            </a:r>
            <a:r>
              <a:rPr lang="el-GR" sz="1400" i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15 Οκτωβρίου 1922. </a:t>
            </a:r>
            <a:endParaRPr lang="el-CY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[...]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Εὐστρατίου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Λάρνακα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ἀφιχθέντων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Κυπρίων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εὑρίσκεται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ὁ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1912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ἀδιαλείπτως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ὑπηρετῶν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Ἑλληνικῷ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στρατῷ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ἐπαξίως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προβιβασθεὶς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ἐπιλοχίαν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κ.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Εὐστάθιος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χ΄΄ Δημητρίου. Ὁ  κ. Χατζηδημητρίου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παρηκολούθησε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Μικρασιατικὸν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πόλεμον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σχεδὸν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ἀρχῆς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αὐτοῦ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τελευταίως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δὲ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μάλιστα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εὑρίσκετο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μεταξὺ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αἰχμαλωτισθέντος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σώματος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Κλαδᾶ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κατώρθωσε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ὅμως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εὐτυχῶς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ἀποδράσῃ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σωθῇ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εὑρισκόμενος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νῦν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τῷ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λοιμοκαθαρτηρίῳ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Εφημερίδα </a:t>
            </a:r>
            <a:r>
              <a:rPr lang="el-GR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Φωνή της Κύπρου</a:t>
            </a:r>
            <a:r>
              <a:rPr lang="el-GR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«ΕΚ ΛΑΡΝΑΚΟΣ»,  5)18 Νοεμβρίου 1922.</a:t>
            </a: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endParaRPr lang="el-GR" sz="1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705" marR="179705" algn="just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[...] Πάνυ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ἀξιέπαινον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δρᾶσιν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ἐξακολουθεῖ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καταβάλλον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«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Ἕνωσις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Ἑλληνίδων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»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ὑπὲρ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ἀνακουφίσεως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προσφύγων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ἐκ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Μ.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Ἀσίας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Τοῦτο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συμμορφούμενον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συστατήριον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ἐπιστολὴν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Μ.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Ἀρχιεπισκόπου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πρὸς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αὐτὸ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τὸ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ζήτημα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προστασίας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προσφύγων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ἐπεδόθη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μετὰ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πολλοῦ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ζήλου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συλλογὴν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ἐμπόρων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διαφόρων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εἰδῶν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ὑφασμάτων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ἐξ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ὧ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παρασκευάσθησαν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ἐνδύματα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κατανεμηθέντα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τοὺς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πρόσφυγας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ὄχι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μόνον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Λευκωσίᾳ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ἀλλὰ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ἄλλαις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πόλεσι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Κύπρου. Λίαν  πολύτιμος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εἰς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τὴν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ἐπὶ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τούτῳ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ἐνέργειαν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εἶνε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ἡ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συμβολη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ἐριτίμου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προέδρου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Σωματεῖου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κ.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Θεανοῦς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Α.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Λιασίδου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τῆς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ἐλλογ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Διευθυντρίας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τοῦ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Παρθεναγωγείου  Φανερωμένης Δ)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δος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Ἑλένης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Χρίστου,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λοιπῶν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διδασκαλισσῶν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ἐν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τῇ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πόλει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ἡμῶν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καὶ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l-GR" sz="1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μαθητριῶν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   </a:t>
            </a:r>
            <a:endParaRPr lang="el-CY" sz="1400" dirty="0">
              <a:effectLst/>
            </a:endParaRPr>
          </a:p>
          <a:p>
            <a:pPr>
              <a:buNone/>
            </a:pP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Περιοδικό </a:t>
            </a:r>
            <a:r>
              <a:rPr lang="el-GR" sz="14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Ο ΑΠΟΣΤΟΛΟΣ  ΒΑΡΝΑΒΑΣ,</a:t>
            </a:r>
            <a:r>
              <a:rPr lang="el-GR" sz="1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«ΧΡΟΝΙΚΑ», 30 Σεπτεμβρίου 1922. </a:t>
            </a:r>
            <a:r>
              <a:rPr lang="el-GR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CY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73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σκίτσο/σχέδι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71EE283B-6565-378E-0C0C-48327A3D36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17196" r="8412" b="7460"/>
          <a:stretch/>
        </p:blipFill>
        <p:spPr>
          <a:xfrm rot="5400000">
            <a:off x="-76621" y="1996426"/>
            <a:ext cx="4117617" cy="34933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022B70D9-B924-A74A-E09A-B24F700B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97" y="4419439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2E6580D-970D-8391-EB8D-57068913D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23" y="5914041"/>
            <a:ext cx="3493329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5.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D12D7F2D-6928-E1D3-FD72-2D694FFE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8" y="1216916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C230A47E-533C-F153-5EDB-75504D98D3D4}"/>
              </a:ext>
            </a:extLst>
          </p:cNvPr>
          <p:cNvSpPr/>
          <p:nvPr/>
        </p:nvSpPr>
        <p:spPr>
          <a:xfrm>
            <a:off x="235525" y="137780"/>
            <a:ext cx="3493327" cy="1222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Ταχυδρομικό δελτάριο  με  στόχο την  οικονομική  ενίσχυση  του  Πολέμου της  Ανεξαρτησίας 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0B0BAE-737F-139E-DD45-D59285255647}"/>
              </a:ext>
            </a:extLst>
          </p:cNvPr>
          <p:cNvSpPr txBox="1">
            <a:spLocks/>
          </p:cNvSpPr>
          <p:nvPr/>
        </p:nvSpPr>
        <p:spPr>
          <a:xfrm>
            <a:off x="3851571" y="137780"/>
            <a:ext cx="33498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 Τ/κ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İbrahim Ali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πούλησε το άλογό του  και στήριξε την εκστρατεία για την οικονομική ενίσχυση   του Πολέμου  της  Ανεξαρτησίας.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l-CY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Θέση περιεχομένου 4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E54D098-A2B4-CB2A-F405-85859D38D3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3" t="33025" r="38817" b="4773"/>
          <a:stretch/>
        </p:blipFill>
        <p:spPr>
          <a:xfrm rot="5400000">
            <a:off x="3522106" y="2108713"/>
            <a:ext cx="4117618" cy="3240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A7B02C2-CDE8-1C4A-F824-8470A99C2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427" y="5858790"/>
            <a:ext cx="3240976" cy="86686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1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14.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Εικόνα 6" descr="Εικόνα που περιέχει κείμενο, βιβλίο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53DF0C54-90AB-9DE6-1C20-19977D5B4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96" r="9524" b="6191"/>
          <a:stretch/>
        </p:blipFill>
        <p:spPr>
          <a:xfrm rot="5400000">
            <a:off x="7635916" y="1510833"/>
            <a:ext cx="4117620" cy="4436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B3A18CF6-48DA-7ACA-8BD1-A47D9C45B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978" y="5858790"/>
            <a:ext cx="4613248" cy="68219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İsmail Sabahattin &amp;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Ergin</a:t>
            </a:r>
            <a:r>
              <a:rPr lang="tr-T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Birinci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Atatürk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döneminde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Kıbrıs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l-CY" altLang="el-CY" sz="1200" i="1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ilişkileri</a:t>
            </a:r>
            <a:r>
              <a:rPr kumimoji="0" lang="el-CY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1919-1938</a:t>
            </a:r>
            <a:r>
              <a:rPr kumimoji="0" lang="el-G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tr-TR" altLang="el-CY" sz="1200" i="1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KKTC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Milli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Eğitim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Kültür</a:t>
            </a:r>
            <a:r>
              <a:rPr lang="el-CY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CY" altLang="el-CY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Bakanlığı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Λευκωσία 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σελ. </a:t>
            </a:r>
            <a:r>
              <a:rPr lang="el-GR" altLang="el-C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l-GR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l-CY" altLang="el-CY" sz="1200" i="0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023A313-527E-1A22-2B82-DEE27AF7E165}"/>
              </a:ext>
            </a:extLst>
          </p:cNvPr>
          <p:cNvSpPr/>
          <p:nvPr/>
        </p:nvSpPr>
        <p:spPr>
          <a:xfrm>
            <a:off x="7519743" y="137780"/>
            <a:ext cx="4436732" cy="1314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Ahmet Raşit Bey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δικηγόρος, αρθρογράφος στην εφημερίδα 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Söz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ένθερμος  υποστηρικτής  του Πολέμου  της  Ανεξαρτησίας</a:t>
            </a:r>
            <a:r>
              <a:rPr lang="el-GR" sz="2000" dirty="0"/>
              <a:t>.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3775130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Νεολιθική εποχή.pdf">
            <a:extLst>
              <a:ext uri="{FF2B5EF4-FFF2-40B4-BE49-F238E27FC236}">
                <a16:creationId xmlns:a16="http://schemas.microsoft.com/office/drawing/2014/main" id="{3AA5E0E4-1AEB-A40C-FC10-0ABFF8CC9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9CDFB25-5B6F-E8CC-0824-7A1F43FF8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67" b="25417"/>
          <a:stretch>
            <a:fillRect/>
          </a:stretch>
        </p:blipFill>
        <p:spPr>
          <a:xfrm>
            <a:off x="142875" y="242888"/>
            <a:ext cx="11658600" cy="62293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49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7E7044-A621-9C1A-7CDA-E426825C8435}"/>
              </a:ext>
            </a:extLst>
          </p:cNvPr>
          <p:cNvSpPr txBox="1"/>
          <p:nvPr/>
        </p:nvSpPr>
        <p:spPr>
          <a:xfrm>
            <a:off x="309563" y="673653"/>
            <a:ext cx="11801475" cy="49984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F0C6154-7286-253D-A1E6-0B8F3C9C6877}"/>
              </a:ext>
            </a:extLst>
          </p:cNvPr>
          <p:cNvSpPr/>
          <p:nvPr/>
        </p:nvSpPr>
        <p:spPr>
          <a:xfrm>
            <a:off x="11056144" y="1633360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2D7A6F6-E9F3-1A79-D3E2-810DCC1C1D1B}"/>
              </a:ext>
            </a:extLst>
          </p:cNvPr>
          <p:cNvSpPr/>
          <p:nvPr/>
        </p:nvSpPr>
        <p:spPr>
          <a:xfrm>
            <a:off x="11082338" y="248584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0B26ACA-3472-688A-0AB6-B575AA2FD23C}"/>
              </a:ext>
            </a:extLst>
          </p:cNvPr>
          <p:cNvSpPr/>
          <p:nvPr/>
        </p:nvSpPr>
        <p:spPr>
          <a:xfrm>
            <a:off x="11122819" y="349912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5EF2E16C-9EBF-7D72-05E4-6DF8E9CA729F}"/>
              </a:ext>
            </a:extLst>
          </p:cNvPr>
          <p:cNvSpPr/>
          <p:nvPr/>
        </p:nvSpPr>
        <p:spPr>
          <a:xfrm>
            <a:off x="11163300" y="4819586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632CEA0-D310-1BD7-DF90-16B4E38671B8}"/>
              </a:ext>
            </a:extLst>
          </p:cNvPr>
          <p:cNvSpPr/>
          <p:nvPr/>
        </p:nvSpPr>
        <p:spPr>
          <a:xfrm>
            <a:off x="11056144" y="658207"/>
            <a:ext cx="1028700" cy="614362"/>
          </a:xfrm>
          <a:prstGeom prst="round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64904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60322-D7BB-461E-CBD6-FB0180A9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C5273-13EA-D7DF-5D61-2910671D0D56}"/>
              </a:ext>
            </a:extLst>
          </p:cNvPr>
          <p:cNvSpPr txBox="1"/>
          <p:nvPr/>
        </p:nvSpPr>
        <p:spPr>
          <a:xfrm>
            <a:off x="327421" y="605075"/>
            <a:ext cx="11801475" cy="4998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>
                <a:solidFill>
                  <a:srgbClr val="0A0A0A"/>
                </a:solidFill>
                <a:latin typeface="Google Sans"/>
              </a:rPr>
              <a:t>Ύ</a:t>
            </a:r>
            <a:r>
              <a:rPr lang="el-GR" sz="3600" i="0" dirty="0">
                <a:solidFill>
                  <a:srgbClr val="0A0A0A"/>
                </a:solidFill>
                <a:effectLst/>
                <a:latin typeface="Google Sans"/>
              </a:rPr>
              <a:t>παρξη γραπτών τεκμηρίων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Εμφάνιση πρώτων εργαλείων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Ύπαρξη κειμένων 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Περίοδος της ζωής του ανθρώπου χωρίς γραπτό λόγο</a:t>
            </a:r>
          </a:p>
          <a:p>
            <a:pPr>
              <a:lnSpc>
                <a:spcPct val="150000"/>
              </a:lnSpc>
            </a:pPr>
            <a:r>
              <a:rPr lang="el-GR" sz="3600" dirty="0"/>
              <a:t>Μετάβαση από το κυνήγι στη γεωργία, την οργάνωση σε μόνιμους οικισμούς</a:t>
            </a:r>
            <a:endParaRPr lang="el-CY" sz="3600" dirty="0"/>
          </a:p>
        </p:txBody>
      </p:sp>
      <p:pic>
        <p:nvPicPr>
          <p:cNvPr id="1026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AA456A5F-AE23-A7AF-9AFA-E25F41877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0958512" y="415381"/>
            <a:ext cx="1233487" cy="10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B5556AE-BC13-22E2-F78A-39D0AF0B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185326" y="1488413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FFE2F7BD-9586-7227-C758-0ADFF931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4" b="14375"/>
          <a:stretch>
            <a:fillRect/>
          </a:stretch>
        </p:blipFill>
        <p:spPr bwMode="auto">
          <a:xfrm>
            <a:off x="11278065" y="2338146"/>
            <a:ext cx="930009" cy="7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17F0837D-92EB-4C3A-58F2-3FE5B26E4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344274" y="4555464"/>
            <a:ext cx="952500" cy="8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Σωστό ή λάθος: Περισσότερες από 119.864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D46592EE-6F0A-49F6-001F-D2F6C904B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7" b="14375"/>
          <a:stretch>
            <a:fillRect/>
          </a:stretch>
        </p:blipFill>
        <p:spPr bwMode="auto">
          <a:xfrm>
            <a:off x="11297245" y="3104285"/>
            <a:ext cx="831651" cy="7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06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096000" y="194995"/>
            <a:ext cx="5222442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r>
              <a:rPr lang="el-GR" sz="4400" b="1" dirty="0">
                <a:solidFill>
                  <a:srgbClr val="FF0000"/>
                </a:solidFill>
              </a:rPr>
              <a:t>Γεωμετρική Εποχή</a:t>
            </a:r>
            <a:endParaRPr lang="el-GR" sz="4400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30399" r="43975" b="13533"/>
          <a:stretch>
            <a:fillRect/>
          </a:stretch>
        </p:blipFill>
        <p:spPr>
          <a:xfrm rot="5400000">
            <a:off x="2958431" y="-2004965"/>
            <a:ext cx="6275138" cy="11149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58837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0FE80-B2E3-E9B2-F56F-ECE6B1FC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D2D3DC-D4ED-7BA4-1317-126DA1003F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3" t="34119" r="12479" b="14813"/>
          <a:stretch>
            <a:fillRect/>
          </a:stretch>
        </p:blipFill>
        <p:spPr>
          <a:xfrm rot="5400000">
            <a:off x="419314" y="347511"/>
            <a:ext cx="5905805" cy="6486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5BB58-08E5-0CE3-B77C-941ED327B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54381" r="29462" b="17297"/>
          <a:stretch/>
        </p:blipFill>
        <p:spPr>
          <a:xfrm rot="2161400">
            <a:off x="7144116" y="2914650"/>
            <a:ext cx="4600209" cy="21092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132E50-A48C-1768-CFC3-B8E3E5833EE2}"/>
              </a:ext>
            </a:extLst>
          </p:cNvPr>
          <p:cNvSpPr/>
          <p:nvPr/>
        </p:nvSpPr>
        <p:spPr>
          <a:xfrm>
            <a:off x="128954" y="93784"/>
            <a:ext cx="1185203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600" dirty="0"/>
              <a:t>Μανόλης Ανδρονίκου κ.ά., </a:t>
            </a:r>
            <a:r>
              <a:rPr lang="el-GR" sz="1600" i="1" dirty="0"/>
              <a:t>Ιστορία  του Ελληνικού Έθνους,</a:t>
            </a:r>
            <a:r>
              <a:rPr lang="el-GR" sz="1600" dirty="0"/>
              <a:t> τόμος  Β’, Αθήνα, 1971, σελ. 184. </a:t>
            </a:r>
          </a:p>
        </p:txBody>
      </p:sp>
    </p:spTree>
    <p:extLst>
      <p:ext uri="{BB962C8B-B14F-4D97-AF65-F5344CB8AC3E}">
        <p14:creationId xmlns:p14="http://schemas.microsoft.com/office/powerpoint/2010/main" val="31432655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</TotalTime>
  <Words>1168</Words>
  <Application>Microsoft Office PowerPoint</Application>
  <PresentationFormat>Ευρεία οθόνη</PresentationFormat>
  <Paragraphs>160</Paragraphs>
  <Slides>36</Slides>
  <Notes>2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Google Sans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ΣΜΥΡΝΗ 1922 ΜΙΚΡΑΣΙΑΤΙΚΗ ΚΑΤΑΣΤΡΟΦΗ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415</cp:revision>
  <cp:lastPrinted>2024-12-16T05:00:07Z</cp:lastPrinted>
  <dcterms:created xsi:type="dcterms:W3CDTF">2024-09-11T17:26:53Z</dcterms:created>
  <dcterms:modified xsi:type="dcterms:W3CDTF">2025-12-26T19:59:47Z</dcterms:modified>
</cp:coreProperties>
</file>