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2" r:id="rId2"/>
    <p:sldId id="459" r:id="rId3"/>
    <p:sldId id="390" r:id="rId4"/>
    <p:sldId id="369" r:id="rId5"/>
    <p:sldId id="391" r:id="rId6"/>
    <p:sldId id="360" r:id="rId7"/>
    <p:sldId id="333" r:id="rId8"/>
    <p:sldId id="456" r:id="rId9"/>
    <p:sldId id="430" r:id="rId10"/>
    <p:sldId id="385" r:id="rId11"/>
    <p:sldId id="445" r:id="rId12"/>
    <p:sldId id="434" r:id="rId13"/>
    <p:sldId id="440" r:id="rId14"/>
    <p:sldId id="442" r:id="rId15"/>
    <p:sldId id="457" r:id="rId16"/>
    <p:sldId id="458" r:id="rId17"/>
    <p:sldId id="449" r:id="rId18"/>
    <p:sldId id="396" r:id="rId1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7227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7144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7ED7-FEB9-9719-FF80-74A38E88E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C7F716A-2690-E1A9-06F1-3129BF19E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F52B341-80D4-6ACB-D56F-2F61D48C2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8420F2-EE9B-9B2B-BE2F-AE09344DB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23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27/12/2025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722951" y="1430406"/>
            <a:ext cx="11407695" cy="4342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20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 ΓΕΩΜΕΤΡΙΚΗ ΕΠΟΧΗ (1100 – 800 π.Χ.) </a:t>
            </a:r>
            <a:r>
              <a:rPr lang="el-GR" sz="2400" dirty="0"/>
              <a:t>	</a:t>
            </a:r>
          </a:p>
          <a:p>
            <a:pPr algn="ctr"/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 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Ελλάδ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400" dirty="0"/>
          </a:p>
          <a:p>
            <a:endParaRPr lang="en-US" sz="2400" dirty="0"/>
          </a:p>
          <a:p>
            <a:r>
              <a:rPr lang="el-GR" sz="2400" u="sng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400" u="sng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κυριότερ</a:t>
            </a:r>
            <a:r>
              <a:rPr lang="el-CY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χαρακτηριστικά του πολιτισμού των γεωμετρικών χρόνων</a:t>
            </a:r>
            <a:r>
              <a:rPr lang="el-GR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:</a:t>
            </a:r>
          </a:p>
          <a:p>
            <a:endParaRPr lang="el-GR" sz="2400" u="sng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α) π</a:t>
            </a:r>
            <a:r>
              <a:rPr lang="el-CY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ροσ</a:t>
            </a: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αρμογή φοινικικού αλφαβήτου στην ελληνική γλώσσα (προσθήκη συμφώνων)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β) ομηρικά έπη: (α</a:t>
            </a:r>
            <a:r>
              <a:rPr lang="el-CY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ρχ</a:t>
            </a: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αιότερα σωζόμενα ελληνικά λογοτεχνικά έργα</a:t>
            </a:r>
            <a:r>
              <a:rPr lang="el-G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B6EFF6F-5A13-908C-F2F7-8D15EB9769A0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70" y="570880"/>
            <a:ext cx="3135143" cy="23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857667" y="732271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</a:rPr>
              <a:t>Ομηρικά  έπη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3218800" y="3003718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φοινικικό  αλφάβητο 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6770239" y="3003718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</a:rPr>
              <a:t>ελληνικό αλφάβητο </a:t>
            </a: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49C40E40-5861-C7FA-8129-50B031446292}"/>
              </a:ext>
            </a:extLst>
          </p:cNvPr>
          <p:cNvSpPr/>
          <p:nvPr/>
        </p:nvSpPr>
        <p:spPr>
          <a:xfrm>
            <a:off x="8948058" y="-127847"/>
            <a:ext cx="3243942" cy="2797628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  <a:ea typeface="Calibri" panose="020F0502020204030204" pitchFamily="34" charset="0"/>
              </a:rPr>
              <a:t>Έπος Γιλγαμές</a:t>
            </a:r>
            <a:endParaRPr lang="el-G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ea typeface="Aptos" panose="020B0004020202020204" pitchFamily="34" charset="0"/>
              </a:rPr>
              <a:t>τσουλάκος</a:t>
            </a:r>
            <a:r>
              <a:rPr lang="el-CY" dirty="0">
                <a:ea typeface="Aptos" panose="020B0004020202020204" pitchFamily="34" charset="0"/>
              </a:rPr>
              <a:t>, </a:t>
            </a:r>
            <a:r>
              <a:rPr lang="el-CY" dirty="0" err="1">
                <a:ea typeface="Aptos" panose="020B0004020202020204" pitchFamily="34" charset="0"/>
              </a:rPr>
              <a:t>Γεωργί</a:t>
            </a:r>
            <a:r>
              <a:rPr lang="el-CY" dirty="0"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ea typeface="Aptos" panose="020B0004020202020204" pitchFamily="34" charset="0"/>
              </a:rPr>
              <a:t> </a:t>
            </a:r>
            <a:r>
              <a:rPr lang="el-GR" dirty="0" err="1">
                <a:ea typeface="Aptos" panose="020B0004020202020204" pitchFamily="34" charset="0"/>
              </a:rPr>
              <a:t>σσ</a:t>
            </a:r>
            <a:r>
              <a:rPr lang="el-GR" dirty="0">
                <a:ea typeface="Aptos" panose="020B0004020202020204" pitchFamily="34" charset="0"/>
              </a:rPr>
              <a:t>. </a:t>
            </a:r>
            <a:r>
              <a:rPr lang="tr-TR" dirty="0">
                <a:ea typeface="Aptos" panose="020B0004020202020204" pitchFamily="34" charset="0"/>
              </a:rPr>
              <a:t>40</a:t>
            </a:r>
            <a:r>
              <a:rPr lang="el-GR" dirty="0">
                <a:ea typeface="Aptos" panose="020B0004020202020204" pitchFamily="34" charset="0"/>
              </a:rPr>
              <a:t>-</a:t>
            </a:r>
            <a:r>
              <a:rPr lang="tr-TR" dirty="0">
                <a:ea typeface="Aptos" panose="020B0004020202020204" pitchFamily="34" charset="0"/>
              </a:rPr>
              <a:t>41</a:t>
            </a:r>
            <a:r>
              <a:rPr lang="el-GR" dirty="0">
                <a:ea typeface="Aptos" panose="020B0004020202020204" pitchFamily="34" charset="0"/>
              </a:rPr>
              <a:t>. 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6B991B7D-9E4A-611A-CBB6-5F0AF33984BE}"/>
              </a:ext>
            </a:extLst>
          </p:cNvPr>
          <p:cNvSpPr/>
          <p:nvPr/>
        </p:nvSpPr>
        <p:spPr>
          <a:xfrm>
            <a:off x="8845972" y="388248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E59A-9D0F-B471-1C2B-34A8C83C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EB922874-DB54-676C-9405-1197FA7B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4361767-FD8C-8973-39A5-C8EF98FCC8BB}"/>
              </a:ext>
            </a:extLst>
          </p:cNvPr>
          <p:cNvSpPr/>
          <p:nvPr/>
        </p:nvSpPr>
        <p:spPr>
          <a:xfrm>
            <a:off x="8934297" y="259262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</p:spTree>
    <p:extLst>
      <p:ext uri="{BB962C8B-B14F-4D97-AF65-F5344CB8AC3E}">
        <p14:creationId xmlns:p14="http://schemas.microsoft.com/office/powerpoint/2010/main" val="366687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A9065-1E76-AA7B-1856-D97B3CE9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428517A-3094-9804-2595-B38230F7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9E43D6C6-8388-309F-8DF2-A1BC83C1CCE0}"/>
              </a:ext>
            </a:extLst>
          </p:cNvPr>
          <p:cNvSpPr/>
          <p:nvPr/>
        </p:nvSpPr>
        <p:spPr>
          <a:xfrm>
            <a:off x="8001153" y="520530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</p:spTree>
    <p:extLst>
      <p:ext uri="{BB962C8B-B14F-4D97-AF65-F5344CB8AC3E}">
        <p14:creationId xmlns:p14="http://schemas.microsoft.com/office/powerpoint/2010/main" val="366399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162278" y="1048274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059906" y="27211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162278" y="3311590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44259" y="186607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751187" y="218885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1100 – 800 π.Χ.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735539" y="1847354"/>
            <a:ext cx="4691742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(α) οι μετακινήσεις των ελληνικών φύλων </a:t>
            </a:r>
            <a:r>
              <a:rPr lang="el-GR" b="1" dirty="0">
                <a:sym typeface="Wingdings" panose="05000000000000000000" pitchFamily="2" charset="2"/>
              </a:rPr>
              <a:t> </a:t>
            </a:r>
            <a:r>
              <a:rPr lang="el-GR" b="1" dirty="0"/>
              <a:t> γενική στενότητα του χώρου, </a:t>
            </a:r>
          </a:p>
          <a:p>
            <a:pPr algn="ctr"/>
            <a:r>
              <a:rPr lang="el-GR" b="1" dirty="0"/>
              <a:t>(β) ο οικονομικός μαρασμός και</a:t>
            </a:r>
          </a:p>
          <a:p>
            <a:pPr algn="ctr"/>
            <a:r>
              <a:rPr lang="el-GR" b="1" dirty="0"/>
              <a:t> (γ) η ανασφάλεια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6751188" y="3174076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νησιά του Αιγαίου </a:t>
            </a:r>
          </a:p>
          <a:p>
            <a:pPr algn="ctr"/>
            <a:r>
              <a:rPr lang="el-GR" b="1" dirty="0"/>
              <a:t>δυτικά παράλια της Μικράς Ασίας</a:t>
            </a:r>
            <a:endParaRPr lang="en-US" b="1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806770" y="1103040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Α΄ Ελληνικός Αποικισμός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094944" y="4257635"/>
            <a:ext cx="3463019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DBA7E1-C5BC-33A5-48F4-FFBD2C63CC64}"/>
              </a:ext>
            </a:extLst>
          </p:cNvPr>
          <p:cNvSpPr/>
          <p:nvPr/>
        </p:nvSpPr>
        <p:spPr>
          <a:xfrm>
            <a:off x="6751188" y="4182756"/>
            <a:ext cx="5040763" cy="1413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b="1" dirty="0"/>
              <a:t>(α) οικονομική ανάπτυξη </a:t>
            </a:r>
            <a:r>
              <a:rPr lang="el-GR" b="1" dirty="0">
                <a:sym typeface="Wingdings" panose="05000000000000000000" pitchFamily="2" charset="2"/>
              </a:rPr>
              <a:t></a:t>
            </a:r>
            <a:r>
              <a:rPr lang="el-GR" b="1" dirty="0"/>
              <a:t> οι ελληνικές πόλεις της Μικράς Ασίας αναπτύσσονται σε εύρωστα εμπορικά κέντρα </a:t>
            </a:r>
          </a:p>
          <a:p>
            <a:r>
              <a:rPr lang="el-GR" b="1" dirty="0"/>
              <a:t>(β)  πολιτισμική άνθηση.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7411158E-E66C-3939-0004-B5B08B24BC8F}"/>
              </a:ext>
            </a:extLst>
          </p:cNvPr>
          <p:cNvSpPr/>
          <p:nvPr/>
        </p:nvSpPr>
        <p:spPr>
          <a:xfrm>
            <a:off x="3110592" y="5596027"/>
            <a:ext cx="3605557" cy="13123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400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1400" dirty="0"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1400" dirty="0" err="1">
                <a:latin typeface="Times New Roman" panose="02020603050405020304" pitchFamily="18" charset="0"/>
                <a:ea typeface="Aptos" panose="020B0004020202020204" pitchFamily="34" charset="0"/>
              </a:rPr>
              <a:t>κυριότερ</a:t>
            </a:r>
            <a:r>
              <a:rPr lang="el-CY" sz="1400" dirty="0">
                <a:latin typeface="Times New Roman" panose="02020603050405020304" pitchFamily="18" charset="0"/>
                <a:ea typeface="Aptos" panose="020B0004020202020204" pitchFamily="34" charset="0"/>
              </a:rPr>
              <a:t>α χαρακτηριστικά του πολιτισμού των γεωμετρικών χρόνων</a:t>
            </a:r>
            <a:r>
              <a:rPr lang="el-GR" sz="1400" dirty="0">
                <a:latin typeface="Times New Roman" panose="02020603050405020304" pitchFamily="18" charset="0"/>
                <a:ea typeface="Aptos" panose="020B0004020202020204" pitchFamily="34" charset="0"/>
              </a:rPr>
              <a:t>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A3CD3-B8E0-0586-FA95-BD498DF645A2}"/>
              </a:ext>
            </a:extLst>
          </p:cNvPr>
          <p:cNvSpPr txBox="1"/>
          <p:nvPr/>
        </p:nvSpPr>
        <p:spPr>
          <a:xfrm>
            <a:off x="-1439466" y="79873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1800" u="sng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7ECDA6FD-961D-0919-5300-D289106E3804}"/>
              </a:ext>
            </a:extLst>
          </p:cNvPr>
          <p:cNvSpPr/>
          <p:nvPr/>
        </p:nvSpPr>
        <p:spPr>
          <a:xfrm>
            <a:off x="6806770" y="5742570"/>
            <a:ext cx="5040763" cy="896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2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α) π</a:t>
            </a:r>
            <a:r>
              <a:rPr lang="el-CY" sz="1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ροσ</a:t>
            </a: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αρμογή φοινικικού αλφαβήτου στην ελληνική γλώσσα (προσθήκη συμφώνων) </a:t>
            </a:r>
            <a:endParaRPr lang="el-CY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β) ομηρικά έπη: (α</a:t>
            </a:r>
            <a:r>
              <a:rPr lang="el-CY" sz="1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ρχ</a:t>
            </a: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αιότερα σωζόμενα ελληνικά λογοτεχνικά έργα</a:t>
            </a:r>
            <a:r>
              <a:rPr lang="el-GR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l-CY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C9AB-DAA4-5C4E-0F44-4E50DE5D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0F4D586-859A-C98E-1794-BF0AD119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6206778" y="965546"/>
            <a:ext cx="6858002" cy="49269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DB04A63-8A0D-7C3F-EBB9-53CF18A8F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638758" y="-31475"/>
            <a:ext cx="2229682" cy="4691269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E9334BD-EFD4-2F54-4145-DBDA26B77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1946104" y="1840084"/>
            <a:ext cx="6857999" cy="317783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CFE0F10-5D6B-B4B8-9331-8277E55AB119}"/>
              </a:ext>
            </a:extLst>
          </p:cNvPr>
          <p:cNvSpPr/>
          <p:nvPr/>
        </p:nvSpPr>
        <p:spPr>
          <a:xfrm>
            <a:off x="3744569" y="5333996"/>
            <a:ext cx="3427755" cy="1524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Κώδικας του </a:t>
            </a:r>
            <a:r>
              <a:rPr lang="el-GR" sz="3200" dirty="0" err="1">
                <a:solidFill>
                  <a:schemeClr val="tx1"/>
                </a:solidFill>
              </a:rPr>
              <a:t>Χαμμουραμπί</a:t>
            </a:r>
            <a:r>
              <a:rPr lang="el-GR" sz="3200" dirty="0">
                <a:solidFill>
                  <a:schemeClr val="tx1"/>
                </a:solidFill>
              </a:rPr>
              <a:t> - νομοθεσία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6455E6E-A4D5-93E1-8334-136315B2F848}"/>
              </a:ext>
            </a:extLst>
          </p:cNvPr>
          <p:cNvSpPr/>
          <p:nvPr/>
        </p:nvSpPr>
        <p:spPr>
          <a:xfrm>
            <a:off x="7558088" y="5229225"/>
            <a:ext cx="3891791" cy="1628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Γιλγαμές- (αρχαιότερο λογοτεχνικό έπος)</a:t>
            </a:r>
            <a:r>
              <a:rPr lang="el-GR" sz="3200" dirty="0">
                <a:solidFill>
                  <a:schemeClr val="tx1"/>
                </a:solidFill>
              </a:rPr>
              <a:t>)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21AA-5CC4-F63D-142B-01FF7F4BAF8D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Βαβυλώνιοι</a:t>
            </a:r>
            <a:endParaRPr lang="el-CY" sz="4400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2C293E31-52D1-1945-A4CC-D1478FB5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857500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19077-1467-0F90-16E3-5DDC26D539DC}"/>
              </a:ext>
            </a:extLst>
          </p:cNvPr>
          <p:cNvSpPr txBox="1"/>
          <p:nvPr/>
        </p:nvSpPr>
        <p:spPr>
          <a:xfrm>
            <a:off x="609600" y="12203"/>
            <a:ext cx="285750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Σουμέριοι</a:t>
            </a:r>
            <a:endParaRPr lang="el-CY" sz="4400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68FAB4C-278F-E356-8383-53BE6E4792EC}"/>
              </a:ext>
            </a:extLst>
          </p:cNvPr>
          <p:cNvSpPr/>
          <p:nvPr/>
        </p:nvSpPr>
        <p:spPr>
          <a:xfrm>
            <a:off x="-19049" y="5870505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σφηνοειδής  γραφή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D319BD8-10E1-207F-A280-3C77C2FA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37695" r="20131" b="22862"/>
          <a:stretch/>
        </p:blipFill>
        <p:spPr>
          <a:xfrm rot="5400000">
            <a:off x="4114799" y="1692967"/>
            <a:ext cx="6268278" cy="347206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AB614056-A3CC-FD61-4BA6-F30433D06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545993" y="3102667"/>
            <a:ext cx="2229682" cy="4691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DDA60-A9F8-BEC8-C3D4-41835868AC07}"/>
              </a:ext>
            </a:extLst>
          </p:cNvPr>
          <p:cNvSpPr txBox="1"/>
          <p:nvPr/>
        </p:nvSpPr>
        <p:spPr>
          <a:xfrm rot="12372843" flipV="1">
            <a:off x="8690543" y="1672282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i="0" dirty="0">
                <a:effectLst/>
                <a:latin typeface="Arial" panose="020B0604020202020204" pitchFamily="34" charset="0"/>
              </a:rPr>
              <a:t>Gigetta Dalli Regoli </a:t>
            </a:r>
            <a:r>
              <a:rPr lang="el-GR" i="0" dirty="0">
                <a:effectLst/>
                <a:latin typeface="Arial" panose="020B0604020202020204" pitchFamily="34" charset="0"/>
              </a:rPr>
              <a:t>(</a:t>
            </a:r>
            <a:r>
              <a:rPr lang="it-IT" i="0" dirty="0" err="1">
                <a:effectLst/>
                <a:latin typeface="Arial" panose="020B0604020202020204" pitchFamily="34" charset="0"/>
              </a:rPr>
              <a:t>κ.ά</a:t>
            </a:r>
            <a:r>
              <a:rPr lang="it-IT" i="0" dirty="0">
                <a:effectLst/>
                <a:latin typeface="Arial" panose="020B0604020202020204" pitchFamily="34" charset="0"/>
              </a:rPr>
              <a:t>.</a:t>
            </a:r>
            <a:r>
              <a:rPr lang="el-GR" i="0" dirty="0">
                <a:effectLst/>
                <a:latin typeface="Arial" panose="020B0604020202020204" pitchFamily="34" charset="0"/>
              </a:rPr>
              <a:t>)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>
                <a:effectLst/>
                <a:latin typeface="Arial" panose="020B0604020202020204" pitchFamily="34" charset="0"/>
              </a:rPr>
              <a:t>Παρίσι. Λούβρο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Αθήνα,1969,  </a:t>
            </a:r>
            <a:r>
              <a:rPr lang="el-GR" dirty="0" err="1">
                <a:latin typeface="Arial" panose="020B0604020202020204" pitchFamily="34" charset="0"/>
              </a:rPr>
              <a:t>σσ</a:t>
            </a:r>
            <a:r>
              <a:rPr lang="el-GR" dirty="0">
                <a:latin typeface="Arial" panose="020B0604020202020204" pitchFamily="34" charset="0"/>
              </a:rPr>
              <a:t>. 53, 54.</a:t>
            </a:r>
            <a:endParaRPr lang="el-CY" dirty="0"/>
          </a:p>
        </p:txBody>
      </p:sp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86A2AD5-A023-CFED-A590-0C6384080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-649356" y="695923"/>
            <a:ext cx="6268279" cy="478403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108FD57-E782-F328-335F-6DD1660E3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9772" r="71806" b="66245"/>
          <a:stretch/>
        </p:blipFill>
        <p:spPr>
          <a:xfrm rot="5400000">
            <a:off x="1311811" y="3104164"/>
            <a:ext cx="2348945" cy="48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BFC4-DB61-51BC-DD4F-C1C951B4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1061D28-F75F-9D73-6143-AC9526619B36}"/>
              </a:ext>
            </a:extLst>
          </p:cNvPr>
          <p:cNvSpPr/>
          <p:nvPr/>
        </p:nvSpPr>
        <p:spPr>
          <a:xfrm>
            <a:off x="7407965" y="577464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πάπυρος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10C7039-0D73-87C9-CFF8-382D288387DB}"/>
              </a:ext>
            </a:extLst>
          </p:cNvPr>
          <p:cNvSpPr/>
          <p:nvPr/>
        </p:nvSpPr>
        <p:spPr>
          <a:xfrm>
            <a:off x="7407964" y="275582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ιερογλυφική γραφή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77C04A-210E-5EA8-C30E-27FF46AC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6757988" y="3900488"/>
            <a:ext cx="5228606" cy="1619052"/>
          </a:xfrm>
          <a:prstGeom prst="rect">
            <a:avLst/>
          </a:prstGeom>
        </p:spPr>
      </p:pic>
      <p:pic>
        <p:nvPicPr>
          <p:cNvPr id="6146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93E39DE3-B88F-5788-60C0-A636BFFE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051443"/>
            <a:ext cx="5265045" cy="15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EA051-2163-ECD2-0DF6-14457308E7EA}"/>
              </a:ext>
            </a:extLst>
          </p:cNvPr>
          <p:cNvSpPr txBox="1"/>
          <p:nvPr/>
        </p:nvSpPr>
        <p:spPr>
          <a:xfrm>
            <a:off x="7568336" y="193796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Αιγύπτιοι</a:t>
            </a:r>
            <a:endParaRPr lang="el-CY" sz="4400" dirty="0"/>
          </a:p>
        </p:txBody>
      </p:sp>
      <p:pic>
        <p:nvPicPr>
          <p:cNvPr id="2" name="Εικόνα 1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72DEB29-48B6-F24E-2773-7F3FCA01E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1096129" y="354702"/>
            <a:ext cx="4584022" cy="6148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69559387-47D9-3795-F5D7-CD056C402CD8}"/>
              </a:ext>
            </a:extLst>
          </p:cNvPr>
          <p:cNvSpPr/>
          <p:nvPr/>
        </p:nvSpPr>
        <p:spPr>
          <a:xfrm>
            <a:off x="313841" y="5806558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φοινικικό αλφάβητο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2BD1A-69BE-5560-00A8-FB77096BD74A}"/>
              </a:ext>
            </a:extLst>
          </p:cNvPr>
          <p:cNvSpPr txBox="1"/>
          <p:nvPr/>
        </p:nvSpPr>
        <p:spPr>
          <a:xfrm>
            <a:off x="313842" y="282002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Φοίνικες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86929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C892236-2C31-4B9E-0E56-1914E553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-496545" y="996724"/>
            <a:ext cx="5698433" cy="4200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9A84F82-6EEA-22DE-897A-BF485BC15920}"/>
              </a:ext>
            </a:extLst>
          </p:cNvPr>
          <p:cNvSpPr/>
          <p:nvPr/>
        </p:nvSpPr>
        <p:spPr>
          <a:xfrm>
            <a:off x="252202" y="60742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0E578B-44E6-F46B-78A4-85E77CA2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4558748" y="247977"/>
            <a:ext cx="7513983" cy="488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4E860-75B4-C722-B2CD-A3DB9CA3AEF3}"/>
              </a:ext>
            </a:extLst>
          </p:cNvPr>
          <p:cNvSpPr txBox="1"/>
          <p:nvPr/>
        </p:nvSpPr>
        <p:spPr>
          <a:xfrm rot="10569724" flipV="1">
            <a:off x="4490014" y="4422179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142-143.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6248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391603" y="2936375"/>
            <a:ext cx="3757612" cy="3843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0070C0"/>
                </a:solidFill>
              </a:rPr>
              <a:t>Σουμέριοι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Αιγύπτιοι</a:t>
            </a:r>
            <a:r>
              <a:rPr lang="el-GR" sz="2400" dirty="0">
                <a:solidFill>
                  <a:schemeClr val="tx1"/>
                </a:solidFill>
              </a:rPr>
              <a:t>  : </a:t>
            </a:r>
          </a:p>
          <a:p>
            <a:r>
              <a:rPr lang="el-GR" sz="2400" b="1" dirty="0" err="1">
                <a:solidFill>
                  <a:srgbClr val="0070C0"/>
                </a:solidFill>
              </a:rPr>
              <a:t>Μινωίτες</a:t>
            </a:r>
            <a:r>
              <a:rPr lang="el-GR" sz="2400" dirty="0">
                <a:solidFill>
                  <a:schemeClr val="tx1"/>
                </a:solidFill>
              </a:rPr>
              <a:t> :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Μυκηναίοι</a:t>
            </a:r>
            <a:r>
              <a:rPr lang="el-GR" sz="2400" dirty="0">
                <a:solidFill>
                  <a:schemeClr val="tx1"/>
                </a:solidFill>
              </a:rPr>
              <a:t>  :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Φοίνικες :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Ελλάδα :</a:t>
            </a:r>
            <a:r>
              <a:rPr lang="el-GR" sz="2400" dirty="0"/>
              <a:t>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Ρωμαϊκή Αυτοκρατορία :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169512A1-2C1A-3E69-328C-F2D9F97619D3}"/>
              </a:ext>
            </a:extLst>
          </p:cNvPr>
          <p:cNvSpPr/>
          <p:nvPr/>
        </p:nvSpPr>
        <p:spPr>
          <a:xfrm>
            <a:off x="859259" y="437831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78E20050-E27D-30E6-66DF-C62D310302F0}"/>
              </a:ext>
            </a:extLst>
          </p:cNvPr>
          <p:cNvSpPr/>
          <p:nvPr/>
        </p:nvSpPr>
        <p:spPr>
          <a:xfrm>
            <a:off x="4190847" y="230687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A8301674-E45E-7999-9A97-C23DFAD1BD38}"/>
              </a:ext>
            </a:extLst>
          </p:cNvPr>
          <p:cNvSpPr/>
          <p:nvPr/>
        </p:nvSpPr>
        <p:spPr>
          <a:xfrm>
            <a:off x="8001153" y="520530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8194D6D-70D4-A6CA-4A22-DC1F9D84D347}"/>
              </a:ext>
            </a:extLst>
          </p:cNvPr>
          <p:cNvSpPr/>
          <p:nvPr/>
        </p:nvSpPr>
        <p:spPr>
          <a:xfrm>
            <a:off x="4300538" y="2936375"/>
            <a:ext cx="3397968" cy="1557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  <a:endParaRPr lang="el-GR" sz="2400" b="1" dirty="0">
              <a:solidFill>
                <a:srgbClr val="0070C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Ελλάδα :</a:t>
            </a:r>
            <a:r>
              <a:rPr lang="el-GR" sz="2400" dirty="0"/>
              <a:t> </a:t>
            </a: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200859EB-C6B6-49CF-FCAF-882AEC0300F4}"/>
              </a:ext>
            </a:extLst>
          </p:cNvPr>
          <p:cNvSpPr/>
          <p:nvPr/>
        </p:nvSpPr>
        <p:spPr>
          <a:xfrm>
            <a:off x="8001153" y="2936375"/>
            <a:ext cx="4071784" cy="1404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</a:p>
          <a:p>
            <a:endParaRPr lang="el-CY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8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977D-1FBB-0F62-A2E1-642BF43B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88C890-8D49-5386-93EC-D5B2F498BEBB}"/>
              </a:ext>
            </a:extLst>
          </p:cNvPr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D681943-39EB-ACE7-EA57-4B6A5F35C7F4}"/>
              </a:ext>
            </a:extLst>
          </p:cNvPr>
          <p:cNvSpPr/>
          <p:nvPr/>
        </p:nvSpPr>
        <p:spPr>
          <a:xfrm>
            <a:off x="542925" y="2783975"/>
            <a:ext cx="10529887" cy="3843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>
              <a:solidFill>
                <a:srgbClr val="FF000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Σουμέριοι</a:t>
            </a:r>
            <a:r>
              <a:rPr lang="el-GR" sz="2400" dirty="0">
                <a:solidFill>
                  <a:schemeClr val="tx1"/>
                </a:solidFill>
              </a:rPr>
              <a:t> : Σφηνοειδής  γραφή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Κώδικας του </a:t>
            </a:r>
            <a:r>
              <a:rPr lang="el-GR" sz="2400" dirty="0" err="1">
                <a:solidFill>
                  <a:schemeClr val="tx1"/>
                </a:solidFill>
              </a:rPr>
              <a:t>Χαμμουραμπί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  <a:r>
              <a:rPr lang="el-GR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Αιγύπτιοι</a:t>
            </a:r>
            <a:r>
              <a:rPr lang="el-GR" sz="2400" dirty="0">
                <a:solidFill>
                  <a:schemeClr val="tx1"/>
                </a:solidFill>
              </a:rPr>
              <a:t>  : ιερογλυφική γραφή</a:t>
            </a:r>
          </a:p>
          <a:p>
            <a:r>
              <a:rPr lang="el-GR" sz="2400" dirty="0">
                <a:solidFill>
                  <a:schemeClr val="tx1"/>
                </a:solidFill>
              </a:rPr>
              <a:t> </a:t>
            </a:r>
            <a:r>
              <a:rPr lang="el-GR" sz="2400" b="1" dirty="0">
                <a:solidFill>
                  <a:srgbClr val="0070C0"/>
                </a:solidFill>
              </a:rPr>
              <a:t>Μινωίτες</a:t>
            </a:r>
            <a:r>
              <a:rPr lang="el-GR" sz="2400" dirty="0">
                <a:solidFill>
                  <a:schemeClr val="tx1"/>
                </a:solidFill>
              </a:rPr>
              <a:t> : Δίσκος  της  Φαιστού –ιερογλυφική γραφή  &amp; </a:t>
            </a:r>
          </a:p>
          <a:p>
            <a:r>
              <a:rPr lang="el-GR" sz="2400" dirty="0">
                <a:solidFill>
                  <a:schemeClr val="tx1"/>
                </a:solidFill>
              </a:rPr>
              <a:t>Γραμμική Α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Μυκηναίοι</a:t>
            </a:r>
            <a:r>
              <a:rPr lang="el-GR" sz="2400" dirty="0">
                <a:solidFill>
                  <a:schemeClr val="tx1"/>
                </a:solidFill>
              </a:rPr>
              <a:t>  : Γραμμική Β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Φοίνικες : </a:t>
            </a:r>
            <a:r>
              <a:rPr lang="el-GR" sz="2400" dirty="0"/>
              <a:t>Φοινικικό αλφάβητο 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 Ελλάδα :</a:t>
            </a:r>
            <a:r>
              <a:rPr lang="el-GR" sz="2400" dirty="0"/>
              <a:t> Ελληνικό αλφάβητο</a:t>
            </a:r>
          </a:p>
          <a:p>
            <a:r>
              <a:rPr lang="el-GR" sz="2400" b="1" dirty="0">
                <a:solidFill>
                  <a:srgbClr val="0070C0"/>
                </a:solidFill>
              </a:rPr>
              <a:t>Ρωμαϊκή Αυτοκρατορία :</a:t>
            </a:r>
            <a:r>
              <a:rPr lang="el-GR" sz="2400" dirty="0"/>
              <a:t> Λατινικό αλφάβητο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F862560F-6006-D381-5FD8-E273804233AC}"/>
              </a:ext>
            </a:extLst>
          </p:cNvPr>
          <p:cNvSpPr/>
          <p:nvPr/>
        </p:nvSpPr>
        <p:spPr>
          <a:xfrm>
            <a:off x="859259" y="437831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FADCA43F-2AE9-3EAA-39B4-0460214E55AD}"/>
              </a:ext>
            </a:extLst>
          </p:cNvPr>
          <p:cNvSpPr/>
          <p:nvPr/>
        </p:nvSpPr>
        <p:spPr>
          <a:xfrm>
            <a:off x="4190847" y="230687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E758ADE3-B679-C217-B5AA-FB7EC5AFD3A9}"/>
              </a:ext>
            </a:extLst>
          </p:cNvPr>
          <p:cNvSpPr/>
          <p:nvPr/>
        </p:nvSpPr>
        <p:spPr>
          <a:xfrm>
            <a:off x="8001153" y="520530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</p:spTree>
    <p:extLst>
      <p:ext uri="{BB962C8B-B14F-4D97-AF65-F5344CB8AC3E}">
        <p14:creationId xmlns:p14="http://schemas.microsoft.com/office/powerpoint/2010/main" val="367802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440</Words>
  <Application>Microsoft Office PowerPoint</Application>
  <PresentationFormat>Ευρεία οθόνη</PresentationFormat>
  <Paragraphs>97</Paragraphs>
  <Slides>18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407</cp:revision>
  <cp:lastPrinted>2024-12-16T05:00:07Z</cp:lastPrinted>
  <dcterms:created xsi:type="dcterms:W3CDTF">2024-09-11T17:26:53Z</dcterms:created>
  <dcterms:modified xsi:type="dcterms:W3CDTF">2025-12-27T18:18:11Z</dcterms:modified>
</cp:coreProperties>
</file>