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539" r:id="rId3"/>
    <p:sldId id="538" r:id="rId4"/>
    <p:sldId id="554" r:id="rId5"/>
    <p:sldId id="558" r:id="rId6"/>
    <p:sldId id="260" r:id="rId7"/>
    <p:sldId id="263" r:id="rId8"/>
    <p:sldId id="553" r:id="rId9"/>
    <p:sldId id="552" r:id="rId10"/>
    <p:sldId id="535" r:id="rId11"/>
    <p:sldId id="555" r:id="rId12"/>
    <p:sldId id="264" r:id="rId13"/>
    <p:sldId id="556" r:id="rId14"/>
    <p:sldId id="560" r:id="rId15"/>
    <p:sldId id="266" r:id="rId16"/>
    <p:sldId id="550" r:id="rId17"/>
    <p:sldId id="561" r:id="rId18"/>
    <p:sldId id="536" r:id="rId19"/>
    <p:sldId id="546" r:id="rId20"/>
    <p:sldId id="537" r:id="rId21"/>
    <p:sldId id="549" r:id="rId22"/>
    <p:sldId id="530" r:id="rId23"/>
    <p:sldId id="547" r:id="rId24"/>
    <p:sldId id="548" r:id="rId25"/>
    <p:sldId id="396" r:id="rId26"/>
    <p:sldId id="275" r:id="rId2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99DD9-DAE4-4BE5-8F91-A731FCC30EB6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8EA6-39E0-4E02-AF74-9047C29BF9C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6003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3F769F-11EE-A745-F4E2-66EEBBB11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7A5449-5BF8-F268-02B4-C216E6D6B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F6E07F-45B9-3D15-8E53-19684649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95C5AA-524F-1BC7-E898-86F5BB4A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AF32E5-3595-C396-51BC-74C9ECBF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143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C3A7D-E5EC-20A2-B54F-1BC992D4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7676A-10A3-5D68-C199-7E6E8A6E9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A02277-6FD6-A914-A049-1AEF08FA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CC914F-07A4-7BAF-F49E-CC826A97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112B63-09B1-3A6B-E67F-60EF8439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037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D97591-6762-2D49-E74E-073B459EE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FCBDC0D-EBF3-9CE8-4642-B5BD646E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FF06AF-D977-A6C5-9F30-63419469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8735A5-6D3F-3426-4794-947CB3A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9DC329-A0E2-9EA6-FD91-157DB9B4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24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8E4CE-FCE0-B66F-F7DB-870CE5F5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945405-43B8-67F6-4CE1-19E735B1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930C64-F969-61D9-A73C-CC082F0B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E8C1A3-9D3B-E019-D03B-63F41CE6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14FCB6-E3AC-46E6-007B-5FE4835A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0265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4149D-BBF3-7044-9FCE-0CAD59D2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84ACDF-2880-7DFC-EB97-F0E0F57A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9622C0-C700-CDBA-9652-5592D489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921C8F-00C4-789C-A39C-EE75ADF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261F71-FADB-2159-E75E-7AD0EAC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355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BA00FB-CEF4-F915-BC01-28493998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9F606D-025A-275E-39A8-CD0B8FA16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481A27-CBCE-FF50-F8B7-DEAC43A57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C71E63-2FF6-C7F3-0BD4-C16B98EE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7D830F-E44C-E7C1-2F8C-A0C2B5FA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ECEE89-389C-260C-D29A-31DD5F96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73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5478E-FD04-1A39-A65F-663D4995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E08A37-8F5F-3B1C-E804-4339EDDD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41F94F-64A2-9430-F6DD-2F0BCF49C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FA25D6-676E-00A0-2DC1-74BF55B49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AF108C1-AAEA-C29D-4E95-6F3B9ABE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3C84C18-1254-5EC6-1B79-EE759554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1A8244D-D4AB-A092-39E5-1E97587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1078EBE-F15E-1696-4A7A-035D842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839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2EBCD6-4835-B10C-C549-3BA99775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4F3005-17ED-DFC4-86C5-64751463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2B4955-525D-1482-5392-B353A05B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2514E3B-431D-D7EC-4E0B-748AAED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358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B0A801-5F63-1544-4F84-F05C206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2C8680-D409-ADE4-DCF8-685C7593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C6752B-73F2-817A-BCB4-206619EC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523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F78765-B1A9-31BE-D703-049A6A75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00918A-14FD-A6EF-22E5-348EEF60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F80299-74DF-BF28-43C9-6DF527C9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FF0EC0-4808-3BD6-9B87-3F2165FF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254DF9-7AED-4DAE-C565-C04D2B4F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23F006-5AA3-55F1-D560-C521511D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580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1EA76-ECB2-A871-0297-EDE6815E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F8789F6-AC3D-6FC5-5BFE-31ACDB8F3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5807F8-B188-563C-9134-AAB35D64F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F59471-237B-7B0C-923C-DF8EA8BD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4D71C8-A34D-E5FE-E0C4-1FBC908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CC264B-8AA3-A440-4F51-34FF892C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549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6D1B28D-6853-60D3-7327-2AAE41A4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83916F-DA95-937A-69E9-60D77D0E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0E4646-2639-F5A8-7E80-D4CC66B1B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E256E-280D-4A14-9727-5B4C67B97D4F}" type="datetimeFigureOut">
              <a:rPr lang="el-CY" smtClean="0"/>
              <a:t>28/12/2025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0DCDD1-FDE2-8095-5A4C-6F75BE983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D6289E-5802-7476-0C0A-18C2395F4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955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yrics.com/lyrics/iremderici/benteksizhepiniz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rathyro.politis.com.cy/apothiki/179641/parathyro.politis.com.cy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rthaber.com/haber/gundem/bir-zamanlar-kibris-izleyici-ile-bulustu-569503.html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yrics.com/lyrics/iremderici/benteksizhepiniz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search?q=K%C4%B1br%C4%B1s%27taki+%C3%A7at%C4%B1%C5%9Fmalar+%281963-1974%29&amp;sca_esv=2c3bccec84ab9d2f&amp;source=hp&amp;ei=7CtRacaVItKP9u8P8szQ4AM&amp;iflsig=AOw8s4IAAAAAaVE5_H5NxgOIvIFHohqWny5FGYXgIEFT&amp;ved=2ahUKEwi6ioynreCRAxUr_rsIHYtnCW4QgK4QegQIARAB&amp;uact=5&amp;oq=Kay%C4%B1p+%C5%9Eah%C4%B1slar+Komitesi++ned%C4%B1r&amp;gs_lp=Egdnd3Mtd2l6IiJLYXnEsXAgxZ5haMSxc2xhciBLb21pdGVzaSAgbmVkxLFyMgUQIRigAUiUKFChC1jGJXABeACQAQCYAbUCoAHWC6oBBzAuMy4zLjG4AQPIAQD4AQL4AQGYAgigAo8MqAIEwgIKEAAYAxjqAhiPAcICChAuGAMY6gIYjwHCAgcQABiABBgTwgIIEAAYExgWGB7CAgUQABjvBcICBxAhGKABGArCAgQQIRgVmAMN8QXFuYHruXoRMpIHBzEuMy4zLjGgB7UWsgcHMC4zLjMuMbgHgQzCBwcwLjUuMS4yyAcdgAgA&amp;sclient=gws-wiz&amp;mstk=AUtExfCc2ePM3Rx7GPk-4gxIAnBaeJ-DQRDUZTaVdLIiYNCl7sTJfGty8S8Dl63rrAYSoNXhQlk0Qmljdh5Eworn7HKFHelKB5uSf55JnL1vGdk2zJrzEiASiQzNjONtZlrBNX4&amp;csui=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1JBy7K9oA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2329DE-B297-52CC-45F3-3B6DCA4D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D569A7E-8609-132D-E4FA-190F980C978C}"/>
              </a:ext>
            </a:extLst>
          </p:cNvPr>
          <p:cNvSpPr/>
          <p:nvPr/>
        </p:nvSpPr>
        <p:spPr>
          <a:xfrm>
            <a:off x="8044542" y="925287"/>
            <a:ext cx="4147457" cy="1208314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tr-TR" sz="3200" b="1" dirty="0"/>
              <a:t>Türkçe Öğrenelim!</a:t>
            </a:r>
            <a:endParaRPr lang="el-GR" sz="3200" b="1" dirty="0"/>
          </a:p>
          <a:p>
            <a:pPr algn="ctr"/>
            <a:r>
              <a:rPr lang="el-GR" sz="1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Δρ</a:t>
            </a:r>
            <a:r>
              <a:rPr lang="el-GR" sz="1400" b="1" dirty="0">
                <a:solidFill>
                  <a:srgbClr val="303133"/>
                </a:solidFill>
                <a:latin typeface="Roboto" panose="02000000000000000000" pitchFamily="2" charset="0"/>
              </a:rPr>
              <a:t> Ελένη Χαραλάμπους</a:t>
            </a:r>
            <a:endParaRPr lang="en-US" sz="1400" b="1" dirty="0">
              <a:solidFill>
                <a:srgbClr val="303133"/>
              </a:solidFill>
              <a:latin typeface="Roboto" panose="02000000000000000000" pitchFamily="2" charset="0"/>
            </a:endParaRPr>
          </a:p>
          <a:p>
            <a:pPr algn="ctr"/>
            <a:endParaRPr lang="tr-TR" sz="40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9AF02CE-0A1C-00F9-AB53-E9DEA1D7C22C}"/>
              </a:ext>
            </a:extLst>
          </p:cNvPr>
          <p:cNvSpPr/>
          <p:nvPr/>
        </p:nvSpPr>
        <p:spPr>
          <a:xfrm>
            <a:off x="152399" y="5867400"/>
            <a:ext cx="11800115" cy="8382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800" b="1" dirty="0" err="1"/>
              <a:t>Dinleme</a:t>
            </a:r>
            <a:r>
              <a:rPr lang="en-US" sz="2800" b="1" dirty="0"/>
              <a:t> </a:t>
            </a:r>
            <a:r>
              <a:rPr lang="en-US" sz="2800" b="1" dirty="0" err="1"/>
              <a:t>yeteneğini</a:t>
            </a:r>
            <a:r>
              <a:rPr lang="en-US" sz="2800" b="1" dirty="0"/>
              <a:t> </a:t>
            </a:r>
            <a:r>
              <a:rPr lang="en-US" sz="2800" b="1" dirty="0" err="1"/>
              <a:t>geliştirmek</a:t>
            </a:r>
            <a:r>
              <a:rPr lang="en-US" sz="2800" b="1" dirty="0"/>
              <a:t>_</a:t>
            </a:r>
            <a:r>
              <a:rPr lang="en-US" sz="2800" b="1" dirty="0">
                <a:cs typeface="Times New Roman" panose="02020603050405020304" pitchFamily="18" charset="0"/>
              </a:rPr>
              <a:t>"</a:t>
            </a:r>
            <a:r>
              <a:rPr lang="tr-TR" sz="2800" b="1" dirty="0">
                <a:solidFill>
                  <a:srgbClr val="1F1F1F"/>
                </a:solidFill>
              </a:rPr>
              <a:t>F</a:t>
            </a:r>
            <a:r>
              <a:rPr lang="en-US" sz="2800" b="1" dirty="0" err="1">
                <a:solidFill>
                  <a:srgbClr val="1F1F1F"/>
                </a:solidFill>
              </a:rPr>
              <a:t>eslika</a:t>
            </a:r>
            <a:r>
              <a:rPr lang="tr-TR" sz="2800" b="1" dirty="0">
                <a:solidFill>
                  <a:srgbClr val="1F1F1F"/>
                </a:solidFill>
              </a:rPr>
              <a:t>n</a:t>
            </a:r>
            <a:r>
              <a:rPr lang="tr-TR" sz="2800" b="1" dirty="0">
                <a:cs typeface="Times New Roman" panose="02020603050405020304" pitchFamily="18" charset="0"/>
              </a:rPr>
              <a:t>"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tr-TR" sz="2800" b="1" dirty="0">
                <a:cs typeface="Times New Roman" panose="02020603050405020304" pitchFamily="18" charset="0"/>
              </a:rPr>
              <a:t>şarkı sözleri</a:t>
            </a:r>
            <a:r>
              <a:rPr lang="tr-TR" sz="2800" b="1" dirty="0"/>
              <a:t>  </a:t>
            </a:r>
            <a:br>
              <a:rPr lang="en-US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b="1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3656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8CC7-71A1-E040-D931-899CBBC3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0C67F2-0A81-B6BD-1E8D-8F666AF6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347D55C-BFD8-0C07-1049-571A9AF1538B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Sözdizimi</a:t>
            </a:r>
            <a:r>
              <a:rPr lang="en-US" sz="4400" b="1" dirty="0"/>
              <a:t> 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05254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ilimsiler Tekrar Testi✍️🦋 #fiilimsi #lgsturkce #lgs2026">
            <a:extLst>
              <a:ext uri="{FF2B5EF4-FFF2-40B4-BE49-F238E27FC236}">
                <a16:creationId xmlns:a16="http://schemas.microsoft.com/office/drawing/2014/main" id="{5E0FD6E3-A491-9A70-DAB1-0C2A002E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6" y="525064"/>
            <a:ext cx="11223171" cy="60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85A4C728-399B-044C-BC81-FCC17F6259AD}"/>
              </a:ext>
            </a:extLst>
          </p:cNvPr>
          <p:cNvSpPr/>
          <p:nvPr/>
        </p:nvSpPr>
        <p:spPr>
          <a:xfrm>
            <a:off x="5558858" y="5755164"/>
            <a:ext cx="1074283" cy="90913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9" name="Picture 2" descr="Fiilimsiler Tekrar Testi✍️🦋 #fiilimsi #lgsturkce #lgs2026">
            <a:extLst>
              <a:ext uri="{FF2B5EF4-FFF2-40B4-BE49-F238E27FC236}">
                <a16:creationId xmlns:a16="http://schemas.microsoft.com/office/drawing/2014/main" id="{EB666894-2491-A39D-DC46-B5E8F24D9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30529" r="12814" b="39032"/>
          <a:stretch>
            <a:fillRect/>
          </a:stretch>
        </p:blipFill>
        <p:spPr bwMode="auto">
          <a:xfrm>
            <a:off x="2398761" y="1547229"/>
            <a:ext cx="7838057" cy="31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βάλ 9">
            <a:extLst>
              <a:ext uri="{FF2B5EF4-FFF2-40B4-BE49-F238E27FC236}">
                <a16:creationId xmlns:a16="http://schemas.microsoft.com/office/drawing/2014/main" id="{A7002BFB-4534-21A0-939E-8520B43C3498}"/>
              </a:ext>
            </a:extLst>
          </p:cNvPr>
          <p:cNvSpPr/>
          <p:nvPr/>
        </p:nvSpPr>
        <p:spPr>
          <a:xfrm>
            <a:off x="7006658" y="5766180"/>
            <a:ext cx="1074283" cy="90913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7B8CDAB-990B-48EB-3597-5BFC959D8D2A}"/>
              </a:ext>
            </a:extLst>
          </p:cNvPr>
          <p:cNvSpPr/>
          <p:nvPr/>
        </p:nvSpPr>
        <p:spPr>
          <a:xfrm>
            <a:off x="9118829" y="5766180"/>
            <a:ext cx="1074283" cy="90913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4D4A5D4-D553-B6E8-2775-8AFD5BA85B3F}"/>
              </a:ext>
            </a:extLst>
          </p:cNvPr>
          <p:cNvSpPr/>
          <p:nvPr/>
        </p:nvSpPr>
        <p:spPr>
          <a:xfrm>
            <a:off x="7917867" y="3941535"/>
            <a:ext cx="2634343" cy="161859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Ortaçlar</a:t>
            </a:r>
            <a:endParaRPr lang="el-CY" sz="4000" b="1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BBD0CF0-4F72-FC37-96AC-A14461D17ADF}"/>
              </a:ext>
            </a:extLst>
          </p:cNvPr>
          <p:cNvSpPr/>
          <p:nvPr/>
        </p:nvSpPr>
        <p:spPr>
          <a:xfrm>
            <a:off x="5431971" y="4506687"/>
            <a:ext cx="2402422" cy="103409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Ulaçlar </a:t>
            </a:r>
            <a:endParaRPr lang="el-CY" sz="4000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866EB5D3-8989-2286-BC1B-6670A17CBC71}"/>
              </a:ext>
            </a:extLst>
          </p:cNvPr>
          <p:cNvSpPr/>
          <p:nvPr/>
        </p:nvSpPr>
        <p:spPr>
          <a:xfrm>
            <a:off x="5116578" y="3069771"/>
            <a:ext cx="2402422" cy="1222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testi </a:t>
            </a:r>
            <a:endParaRPr lang="el-CY" sz="4800" b="1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B95DC4C-9E8D-A181-3DA6-87A11C38BFE6}"/>
              </a:ext>
            </a:extLst>
          </p:cNvPr>
          <p:cNvSpPr/>
          <p:nvPr/>
        </p:nvSpPr>
        <p:spPr>
          <a:xfrm>
            <a:off x="2398761" y="1713662"/>
            <a:ext cx="7670525" cy="1222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Fiilimsiler tekrar </a:t>
            </a:r>
            <a:endParaRPr lang="el-CY" sz="4800" b="1" dirty="0"/>
          </a:p>
        </p:txBody>
      </p:sp>
    </p:spTree>
    <p:extLst>
      <p:ext uri="{BB962C8B-B14F-4D97-AF65-F5344CB8AC3E}">
        <p14:creationId xmlns:p14="http://schemas.microsoft.com/office/powerpoint/2010/main" val="64825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8DD36-EF55-5BBA-8731-470B7699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53F88E-5A7D-6793-1CCB-E8A74596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2A58B47-8F32-D39E-AADC-64A1D4009852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Bir </a:t>
            </a:r>
            <a:r>
              <a:rPr lang="en-US" sz="4400" b="1" dirty="0" err="1"/>
              <a:t>tartışma</a:t>
            </a:r>
            <a:r>
              <a:rPr lang="en-US" sz="4400" b="1" dirty="0"/>
              <a:t> </a:t>
            </a:r>
            <a:r>
              <a:rPr lang="en-US" sz="4400" b="1" dirty="0" err="1"/>
              <a:t>esnasında</a:t>
            </a:r>
            <a:endParaRPr lang="el-CY" sz="4400" b="1" dirty="0"/>
          </a:p>
        </p:txBody>
      </p:sp>
    </p:spTree>
    <p:extLst>
      <p:ext uri="{BB962C8B-B14F-4D97-AF65-F5344CB8AC3E}">
        <p14:creationId xmlns:p14="http://schemas.microsoft.com/office/powerpoint/2010/main" val="234191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3B21-92E5-79E2-CD1C-FD0BECCF631F}"/>
              </a:ext>
            </a:extLst>
          </p:cNvPr>
          <p:cNvSpPr txBox="1"/>
          <p:nvPr/>
        </p:nvSpPr>
        <p:spPr>
          <a:xfrm>
            <a:off x="283029" y="62824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hlinkClick r:id="rId2"/>
              </a:rPr>
              <a:t>Πρεμιέρα την 1η Απριλίου για το Τουρκικό τηλεοπτικό δράμα «Κάποτε στην Κύπρο(</a:t>
            </a:r>
            <a:r>
              <a:rPr lang="el-GR" sz="1200" dirty="0" err="1">
                <a:hlinkClick r:id="rId2"/>
              </a:rPr>
              <a:t>Bir</a:t>
            </a:r>
            <a:r>
              <a:rPr lang="el-GR" sz="1200" dirty="0">
                <a:hlinkClick r:id="rId2"/>
              </a:rPr>
              <a:t> </a:t>
            </a:r>
            <a:r>
              <a:rPr lang="el-GR" sz="1200" dirty="0" err="1">
                <a:hlinkClick r:id="rId2"/>
              </a:rPr>
              <a:t>Zamanlar</a:t>
            </a:r>
            <a:r>
              <a:rPr lang="el-GR" sz="1200" dirty="0">
                <a:hlinkClick r:id="rId2"/>
              </a:rPr>
              <a:t> </a:t>
            </a:r>
            <a:r>
              <a:rPr lang="el-GR" sz="1200" dirty="0" err="1">
                <a:hlinkClick r:id="rId2"/>
              </a:rPr>
              <a:t>Kibris</a:t>
            </a:r>
            <a:r>
              <a:rPr lang="el-GR" sz="1200" dirty="0">
                <a:hlinkClick r:id="rId2"/>
              </a:rPr>
              <a:t>)»</a:t>
            </a:r>
            <a:endParaRPr lang="el-CY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37DEA-9BA2-60C0-080A-AF41FD473932}"/>
              </a:ext>
            </a:extLst>
          </p:cNvPr>
          <p:cNvSpPr txBox="1"/>
          <p:nvPr/>
        </p:nvSpPr>
        <p:spPr>
          <a:xfrm>
            <a:off x="359229" y="1332131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0" dirty="0">
                <a:solidFill>
                  <a:srgbClr val="111827"/>
                </a:solidFill>
                <a:effectLst/>
                <a:latin typeface="ui-sans-serif"/>
              </a:rPr>
              <a:t>Το τουρκικό τηλεοπτικό δράμα με τίτλο «Κάποτε στην Κύπρο(</a:t>
            </a:r>
            <a:r>
              <a:rPr lang="el-GR" sz="1200" b="1" i="0" dirty="0" err="1">
                <a:solidFill>
                  <a:srgbClr val="111827"/>
                </a:solidFill>
                <a:effectLst/>
                <a:latin typeface="ui-sans-serif"/>
              </a:rPr>
              <a:t>Bir</a:t>
            </a:r>
            <a:r>
              <a:rPr lang="el-GR" sz="1200" b="1" i="0" dirty="0">
                <a:solidFill>
                  <a:srgbClr val="111827"/>
                </a:solidFill>
                <a:effectLst/>
                <a:latin typeface="ui-sans-serif"/>
              </a:rPr>
              <a:t> </a:t>
            </a:r>
            <a:r>
              <a:rPr lang="el-GR" sz="1200" b="1" i="0" dirty="0" err="1">
                <a:solidFill>
                  <a:srgbClr val="111827"/>
                </a:solidFill>
                <a:effectLst/>
                <a:latin typeface="ui-sans-serif"/>
              </a:rPr>
              <a:t>Zamanlar</a:t>
            </a:r>
            <a:r>
              <a:rPr lang="el-GR" sz="1200" b="1" i="0" dirty="0">
                <a:solidFill>
                  <a:srgbClr val="111827"/>
                </a:solidFill>
                <a:effectLst/>
                <a:latin typeface="ui-sans-serif"/>
              </a:rPr>
              <a:t> </a:t>
            </a:r>
            <a:r>
              <a:rPr lang="el-GR" sz="1200" b="1" i="0" dirty="0" err="1">
                <a:solidFill>
                  <a:srgbClr val="111827"/>
                </a:solidFill>
                <a:effectLst/>
                <a:latin typeface="ui-sans-serif"/>
              </a:rPr>
              <a:t>Kibris</a:t>
            </a:r>
            <a:r>
              <a:rPr lang="el-GR" sz="1200" b="1" i="0" dirty="0">
                <a:solidFill>
                  <a:srgbClr val="111827"/>
                </a:solidFill>
                <a:effectLst/>
                <a:latin typeface="ui-sans-serif"/>
              </a:rPr>
              <a:t>)» , που επικεντρώνεται στα γεγονότα του 1963, ξεκινά την προβολή του την 1η Απριλίου.</a:t>
            </a:r>
            <a:br>
              <a:rPr lang="el-GR" sz="1200" dirty="0"/>
            </a:br>
            <a:br>
              <a:rPr lang="el-GR" sz="1200" dirty="0"/>
            </a:br>
            <a:r>
              <a:rPr lang="el-GR" sz="1200" b="0" i="0" dirty="0">
                <a:solidFill>
                  <a:srgbClr val="444444"/>
                </a:solidFill>
                <a:effectLst/>
                <a:latin typeface="ui-sans-serif"/>
              </a:rPr>
              <a:t>Η σειρά, η οποία βασίζεται στα γεγονότα από το 1963-1974, μια περίοδο κατά την οποία εντατικοποιήθηκε η ενδοκοινοτική διαμάχη, καλωσορίστηκε από τον Τουρκοκύπριο ηγέτη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ui-sans-serif"/>
              </a:rPr>
              <a:t>Ερσίν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ui-sans-serif"/>
              </a:rPr>
              <a:t>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ui-sans-serif"/>
              </a:rPr>
              <a:t>Τατάρ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ui-sans-serif"/>
              </a:rPr>
              <a:t> ο οποίος την χαρακτήρισε «εξαιρετική».</a:t>
            </a:r>
            <a:r>
              <a:rPr lang="el-GR" sz="1200" dirty="0"/>
              <a:t> Η σειρά θα ακολουθήσει τη ζωή μιας Τουρκοκυπριακής οικογένειας, με </a:t>
            </a:r>
            <a:r>
              <a:rPr lang="el-GR" sz="1200" dirty="0" err="1"/>
              <a:t>επικεφαλή</a:t>
            </a:r>
            <a:r>
              <a:rPr lang="el-GR" sz="1200" dirty="0"/>
              <a:t> έναν έμπορο μαστίχας, καθώς περικλείονται από τη βίαιη περίοδο που χαρακτηρίζεται από τα γεγονότα μετά τις 21 Δεκεμβρίου 1963, το ξέσπασμα διακοινοτικών ταραχών.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Η ημερομηνία έναρξης της Πέμπτης 1ης Απριλίου είναι επίσης συμβολική καθώς συμπίπτει με την εκστρατεία της EΟΚΑ για τον τερματισμό της βρετανικής αποικιακής κυριαρχίας στο νησί, η οποία ξεκίνησε την 1η Απριλίου 1955.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Πρόσφατα τρέιλερ που κυκλοφόρησαν για την τηλεοπτική σειρά - </a:t>
            </a:r>
            <a:r>
              <a:rPr lang="el-GR" sz="1200" dirty="0" err="1"/>
              <a:t>Bir</a:t>
            </a:r>
            <a:r>
              <a:rPr lang="el-GR" sz="1200" dirty="0"/>
              <a:t> </a:t>
            </a:r>
            <a:r>
              <a:rPr lang="el-GR" sz="1200" dirty="0" err="1"/>
              <a:t>Zamanlar</a:t>
            </a:r>
            <a:r>
              <a:rPr lang="el-GR" sz="1200" dirty="0"/>
              <a:t> </a:t>
            </a:r>
            <a:r>
              <a:rPr lang="el-GR" sz="1200" dirty="0" err="1"/>
              <a:t>Kibris</a:t>
            </a:r>
            <a:r>
              <a:rPr lang="el-GR" sz="1200" dirty="0"/>
              <a:t> - από τον τουρκικό κρατικό ραδιοτηλεοπτικό οργανισμό TRT1 απεικονίζονται ως χαρακτήρες στη σειρά ο Μακάριος Γ ', ο στρατηγός Γρίβας Διγενής και ο πρώην </a:t>
            </a:r>
            <a:r>
              <a:rPr lang="el-GR" sz="1200" dirty="0" err="1"/>
              <a:t>τουρκοκύπριος</a:t>
            </a:r>
            <a:r>
              <a:rPr lang="el-GR" sz="1200" dirty="0"/>
              <a:t> ηγέτης </a:t>
            </a:r>
            <a:r>
              <a:rPr lang="el-GR" sz="1200" dirty="0" err="1"/>
              <a:t>Ραούφ</a:t>
            </a:r>
            <a:r>
              <a:rPr lang="el-GR" sz="1200" dirty="0"/>
              <a:t> </a:t>
            </a:r>
            <a:r>
              <a:rPr lang="el-GR" sz="1200" dirty="0" err="1"/>
              <a:t>Ντενκτάς</a:t>
            </a:r>
            <a:r>
              <a:rPr lang="el-GR" sz="1200" dirty="0"/>
              <a:t>.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Στα προηγούμενα τρέιλερ απεικονίζονται επίσης δολοφονίες γυναικών και παιδιών, καθώς και πτώματα πεταγμένα σε μαζικό τάφο.</a:t>
            </a:r>
            <a:br>
              <a:rPr lang="el-GR" sz="1200" dirty="0"/>
            </a:br>
            <a:br>
              <a:rPr lang="el-GR" sz="1200" dirty="0"/>
            </a:br>
            <a:r>
              <a:rPr lang="el-GR" sz="1200" dirty="0"/>
              <a:t>Η σειρά έχει προγραμματιστεί για 26 επεισόδια – μέσα σε τρεις σεζόν – και θα περιλαμβάνει επίσης τα γεγονότα του 1967, που λήγει με την τουρκική εισβολή το 1974.</a:t>
            </a:r>
            <a:br>
              <a:rPr lang="el-GR" sz="1200" dirty="0"/>
            </a:br>
            <a:br>
              <a:rPr lang="el-GR" sz="1200" dirty="0"/>
            </a:br>
            <a:r>
              <a:rPr lang="el-GR" sz="1200" i="1" dirty="0"/>
              <a:t>ΠΗΓΗ: The Cyprus </a:t>
            </a:r>
            <a:r>
              <a:rPr lang="el-GR" sz="1200" i="1" dirty="0" err="1"/>
              <a:t>Mail</a:t>
            </a:r>
            <a:endParaRPr lang="el-CY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AF88D3B-C852-105E-F5A2-4F6FCE38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05" y="359228"/>
            <a:ext cx="4273648" cy="798731"/>
          </a:xfrm>
          <a:prstGeom prst="rect">
            <a:avLst/>
          </a:prstGeom>
        </p:spPr>
      </p:pic>
      <p:pic>
        <p:nvPicPr>
          <p:cNvPr id="2053" name="Picture 5" descr="TRT Haber - YouTube">
            <a:extLst>
              <a:ext uri="{FF2B5EF4-FFF2-40B4-BE49-F238E27FC236}">
                <a16:creationId xmlns:a16="http://schemas.microsoft.com/office/drawing/2014/main" id="{C4D577AE-0BA6-33EC-4238-F8D57A9BD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0" b="20730"/>
          <a:stretch>
            <a:fillRect/>
          </a:stretch>
        </p:blipFill>
        <p:spPr bwMode="auto">
          <a:xfrm>
            <a:off x="7750926" y="154435"/>
            <a:ext cx="2143125" cy="12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DE9F7F-2009-E943-42B2-058EE10553F7}"/>
              </a:ext>
            </a:extLst>
          </p:cNvPr>
          <p:cNvSpPr txBox="1"/>
          <p:nvPr/>
        </p:nvSpPr>
        <p:spPr>
          <a:xfrm>
            <a:off x="6836227" y="1362750"/>
            <a:ext cx="4822373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900"/>
              </a:lnSpc>
              <a:spcAft>
                <a:spcPts val="1800"/>
              </a:spcAft>
              <a:buNone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TRT-Bold"/>
              </a:rPr>
              <a:t>Bir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TRT-Bold"/>
              </a:rPr>
              <a:t>Zamanlar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TRT-Bold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TRT-Bold"/>
              </a:rPr>
              <a:t>Kıbrıs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TRT-Bold"/>
              </a:rPr>
              <a:t>'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TRT-Bold"/>
              </a:rPr>
              <a:t>izleyici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TRT-Bold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TRT-Bold"/>
              </a:rPr>
              <a:t>ile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TRT-Bold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TRT-Bold"/>
              </a:rPr>
              <a:t>buluştu</a:t>
            </a:r>
            <a:endParaRPr lang="en-US" sz="1200" b="0" i="0" dirty="0">
              <a:solidFill>
                <a:srgbClr val="242424"/>
              </a:solidFill>
              <a:effectLst/>
              <a:latin typeface="TRT-Bold"/>
            </a:endParaRPr>
          </a:p>
          <a:p>
            <a:pPr algn="l">
              <a:lnSpc>
                <a:spcPts val="2400"/>
              </a:lnSpc>
              <a:spcAft>
                <a:spcPts val="1800"/>
              </a:spcAft>
              <a:buNone/>
            </a:pP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TRT'nin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iddialı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yapımı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"Bir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Zamanlar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Kıbrıs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"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izleyici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ile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buluştu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.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Kıbrıslı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Türklerin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Rum-Yunan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zulmüne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maruz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kaldığı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1974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öncesi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dönemi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anlatan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dizinin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galasında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çok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sayıda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üst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düzey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isim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yer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 </a:t>
            </a:r>
            <a:r>
              <a:rPr lang="en-US" sz="1200" b="0" i="0" dirty="0" err="1">
                <a:solidFill>
                  <a:srgbClr val="2A2A2A"/>
                </a:solidFill>
                <a:effectLst/>
                <a:latin typeface="NotoSans-SemiBold"/>
              </a:rPr>
              <a:t>aldı</a:t>
            </a:r>
            <a:r>
              <a:rPr lang="en-US" sz="1200" b="0" i="0" dirty="0">
                <a:solidFill>
                  <a:srgbClr val="2A2A2A"/>
                </a:solidFill>
                <a:effectLst/>
                <a:latin typeface="NotoSans-SemiBold"/>
              </a:rPr>
              <a:t>.</a:t>
            </a:r>
            <a:endParaRPr lang="tr-TR" sz="1200" b="0" i="0" dirty="0">
              <a:solidFill>
                <a:srgbClr val="2A2A2A"/>
              </a:solidFill>
              <a:effectLst/>
              <a:latin typeface="NotoSans-SemiBold"/>
            </a:endParaRPr>
          </a:p>
          <a:p>
            <a:r>
              <a:rPr lang="en-US" sz="1200" dirty="0"/>
              <a:t>Bir </a:t>
            </a:r>
            <a:r>
              <a:rPr lang="en-US" sz="1200" dirty="0" err="1"/>
              <a:t>süredir</a:t>
            </a:r>
            <a:r>
              <a:rPr lang="en-US" sz="1200" dirty="0"/>
              <a:t> </a:t>
            </a:r>
            <a:r>
              <a:rPr lang="en-US" sz="1200" dirty="0" err="1"/>
              <a:t>çekimleri</a:t>
            </a:r>
            <a:r>
              <a:rPr lang="en-US" sz="1200" dirty="0"/>
              <a:t> </a:t>
            </a:r>
            <a:r>
              <a:rPr lang="en-US" sz="1200" dirty="0" err="1"/>
              <a:t>Gazimağusa'da</a:t>
            </a:r>
            <a:r>
              <a:rPr lang="en-US" sz="1200" dirty="0"/>
              <a:t> </a:t>
            </a:r>
            <a:r>
              <a:rPr lang="en-US" sz="1200" dirty="0" err="1"/>
              <a:t>devam</a:t>
            </a:r>
            <a:r>
              <a:rPr lang="en-US" sz="1200" dirty="0"/>
              <a:t> </a:t>
            </a:r>
            <a:r>
              <a:rPr lang="en-US" sz="1200" dirty="0" err="1"/>
              <a:t>eden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Kıbrıs'a</a:t>
            </a:r>
            <a:r>
              <a:rPr lang="en-US" sz="1200" dirty="0"/>
              <a:t> </a:t>
            </a:r>
            <a:r>
              <a:rPr lang="en-US" sz="1200" dirty="0" err="1"/>
              <a:t>dair</a:t>
            </a:r>
            <a:r>
              <a:rPr lang="en-US" sz="1200" dirty="0"/>
              <a:t> </a:t>
            </a:r>
            <a:r>
              <a:rPr lang="en-US" sz="1200" dirty="0" err="1"/>
              <a:t>gerçek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vatan</a:t>
            </a:r>
            <a:r>
              <a:rPr lang="en-US" sz="1200" dirty="0"/>
              <a:t> </a:t>
            </a:r>
            <a:r>
              <a:rPr lang="en-US" sz="1200" dirty="0" err="1"/>
              <a:t>mücadelesinin</a:t>
            </a:r>
            <a:r>
              <a:rPr lang="en-US" sz="1200" dirty="0"/>
              <a:t> </a:t>
            </a:r>
            <a:r>
              <a:rPr lang="en-US" sz="1200" dirty="0" err="1"/>
              <a:t>anlatıldığı</a:t>
            </a:r>
            <a:r>
              <a:rPr lang="en-US" sz="1200" dirty="0"/>
              <a:t>, </a:t>
            </a:r>
            <a:r>
              <a:rPr lang="en-US" sz="1200" dirty="0" err="1"/>
              <a:t>TRT'nin</a:t>
            </a:r>
            <a:r>
              <a:rPr lang="en-US" sz="1200" dirty="0"/>
              <a:t> yeni </a:t>
            </a:r>
            <a:r>
              <a:rPr lang="en-US" sz="1200" dirty="0" err="1"/>
              <a:t>dizisi</a:t>
            </a:r>
            <a:r>
              <a:rPr lang="en-US" sz="1200" dirty="0"/>
              <a:t> "Bir </a:t>
            </a:r>
            <a:r>
              <a:rPr lang="en-US" sz="1200" dirty="0" err="1"/>
              <a:t>Zamanlar</a:t>
            </a:r>
            <a:r>
              <a:rPr lang="en-US" sz="1200" dirty="0"/>
              <a:t> </a:t>
            </a:r>
            <a:r>
              <a:rPr lang="en-US" sz="1200" dirty="0" err="1"/>
              <a:t>Kıbrıs</a:t>
            </a:r>
            <a:r>
              <a:rPr lang="en-US" sz="1200" dirty="0"/>
              <a:t>" </a:t>
            </a:r>
            <a:r>
              <a:rPr lang="en-US" sz="1200" dirty="0" err="1"/>
              <a:t>izleyici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buluştu</a:t>
            </a:r>
            <a:r>
              <a:rPr lang="en-US" sz="1200" dirty="0"/>
              <a:t>.</a:t>
            </a:r>
          </a:p>
          <a:p>
            <a:r>
              <a:rPr lang="en-US" sz="1200" dirty="0"/>
              <a:t>TRT </a:t>
            </a:r>
            <a:r>
              <a:rPr lang="en-US" sz="1200" dirty="0" err="1"/>
              <a:t>kameraları</a:t>
            </a:r>
            <a:r>
              <a:rPr lang="en-US" sz="1200" dirty="0"/>
              <a:t>, </a:t>
            </a:r>
            <a:r>
              <a:rPr lang="en-US" sz="1200" dirty="0" err="1"/>
              <a:t>Kıbrıslı</a:t>
            </a:r>
            <a:r>
              <a:rPr lang="en-US" sz="1200" dirty="0"/>
              <a:t> </a:t>
            </a:r>
            <a:r>
              <a:rPr lang="en-US" sz="1200" dirty="0" err="1"/>
              <a:t>Türklerin</a:t>
            </a:r>
            <a:r>
              <a:rPr lang="en-US" sz="1200" dirty="0"/>
              <a:t> var </a:t>
            </a:r>
            <a:r>
              <a:rPr lang="en-US" sz="1200" dirty="0" err="1"/>
              <a:t>oluş</a:t>
            </a:r>
            <a:r>
              <a:rPr lang="en-US" sz="1200" dirty="0"/>
              <a:t> </a:t>
            </a:r>
            <a:r>
              <a:rPr lang="en-US" sz="1200" dirty="0" err="1"/>
              <a:t>mücadelesini</a:t>
            </a:r>
            <a:r>
              <a:rPr lang="en-US" sz="1200" dirty="0"/>
              <a:t> </a:t>
            </a:r>
            <a:r>
              <a:rPr lang="en-US" sz="1200" dirty="0" err="1"/>
              <a:t>anlatan</a:t>
            </a:r>
            <a:r>
              <a:rPr lang="en-US" sz="1200" dirty="0"/>
              <a:t> 26 </a:t>
            </a:r>
            <a:r>
              <a:rPr lang="en-US" sz="1200" dirty="0" err="1"/>
              <a:t>bölümlük</a:t>
            </a:r>
            <a:r>
              <a:rPr lang="en-US" sz="1200" dirty="0"/>
              <a:t> </a:t>
            </a:r>
            <a:r>
              <a:rPr lang="en-US" sz="1200" dirty="0" err="1"/>
              <a:t>yapımın</a:t>
            </a:r>
            <a:r>
              <a:rPr lang="en-US" sz="1200" dirty="0"/>
              <a:t> </a:t>
            </a:r>
            <a:r>
              <a:rPr lang="en-US" sz="1200" dirty="0" err="1"/>
              <a:t>galasında</a:t>
            </a:r>
            <a:r>
              <a:rPr lang="en-US" sz="1200" dirty="0"/>
              <a:t> da </a:t>
            </a:r>
            <a:r>
              <a:rPr lang="en-US" sz="1200" dirty="0" err="1"/>
              <a:t>kayıttaydı</a:t>
            </a:r>
            <a:r>
              <a:rPr lang="en-US" sz="1200" dirty="0"/>
              <a:t>.</a:t>
            </a:r>
          </a:p>
          <a:p>
            <a:br>
              <a:rPr lang="en-US" sz="1200" dirty="0"/>
            </a:br>
            <a:endParaRPr lang="en-US" sz="1200" b="0" i="0" dirty="0">
              <a:solidFill>
                <a:srgbClr val="2A2A2A"/>
              </a:solidFill>
              <a:effectLst/>
              <a:latin typeface="NotoSans-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FD024-6600-E033-09F4-76FA980B8597}"/>
              </a:ext>
            </a:extLst>
          </p:cNvPr>
          <p:cNvSpPr txBox="1"/>
          <p:nvPr/>
        </p:nvSpPr>
        <p:spPr>
          <a:xfrm>
            <a:off x="6836227" y="5959273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"Bir </a:t>
            </a:r>
            <a:r>
              <a:rPr lang="en-US" dirty="0" err="1">
                <a:hlinkClick r:id="rId5"/>
              </a:rPr>
              <a:t>Zamanlar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Kıbrıs</a:t>
            </a:r>
            <a:r>
              <a:rPr lang="en-US" dirty="0">
                <a:hlinkClick r:id="rId5"/>
              </a:rPr>
              <a:t>" </a:t>
            </a:r>
            <a:r>
              <a:rPr lang="en-US" dirty="0" err="1">
                <a:hlinkClick r:id="rId5"/>
              </a:rPr>
              <a:t>izleyici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ile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buluştu</a:t>
            </a:r>
            <a:r>
              <a:rPr lang="en-US" dirty="0">
                <a:hlinkClick r:id="rId5"/>
              </a:rPr>
              <a:t> - Son </a:t>
            </a:r>
            <a:r>
              <a:rPr lang="en-US" dirty="0" err="1">
                <a:hlinkClick r:id="rId5"/>
              </a:rPr>
              <a:t>Dakika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Haberleri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88620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4941E-5010-CF29-48D6-C8355CDC75A4}"/>
              </a:ext>
            </a:extLst>
          </p:cNvPr>
          <p:cNvSpPr txBox="1"/>
          <p:nvPr/>
        </p:nvSpPr>
        <p:spPr>
          <a:xfrm>
            <a:off x="3630386" y="1536347"/>
            <a:ext cx="47352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n-NO" sz="4000" b="0" i="0" dirty="0"/>
              <a:t>Kıbrıs Türk toplumu</a:t>
            </a:r>
          </a:p>
          <a:p>
            <a:pPr lvl="0" algn="ctr"/>
            <a:r>
              <a:rPr lang="nn-NO" sz="4000" b="0" i="0" dirty="0"/>
              <a:t>denince </a:t>
            </a:r>
          </a:p>
          <a:p>
            <a:pPr lvl="0" algn="ctr"/>
            <a:r>
              <a:rPr lang="nn-NO" sz="4000" b="0" i="0" dirty="0"/>
              <a:t>akl</a:t>
            </a:r>
            <a:r>
              <a:rPr lang="tr-TR" sz="4000" b="0" i="0" dirty="0"/>
              <a:t>ın</a:t>
            </a:r>
            <a:r>
              <a:rPr lang="nn-NO" sz="4000" b="0" i="0" dirty="0"/>
              <a:t>a</a:t>
            </a:r>
            <a:r>
              <a:rPr lang="tr-TR" sz="4000" b="0" i="0" dirty="0"/>
              <a:t>  </a:t>
            </a:r>
            <a:endParaRPr lang="en-US" sz="4000" b="0" i="0" dirty="0"/>
          </a:p>
          <a:p>
            <a:pPr lvl="0" algn="ctr"/>
            <a:r>
              <a:rPr lang="en-US" sz="4000" dirty="0"/>
              <a:t>n</a:t>
            </a:r>
            <a:r>
              <a:rPr lang="tr-TR" sz="4000" b="0" i="0" dirty="0"/>
              <a:t>e</a:t>
            </a:r>
            <a:endParaRPr lang="en-US" sz="4000" b="0" i="0" dirty="0"/>
          </a:p>
          <a:p>
            <a:pPr lvl="0" algn="ctr"/>
            <a:r>
              <a:rPr lang="tr-TR" sz="4000" b="0" i="0" dirty="0"/>
              <a:t>geliyor</a:t>
            </a:r>
            <a:r>
              <a:rPr lang="nn-NO" sz="4000" b="0" i="0" dirty="0"/>
              <a:t>?</a:t>
            </a:r>
            <a:endParaRPr lang="el-CY" sz="4000" dirty="0"/>
          </a:p>
        </p:txBody>
      </p:sp>
      <p:pic>
        <p:nvPicPr>
          <p:cNvPr id="2050" name="Picture 2" descr="CNN International Gaziveren köyünde çekilen bir fotoğrafı kullandı | Kuzey Kıbrıs  Türk Cumhuriyeti Dışişleri Bakanlığı">
            <a:extLst>
              <a:ext uri="{FF2B5EF4-FFF2-40B4-BE49-F238E27FC236}">
                <a16:creationId xmlns:a16="http://schemas.microsoft.com/office/drawing/2014/main" id="{C52A5790-1526-A3B9-6E4E-7CA34D95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" y="221797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İngiltere'ye göçlerinin 100. yılında Kıbrıslı Türkler: 'Evimiz artık  burası' - BBC News Türkçe">
            <a:extLst>
              <a:ext uri="{FF2B5EF4-FFF2-40B4-BE49-F238E27FC236}">
                <a16:creationId xmlns:a16="http://schemas.microsoft.com/office/drawing/2014/main" id="{D7B40900-EE83-A410-69ED-D096DBAF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" y="2073728"/>
            <a:ext cx="2628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A arşivinden özel Kıbrıs fotoğrafları - Anadolu Ajansı">
            <a:extLst>
              <a:ext uri="{FF2B5EF4-FFF2-40B4-BE49-F238E27FC236}">
                <a16:creationId xmlns:a16="http://schemas.microsoft.com/office/drawing/2014/main" id="{EA4210BE-8456-2396-EC0B-319047FD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2" y="3792309"/>
            <a:ext cx="2628900" cy="28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7755254-4686-140D-3FD9-5C874DB6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5" y="4844143"/>
            <a:ext cx="1632857" cy="17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ıbrıs Sorunu Niçin Çözülemiyor?">
            <a:extLst>
              <a:ext uri="{FF2B5EF4-FFF2-40B4-BE49-F238E27FC236}">
                <a16:creationId xmlns:a16="http://schemas.microsoft.com/office/drawing/2014/main" id="{4305575F-446F-3769-655C-88E1EBF6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5" y="4844143"/>
            <a:ext cx="1828800" cy="17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A arşivinden özel Kıbrıs fotoğrafları - Anadolu Ajansı">
            <a:extLst>
              <a:ext uri="{FF2B5EF4-FFF2-40B4-BE49-F238E27FC236}">
                <a16:creationId xmlns:a16="http://schemas.microsoft.com/office/drawing/2014/main" id="{CFFBF6FE-662D-FD6D-CCE3-82167CCB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5" y="163289"/>
            <a:ext cx="1828800" cy="12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A arşivinden özel Kıbrıs fotoğrafları - Anadolu Ajansı">
            <a:extLst>
              <a:ext uri="{FF2B5EF4-FFF2-40B4-BE49-F238E27FC236}">
                <a16:creationId xmlns:a16="http://schemas.microsoft.com/office/drawing/2014/main" id="{079C04CC-8CE2-0612-6FF9-30B5F084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942" y="163289"/>
            <a:ext cx="3384096" cy="12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ıbrıs Türk Millî Tarih Müzesi, Kıbrıs Türk Millî Mücadele Fotoğraf  Yarışması'nın Seçici Kurulu Belirlendi – Near East University">
            <a:extLst>
              <a:ext uri="{FF2B5EF4-FFF2-40B4-BE49-F238E27FC236}">
                <a16:creationId xmlns:a16="http://schemas.microsoft.com/office/drawing/2014/main" id="{181D4648-873A-8C44-DCD5-713DAE59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3" y="1426420"/>
            <a:ext cx="2235654" cy="16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ıbrıslı Türkler'de tarih boyunca liderlik seçimleri">
            <a:extLst>
              <a:ext uri="{FF2B5EF4-FFF2-40B4-BE49-F238E27FC236}">
                <a16:creationId xmlns:a16="http://schemas.microsoft.com/office/drawing/2014/main" id="{7350DE1A-2257-9DAB-3250-A92A6D77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163289"/>
            <a:ext cx="3028950" cy="12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umhuriyetçi Türk Partisi | Nicosia">
            <a:extLst>
              <a:ext uri="{FF2B5EF4-FFF2-40B4-BE49-F238E27FC236}">
                <a16:creationId xmlns:a16="http://schemas.microsoft.com/office/drawing/2014/main" id="{44563E12-E4D9-DB24-9055-75B45332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5" y="2775959"/>
            <a:ext cx="1273631" cy="12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National Unity Party (Northern Cyprus) - Wikipedia">
            <a:extLst>
              <a:ext uri="{FF2B5EF4-FFF2-40B4-BE49-F238E27FC236}">
                <a16:creationId xmlns:a16="http://schemas.microsoft.com/office/drawing/2014/main" id="{6CE1DE7B-5B00-55A2-0919-8A46E819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44" y="2598181"/>
            <a:ext cx="1470935" cy="14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78CB561E-EC89-3396-ED64-04C30391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61" y="4844142"/>
            <a:ext cx="2124077" cy="17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Kıbrıs Harekâtı - Vikipedi">
            <a:extLst>
              <a:ext uri="{FF2B5EF4-FFF2-40B4-BE49-F238E27FC236}">
                <a16:creationId xmlns:a16="http://schemas.microsoft.com/office/drawing/2014/main" id="{D5A5887D-1B37-9AC4-C74E-7D48D813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40" y="4844247"/>
            <a:ext cx="2533650" cy="17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Untitled">
            <a:extLst>
              <a:ext uri="{FF2B5EF4-FFF2-40B4-BE49-F238E27FC236}">
                <a16:creationId xmlns:a16="http://schemas.microsoft.com/office/drawing/2014/main" id="{6C02AC9F-913B-EBF7-C05C-1437451C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3" y="3172921"/>
            <a:ext cx="223565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133B9-64CD-0759-2C2D-1A94E812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388977-56D1-570E-52B0-8900008D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EDC8F6D-535D-C1D7-3F3F-82FE905D07E0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Gazete</a:t>
            </a:r>
            <a:r>
              <a:rPr lang="en-US" sz="4000" b="1" dirty="0"/>
              <a:t> Makale</a:t>
            </a:r>
            <a:r>
              <a:rPr lang="tr-TR" sz="4000" b="1" dirty="0"/>
              <a:t>si</a:t>
            </a:r>
            <a:r>
              <a:rPr lang="en-US" sz="4000" b="1" dirty="0"/>
              <a:t> Okuma</a:t>
            </a:r>
            <a:r>
              <a:rPr lang="tr-TR" sz="4000" b="1" dirty="0"/>
              <a:t>sı</a:t>
            </a:r>
            <a:r>
              <a:rPr lang="en-US" sz="4000" b="1" dirty="0"/>
              <a:t> </a:t>
            </a:r>
            <a:endParaRPr lang="el-CY" sz="4000" b="1" dirty="0"/>
          </a:p>
        </p:txBody>
      </p:sp>
    </p:spTree>
    <p:extLst>
      <p:ext uri="{BB962C8B-B14F-4D97-AF65-F5344CB8AC3E}">
        <p14:creationId xmlns:p14="http://schemas.microsoft.com/office/powerpoint/2010/main" val="190743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28049EE-720C-348E-B4A3-B3FEFDF8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r="16785" b="58775"/>
          <a:stretch>
            <a:fillRect/>
          </a:stretch>
        </p:blipFill>
        <p:spPr>
          <a:xfrm>
            <a:off x="239486" y="168728"/>
            <a:ext cx="5573485" cy="64824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Εικόνα 6" descr="Εικόνα που περιέχει κείμενο, στιγμιότυπο οθόνης, άνδρ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22649D3-167A-2FCF-9739-AFE0C47A0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50992" r="21649" b="4921"/>
          <a:stretch>
            <a:fillRect/>
          </a:stretch>
        </p:blipFill>
        <p:spPr>
          <a:xfrm>
            <a:off x="6096000" y="157841"/>
            <a:ext cx="5715000" cy="65804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423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F4FD27C-1A14-2E02-8461-FC31629E6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2564" r="20632" b="55754"/>
          <a:stretch>
            <a:fillRect/>
          </a:stretch>
        </p:blipFill>
        <p:spPr>
          <a:xfrm>
            <a:off x="156118" y="0"/>
            <a:ext cx="6456556" cy="6746488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22E64EE-5F1B-5468-9D86-ABD8DABC4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46540" r="19466" b="3800"/>
          <a:stretch>
            <a:fillRect/>
          </a:stretch>
        </p:blipFill>
        <p:spPr>
          <a:xfrm>
            <a:off x="7064828" y="111512"/>
            <a:ext cx="5127171" cy="64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2663-11B3-3C70-482E-79F29AAFA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0A6CCC8-EFB3-969A-D51C-580A7DD7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6CA1B38-F73E-CAB6-0265-3A277A10BD30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YAZMA</a:t>
            </a:r>
            <a:endParaRPr lang="el-CY" sz="4000" b="1" dirty="0"/>
          </a:p>
        </p:txBody>
      </p:sp>
    </p:spTree>
    <p:extLst>
      <p:ext uri="{BB962C8B-B14F-4D97-AF65-F5344CB8AC3E}">
        <p14:creationId xmlns:p14="http://schemas.microsoft.com/office/powerpoint/2010/main" val="10650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367BD8-8F1E-4B07-4FFF-C28C3E610892}"/>
              </a:ext>
            </a:extLst>
          </p:cNvPr>
          <p:cNvSpPr txBox="1"/>
          <p:nvPr/>
        </p:nvSpPr>
        <p:spPr>
          <a:xfrm>
            <a:off x="337457" y="151125"/>
            <a:ext cx="5355102" cy="6247864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CY" sz="4000" dirty="0" err="1"/>
              <a:t>Kayıp</a:t>
            </a:r>
            <a:r>
              <a:rPr lang="el-CY" sz="4000" dirty="0"/>
              <a:t> </a:t>
            </a:r>
            <a:r>
              <a:rPr lang="el-CY" sz="4000" dirty="0" err="1"/>
              <a:t>Şahıslar</a:t>
            </a:r>
            <a:r>
              <a:rPr lang="el-CY" sz="4000" dirty="0"/>
              <a:t> </a:t>
            </a:r>
            <a:endParaRPr lang="el-GR" sz="4000" dirty="0"/>
          </a:p>
          <a:p>
            <a:pPr algn="ctr"/>
            <a:r>
              <a:rPr lang="el-CY" sz="4000" dirty="0" err="1"/>
              <a:t>Komitesi</a:t>
            </a:r>
            <a:r>
              <a:rPr lang="el-CY" sz="4000" dirty="0"/>
              <a:t> </a:t>
            </a:r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CY" sz="4000" dirty="0"/>
          </a:p>
        </p:txBody>
      </p:sp>
      <p:pic>
        <p:nvPicPr>
          <p:cNvPr id="5122" name="Picture 2" descr="CMP - COMMITEE ON MISSING PERSONS IN CYPRUS">
            <a:extLst>
              <a:ext uri="{FF2B5EF4-FFF2-40B4-BE49-F238E27FC236}">
                <a16:creationId xmlns:a16="http://schemas.microsoft.com/office/drawing/2014/main" id="{80E725D8-BBF6-CFC6-B2F8-27811B53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88" y="151125"/>
            <a:ext cx="3180880" cy="35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yıp Şahıslar Komitesi Muratağa-Sandallar ve Atlılar'da kazılara  önümüzdeki günlerde başlıyor | Kuzey Kıbrıs Türk Cumhuriyeti Dışişleri  Bakanlığı">
            <a:extLst>
              <a:ext uri="{FF2B5EF4-FFF2-40B4-BE49-F238E27FC236}">
                <a16:creationId xmlns:a16="http://schemas.microsoft.com/office/drawing/2014/main" id="{1B570F99-968A-A519-C179-7490D167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86" y="3891775"/>
            <a:ext cx="3180881" cy="25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arihte Bugün - 1974 - Muratağa, Sandallar ve Atlılar Katliamı Muratağa,  Sandallar ve Atlılar Katliamı,14 Ağustos 1974 tarihinde EOKA-B tarafından  Kıbrıs'ın Muratağa, Sandallar ve Atlılar köylerinde Kıbrıs Türklerine karşı  gerçekleştirilen katliam ...">
            <a:extLst>
              <a:ext uri="{FF2B5EF4-FFF2-40B4-BE49-F238E27FC236}">
                <a16:creationId xmlns:a16="http://schemas.microsoft.com/office/drawing/2014/main" id="{D7C6217B-D854-8216-5E32-E611D54D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7" y="151126"/>
            <a:ext cx="2557346" cy="35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Αγνοούμενοι">
            <a:extLst>
              <a:ext uri="{FF2B5EF4-FFF2-40B4-BE49-F238E27FC236}">
                <a16:creationId xmlns:a16="http://schemas.microsoft.com/office/drawing/2014/main" id="{183487AA-0EB2-56A7-F2D4-660C329EA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r="28945"/>
          <a:stretch>
            <a:fillRect/>
          </a:stretch>
        </p:blipFill>
        <p:spPr bwMode="auto">
          <a:xfrm>
            <a:off x="5882533" y="3891774"/>
            <a:ext cx="2458579" cy="25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3877-62EF-361D-EF20-6C07E9C4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7D7BFA-9D79-1434-8762-62597E78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9657FA6-7B6B-8B1C-F0A1-958A915FECC6}"/>
              </a:ext>
            </a:extLst>
          </p:cNvPr>
          <p:cNvSpPr/>
          <p:nvPr/>
        </p:nvSpPr>
        <p:spPr>
          <a:xfrm>
            <a:off x="8044542" y="925287"/>
            <a:ext cx="4147457" cy="1208314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2800" b="1" dirty="0"/>
              <a:t>Ας μάθουμε τουρκικά</a:t>
            </a:r>
            <a:r>
              <a:rPr lang="tr-TR" sz="2800" b="1" dirty="0"/>
              <a:t> !</a:t>
            </a:r>
          </a:p>
          <a:p>
            <a:pPr algn="ctr"/>
            <a:r>
              <a:rPr lang="el-GR" sz="1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Δρ</a:t>
            </a:r>
            <a:r>
              <a:rPr lang="el-GR" sz="1400" b="1" dirty="0">
                <a:solidFill>
                  <a:srgbClr val="303133"/>
                </a:solidFill>
                <a:latin typeface="Roboto" panose="02000000000000000000" pitchFamily="2" charset="0"/>
              </a:rPr>
              <a:t> Ελένη Χαραλάμπους</a:t>
            </a:r>
            <a:endParaRPr lang="en-US" sz="1400" b="1" dirty="0">
              <a:solidFill>
                <a:srgbClr val="303133"/>
              </a:solidFill>
              <a:latin typeface="Roboto" panose="02000000000000000000" pitchFamily="2" charset="0"/>
            </a:endParaRPr>
          </a:p>
          <a:p>
            <a:pPr algn="ctr"/>
            <a:endParaRPr lang="tr-TR" sz="40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0CCFBC2-DB23-075B-7077-68FA45BCEBBA}"/>
              </a:ext>
            </a:extLst>
          </p:cNvPr>
          <p:cNvSpPr/>
          <p:nvPr/>
        </p:nvSpPr>
        <p:spPr>
          <a:xfrm>
            <a:off x="152399" y="5867400"/>
            <a:ext cx="11800115" cy="8382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Κατανόηση προφορικού  λόγου</a:t>
            </a:r>
            <a:r>
              <a:rPr lang="en-US" sz="2800" b="1" dirty="0"/>
              <a:t>_</a:t>
            </a:r>
            <a:r>
              <a:rPr lang="en-US" sz="2800" b="1" dirty="0">
                <a:cs typeface="Times New Roman" panose="02020603050405020304" pitchFamily="18" charset="0"/>
              </a:rPr>
              <a:t>"</a:t>
            </a:r>
            <a:r>
              <a:rPr lang="tr-TR" sz="2800" b="1" dirty="0">
                <a:solidFill>
                  <a:srgbClr val="1F1F1F"/>
                </a:solidFill>
              </a:rPr>
              <a:t>F</a:t>
            </a:r>
            <a:r>
              <a:rPr lang="en-US" sz="2800" b="1" dirty="0" err="1">
                <a:solidFill>
                  <a:srgbClr val="1F1F1F"/>
                </a:solidFill>
              </a:rPr>
              <a:t>eslika</a:t>
            </a:r>
            <a:r>
              <a:rPr lang="tr-TR" sz="2800" b="1" dirty="0">
                <a:solidFill>
                  <a:srgbClr val="1F1F1F"/>
                </a:solidFill>
              </a:rPr>
              <a:t>n</a:t>
            </a:r>
            <a:r>
              <a:rPr lang="tr-TR" sz="2800" b="1" dirty="0">
                <a:cs typeface="Times New Roman" panose="02020603050405020304" pitchFamily="18" charset="0"/>
              </a:rPr>
              <a:t>"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tr-TR" sz="2800" b="1" dirty="0">
                <a:cs typeface="Times New Roman" panose="02020603050405020304" pitchFamily="18" charset="0"/>
              </a:rPr>
              <a:t>şarkı sözleri</a:t>
            </a:r>
            <a:r>
              <a:rPr lang="tr-TR" sz="2800" b="1" dirty="0"/>
              <a:t>  </a:t>
            </a:r>
            <a:endParaRPr lang="en-US" sz="2800" b="1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10181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BB55-670B-9A17-454E-0FC5BD00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AE801B-DF38-6AFA-B320-E9BA64C1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CA8C30C-EDB1-6EDF-3E64-36A5F3F8F8AA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Kendini</a:t>
            </a:r>
            <a:r>
              <a:rPr lang="en-US" sz="4000" b="1" dirty="0"/>
              <a:t> Test Et</a:t>
            </a:r>
          </a:p>
        </p:txBody>
      </p:sp>
    </p:spTree>
    <p:extLst>
      <p:ext uri="{BB962C8B-B14F-4D97-AF65-F5344CB8AC3E}">
        <p14:creationId xmlns:p14="http://schemas.microsoft.com/office/powerpoint/2010/main" val="109680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8529-7A4E-FD88-5686-71B8473DF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A3E1B93-7D84-9827-2B56-1D866A31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E85D9-40E1-33E5-BDE5-125B75458FD7}"/>
              </a:ext>
            </a:extLst>
          </p:cNvPr>
          <p:cNvSpPr txBox="1"/>
          <p:nvPr/>
        </p:nvSpPr>
        <p:spPr>
          <a:xfrm>
            <a:off x="6228524" y="1301497"/>
            <a:ext cx="541558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CY" sz="3600" dirty="0" err="1"/>
              <a:t>Kayıp</a:t>
            </a:r>
            <a:r>
              <a:rPr lang="el-CY" sz="3600" dirty="0"/>
              <a:t> </a:t>
            </a:r>
            <a:r>
              <a:rPr lang="el-CY" sz="3600" dirty="0" err="1"/>
              <a:t>Şahıslar</a:t>
            </a:r>
            <a:r>
              <a:rPr lang="el-CY" sz="3600" dirty="0"/>
              <a:t> </a:t>
            </a:r>
            <a:r>
              <a:rPr lang="el-CY" sz="3600" dirty="0" err="1"/>
              <a:t>Komitesi</a:t>
            </a:r>
            <a:r>
              <a:rPr lang="el-CY" sz="36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CFAB2-78C9-660A-FD54-76BB38CA066B}"/>
              </a:ext>
            </a:extLst>
          </p:cNvPr>
          <p:cNvSpPr txBox="1"/>
          <p:nvPr/>
        </p:nvSpPr>
        <p:spPr>
          <a:xfrm>
            <a:off x="6228524" y="2547257"/>
            <a:ext cx="5495390" cy="3108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Kıbrıs'taki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çatışmalar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(1963-1974)</a:t>
            </a:r>
            <a:r>
              <a:rPr lang="en-US" sz="2800" dirty="0"/>
              <a:t> 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kaybolan</a:t>
            </a:r>
            <a:r>
              <a:rPr lang="en-US" sz="2800" dirty="0"/>
              <a:t> </a:t>
            </a:r>
            <a:r>
              <a:rPr lang="en-US" sz="2800" dirty="0" err="1"/>
              <a:t>kişilerin</a:t>
            </a:r>
            <a:r>
              <a:rPr lang="en-US" sz="2800" dirty="0"/>
              <a:t> </a:t>
            </a:r>
            <a:r>
              <a:rPr lang="en-US" sz="2800" dirty="0" err="1"/>
              <a:t>akıbetini</a:t>
            </a:r>
            <a:r>
              <a:rPr lang="en-US" sz="2800" dirty="0"/>
              <a:t> </a:t>
            </a:r>
            <a:r>
              <a:rPr lang="en-US" sz="2800" dirty="0" err="1"/>
              <a:t>belirlemek</a:t>
            </a:r>
            <a:r>
              <a:rPr lang="en-US" sz="2800" dirty="0"/>
              <a:t>, </a:t>
            </a:r>
            <a:r>
              <a:rPr lang="en-US" sz="2800" dirty="0" err="1"/>
              <a:t>kimliklerini</a:t>
            </a:r>
            <a:r>
              <a:rPr lang="en-US" sz="2800" dirty="0"/>
              <a:t> </a:t>
            </a:r>
            <a:r>
              <a:rPr lang="en-US" sz="2800" dirty="0" err="1"/>
              <a:t>tespit</a:t>
            </a:r>
            <a:r>
              <a:rPr lang="en-US" sz="2800" dirty="0"/>
              <a:t> </a:t>
            </a:r>
            <a:r>
              <a:rPr lang="en-US" sz="2800" dirty="0" err="1"/>
              <a:t>etmek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ailelerine</a:t>
            </a:r>
            <a:r>
              <a:rPr lang="en-US" sz="2800" dirty="0"/>
              <a:t>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etmek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Birleşmiş</a:t>
            </a:r>
            <a:r>
              <a:rPr lang="en-US" sz="2800" dirty="0"/>
              <a:t> </a:t>
            </a:r>
            <a:r>
              <a:rPr lang="en-US" sz="2800" dirty="0" err="1"/>
              <a:t>Milletler</a:t>
            </a:r>
            <a:r>
              <a:rPr lang="en-US" sz="2800" dirty="0"/>
              <a:t> (BM) </a:t>
            </a:r>
            <a:r>
              <a:rPr lang="en-US" sz="2800" dirty="0" err="1"/>
              <a:t>desteğiyle</a:t>
            </a:r>
            <a:r>
              <a:rPr lang="en-US" sz="2800" dirty="0"/>
              <a:t> </a:t>
            </a:r>
            <a:r>
              <a:rPr lang="en-US" sz="2800" dirty="0" err="1"/>
              <a:t>kurulan</a:t>
            </a:r>
            <a:r>
              <a:rPr lang="en-US" sz="2800" dirty="0"/>
              <a:t>, </a:t>
            </a:r>
            <a:r>
              <a:rPr lang="en-US" sz="2800" dirty="0" err="1"/>
              <a:t>iki</a:t>
            </a:r>
            <a:r>
              <a:rPr lang="en-US" sz="2800" dirty="0"/>
              <a:t> </a:t>
            </a:r>
            <a:r>
              <a:rPr lang="en-US" sz="2800" dirty="0" err="1"/>
              <a:t>toplumlu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organdır</a:t>
            </a:r>
            <a:r>
              <a:rPr lang="en-US" sz="2800" dirty="0"/>
              <a:t>. 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26877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9486-D6B1-373B-5678-E7AE1425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454792E-5768-53EB-A762-88DC2E6F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DC12A-1E63-6DA0-9E05-BE5B1C66DD66}"/>
              </a:ext>
            </a:extLst>
          </p:cNvPr>
          <p:cNvSpPr txBox="1"/>
          <p:nvPr/>
        </p:nvSpPr>
        <p:spPr>
          <a:xfrm>
            <a:off x="6228524" y="1301497"/>
            <a:ext cx="5415583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4000" dirty="0"/>
              <a:t>Bağış</a:t>
            </a:r>
            <a:endParaRPr lang="el-CY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145F8-B2C7-5DC5-F160-3F0B471E0C90}"/>
              </a:ext>
            </a:extLst>
          </p:cNvPr>
          <p:cNvSpPr txBox="1"/>
          <p:nvPr/>
        </p:nvSpPr>
        <p:spPr>
          <a:xfrm>
            <a:off x="6228524" y="3624943"/>
            <a:ext cx="5680447" cy="20621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/>
              <a:t>Başkasına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kuruluşa</a:t>
            </a:r>
            <a:r>
              <a:rPr lang="en-US" sz="3200" dirty="0"/>
              <a:t> </a:t>
            </a:r>
            <a:r>
              <a:rPr lang="en-US" sz="3200" dirty="0" err="1"/>
              <a:t>karşılık</a:t>
            </a:r>
            <a:r>
              <a:rPr lang="en-US" sz="3200" dirty="0"/>
              <a:t> </a:t>
            </a:r>
            <a:r>
              <a:rPr lang="en-US" sz="3200" dirty="0" err="1"/>
              <a:t>olmaksızın</a:t>
            </a:r>
            <a:r>
              <a:rPr lang="en-US" sz="3200" dirty="0"/>
              <a:t> </a:t>
            </a:r>
            <a:r>
              <a:rPr lang="en-US" sz="3200" dirty="0" err="1"/>
              <a:t>yapılan</a:t>
            </a:r>
            <a:r>
              <a:rPr lang="en-US" sz="3200" dirty="0"/>
              <a:t> </a:t>
            </a:r>
            <a:r>
              <a:rPr lang="en-US" sz="3200" dirty="0" err="1"/>
              <a:t>maddi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manevi</a:t>
            </a:r>
            <a:r>
              <a:rPr lang="en-US" sz="3200" dirty="0"/>
              <a:t> </a:t>
            </a:r>
            <a:r>
              <a:rPr lang="en-US" sz="3200" dirty="0" err="1"/>
              <a:t>yardım</a:t>
            </a:r>
            <a:r>
              <a:rPr lang="en-US" sz="3200" dirty="0"/>
              <a:t>, </a:t>
            </a:r>
            <a:r>
              <a:rPr lang="en-US" sz="3200" dirty="0" err="1"/>
              <a:t>hediye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destek</a:t>
            </a:r>
            <a:r>
              <a:rPr lang="en-US" sz="3200" dirty="0"/>
              <a:t>. 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860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2650-419A-56AC-F625-549C3D03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8ECA11-5AF1-A886-128D-6CC70AEC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BE14BA5-ADE7-B738-960D-847FB5342718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Ben</a:t>
            </a:r>
            <a:r>
              <a:rPr lang="tr-TR" sz="4000" b="1" dirty="0"/>
              <a:t>im sözlüğüm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6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71CB9C1-CD56-1853-FF86-0164327623E6}"/>
              </a:ext>
            </a:extLst>
          </p:cNvPr>
          <p:cNvSpPr/>
          <p:nvPr/>
        </p:nvSpPr>
        <p:spPr>
          <a:xfrm>
            <a:off x="119743" y="1785257"/>
            <a:ext cx="4452257" cy="308065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k</a:t>
            </a:r>
            <a:r>
              <a:rPr lang="en-US" sz="2400" dirty="0"/>
              <a:t>oy</a:t>
            </a:r>
            <a:r>
              <a:rPr lang="tr-TR" sz="2400" dirty="0"/>
              <a:t>un </a:t>
            </a:r>
            <a:r>
              <a:rPr lang="el-GR" sz="2400" dirty="0"/>
              <a:t>: </a:t>
            </a:r>
            <a:r>
              <a:rPr lang="tr-TR" sz="2400" dirty="0"/>
              <a:t> </a:t>
            </a:r>
            <a:r>
              <a:rPr lang="el-GR" sz="2400" dirty="0"/>
              <a:t>κόρφος, αγκαλιά</a:t>
            </a:r>
          </a:p>
          <a:p>
            <a:r>
              <a:rPr lang="en-US" sz="2400" dirty="0" err="1"/>
              <a:t>himaye</a:t>
            </a:r>
            <a:r>
              <a:rPr lang="en-US" sz="2400" dirty="0"/>
              <a:t> </a:t>
            </a:r>
            <a:r>
              <a:rPr lang="el-GR" sz="2400" dirty="0"/>
              <a:t>: αιγίδα </a:t>
            </a:r>
            <a:endParaRPr lang="tr-TR" sz="2400" dirty="0"/>
          </a:p>
          <a:p>
            <a:r>
              <a:rPr lang="en-US" sz="2400" dirty="0" err="1"/>
              <a:t>iade</a:t>
            </a:r>
            <a:r>
              <a:rPr lang="el-GR" sz="2400" dirty="0"/>
              <a:t> : επιστροφή</a:t>
            </a:r>
            <a:endParaRPr lang="tr-TR" sz="2400" dirty="0"/>
          </a:p>
          <a:p>
            <a:r>
              <a:rPr lang="tr-TR" sz="2400" dirty="0"/>
              <a:t>yâr </a:t>
            </a:r>
            <a:r>
              <a:rPr lang="el-GR" sz="2400" dirty="0"/>
              <a:t>:  αγαπημένος </a:t>
            </a:r>
            <a:endParaRPr lang="el-CY" sz="24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D8F52F8-84AB-4847-C0EA-3CF5655F4528}"/>
              </a:ext>
            </a:extLst>
          </p:cNvPr>
          <p:cNvSpPr/>
          <p:nvPr/>
        </p:nvSpPr>
        <p:spPr>
          <a:xfrm>
            <a:off x="5742214" y="1709057"/>
            <a:ext cx="6008913" cy="493122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1F1F1F"/>
                </a:solidFill>
                <a:latin typeface="Arial" panose="020B0604020202020204" pitchFamily="34" charset="0"/>
              </a:rPr>
              <a:t>dolan</a:t>
            </a:r>
            <a:r>
              <a:rPr lang="tr-TR" sz="2800" dirty="0">
                <a:solidFill>
                  <a:srgbClr val="1F1F1F"/>
                </a:solidFill>
                <a:latin typeface="Arial" panose="020B0604020202020204" pitchFamily="34" charset="0"/>
              </a:rPr>
              <a:t>mak </a:t>
            </a:r>
            <a:r>
              <a:rPr lang="el-GR" sz="2800" dirty="0">
                <a:solidFill>
                  <a:srgbClr val="1F1F1F"/>
                </a:solidFill>
                <a:latin typeface="Arial" panose="020B0604020202020204" pitchFamily="34" charset="0"/>
              </a:rPr>
              <a:t>:  περιπλανιέμαι</a:t>
            </a:r>
            <a:r>
              <a:rPr lang="en-US" sz="2800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endParaRPr lang="el-GR" sz="28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1F1F1F"/>
                </a:solidFill>
                <a:latin typeface="Arial" panose="020B0604020202020204" pitchFamily="34" charset="0"/>
              </a:rPr>
              <a:t>üfle</a:t>
            </a:r>
            <a:r>
              <a:rPr lang="tr-TR" sz="2800" dirty="0">
                <a:solidFill>
                  <a:srgbClr val="1F1F1F"/>
                </a:solidFill>
                <a:latin typeface="Arial" panose="020B0604020202020204" pitchFamily="34" charset="0"/>
              </a:rPr>
              <a:t>mek  </a:t>
            </a:r>
            <a:r>
              <a:rPr lang="el-GR" sz="2800" dirty="0">
                <a:solidFill>
                  <a:srgbClr val="1F1F1F"/>
                </a:solidFill>
                <a:latin typeface="Arial" panose="020B0604020202020204" pitchFamily="34" charset="0"/>
              </a:rPr>
              <a:t>: βαριανασαίνω</a:t>
            </a:r>
            <a:r>
              <a:rPr lang="en-US" sz="2800" dirty="0"/>
              <a:t> </a:t>
            </a:r>
            <a:endParaRPr lang="el-GR" sz="2800" dirty="0"/>
          </a:p>
          <a:p>
            <a:r>
              <a:rPr lang="en-US" sz="2800" dirty="0" err="1"/>
              <a:t>bağla</a:t>
            </a:r>
            <a:r>
              <a:rPr lang="tr-TR" sz="2800" dirty="0"/>
              <a:t>mak </a:t>
            </a:r>
            <a:r>
              <a:rPr lang="el-GR" sz="2800" dirty="0"/>
              <a:t> : δένω</a:t>
            </a:r>
            <a:endParaRPr lang="en-US" sz="2800" dirty="0"/>
          </a:p>
          <a:p>
            <a:r>
              <a:rPr lang="tr-TR" sz="2800" dirty="0"/>
              <a:t>s</a:t>
            </a:r>
            <a:r>
              <a:rPr lang="en-US" sz="2800" dirty="0" err="1"/>
              <a:t>oyun</a:t>
            </a:r>
            <a:r>
              <a:rPr lang="tr-TR" sz="2800" dirty="0"/>
              <a:t>mak </a:t>
            </a:r>
            <a:r>
              <a:rPr lang="el-GR" sz="2800" dirty="0"/>
              <a:t>: </a:t>
            </a:r>
            <a:r>
              <a:rPr lang="tr-TR" sz="2800" dirty="0"/>
              <a:t> </a:t>
            </a:r>
            <a:r>
              <a:rPr lang="el-GR" sz="2800" dirty="0"/>
              <a:t>γδύνομαι</a:t>
            </a:r>
          </a:p>
          <a:p>
            <a:r>
              <a:rPr lang="tr-TR" sz="2800" dirty="0"/>
              <a:t>u</a:t>
            </a:r>
            <a:r>
              <a:rPr lang="en-US" sz="2800" dirty="0" err="1"/>
              <a:t>zan</a:t>
            </a:r>
            <a:r>
              <a:rPr lang="tr-TR" sz="2800" dirty="0"/>
              <a:t>mak</a:t>
            </a:r>
            <a:r>
              <a:rPr lang="el-GR" sz="2800" dirty="0"/>
              <a:t> :</a:t>
            </a:r>
            <a:r>
              <a:rPr lang="tr-TR" sz="2800" dirty="0"/>
              <a:t> </a:t>
            </a:r>
            <a:r>
              <a:rPr lang="el-GR" sz="2800" dirty="0"/>
              <a:t>ξαπλώνω </a:t>
            </a:r>
          </a:p>
          <a:p>
            <a:r>
              <a:rPr lang="tr-TR" sz="2800" dirty="0">
                <a:solidFill>
                  <a:srgbClr val="1F1F1F"/>
                </a:solidFill>
              </a:rPr>
              <a:t>tespit  </a:t>
            </a:r>
            <a:r>
              <a:rPr lang="el-GR" sz="2800" dirty="0">
                <a:solidFill>
                  <a:srgbClr val="1F1F1F"/>
                </a:solidFill>
              </a:rPr>
              <a:t>:  εξακρίβωση 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FBF1565-363A-133B-47E2-6ECF637129CC}"/>
              </a:ext>
            </a:extLst>
          </p:cNvPr>
          <p:cNvSpPr/>
          <p:nvPr/>
        </p:nvSpPr>
        <p:spPr>
          <a:xfrm>
            <a:off x="1077685" y="239486"/>
            <a:ext cx="1643743" cy="123008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adlar</a:t>
            </a:r>
            <a:endParaRPr lang="el-CY" b="1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D5ACCDB0-4762-ADA9-A089-6CC65E7DAD97}"/>
              </a:ext>
            </a:extLst>
          </p:cNvPr>
          <p:cNvSpPr/>
          <p:nvPr/>
        </p:nvSpPr>
        <p:spPr>
          <a:xfrm>
            <a:off x="7522028" y="141514"/>
            <a:ext cx="1643743" cy="123008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eylemler</a:t>
            </a:r>
            <a:endParaRPr lang="el-CY" b="1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3BA9B3B1-72B6-89B4-63C5-2C90B73667A3}"/>
              </a:ext>
            </a:extLst>
          </p:cNvPr>
          <p:cNvCxnSpPr>
            <a:cxnSpLocks/>
          </p:cNvCxnSpPr>
          <p:nvPr/>
        </p:nvCxnSpPr>
        <p:spPr>
          <a:xfrm>
            <a:off x="8403770" y="1371599"/>
            <a:ext cx="0" cy="3374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E44162F2-31A5-AA9B-F1C6-3F98FAFEBDAA}"/>
              </a:ext>
            </a:extLst>
          </p:cNvPr>
          <p:cNvCxnSpPr>
            <a:cxnSpLocks/>
          </p:cNvCxnSpPr>
          <p:nvPr/>
        </p:nvCxnSpPr>
        <p:spPr>
          <a:xfrm>
            <a:off x="1899556" y="1469571"/>
            <a:ext cx="0" cy="3374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2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34056"/>
            <a:ext cx="11353800" cy="6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012373" y="2242457"/>
            <a:ext cx="7151914" cy="11865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www.e-charalambous.com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recede nasıl teşekkür edilir? - Asialogy">
            <a:extLst>
              <a:ext uri="{FF2B5EF4-FFF2-40B4-BE49-F238E27FC236}">
                <a16:creationId xmlns:a16="http://schemas.microsoft.com/office/drawing/2014/main" id="{C54D6051-C9B4-F804-4D32-AC6457B8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6" y="495299"/>
            <a:ext cx="9375321" cy="52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42725-52F5-AAFB-FDCC-16ACD647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B60470-E9F0-AD82-AD0B-0BD1D57B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304800"/>
            <a:ext cx="11615057" cy="53775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E2F0E-B3F1-C9D7-0FEB-2DFDDCE6CEDC}"/>
              </a:ext>
            </a:extLst>
          </p:cNvPr>
          <p:cNvSpPr txBox="1"/>
          <p:nvPr/>
        </p:nvSpPr>
        <p:spPr>
          <a:xfrm>
            <a:off x="7130143" y="5910942"/>
            <a:ext cx="477882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0" dirty="0" err="1">
                <a:solidFill>
                  <a:srgbClr val="303133"/>
                </a:solidFill>
                <a:effectLst/>
                <a:latin typeface="Roboto" panose="02000000000000000000" pitchFamily="2" charset="0"/>
              </a:rPr>
              <a:t>Üsküdar</a:t>
            </a:r>
            <a:endParaRPr lang="el-GR" sz="2400" b="1" i="0" dirty="0">
              <a:solidFill>
                <a:srgbClr val="3031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tr-TR" sz="2400" b="1" dirty="0">
                <a:solidFill>
                  <a:srgbClr val="303133"/>
                </a:solidFill>
                <a:latin typeface="Roboto" panose="02000000000000000000" pitchFamily="2" charset="0"/>
              </a:rPr>
              <a:t>İ</a:t>
            </a:r>
            <a:r>
              <a:rPr lang="en-US" sz="2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brahim</a:t>
            </a:r>
            <a:r>
              <a:rPr lang="en-US" sz="2400" b="1" dirty="0">
                <a:solidFill>
                  <a:srgbClr val="303133"/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Çallı</a:t>
            </a:r>
            <a:r>
              <a:rPr lang="en-US" sz="2400" b="1" dirty="0">
                <a:solidFill>
                  <a:srgbClr val="303133"/>
                </a:solidFill>
                <a:latin typeface="Roboto" panose="02000000000000000000" pitchFamily="2" charset="0"/>
              </a:rPr>
              <a:t> </a:t>
            </a:r>
            <a:endParaRPr lang="el-GR" sz="2400" b="1" dirty="0">
              <a:solidFill>
                <a:srgbClr val="3031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9FD7-F74F-9CE8-A5D9-D0CC7C643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44AFD1-9931-D181-7C31-7329F5D2C887}"/>
              </a:ext>
            </a:extLst>
          </p:cNvPr>
          <p:cNvSpPr txBox="1"/>
          <p:nvPr/>
        </p:nvSpPr>
        <p:spPr>
          <a:xfrm>
            <a:off x="370113" y="151179"/>
            <a:ext cx="5725887" cy="65556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tr-TR" b="1" dirty="0">
                <a:solidFill>
                  <a:srgbClr val="1F1F1F"/>
                </a:solidFill>
                <a:latin typeface="Arial" panose="020B0604020202020204" pitchFamily="34" charset="0"/>
              </a:rPr>
              <a:t>F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eslika</a:t>
            </a:r>
            <a:r>
              <a:rPr lang="tr-TR" b="1" dirty="0">
                <a:solidFill>
                  <a:srgbClr val="1F1F1F"/>
                </a:solidFill>
                <a:latin typeface="Arial" panose="020B0604020202020204" pitchFamily="34" charset="0"/>
              </a:rPr>
              <a:t>n</a:t>
            </a:r>
          </a:p>
          <a:p>
            <a:pPr>
              <a:spcAft>
                <a:spcPts val="900"/>
              </a:spcAft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Sensin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benim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sevgilim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Sensin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benim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sevgilim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gönlümde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____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çiçeğim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gönlümde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____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çiçeğim</a:t>
            </a:r>
            <a:endParaRPr lang="en-US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  <a:buNone/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Kız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seni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_______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oynar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yüreğim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Kız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seni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_______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oynar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yüreğim</a:t>
            </a:r>
            <a:endParaRPr lang="en-US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900"/>
              </a:spcAft>
              <a:buNone/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Canımsın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feslikanımsın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ayrılamam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Yârin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dudağından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ayrı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kalamam</a:t>
            </a:r>
            <a:endParaRPr lang="tr-TR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Yârin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endParaRPr lang="tr-TR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900"/>
              </a:spcAft>
              <a:buNone/>
            </a:pPr>
            <a:endParaRPr lang="tr-TR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ekerkan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saksısına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ekerkan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saksısına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dolandım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onun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arkasına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dolandım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onun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arkasına</a:t>
            </a:r>
            <a:endParaRPr lang="en-US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Püf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1F1F1F"/>
                </a:solidFill>
                <a:latin typeface="Arial" panose="020B0604020202020204" pitchFamily="34" charset="0"/>
              </a:rPr>
              <a:t>________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üfledim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lambasına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Püf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1F1F1F"/>
                </a:solidFill>
                <a:latin typeface="Arial" panose="020B0604020202020204" pitchFamily="34" charset="0"/>
              </a:rPr>
              <a:t> ________ 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üfledim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lambasına</a:t>
            </a:r>
            <a:endParaRPr lang="en-US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Yarın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endParaRPr lang="tr-TR" b="1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E09868AE-4E53-4491-455B-16F54BA58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6346371" y="462337"/>
            <a:ext cx="5562599" cy="593332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CFF8C-1305-CE17-B4A9-04DF9990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04FE22-C1AC-A733-DC3B-83774C3D33E1}"/>
              </a:ext>
            </a:extLst>
          </p:cNvPr>
          <p:cNvSpPr txBox="1"/>
          <p:nvPr/>
        </p:nvSpPr>
        <p:spPr>
          <a:xfrm>
            <a:off x="348346" y="679999"/>
            <a:ext cx="5257797" cy="50552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Yarın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endParaRPr lang="tr-TR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l-GR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Yarın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endParaRPr lang="tr-TR" b="1" dirty="0"/>
          </a:p>
          <a:p>
            <a:r>
              <a:rPr lang="en-US" b="1" dirty="0" err="1"/>
              <a:t>Feslikan</a:t>
            </a:r>
            <a:r>
              <a:rPr lang="en-US" b="1" dirty="0"/>
              <a:t> </a:t>
            </a:r>
            <a:r>
              <a:rPr lang="en-US" b="1" dirty="0" err="1"/>
              <a:t>takınmış</a:t>
            </a:r>
            <a:r>
              <a:rPr lang="en-US" b="1" dirty="0"/>
              <a:t> </a:t>
            </a:r>
            <a:r>
              <a:rPr lang="en-US" b="1" dirty="0" err="1"/>
              <a:t>yârim</a:t>
            </a:r>
            <a:r>
              <a:rPr lang="en-US" b="1" dirty="0"/>
              <a:t> </a:t>
            </a:r>
            <a:r>
              <a:rPr lang="en-US" b="1" dirty="0" err="1"/>
              <a:t>koynuna</a:t>
            </a:r>
            <a:br>
              <a:rPr lang="en-US" b="1" dirty="0"/>
            </a:br>
            <a:r>
              <a:rPr lang="en-US" b="1" dirty="0" err="1"/>
              <a:t>Feslikan</a:t>
            </a:r>
            <a:r>
              <a:rPr lang="en-US" b="1" dirty="0"/>
              <a:t> </a:t>
            </a:r>
            <a:r>
              <a:rPr lang="en-US" b="1" dirty="0" err="1"/>
              <a:t>takınmış</a:t>
            </a:r>
            <a:r>
              <a:rPr lang="en-US" b="1" dirty="0"/>
              <a:t> </a:t>
            </a:r>
            <a:r>
              <a:rPr lang="en-US" b="1" dirty="0" err="1"/>
              <a:t>yârim</a:t>
            </a:r>
            <a:r>
              <a:rPr lang="en-US" b="1" dirty="0"/>
              <a:t> </a:t>
            </a:r>
            <a:r>
              <a:rPr lang="en-US" b="1" dirty="0" err="1"/>
              <a:t>koynuna</a:t>
            </a:r>
            <a:br>
              <a:rPr lang="en-US" b="1" dirty="0"/>
            </a:br>
            <a:r>
              <a:rPr lang="en-US" b="1" dirty="0"/>
              <a:t>Bendo lira </a:t>
            </a:r>
            <a:r>
              <a:rPr lang="en-US" b="1" dirty="0" err="1"/>
              <a:t>bağlamış</a:t>
            </a:r>
            <a:r>
              <a:rPr lang="en-US" b="1" dirty="0"/>
              <a:t> </a:t>
            </a: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boynuna</a:t>
            </a:r>
            <a:br>
              <a:rPr lang="en-US" b="1" dirty="0"/>
            </a:br>
            <a:r>
              <a:rPr lang="en-US" b="1" dirty="0"/>
              <a:t>Bendo lira </a:t>
            </a:r>
            <a:r>
              <a:rPr lang="en-US" b="1" dirty="0" err="1"/>
              <a:t>bağlamış</a:t>
            </a:r>
            <a:r>
              <a:rPr lang="en-US" b="1" dirty="0"/>
              <a:t> </a:t>
            </a: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boynuna</a:t>
            </a:r>
            <a:endParaRPr lang="en-US" b="1" dirty="0"/>
          </a:p>
          <a:p>
            <a:r>
              <a:rPr lang="el-GR" b="1" dirty="0"/>
              <a:t>_______ </a:t>
            </a:r>
            <a:r>
              <a:rPr lang="en-US" b="1" dirty="0"/>
              <a:t>da </a:t>
            </a:r>
            <a:r>
              <a:rPr lang="en-US" b="1" dirty="0" err="1"/>
              <a:t>girsem</a:t>
            </a:r>
            <a:r>
              <a:rPr lang="en-US" b="1" dirty="0"/>
              <a:t> yar</a:t>
            </a:r>
            <a:r>
              <a:rPr lang="tr-TR" b="1" dirty="0"/>
              <a:t>i</a:t>
            </a:r>
            <a:r>
              <a:rPr lang="en-US" b="1" dirty="0"/>
              <a:t>n </a:t>
            </a:r>
            <a:r>
              <a:rPr lang="en-US" b="1" dirty="0" err="1"/>
              <a:t>goynuna</a:t>
            </a:r>
            <a:r>
              <a:rPr lang="en-US" b="1" dirty="0"/>
              <a:t>. </a:t>
            </a:r>
            <a:endParaRPr lang="tr-TR" b="1" dirty="0"/>
          </a:p>
          <a:p>
            <a:r>
              <a:rPr lang="el-GR" b="1" dirty="0"/>
              <a:t>________ </a:t>
            </a:r>
            <a:r>
              <a:rPr lang="en-US" b="1" dirty="0" err="1"/>
              <a:t>uzansam</a:t>
            </a:r>
            <a:r>
              <a:rPr lang="en-US" b="1" dirty="0"/>
              <a:t> </a:t>
            </a:r>
            <a:r>
              <a:rPr lang="en-US" b="1" dirty="0" err="1"/>
              <a:t>pamuk</a:t>
            </a:r>
            <a:r>
              <a:rPr lang="en-US" b="1" dirty="0"/>
              <a:t> </a:t>
            </a:r>
            <a:r>
              <a:rPr lang="en-US" b="1" dirty="0" err="1"/>
              <a:t>goynuna</a:t>
            </a:r>
            <a:r>
              <a:rPr lang="en-US" b="1" dirty="0"/>
              <a:t>.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</a:rPr>
              <a:t>Canımsın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feslikanımsın</a:t>
            </a:r>
            <a:r>
              <a:rPr lang="en-US" b="1" dirty="0">
                <a:solidFill>
                  <a:srgbClr val="1F1F1F"/>
                </a:solidFill>
              </a:rPr>
              <a:t> ben </a:t>
            </a:r>
            <a:r>
              <a:rPr lang="en-US" b="1" dirty="0" err="1">
                <a:solidFill>
                  <a:srgbClr val="1F1F1F"/>
                </a:solidFill>
              </a:rPr>
              <a:t>ayrılamam</a:t>
            </a:r>
            <a:br>
              <a:rPr lang="en-US" b="1" dirty="0">
                <a:solidFill>
                  <a:srgbClr val="1F1F1F"/>
                </a:solidFill>
              </a:rPr>
            </a:br>
            <a:r>
              <a:rPr lang="en-US" b="1" dirty="0" err="1">
                <a:solidFill>
                  <a:srgbClr val="1F1F1F"/>
                </a:solidFill>
              </a:rPr>
              <a:t>Yarın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tatlı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dudağından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ayrı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kalamam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</a:rPr>
              <a:t>Canımsın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feslikanımsın</a:t>
            </a:r>
            <a:r>
              <a:rPr lang="en-US" b="1" dirty="0">
                <a:solidFill>
                  <a:srgbClr val="1F1F1F"/>
                </a:solidFill>
              </a:rPr>
              <a:t> ben </a:t>
            </a:r>
            <a:r>
              <a:rPr lang="en-US" b="1" dirty="0" err="1">
                <a:solidFill>
                  <a:srgbClr val="1F1F1F"/>
                </a:solidFill>
              </a:rPr>
              <a:t>ayrılamam</a:t>
            </a:r>
            <a:br>
              <a:rPr lang="en-US" b="1" dirty="0">
                <a:solidFill>
                  <a:srgbClr val="1F1F1F"/>
                </a:solidFill>
              </a:rPr>
            </a:br>
            <a:r>
              <a:rPr lang="en-US" b="1" dirty="0" err="1">
                <a:solidFill>
                  <a:srgbClr val="1F1F1F"/>
                </a:solidFill>
              </a:rPr>
              <a:t>Yarın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tatlı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dudağından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ayrı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kalamam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endParaRPr lang="tr-TR" sz="1200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20F2682C-C53F-96A9-B8F4-0D71A2F4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5834743" y="240952"/>
            <a:ext cx="5562599" cy="593332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0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D4BA3-1CC5-8F56-984F-CE9D4FE35FA8}"/>
              </a:ext>
            </a:extLst>
          </p:cNvPr>
          <p:cNvSpPr txBox="1"/>
          <p:nvPr/>
        </p:nvSpPr>
        <p:spPr>
          <a:xfrm>
            <a:off x="729343" y="207220"/>
            <a:ext cx="11038114" cy="62478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A0A0A"/>
              </a:solidFill>
              <a:latin typeface="Google Sans"/>
            </a:endParaRPr>
          </a:p>
          <a:p>
            <a:r>
              <a:rPr lang="tr-TR" sz="3600" b="1" dirty="0">
                <a:solidFill>
                  <a:srgbClr val="0A0A0A"/>
                </a:solidFill>
                <a:latin typeface="Google Sans"/>
              </a:rPr>
              <a:t>D</a:t>
            </a:r>
            <a:r>
              <a:rPr lang="en-US" sz="3600" b="1" i="0" dirty="0" err="1">
                <a:solidFill>
                  <a:srgbClr val="0A0A0A"/>
                </a:solidFill>
                <a:effectLst/>
                <a:latin typeface="Google Sans"/>
              </a:rPr>
              <a:t>ers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3600" b="1" i="0" dirty="0" err="1">
                <a:solidFill>
                  <a:srgbClr val="0A0A0A"/>
                </a:solidFill>
                <a:effectLst/>
                <a:latin typeface="Google Sans"/>
              </a:rPr>
              <a:t>içeri</a:t>
            </a:r>
            <a:r>
              <a:rPr lang="tr-TR" sz="3600" b="1" i="0" dirty="0">
                <a:solidFill>
                  <a:srgbClr val="0A0A0A"/>
                </a:solidFill>
                <a:effectLst/>
                <a:latin typeface="Google Sans"/>
              </a:rPr>
              <a:t>kler</a:t>
            </a:r>
            <a:r>
              <a:rPr lang="en-US" sz="3600" b="1" i="0" dirty="0" err="1">
                <a:solidFill>
                  <a:srgbClr val="0A0A0A"/>
                </a:solidFill>
                <a:effectLst/>
                <a:latin typeface="Google Sans"/>
              </a:rPr>
              <a:t>i</a:t>
            </a:r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</a:p>
          <a:p>
            <a:endParaRPr lang="tr-TR" sz="360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sz="3600" dirty="0"/>
              <a:t>I. </a:t>
            </a:r>
            <a:r>
              <a:rPr lang="en-US" sz="3600" dirty="0" err="1"/>
              <a:t>Müzik</a:t>
            </a:r>
            <a:r>
              <a:rPr lang="en-US" sz="3600" dirty="0"/>
              <a:t> </a:t>
            </a:r>
            <a:r>
              <a:rPr lang="en-US" sz="3600" dirty="0" err="1"/>
              <a:t>Etkinlikleri</a:t>
            </a:r>
            <a:r>
              <a:rPr lang="en-US" sz="3600" dirty="0"/>
              <a:t> </a:t>
            </a:r>
            <a:endParaRPr lang="tr-TR" sz="3600" dirty="0"/>
          </a:p>
          <a:p>
            <a:r>
              <a:rPr lang="en-US" sz="3600" dirty="0" err="1"/>
              <a:t>Dinleme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Boşluk</a:t>
            </a:r>
            <a:r>
              <a:rPr lang="en-US" sz="3600" dirty="0"/>
              <a:t> </a:t>
            </a:r>
            <a:r>
              <a:rPr lang="en-US" sz="3600" dirty="0" err="1"/>
              <a:t>Doldurma</a:t>
            </a:r>
            <a:r>
              <a:rPr lang="en-US" sz="3600" dirty="0"/>
              <a:t> </a:t>
            </a:r>
            <a:r>
              <a:rPr lang="en-US" sz="3600" dirty="0" err="1"/>
              <a:t>Alıştırması</a:t>
            </a:r>
            <a:endParaRPr lang="el-CY" sz="3600" dirty="0"/>
          </a:p>
          <a:p>
            <a:r>
              <a:rPr lang="en-US" sz="3600" dirty="0">
                <a:solidFill>
                  <a:srgbClr val="0A0A0A"/>
                </a:solidFill>
                <a:latin typeface="Google Sans"/>
              </a:rPr>
              <a:t>II.</a:t>
            </a:r>
            <a:r>
              <a:rPr lang="en-US" sz="3600" b="1" dirty="0"/>
              <a:t> </a:t>
            </a:r>
            <a:r>
              <a:rPr lang="en-US" sz="3600" dirty="0" err="1"/>
              <a:t>Sözdizimi</a:t>
            </a:r>
            <a:r>
              <a:rPr lang="en-US" sz="3600" b="1" dirty="0"/>
              <a:t> </a:t>
            </a:r>
            <a:endParaRPr lang="el-CY" sz="3600" dirty="0"/>
          </a:p>
          <a:p>
            <a:r>
              <a:rPr lang="en-US" sz="3600" dirty="0"/>
              <a:t>III. Bir </a:t>
            </a:r>
            <a:r>
              <a:rPr lang="en-US" sz="3600" dirty="0" err="1"/>
              <a:t>tartışma</a:t>
            </a:r>
            <a:r>
              <a:rPr lang="en-US" sz="3600" dirty="0"/>
              <a:t> </a:t>
            </a:r>
            <a:r>
              <a:rPr lang="en-US" sz="3600" dirty="0" err="1"/>
              <a:t>esnasında</a:t>
            </a:r>
            <a:endParaRPr lang="el-CY" sz="3600" dirty="0"/>
          </a:p>
          <a:p>
            <a:r>
              <a:rPr lang="en-US" sz="3600" dirty="0"/>
              <a:t>IV. </a:t>
            </a:r>
            <a:r>
              <a:rPr lang="tr-TR" sz="3600" dirty="0"/>
              <a:t>Gazete</a:t>
            </a:r>
            <a:r>
              <a:rPr lang="en-US" sz="3600" dirty="0"/>
              <a:t> Makale</a:t>
            </a:r>
            <a:r>
              <a:rPr lang="tr-TR" sz="3600" dirty="0"/>
              <a:t>si</a:t>
            </a:r>
            <a:r>
              <a:rPr lang="en-US" sz="3600" dirty="0"/>
              <a:t> </a:t>
            </a:r>
            <a:r>
              <a:rPr lang="en-US" sz="3600" dirty="0" err="1"/>
              <a:t>Okumas</a:t>
            </a:r>
            <a:r>
              <a:rPr lang="tr-TR" sz="3600" dirty="0"/>
              <a:t>ı</a:t>
            </a:r>
            <a:r>
              <a:rPr lang="en-US" sz="3600" dirty="0"/>
              <a:t> </a:t>
            </a:r>
          </a:p>
          <a:p>
            <a:r>
              <a:rPr lang="en-US" sz="3600" dirty="0"/>
              <a:t>V. </a:t>
            </a:r>
            <a:r>
              <a:rPr lang="en-US" sz="3600" dirty="0" err="1"/>
              <a:t>Yazma</a:t>
            </a:r>
            <a:endParaRPr lang="en-US" sz="3600" dirty="0"/>
          </a:p>
          <a:p>
            <a:r>
              <a:rPr lang="en-US" sz="3600" dirty="0"/>
              <a:t>VI. </a:t>
            </a:r>
            <a:r>
              <a:rPr lang="en-US" sz="3600" dirty="0" err="1"/>
              <a:t>Kendini</a:t>
            </a:r>
            <a:r>
              <a:rPr lang="en-US" sz="3600" dirty="0"/>
              <a:t> Test Et</a:t>
            </a:r>
            <a:endParaRPr lang="el-GR" sz="3600" dirty="0"/>
          </a:p>
          <a:p>
            <a:r>
              <a:rPr lang="tr-TR" sz="3600" dirty="0"/>
              <a:t>VII. </a:t>
            </a:r>
            <a:r>
              <a:rPr lang="en-US" sz="3600" dirty="0"/>
              <a:t>Ben</a:t>
            </a:r>
            <a:r>
              <a:rPr lang="tr-TR" sz="3600" dirty="0"/>
              <a:t>im sözlüğüm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0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CF421E-A61B-173D-221B-2D034B6F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t="3057" r="15883" b="4775"/>
          <a:stretch>
            <a:fillRect/>
          </a:stretch>
        </p:blipFill>
        <p:spPr>
          <a:xfrm>
            <a:off x="729343" y="304799"/>
            <a:ext cx="11038113" cy="6379029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10D1BBA-6CA5-7001-6451-47898F564340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Müzik</a:t>
            </a:r>
            <a:r>
              <a:rPr lang="en-US" sz="2800" b="1" dirty="0"/>
              <a:t> </a:t>
            </a:r>
            <a:r>
              <a:rPr lang="en-US" sz="2800" b="1" dirty="0" err="1"/>
              <a:t>Etkinlikleri</a:t>
            </a:r>
            <a:r>
              <a:rPr lang="en-US" sz="2800" b="1" dirty="0"/>
              <a:t> </a:t>
            </a:r>
            <a:endParaRPr lang="tr-TR" sz="2800" b="1" dirty="0"/>
          </a:p>
          <a:p>
            <a:pPr algn="ctr"/>
            <a:r>
              <a:rPr lang="en-US" sz="2800" b="1" dirty="0" err="1"/>
              <a:t>Dinleme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Boşluk</a:t>
            </a:r>
            <a:r>
              <a:rPr lang="en-US" sz="2800" b="1" dirty="0"/>
              <a:t> </a:t>
            </a:r>
            <a:r>
              <a:rPr lang="en-US" sz="2800" b="1" dirty="0" err="1"/>
              <a:t>Doldurma</a:t>
            </a:r>
            <a:r>
              <a:rPr lang="en-US" sz="2800" b="1" dirty="0"/>
              <a:t> </a:t>
            </a:r>
            <a:r>
              <a:rPr lang="en-US" sz="2800" b="1" dirty="0" err="1"/>
              <a:t>Alıştırması</a:t>
            </a:r>
            <a:endParaRPr lang="el-CY" sz="2800" b="1" dirty="0"/>
          </a:p>
        </p:txBody>
      </p:sp>
    </p:spTree>
    <p:extLst>
      <p:ext uri="{BB962C8B-B14F-4D97-AF65-F5344CB8AC3E}">
        <p14:creationId xmlns:p14="http://schemas.microsoft.com/office/powerpoint/2010/main" val="70078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1595A6-30D1-E81C-9AD4-C0D6B3B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1F1F1F"/>
                </a:solidFill>
              </a:rPr>
              <a:t>F</a:t>
            </a:r>
            <a:r>
              <a:rPr lang="en-US" b="1" dirty="0" err="1">
                <a:solidFill>
                  <a:srgbClr val="1F1F1F"/>
                </a:solidFill>
              </a:rPr>
              <a:t>eslika</a:t>
            </a:r>
            <a:r>
              <a:rPr lang="tr-TR" b="1" dirty="0">
                <a:solidFill>
                  <a:srgbClr val="1F1F1F"/>
                </a:solidFill>
              </a:rPr>
              <a:t>n</a:t>
            </a:r>
            <a:endParaRPr lang="el-CY" dirty="0"/>
          </a:p>
        </p:txBody>
      </p:sp>
      <p:pic>
        <p:nvPicPr>
          <p:cNvPr id="10" name="Ηλεκτρονικά πολυμέσα 9" title="Gramofon - Feslikan [Bir Zamanlar Kıbrıs Dizi Müziği]">
            <a:hlinkClick r:id="" action="ppaction://media"/>
            <a:extLst>
              <a:ext uri="{FF2B5EF4-FFF2-40B4-BE49-F238E27FC236}">
                <a16:creationId xmlns:a16="http://schemas.microsoft.com/office/drawing/2014/main" id="{1AC2906F-DCC5-4B98-B795-457743E5FF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D8283F-1F9B-C5F4-6004-8EA6754F031B}"/>
              </a:ext>
            </a:extLst>
          </p:cNvPr>
          <p:cNvSpPr txBox="1"/>
          <p:nvPr/>
        </p:nvSpPr>
        <p:spPr>
          <a:xfrm>
            <a:off x="315682" y="347386"/>
            <a:ext cx="4789715" cy="61632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  <a:buNone/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Sensin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benim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sevgilim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Sensin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benim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sevgilim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gönlümde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açan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çiçeğim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gönlümde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açan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çiçeğim</a:t>
            </a:r>
            <a:endParaRPr lang="en-US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900"/>
              </a:spcAft>
              <a:buNone/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Kız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seni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görünca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oynar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yüreğim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Kız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seni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görünca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oynar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yüreğim</a:t>
            </a:r>
            <a:endParaRPr lang="en-US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900"/>
              </a:spcAft>
              <a:buNone/>
            </a:pP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Canımsın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feslikanımsın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ben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ayrılamam</a:t>
            </a:r>
            <a:b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Yârin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tatlı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dudağından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ayrı</a:t>
            </a:r>
            <a:r>
              <a:rPr lang="en-US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kalamam</a:t>
            </a:r>
            <a:endParaRPr lang="tr-TR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Yârin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endParaRPr lang="tr-TR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900"/>
              </a:spcAft>
              <a:buNone/>
            </a:pPr>
            <a:endParaRPr lang="tr-TR" b="1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ekerk</a:t>
            </a:r>
            <a:r>
              <a:rPr lang="tr-TR" b="1" dirty="0">
                <a:solidFill>
                  <a:srgbClr val="1F1F1F"/>
                </a:solidFill>
                <a:latin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saksısına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ekerk</a:t>
            </a:r>
            <a:r>
              <a:rPr lang="tr-TR" b="1" dirty="0">
                <a:solidFill>
                  <a:srgbClr val="1F1F1F"/>
                </a:solidFill>
                <a:latin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yâr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saksısına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dolandım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onun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arkasına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usul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dolandım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onun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arkasına</a:t>
            </a:r>
            <a:endParaRPr lang="en-US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Püf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deyip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üfledim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lambasına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Püf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deyip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üfledim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lambasına</a:t>
            </a:r>
            <a:endParaRPr lang="en-US" b="1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Yarın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endParaRPr lang="tr-TR" b="1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BF0E9-75E0-510B-F8F1-CB3C74022D6C}"/>
              </a:ext>
            </a:extLst>
          </p:cNvPr>
          <p:cNvSpPr txBox="1"/>
          <p:nvPr/>
        </p:nvSpPr>
        <p:spPr>
          <a:xfrm>
            <a:off x="6477004" y="2434189"/>
            <a:ext cx="5584363" cy="4108817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Canımsın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feslikanımsın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ben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Yarın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tatlı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dudağından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ayrı</a:t>
            </a:r>
            <a: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1F1F"/>
                </a:solidFill>
                <a:latin typeface="Arial" panose="020B0604020202020204" pitchFamily="34" charset="0"/>
              </a:rPr>
              <a:t>kalamam</a:t>
            </a:r>
            <a:br>
              <a:rPr lang="en-US" b="1" dirty="0">
                <a:solidFill>
                  <a:srgbClr val="1F1F1F"/>
                </a:solidFill>
                <a:latin typeface="Arial" panose="020B0604020202020204" pitchFamily="34" charset="0"/>
              </a:rPr>
            </a:br>
            <a:endParaRPr lang="tr-TR" b="1" dirty="0"/>
          </a:p>
          <a:p>
            <a:r>
              <a:rPr lang="en-US" b="1" dirty="0" err="1"/>
              <a:t>Feslikan</a:t>
            </a:r>
            <a:r>
              <a:rPr lang="en-US" b="1" dirty="0"/>
              <a:t> </a:t>
            </a:r>
            <a:r>
              <a:rPr lang="en-US" b="1" dirty="0" err="1"/>
              <a:t>takınmış</a:t>
            </a:r>
            <a:r>
              <a:rPr lang="en-US" b="1" dirty="0"/>
              <a:t> </a:t>
            </a:r>
            <a:r>
              <a:rPr lang="en-US" b="1" dirty="0" err="1"/>
              <a:t>yârim</a:t>
            </a:r>
            <a:r>
              <a:rPr lang="en-US" b="1" dirty="0"/>
              <a:t> </a:t>
            </a:r>
            <a:r>
              <a:rPr lang="en-US" b="1" dirty="0" err="1"/>
              <a:t>koynuna</a:t>
            </a:r>
            <a:br>
              <a:rPr lang="en-US" b="1" dirty="0"/>
            </a:br>
            <a:r>
              <a:rPr lang="en-US" b="1" dirty="0" err="1"/>
              <a:t>Feslikan</a:t>
            </a:r>
            <a:r>
              <a:rPr lang="en-US" b="1" dirty="0"/>
              <a:t> </a:t>
            </a:r>
            <a:r>
              <a:rPr lang="en-US" b="1" dirty="0" err="1"/>
              <a:t>takınmış</a:t>
            </a:r>
            <a:r>
              <a:rPr lang="en-US" b="1" dirty="0"/>
              <a:t> </a:t>
            </a:r>
            <a:r>
              <a:rPr lang="en-US" b="1" dirty="0" err="1"/>
              <a:t>yârim</a:t>
            </a:r>
            <a:r>
              <a:rPr lang="en-US" b="1" dirty="0"/>
              <a:t> </a:t>
            </a:r>
            <a:r>
              <a:rPr lang="en-US" b="1" dirty="0" err="1"/>
              <a:t>koynuna</a:t>
            </a:r>
            <a:br>
              <a:rPr lang="en-US" b="1" dirty="0"/>
            </a:br>
            <a:r>
              <a:rPr lang="en-US" b="1" dirty="0"/>
              <a:t>Bendo lira </a:t>
            </a:r>
            <a:r>
              <a:rPr lang="en-US" b="1" dirty="0" err="1"/>
              <a:t>bağlamış</a:t>
            </a:r>
            <a:r>
              <a:rPr lang="en-US" b="1" dirty="0"/>
              <a:t> </a:t>
            </a: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boynuna</a:t>
            </a:r>
            <a:br>
              <a:rPr lang="en-US" b="1" dirty="0"/>
            </a:br>
            <a:r>
              <a:rPr lang="en-US" b="1" dirty="0"/>
              <a:t>Bendo lira </a:t>
            </a:r>
            <a:r>
              <a:rPr lang="en-US" b="1" dirty="0" err="1"/>
              <a:t>bağlamış</a:t>
            </a:r>
            <a:r>
              <a:rPr lang="en-US" b="1" dirty="0"/>
              <a:t> </a:t>
            </a: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boynuna</a:t>
            </a:r>
            <a:endParaRPr lang="en-US" b="1" dirty="0"/>
          </a:p>
          <a:p>
            <a:r>
              <a:rPr lang="en-US" b="1" dirty="0" err="1"/>
              <a:t>Soyunup</a:t>
            </a:r>
            <a:r>
              <a:rPr lang="en-US" b="1" dirty="0"/>
              <a:t> da </a:t>
            </a:r>
            <a:r>
              <a:rPr lang="en-US" b="1" dirty="0" err="1"/>
              <a:t>girsem</a:t>
            </a:r>
            <a:r>
              <a:rPr lang="en-US" b="1" dirty="0"/>
              <a:t> yar</a:t>
            </a:r>
            <a:r>
              <a:rPr lang="tr-TR" b="1" dirty="0"/>
              <a:t>ı</a:t>
            </a:r>
            <a:r>
              <a:rPr lang="en-US" b="1" dirty="0"/>
              <a:t>n </a:t>
            </a:r>
            <a:r>
              <a:rPr lang="en-US" b="1" dirty="0" err="1"/>
              <a:t>goynuna</a:t>
            </a:r>
            <a:r>
              <a:rPr lang="en-US" b="1" dirty="0"/>
              <a:t>. </a:t>
            </a:r>
            <a:endParaRPr lang="tr-TR" b="1" dirty="0"/>
          </a:p>
          <a:p>
            <a:r>
              <a:rPr lang="en-US" b="1" dirty="0" err="1"/>
              <a:t>Soyunup</a:t>
            </a:r>
            <a:r>
              <a:rPr lang="en-US" b="1" dirty="0"/>
              <a:t> </a:t>
            </a:r>
            <a:r>
              <a:rPr lang="en-US" b="1" dirty="0" err="1"/>
              <a:t>uzansam</a:t>
            </a:r>
            <a:r>
              <a:rPr lang="en-US" b="1" dirty="0"/>
              <a:t> </a:t>
            </a:r>
            <a:r>
              <a:rPr lang="en-US" b="1" dirty="0" err="1"/>
              <a:t>pamuk</a:t>
            </a:r>
            <a:r>
              <a:rPr lang="en-US" b="1" dirty="0"/>
              <a:t> </a:t>
            </a:r>
            <a:r>
              <a:rPr lang="en-US" b="1" dirty="0" err="1"/>
              <a:t>goynuna</a:t>
            </a:r>
            <a:r>
              <a:rPr lang="en-US" b="1" dirty="0"/>
              <a:t>.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</a:rPr>
              <a:t>Canımsın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feslikanımsın</a:t>
            </a:r>
            <a:r>
              <a:rPr lang="en-US" b="1" dirty="0">
                <a:solidFill>
                  <a:srgbClr val="1F1F1F"/>
                </a:solidFill>
              </a:rPr>
              <a:t> ben </a:t>
            </a:r>
            <a:r>
              <a:rPr lang="en-US" b="1" dirty="0" err="1">
                <a:solidFill>
                  <a:srgbClr val="1F1F1F"/>
                </a:solidFill>
              </a:rPr>
              <a:t>ayrılamam</a:t>
            </a:r>
            <a:br>
              <a:rPr lang="en-US" b="1" dirty="0">
                <a:solidFill>
                  <a:srgbClr val="1F1F1F"/>
                </a:solidFill>
              </a:rPr>
            </a:br>
            <a:r>
              <a:rPr lang="en-US" b="1" dirty="0" err="1">
                <a:solidFill>
                  <a:srgbClr val="1F1F1F"/>
                </a:solidFill>
              </a:rPr>
              <a:t>Yarın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tatlı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dudağından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ayrı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kalamam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 err="1">
                <a:solidFill>
                  <a:srgbClr val="1F1F1F"/>
                </a:solidFill>
              </a:rPr>
              <a:t>Canımsın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feslikanımsın</a:t>
            </a:r>
            <a:r>
              <a:rPr lang="en-US" b="1" dirty="0">
                <a:solidFill>
                  <a:srgbClr val="1F1F1F"/>
                </a:solidFill>
              </a:rPr>
              <a:t> ben </a:t>
            </a:r>
            <a:r>
              <a:rPr lang="en-US" b="1" dirty="0" err="1">
                <a:solidFill>
                  <a:srgbClr val="1F1F1F"/>
                </a:solidFill>
              </a:rPr>
              <a:t>ayrılamam</a:t>
            </a:r>
            <a:br>
              <a:rPr lang="en-US" b="1" dirty="0">
                <a:solidFill>
                  <a:srgbClr val="1F1F1F"/>
                </a:solidFill>
              </a:rPr>
            </a:br>
            <a:r>
              <a:rPr lang="en-US" b="1" dirty="0" err="1">
                <a:solidFill>
                  <a:srgbClr val="1F1F1F"/>
                </a:solidFill>
              </a:rPr>
              <a:t>Yarın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tatlı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dudağından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ayrı</a:t>
            </a:r>
            <a:r>
              <a:rPr lang="en-US" b="1" dirty="0">
                <a:solidFill>
                  <a:srgbClr val="1F1F1F"/>
                </a:solidFill>
              </a:rPr>
              <a:t> </a:t>
            </a:r>
            <a:r>
              <a:rPr lang="en-US" b="1" dirty="0" err="1">
                <a:solidFill>
                  <a:srgbClr val="1F1F1F"/>
                </a:solidFill>
              </a:rPr>
              <a:t>kalamam</a:t>
            </a:r>
            <a:endParaRPr lang="tr-TR" b="1" dirty="0">
              <a:solidFill>
                <a:srgbClr val="1F1F1F"/>
              </a:solidFill>
            </a:endParaRPr>
          </a:p>
          <a:p>
            <a:pPr>
              <a:spcAft>
                <a:spcPts val="900"/>
              </a:spcAft>
            </a:pPr>
            <a:endParaRPr lang="tr-TR" sz="1200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1E57FA09-05A4-0DF5-7B1F-08554FB34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6509661" y="379780"/>
            <a:ext cx="1785253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3079C49A-07FD-8CE5-4079-DDF355954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8392887" y="379779"/>
            <a:ext cx="1785253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0CE0CEF6-A996-2C8B-93B9-12FEBEFD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10276114" y="379779"/>
            <a:ext cx="1785253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FDB79CE4-1870-2AFD-CBBA-6D228C45F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5344887" y="379779"/>
            <a:ext cx="925284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E9E6A75E-83FD-055E-48DB-1A1808C3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5388429" y="2486775"/>
            <a:ext cx="925284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🇨🇾 Dj Pietro Ft. Βασιλική Χατζηαδάμου - Ψιντρή Βασιλιτζιά μου Remake -  YouTube">
            <a:extLst>
              <a:ext uri="{FF2B5EF4-FFF2-40B4-BE49-F238E27FC236}">
                <a16:creationId xmlns:a16="http://schemas.microsoft.com/office/drawing/2014/main" id="{7000ABA1-CA80-7D58-1827-C032F1E6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0618" r="19678" b="2914"/>
          <a:stretch>
            <a:fillRect/>
          </a:stretch>
        </p:blipFill>
        <p:spPr bwMode="auto">
          <a:xfrm>
            <a:off x="5388429" y="4593772"/>
            <a:ext cx="925284" cy="188444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58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924</Words>
  <Application>Microsoft Office PowerPoint</Application>
  <PresentationFormat>Ευρεία οθόνη</PresentationFormat>
  <Paragraphs>104</Paragraphs>
  <Slides>26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Google Sans</vt:lpstr>
      <vt:lpstr>NotoSans-SemiBold</vt:lpstr>
      <vt:lpstr>Roboto</vt:lpstr>
      <vt:lpstr>Times New Roman</vt:lpstr>
      <vt:lpstr>TRT-Bold</vt:lpstr>
      <vt:lpstr>ui-sans-serif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Feslikan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114</cp:revision>
  <dcterms:created xsi:type="dcterms:W3CDTF">2025-12-08T18:04:06Z</dcterms:created>
  <dcterms:modified xsi:type="dcterms:W3CDTF">2025-12-28T17:20:56Z</dcterms:modified>
</cp:coreProperties>
</file>