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539" r:id="rId3"/>
    <p:sldId id="538" r:id="rId4"/>
    <p:sldId id="260" r:id="rId5"/>
    <p:sldId id="263" r:id="rId6"/>
    <p:sldId id="540" r:id="rId7"/>
    <p:sldId id="256" r:id="rId8"/>
    <p:sldId id="258" r:id="rId9"/>
    <p:sldId id="257" r:id="rId10"/>
    <p:sldId id="535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536" r:id="rId19"/>
    <p:sldId id="274" r:id="rId20"/>
    <p:sldId id="532" r:id="rId21"/>
    <p:sldId id="537" r:id="rId22"/>
    <p:sldId id="530" r:id="rId23"/>
    <p:sldId id="533" r:id="rId24"/>
    <p:sldId id="396" r:id="rId25"/>
    <p:sldId id="275" r:id="rId26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99DD9-DAE4-4BE5-8F91-A731FCC30EB6}" type="datetimeFigureOut">
              <a:rPr lang="el-CY" smtClean="0"/>
              <a:t>11/12/2025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E8EA6-39E0-4E02-AF74-9047C29BF9C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66003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E8EA6-39E0-4E02-AF74-9047C29BF9C2}" type="slidenum">
              <a:rPr lang="el-CY" smtClean="0"/>
              <a:t>7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7663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3F769F-11EE-A745-F4E2-66EEBBB11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57A5449-5BF8-F268-02B4-C216E6D6B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F6E07F-45B9-3D15-8E53-19684649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11/12/2025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B95C5AA-524F-1BC7-E898-86F5BB4A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AF32E5-3595-C396-51BC-74C9ECBF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1434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C3A7D-E5EC-20A2-B54F-1BC992D4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B7676A-10A3-5D68-C199-7E6E8A6E9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3A02277-6FD6-A914-A049-1AEF08FA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11/12/2025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CC914F-07A4-7BAF-F49E-CC826A97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B112B63-09B1-3A6B-E67F-60EF8439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037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7D97591-6762-2D49-E74E-073B459EE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FCBDC0D-EBF3-9CE8-4642-B5BD646EC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FF06AF-D977-A6C5-9F30-634194699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11/12/2025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88735A5-6D3F-3426-4794-947CB3AA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9DC329-A0E2-9EA6-FD91-157DB9B4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9249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88E4CE-FCE0-B66F-F7DB-870CE5F5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945405-43B8-67F6-4CE1-19E735B15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E930C64-F969-61D9-A73C-CC082F0B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11/12/2025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EE8C1A3-9D3B-E019-D03B-63F41CE6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14FCB6-E3AC-46E6-007B-5FE4835A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0265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64149D-BBF3-7044-9FCE-0CAD59D2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684ACDF-2880-7DFC-EB97-F0E0F57A6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79622C0-C700-CDBA-9652-5592D489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11/12/2025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921C8F-00C4-789C-A39C-EE75ADF2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8261F71-FADB-2159-E75E-7AD0EACB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3355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BA00FB-CEF4-F915-BC01-28493998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9F606D-025A-275E-39A8-CD0B8FA16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B481A27-CBCE-FF50-F8B7-DEAC43A57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2C71E63-2FF6-C7F3-0BD4-C16B98EE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11/12/2025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17D830F-E44C-E7C1-2F8C-A0C2B5FA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9ECEE89-389C-260C-D29A-31DD5F96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9732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45478E-FD04-1A39-A65F-663D4995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DE08A37-8F5F-3B1C-E804-4339EDDD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141F94F-64A2-9430-F6DD-2F0BCF49C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0FA25D6-676E-00A0-2DC1-74BF55B49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AF108C1-AAEA-C29D-4E95-6F3B9ABE7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3C84C18-1254-5EC6-1B79-EE759554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11/12/2025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1A8244D-D4AB-A092-39E5-1E975876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1078EBE-F15E-1696-4A7A-035D842A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3839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2EBCD6-4835-B10C-C549-3BA99775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24F3005-17ED-DFC4-86C5-64751463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11/12/2025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42B4955-525D-1482-5392-B353A05B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2514E3B-431D-D7EC-4E0B-748AAED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3586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EB0A801-5F63-1544-4F84-F05C2064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11/12/2025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D2C8680-D409-ADE4-DCF8-685C7593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CC6752B-73F2-817A-BCB4-206619EC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5239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F78765-B1A9-31BE-D703-049A6A75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00918A-14FD-A6EF-22E5-348EEF60B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BF80299-74DF-BF28-43C9-6DF527C93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1FF0EC0-4808-3BD6-9B87-3F2165FF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11/12/2025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4254DF9-7AED-4DAE-C565-C04D2B4F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023F006-5AA3-55F1-D560-C521511D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580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91EA76-ECB2-A871-0297-EDE6815E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F8789F6-AC3D-6FC5-5BFE-31ACDB8F3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D5807F8-B188-563C-9134-AAB35D64F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9F59471-237B-7B0C-923C-DF8EA8BD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56E-280D-4A14-9727-5B4C67B97D4F}" type="datetimeFigureOut">
              <a:rPr lang="el-CY" smtClean="0"/>
              <a:t>11/12/2025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54D71C8-A34D-E5FE-E0C4-1FBC9082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FCC264B-8AA3-A440-4F51-34FF892C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2549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6D1B28D-6853-60D3-7327-2AAE41A4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83916F-DA95-937A-69E9-60D77D0E2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0E4646-2639-F5A8-7E80-D4CC66B1B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EE256E-280D-4A14-9727-5B4C67B97D4F}" type="datetimeFigureOut">
              <a:rPr lang="el-CY" smtClean="0"/>
              <a:t>11/12/2025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80DCDD1-FDE2-8095-5A4C-6F75BE983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D6289E-5802-7476-0C0A-18C2395F4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59A41B-57F7-4516-920B-5C1905C7EC5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9550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lyrics.com/lyrics/iremderici/benteksizhepiniz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lyrics.com/lyrics/iremderici/benteksizhepiniz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ZdvBPRJ3qw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32329DE-B297-52CC-45F3-3B6DCA4D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12115800" cy="685800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D569A7E-8609-132D-E4FA-190F980C978C}"/>
              </a:ext>
            </a:extLst>
          </p:cNvPr>
          <p:cNvSpPr/>
          <p:nvPr/>
        </p:nvSpPr>
        <p:spPr>
          <a:xfrm>
            <a:off x="8044542" y="925287"/>
            <a:ext cx="4147457" cy="1208314"/>
          </a:xfrm>
          <a:prstGeom prst="round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/>
          </a:p>
          <a:p>
            <a:pPr algn="ctr"/>
            <a:r>
              <a:rPr lang="tr-TR" sz="3200" b="1" dirty="0"/>
              <a:t>Türkçe Öğrenelim!</a:t>
            </a:r>
            <a:endParaRPr lang="el-GR" sz="3200" b="1" dirty="0"/>
          </a:p>
          <a:p>
            <a:pPr algn="ctr"/>
            <a:r>
              <a:rPr lang="el-GR" sz="1400" b="1" dirty="0" err="1">
                <a:solidFill>
                  <a:srgbClr val="303133"/>
                </a:solidFill>
                <a:latin typeface="Roboto" panose="02000000000000000000" pitchFamily="2" charset="0"/>
              </a:rPr>
              <a:t>Δρ</a:t>
            </a:r>
            <a:r>
              <a:rPr lang="el-GR" sz="1400" b="1" dirty="0">
                <a:solidFill>
                  <a:srgbClr val="303133"/>
                </a:solidFill>
                <a:latin typeface="Roboto" panose="02000000000000000000" pitchFamily="2" charset="0"/>
              </a:rPr>
              <a:t> Ελένη Χαραλάμπους</a:t>
            </a:r>
            <a:endParaRPr lang="en-US" sz="1400" b="1" dirty="0">
              <a:solidFill>
                <a:srgbClr val="303133"/>
              </a:solidFill>
              <a:latin typeface="Roboto" panose="02000000000000000000" pitchFamily="2" charset="0"/>
            </a:endParaRPr>
          </a:p>
          <a:p>
            <a:pPr algn="ctr"/>
            <a:endParaRPr lang="tr-TR" sz="40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69AF02CE-0A1C-00F9-AB53-E9DEA1D7C22C}"/>
              </a:ext>
            </a:extLst>
          </p:cNvPr>
          <p:cNvSpPr/>
          <p:nvPr/>
        </p:nvSpPr>
        <p:spPr>
          <a:xfrm>
            <a:off x="152399" y="5867400"/>
            <a:ext cx="11800115" cy="838200"/>
          </a:xfrm>
          <a:prstGeom prst="round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/>
          </a:p>
          <a:p>
            <a:r>
              <a:rPr lang="en-US" sz="2800" b="1" dirty="0" err="1"/>
              <a:t>Dinleme</a:t>
            </a:r>
            <a:r>
              <a:rPr lang="en-US" sz="2800" b="1" dirty="0"/>
              <a:t> </a:t>
            </a:r>
            <a:r>
              <a:rPr lang="en-US" sz="2800" b="1" dirty="0" err="1"/>
              <a:t>yeteneğini</a:t>
            </a:r>
            <a:r>
              <a:rPr lang="en-US" sz="2800" b="1" dirty="0"/>
              <a:t> </a:t>
            </a:r>
            <a:r>
              <a:rPr lang="en-US" sz="2800" b="1" dirty="0" err="1"/>
              <a:t>geliştirmek</a:t>
            </a:r>
            <a:r>
              <a:rPr lang="en-US" sz="2800" b="1" dirty="0"/>
              <a:t>_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"Ben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hepiniz"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şarkı sözleri</a:t>
            </a:r>
            <a:r>
              <a:rPr lang="tr-TR" sz="2800" b="1" dirty="0"/>
              <a:t>  </a:t>
            </a:r>
            <a:br>
              <a:rPr lang="en-US" b="1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US" b="1" dirty="0">
              <a:solidFill>
                <a:srgbClr val="467886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53656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E8CC7-71A1-E040-D931-899CBBC3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70C67F2-0A81-B6BD-1E8D-8F666AF6EA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66" r="15883" b="4775"/>
          <a:stretch>
            <a:fillRect/>
          </a:stretch>
        </p:blipFill>
        <p:spPr>
          <a:xfrm>
            <a:off x="729343" y="93209"/>
            <a:ext cx="11038113" cy="6590620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6347D55C-BFD8-0C07-1049-571A9AF1538B}"/>
              </a:ext>
            </a:extLst>
          </p:cNvPr>
          <p:cNvSpPr/>
          <p:nvPr/>
        </p:nvSpPr>
        <p:spPr>
          <a:xfrm>
            <a:off x="2242456" y="3984172"/>
            <a:ext cx="8512629" cy="1099457"/>
          </a:xfrm>
          <a:prstGeom prst="round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/>
              <a:t>Sözdizimi</a:t>
            </a:r>
            <a:r>
              <a:rPr lang="en-US" sz="4400" b="1" dirty="0"/>
              <a:t> 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205254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E8A0359F-0C24-D1F3-056A-ABF4468A9F19}"/>
              </a:ext>
            </a:extLst>
          </p:cNvPr>
          <p:cNvSpPr/>
          <p:nvPr/>
        </p:nvSpPr>
        <p:spPr>
          <a:xfrm>
            <a:off x="375558" y="1041035"/>
            <a:ext cx="3450771" cy="3058886"/>
          </a:xfrm>
          <a:prstGeom prst="wedgeEllipse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 </a:t>
            </a:r>
            <a:r>
              <a:rPr lang="tr-TR" sz="4000" b="1" dirty="0"/>
              <a:t>D</a:t>
            </a:r>
            <a:r>
              <a:rPr lang="en-US" sz="4000" b="1" dirty="0" err="1"/>
              <a:t>erslere</a:t>
            </a:r>
            <a:r>
              <a:rPr lang="en-US" sz="4000" b="1" dirty="0"/>
              <a:t> </a:t>
            </a:r>
            <a:r>
              <a:rPr lang="en-US" sz="4000" b="1" dirty="0" err="1"/>
              <a:t>yazılmayı</a:t>
            </a:r>
            <a:r>
              <a:rPr lang="en-US" sz="4000" b="1" dirty="0"/>
              <a:t> </a:t>
            </a:r>
            <a:r>
              <a:rPr lang="en-US" sz="4000" b="1" dirty="0" err="1"/>
              <a:t>unutma</a:t>
            </a:r>
            <a:r>
              <a:rPr lang="tr-TR" sz="4000" b="1" dirty="0"/>
              <a:t>!</a:t>
            </a:r>
            <a:endParaRPr lang="el-CY" sz="4000" b="1" dirty="0"/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8CDD6F30-D9D6-E073-709F-AEFD36094A6F}"/>
              </a:ext>
            </a:extLst>
          </p:cNvPr>
          <p:cNvSpPr/>
          <p:nvPr/>
        </p:nvSpPr>
        <p:spPr>
          <a:xfrm>
            <a:off x="4114802" y="66764"/>
            <a:ext cx="2982684" cy="2503714"/>
          </a:xfrm>
          <a:prstGeom prst="wedgeEllipse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 </a:t>
            </a:r>
            <a:r>
              <a:rPr lang="tr-TR" sz="4400" b="1" dirty="0"/>
              <a:t>O</a:t>
            </a:r>
            <a:r>
              <a:rPr lang="en-US" sz="4400" b="1" dirty="0"/>
              <a:t>kula </a:t>
            </a:r>
            <a:r>
              <a:rPr lang="en-US" sz="4400" b="1" dirty="0" err="1"/>
              <a:t>yazıl</a:t>
            </a:r>
            <a:r>
              <a:rPr lang="tr-TR" sz="4400" b="1" dirty="0"/>
              <a:t>dı.</a:t>
            </a:r>
            <a:endParaRPr lang="el-CY" sz="4400" b="1" dirty="0"/>
          </a:p>
        </p:txBody>
      </p:sp>
      <p:pic>
        <p:nvPicPr>
          <p:cNvPr id="1026" name="Picture 2" descr="Okula Başlama Mesajları ve Sözleri">
            <a:extLst>
              <a:ext uri="{FF2B5EF4-FFF2-40B4-BE49-F238E27FC236}">
                <a16:creationId xmlns:a16="http://schemas.microsoft.com/office/drawing/2014/main" id="{991EEF80-91C7-A16F-9F62-18045B182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9184"/>
          <a:stretch>
            <a:fillRect/>
          </a:stretch>
        </p:blipFill>
        <p:spPr bwMode="auto">
          <a:xfrm>
            <a:off x="7565573" y="284300"/>
            <a:ext cx="3921800" cy="509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95E83-B14D-9637-D92E-FA6F6E8DF875}"/>
              </a:ext>
            </a:extLst>
          </p:cNvPr>
          <p:cNvSpPr txBox="1"/>
          <p:nvPr/>
        </p:nvSpPr>
        <p:spPr>
          <a:xfrm>
            <a:off x="7565574" y="5650370"/>
            <a:ext cx="39218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sz="1800" i="0" dirty="0">
                <a:solidFill>
                  <a:srgbClr val="0A0A0A"/>
                </a:solidFill>
                <a:effectLst/>
                <a:latin typeface="Google Sans"/>
              </a:rPr>
              <a:t>y</a:t>
            </a:r>
            <a:r>
              <a:rPr lang="tr-TR" sz="1800" dirty="0">
                <a:solidFill>
                  <a:srgbClr val="0A0A0A"/>
                </a:solidFill>
                <a:latin typeface="Google Sans"/>
              </a:rPr>
              <a:t>azılmak </a:t>
            </a:r>
            <a:r>
              <a:rPr lang="en-US" sz="1800" dirty="0">
                <a:solidFill>
                  <a:srgbClr val="0A0A0A"/>
                </a:solidFill>
                <a:latin typeface="Google Sans"/>
              </a:rPr>
              <a:t>&amp; </a:t>
            </a:r>
            <a:r>
              <a:rPr lang="el-GR" sz="1800" dirty="0">
                <a:solidFill>
                  <a:srgbClr val="0A0A0A"/>
                </a:solidFill>
                <a:latin typeface="Google Sans"/>
              </a:rPr>
              <a:t>δοτική </a:t>
            </a:r>
            <a:endParaRPr lang="en-US" dirty="0">
              <a:solidFill>
                <a:srgbClr val="0A0A0A"/>
              </a:solidFill>
              <a:latin typeface="Google Sans"/>
            </a:endParaRPr>
          </a:p>
          <a:p>
            <a:r>
              <a:rPr lang="tr-TR" sz="180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sz="1800" dirty="0">
                <a:solidFill>
                  <a:srgbClr val="0A0A0A"/>
                </a:solidFill>
                <a:latin typeface="Google Sans"/>
              </a:rPr>
              <a:t>k</a:t>
            </a:r>
            <a:r>
              <a:rPr lang="tr-TR" sz="1800" dirty="0">
                <a:solidFill>
                  <a:srgbClr val="0A0A0A"/>
                </a:solidFill>
                <a:latin typeface="Google Sans"/>
              </a:rPr>
              <a:t>imseyi </a:t>
            </a:r>
            <a:r>
              <a:rPr lang="tr-TR" sz="1800" i="0" dirty="0">
                <a:solidFill>
                  <a:srgbClr val="0A0A0A"/>
                </a:solidFill>
                <a:effectLst/>
                <a:latin typeface="Google Sans"/>
              </a:rPr>
              <a:t>takmamak </a:t>
            </a:r>
            <a:r>
              <a:rPr lang="el-GR" sz="1800" i="0" dirty="0">
                <a:solidFill>
                  <a:srgbClr val="0A0A0A"/>
                </a:solidFill>
                <a:effectLst/>
                <a:latin typeface="Google Sans"/>
              </a:rPr>
              <a:t> :</a:t>
            </a:r>
            <a:r>
              <a:rPr lang="tr-TR" sz="180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l-GR" sz="1800" dirty="0">
                <a:solidFill>
                  <a:srgbClr val="0A0A0A"/>
                </a:solidFill>
                <a:latin typeface="Google Sans"/>
              </a:rPr>
              <a:t>δεν υπολογίζω κανέναν</a:t>
            </a:r>
            <a:endParaRPr lang="en-US" sz="1800" dirty="0">
              <a:solidFill>
                <a:srgbClr val="0A0A0A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963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8DD36-EF55-5BBA-8731-470B76992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853F88E-5A7D-6793-1CCB-E8A7459684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66" r="15883" b="4775"/>
          <a:stretch>
            <a:fillRect/>
          </a:stretch>
        </p:blipFill>
        <p:spPr>
          <a:xfrm>
            <a:off x="729343" y="93209"/>
            <a:ext cx="11038113" cy="6590620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2A58B47-8F32-D39E-AADC-64A1D4009852}"/>
              </a:ext>
            </a:extLst>
          </p:cNvPr>
          <p:cNvSpPr/>
          <p:nvPr/>
        </p:nvSpPr>
        <p:spPr>
          <a:xfrm>
            <a:off x="2242456" y="3984172"/>
            <a:ext cx="8512629" cy="1099457"/>
          </a:xfrm>
          <a:prstGeom prst="round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Bir </a:t>
            </a:r>
            <a:r>
              <a:rPr lang="en-US" sz="4400" b="1" dirty="0" err="1"/>
              <a:t>tartışma</a:t>
            </a:r>
            <a:r>
              <a:rPr lang="en-US" sz="4400" b="1" dirty="0"/>
              <a:t> </a:t>
            </a:r>
            <a:r>
              <a:rPr lang="en-US" sz="4400" b="1" dirty="0" err="1"/>
              <a:t>esnasında</a:t>
            </a:r>
            <a:endParaRPr lang="el-CY" sz="4400" b="1" dirty="0"/>
          </a:p>
        </p:txBody>
      </p:sp>
    </p:spTree>
    <p:extLst>
      <p:ext uri="{BB962C8B-B14F-4D97-AF65-F5344CB8AC3E}">
        <p14:creationId xmlns:p14="http://schemas.microsoft.com/office/powerpoint/2010/main" val="234191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7E53E09A-AC1A-B6F4-6BB0-7ED9C3F362E0}"/>
              </a:ext>
            </a:extLst>
          </p:cNvPr>
          <p:cNvSpPr/>
          <p:nvPr/>
        </p:nvSpPr>
        <p:spPr>
          <a:xfrm rot="396583">
            <a:off x="962669" y="174098"/>
            <a:ext cx="8235641" cy="507274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 Instagram </a:t>
            </a:r>
            <a:r>
              <a:rPr lang="en-US" sz="2800" dirty="0" err="1">
                <a:solidFill>
                  <a:schemeClr val="tx1"/>
                </a:solidFill>
              </a:rPr>
              <a:t>doğru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kullanıldığında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güçlü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araç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olabilirken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kontrolsüz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bilinçsiz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kullanım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ciddi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psikolojik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sosyal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sorunlara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yol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açabilir</a:t>
            </a:r>
            <a:r>
              <a:rPr lang="tr-TR" sz="2800" dirty="0">
                <a:solidFill>
                  <a:schemeClr val="tx1"/>
                </a:solidFill>
              </a:rPr>
              <a:t>.</a:t>
            </a:r>
            <a:r>
              <a:rPr lang="en-US" sz="2800" dirty="0">
                <a:solidFill>
                  <a:schemeClr val="tx1"/>
                </a:solidFill>
              </a:rPr>
              <a:t>Senin </a:t>
            </a:r>
            <a:r>
              <a:rPr lang="tr-TR" sz="2800" dirty="0">
                <a:solidFill>
                  <a:schemeClr val="tx1"/>
                </a:solidFill>
              </a:rPr>
              <a:t>f</a:t>
            </a:r>
            <a:r>
              <a:rPr lang="en-US" sz="2800" dirty="0" err="1">
                <a:solidFill>
                  <a:schemeClr val="tx1"/>
                </a:solidFill>
              </a:rPr>
              <a:t>ikrin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n</a:t>
            </a:r>
            <a:r>
              <a:rPr lang="en-US" sz="2800" dirty="0" err="1">
                <a:solidFill>
                  <a:schemeClr val="tx1"/>
                </a:solidFill>
              </a:rPr>
              <a:t>edir</a:t>
            </a:r>
            <a:r>
              <a:rPr lang="en-US" sz="2800" dirty="0">
                <a:solidFill>
                  <a:schemeClr val="tx1"/>
                </a:solidFill>
              </a:rPr>
              <a:t>? </a:t>
            </a:r>
            <a:endParaRPr lang="el-CY" sz="2800" dirty="0">
              <a:solidFill>
                <a:schemeClr val="tx1"/>
              </a:solidFill>
            </a:endParaRPr>
          </a:p>
          <a:p>
            <a:pPr algn="ctr"/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E57FC-3D84-74A1-9AC8-656444E594EE}"/>
              </a:ext>
            </a:extLst>
          </p:cNvPr>
          <p:cNvSpPr txBox="1"/>
          <p:nvPr/>
        </p:nvSpPr>
        <p:spPr>
          <a:xfrm>
            <a:off x="5878286" y="7406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CY" dirty="0"/>
          </a:p>
        </p:txBody>
      </p:sp>
      <p:pic>
        <p:nvPicPr>
          <p:cNvPr id="1026" name="Picture 2" descr="hamna 🤍🌙 | No words for her beauty!💗 We all love @sajalaly ☁️🪄 Our  shinning 🌟 I was working on this and suddenly the weather changed and it  rained... | Instagram">
            <a:extLst>
              <a:ext uri="{FF2B5EF4-FFF2-40B4-BE49-F238E27FC236}">
                <a16:creationId xmlns:a16="http://schemas.microsoft.com/office/drawing/2014/main" id="{81FD664D-328A-9802-2D76-7FDBF279D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449" y="38388"/>
            <a:ext cx="204787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gram animation Images - Free Download on Freepik">
            <a:extLst>
              <a:ext uri="{FF2B5EF4-FFF2-40B4-BE49-F238E27FC236}">
                <a16:creationId xmlns:a16="http://schemas.microsoft.com/office/drawing/2014/main" id="{57167DCE-2B43-16AB-2F06-E876D2C1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449" y="2226487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tagram logo icon., text, logo png | PNGEgg">
            <a:extLst>
              <a:ext uri="{FF2B5EF4-FFF2-40B4-BE49-F238E27FC236}">
                <a16:creationId xmlns:a16="http://schemas.microsoft.com/office/drawing/2014/main" id="{2232F958-E6E8-8032-5D99-30DA5F746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320" y="4414586"/>
            <a:ext cx="2464254" cy="22365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50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133B9-64CD-0759-2C2D-1A94E8123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E388977-56D1-570E-52B0-8900008D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66" r="15883" b="4775"/>
          <a:stretch>
            <a:fillRect/>
          </a:stretch>
        </p:blipFill>
        <p:spPr>
          <a:xfrm>
            <a:off x="729343" y="93209"/>
            <a:ext cx="11038113" cy="6590620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EDC8F6D-535D-C1D7-3F3F-82FE905D07E0}"/>
              </a:ext>
            </a:extLst>
          </p:cNvPr>
          <p:cNvSpPr/>
          <p:nvPr/>
        </p:nvSpPr>
        <p:spPr>
          <a:xfrm>
            <a:off x="1992084" y="3690257"/>
            <a:ext cx="8512629" cy="1099457"/>
          </a:xfrm>
          <a:prstGeom prst="round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Bilimsel</a:t>
            </a:r>
            <a:r>
              <a:rPr lang="en-US" sz="4000" b="1" dirty="0"/>
              <a:t> Makale Okuma</a:t>
            </a:r>
            <a:r>
              <a:rPr lang="tr-TR" sz="4000" b="1" dirty="0"/>
              <a:t>sı</a:t>
            </a:r>
            <a:r>
              <a:rPr lang="en-US" sz="4000" b="1" dirty="0"/>
              <a:t> </a:t>
            </a:r>
            <a:endParaRPr lang="el-CY" sz="4000" b="1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75BB89A-C8E4-9F87-1712-C8D0FCD96B49}"/>
              </a:ext>
            </a:extLst>
          </p:cNvPr>
          <p:cNvSpPr/>
          <p:nvPr/>
        </p:nvSpPr>
        <p:spPr>
          <a:xfrm>
            <a:off x="2950028" y="5943600"/>
            <a:ext cx="8512629" cy="489857"/>
          </a:xfrm>
          <a:prstGeom prst="round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>
                <a:solidFill>
                  <a:srgbClr val="212529"/>
                </a:solidFill>
                <a:latin typeface="Poppins" panose="00000500000000000000" pitchFamily="2" charset="0"/>
              </a:rPr>
              <a:t>Oktay, E., </a:t>
            </a:r>
            <a:r>
              <a:rPr lang="en-US" sz="1100" dirty="0" err="1">
                <a:solidFill>
                  <a:srgbClr val="212529"/>
                </a:solidFill>
                <a:latin typeface="Poppins" panose="00000500000000000000" pitchFamily="2" charset="0"/>
              </a:rPr>
              <a:t>Özgenç</a:t>
            </a:r>
            <a:r>
              <a:rPr lang="en-US" sz="1100" dirty="0">
                <a:solidFill>
                  <a:srgbClr val="212529"/>
                </a:solidFill>
                <a:latin typeface="Poppins" panose="00000500000000000000" pitchFamily="2" charset="0"/>
              </a:rPr>
              <a:t> Osmanoğlu, E., &amp; Yıldırım, E. (2021). SOSYAL MEDYANIN HAYATIMIZDAKİ YERİ VE DAVRANIŞLARIMIZA OLAN ETKİSİNİN ARAŞTIRILMASI: ERZURUM ÖRNEĞİ. </a:t>
            </a:r>
            <a:r>
              <a:rPr lang="en-US" sz="1100" i="1" dirty="0">
                <a:solidFill>
                  <a:srgbClr val="212529"/>
                </a:solidFill>
                <a:latin typeface="Poppins" panose="00000500000000000000" pitchFamily="2" charset="0"/>
              </a:rPr>
              <a:t>EKEV </a:t>
            </a:r>
            <a:r>
              <a:rPr lang="en-US" sz="1100" i="1" dirty="0" err="1">
                <a:solidFill>
                  <a:srgbClr val="212529"/>
                </a:solidFill>
                <a:latin typeface="Poppins" panose="00000500000000000000" pitchFamily="2" charset="0"/>
              </a:rPr>
              <a:t>Akademi</a:t>
            </a:r>
            <a:r>
              <a:rPr lang="en-US" sz="1100" i="1" dirty="0">
                <a:solidFill>
                  <a:srgbClr val="212529"/>
                </a:solidFill>
                <a:latin typeface="Poppins" panose="00000500000000000000" pitchFamily="2" charset="0"/>
              </a:rPr>
              <a:t> </a:t>
            </a:r>
            <a:r>
              <a:rPr lang="en-US" sz="1100" i="1" dirty="0" err="1">
                <a:solidFill>
                  <a:srgbClr val="212529"/>
                </a:solidFill>
                <a:latin typeface="Poppins" panose="00000500000000000000" pitchFamily="2" charset="0"/>
              </a:rPr>
              <a:t>Dergisi</a:t>
            </a:r>
            <a:r>
              <a:rPr lang="en-US" sz="1100" dirty="0">
                <a:solidFill>
                  <a:srgbClr val="212529"/>
                </a:solidFill>
                <a:latin typeface="Poppins" panose="00000500000000000000" pitchFamily="2" charset="0"/>
              </a:rPr>
              <a:t>(</a:t>
            </a:r>
            <a:r>
              <a:rPr lang="en-US" sz="1100" i="1" dirty="0">
                <a:solidFill>
                  <a:srgbClr val="212529"/>
                </a:solidFill>
                <a:latin typeface="Poppins" panose="00000500000000000000" pitchFamily="2" charset="0"/>
              </a:rPr>
              <a:t>88</a:t>
            </a:r>
            <a:r>
              <a:rPr lang="en-US" sz="1100" dirty="0">
                <a:solidFill>
                  <a:srgbClr val="212529"/>
                </a:solidFill>
                <a:latin typeface="Poppins" panose="00000500000000000000" pitchFamily="2" charset="0"/>
              </a:rPr>
              <a:t>), 119-136.</a:t>
            </a:r>
            <a:endParaRPr lang="el-CY" sz="1100" dirty="0"/>
          </a:p>
        </p:txBody>
      </p:sp>
    </p:spTree>
    <p:extLst>
      <p:ext uri="{BB962C8B-B14F-4D97-AF65-F5344CB8AC3E}">
        <p14:creationId xmlns:p14="http://schemas.microsoft.com/office/powerpoint/2010/main" val="190743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95535F-9DAF-DFE7-F904-AC3454F43912}"/>
              </a:ext>
            </a:extLst>
          </p:cNvPr>
          <p:cNvSpPr txBox="1"/>
          <p:nvPr/>
        </p:nvSpPr>
        <p:spPr>
          <a:xfrm>
            <a:off x="315685" y="678320"/>
            <a:ext cx="10613572" cy="55879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/>
              <a:t>Youtube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%55’i Google </a:t>
            </a:r>
            <a:r>
              <a:rPr lang="en-US" sz="2000" b="1" dirty="0" err="1"/>
              <a:t>uygulamalarını</a:t>
            </a:r>
            <a:r>
              <a:rPr lang="en-US" sz="2000" b="1" dirty="0"/>
              <a:t> </a:t>
            </a:r>
            <a:r>
              <a:rPr lang="en-US" sz="2000" b="1" dirty="0" err="1"/>
              <a:t>kullanırken</a:t>
            </a:r>
            <a:r>
              <a:rPr lang="en-US" sz="2000" b="1" dirty="0"/>
              <a:t>, %72’si Twitter </a:t>
            </a:r>
            <a:r>
              <a:rPr lang="en-US" sz="2000" b="1" dirty="0" err="1"/>
              <a:t>ve</a:t>
            </a:r>
            <a:r>
              <a:rPr lang="en-US" sz="2000" b="1" dirty="0"/>
              <a:t> %86’sı Snap chat </a:t>
            </a:r>
            <a:r>
              <a:rPr lang="en-US" sz="2000" b="1" dirty="0" err="1"/>
              <a:t>kullanmamaktadır</a:t>
            </a:r>
            <a:r>
              <a:rPr lang="en-US" sz="2000" b="1" dirty="0"/>
              <a:t>. </a:t>
            </a:r>
            <a:r>
              <a:rPr lang="en-US" sz="2000" b="1" dirty="0" err="1"/>
              <a:t>Ankete</a:t>
            </a:r>
            <a:r>
              <a:rPr lang="en-US" sz="2000" b="1" dirty="0"/>
              <a:t> </a:t>
            </a:r>
            <a:r>
              <a:rPr lang="en-US" sz="2000" b="1" dirty="0" err="1"/>
              <a:t>cevap</a:t>
            </a:r>
            <a:r>
              <a:rPr lang="en-US" sz="2000" b="1" dirty="0"/>
              <a:t> </a:t>
            </a:r>
            <a:r>
              <a:rPr lang="en-US" sz="2000" b="1" dirty="0" err="1"/>
              <a:t>verenlerin</a:t>
            </a:r>
            <a:r>
              <a:rPr lang="en-US" sz="2000" b="1" dirty="0"/>
              <a:t>, %81’i </a:t>
            </a:r>
            <a:r>
              <a:rPr lang="en-US" sz="2000" b="1" dirty="0" err="1"/>
              <a:t>sık</a:t>
            </a:r>
            <a:r>
              <a:rPr lang="en-US" sz="2000" b="1" dirty="0"/>
              <a:t> </a:t>
            </a:r>
            <a:r>
              <a:rPr lang="en-US" sz="2000" b="1" dirty="0" err="1"/>
              <a:t>sık</a:t>
            </a:r>
            <a:r>
              <a:rPr lang="en-US" sz="2000" b="1" dirty="0"/>
              <a:t> cep </a:t>
            </a:r>
            <a:r>
              <a:rPr lang="en-US" sz="2000" b="1" dirty="0" err="1"/>
              <a:t>telefonu</a:t>
            </a:r>
            <a:r>
              <a:rPr lang="en-US" sz="2000" b="1" dirty="0"/>
              <a:t> </a:t>
            </a:r>
            <a:r>
              <a:rPr lang="en-US" sz="2000" b="1" dirty="0" err="1"/>
              <a:t>ile</a:t>
            </a:r>
            <a:r>
              <a:rPr lang="en-US" sz="2000" b="1" dirty="0"/>
              <a:t> </a:t>
            </a:r>
            <a:r>
              <a:rPr lang="en-US" sz="2000" b="1" dirty="0" err="1"/>
              <a:t>sosyal</a:t>
            </a:r>
            <a:r>
              <a:rPr lang="en-US" sz="2000" b="1" dirty="0"/>
              <a:t> </a:t>
            </a:r>
            <a:r>
              <a:rPr lang="en-US" sz="2000" b="1" dirty="0" err="1"/>
              <a:t>medyaya</a:t>
            </a:r>
            <a:r>
              <a:rPr lang="en-US" sz="2000" b="1" dirty="0"/>
              <a:t> </a:t>
            </a:r>
            <a:r>
              <a:rPr lang="en-US" sz="2000" b="1" dirty="0" err="1"/>
              <a:t>erişim</a:t>
            </a:r>
            <a:r>
              <a:rPr lang="en-US" sz="2000" b="1" dirty="0"/>
              <a:t> </a:t>
            </a:r>
            <a:r>
              <a:rPr lang="en-US" sz="2000" b="1" dirty="0" err="1"/>
              <a:t>sağlarken</a:t>
            </a:r>
            <a:r>
              <a:rPr lang="en-US" sz="2000" b="1" dirty="0"/>
              <a:t>, %52’si </a:t>
            </a:r>
            <a:r>
              <a:rPr lang="en-US" sz="2000" b="1" dirty="0" err="1"/>
              <a:t>dizüstü</a:t>
            </a:r>
            <a:r>
              <a:rPr lang="en-US" sz="2000" b="1" dirty="0"/>
              <a:t> </a:t>
            </a:r>
            <a:r>
              <a:rPr lang="en-US" sz="2000" b="1" dirty="0" err="1"/>
              <a:t>bilgisayar</a:t>
            </a:r>
            <a:r>
              <a:rPr lang="en-US" sz="2000" b="1" dirty="0"/>
              <a:t> </a:t>
            </a:r>
            <a:r>
              <a:rPr lang="en-US" sz="2000" b="1" dirty="0" err="1"/>
              <a:t>ile</a:t>
            </a:r>
            <a:r>
              <a:rPr lang="en-US" sz="2000" b="1" dirty="0"/>
              <a:t> </a:t>
            </a:r>
            <a:r>
              <a:rPr lang="en-US" sz="2000" b="1" dirty="0" err="1"/>
              <a:t>sosyal</a:t>
            </a:r>
            <a:r>
              <a:rPr lang="en-US" sz="2000" b="1" dirty="0"/>
              <a:t> </a:t>
            </a:r>
            <a:r>
              <a:rPr lang="en-US" sz="2000" b="1" dirty="0" err="1"/>
              <a:t>medyaya</a:t>
            </a:r>
            <a:r>
              <a:rPr lang="en-US" sz="2000" b="1" dirty="0"/>
              <a:t> </a:t>
            </a:r>
            <a:r>
              <a:rPr lang="en-US" sz="2000" b="1" dirty="0" err="1"/>
              <a:t>erişim</a:t>
            </a:r>
            <a:r>
              <a:rPr lang="en-US" sz="2000" b="1" dirty="0"/>
              <a:t> </a:t>
            </a:r>
            <a:r>
              <a:rPr lang="en-US" sz="2000" b="1" dirty="0" err="1"/>
              <a:t>sağlama</a:t>
            </a:r>
            <a:r>
              <a:rPr lang="en-US" sz="2000" b="1" dirty="0"/>
              <a:t> </a:t>
            </a:r>
            <a:r>
              <a:rPr lang="en-US" sz="2000" b="1" dirty="0" err="1"/>
              <a:t>maktadır</a:t>
            </a:r>
            <a:r>
              <a:rPr lang="en-US" sz="2000" b="1" dirty="0"/>
              <a:t>. </a:t>
            </a:r>
            <a:r>
              <a:rPr lang="en-US" sz="2000" b="1" dirty="0" err="1"/>
              <a:t>Kişilerin</a:t>
            </a:r>
            <a:r>
              <a:rPr lang="en-US" sz="2000" b="1" dirty="0"/>
              <a:t> %49’u </a:t>
            </a:r>
            <a:r>
              <a:rPr lang="en-US" sz="2000" b="1" dirty="0" err="1"/>
              <a:t>ara</a:t>
            </a:r>
            <a:r>
              <a:rPr lang="en-US" sz="2000" b="1" dirty="0"/>
              <a:t> </a:t>
            </a:r>
            <a:r>
              <a:rPr lang="en-US" sz="2000" b="1" dirty="0" err="1"/>
              <a:t>sıra</a:t>
            </a:r>
            <a:r>
              <a:rPr lang="en-US" sz="2000" b="1" dirty="0"/>
              <a:t> </a:t>
            </a:r>
            <a:r>
              <a:rPr lang="en-US" sz="2000" b="1" dirty="0" err="1"/>
              <a:t>sohbet</a:t>
            </a:r>
            <a:r>
              <a:rPr lang="en-US" sz="2000" b="1" dirty="0"/>
              <a:t> </a:t>
            </a:r>
            <a:r>
              <a:rPr lang="en-US" sz="2000" b="1" dirty="0" err="1"/>
              <a:t>etmek</a:t>
            </a:r>
            <a:r>
              <a:rPr lang="en-US" sz="2000" b="1" dirty="0"/>
              <a:t> </a:t>
            </a:r>
            <a:r>
              <a:rPr lang="en-US" sz="2000" b="1" dirty="0" err="1"/>
              <a:t>için</a:t>
            </a:r>
            <a:r>
              <a:rPr lang="en-US" sz="2000" b="1" dirty="0"/>
              <a:t>, %47’si </a:t>
            </a:r>
            <a:r>
              <a:rPr lang="en-US" sz="2000" b="1" dirty="0" err="1"/>
              <a:t>ara</a:t>
            </a:r>
            <a:r>
              <a:rPr lang="en-US" sz="2000" b="1" dirty="0"/>
              <a:t> </a:t>
            </a:r>
            <a:r>
              <a:rPr lang="en-US" sz="2000" b="1" dirty="0" err="1"/>
              <a:t>sıra</a:t>
            </a:r>
            <a:r>
              <a:rPr lang="en-US" sz="2000" b="1" dirty="0"/>
              <a:t> </a:t>
            </a:r>
            <a:r>
              <a:rPr lang="en-US" sz="2000" b="1" dirty="0" err="1"/>
              <a:t>beğendiği</a:t>
            </a:r>
            <a:r>
              <a:rPr lang="en-US" sz="2000" b="1" dirty="0"/>
              <a:t> </a:t>
            </a:r>
            <a:r>
              <a:rPr lang="en-US" sz="2000" b="1" dirty="0" err="1"/>
              <a:t>nesneleri</a:t>
            </a:r>
            <a:r>
              <a:rPr lang="en-US" sz="2000" b="1" dirty="0"/>
              <a:t> </a:t>
            </a:r>
            <a:r>
              <a:rPr lang="en-US" sz="2000" b="1" dirty="0" err="1"/>
              <a:t>paylaşmak</a:t>
            </a:r>
            <a:r>
              <a:rPr lang="en-US" sz="2000" b="1" dirty="0"/>
              <a:t> </a:t>
            </a:r>
            <a:r>
              <a:rPr lang="en-US" sz="2000" b="1" dirty="0" err="1"/>
              <a:t>için</a:t>
            </a:r>
            <a:r>
              <a:rPr lang="en-US" sz="2000" b="1" dirty="0"/>
              <a:t>, %54,33’ü </a:t>
            </a:r>
            <a:r>
              <a:rPr lang="en-US" sz="2000" b="1" dirty="0" err="1"/>
              <a:t>ara</a:t>
            </a:r>
            <a:r>
              <a:rPr lang="en-US" sz="2000" b="1" dirty="0"/>
              <a:t> </a:t>
            </a:r>
            <a:r>
              <a:rPr lang="en-US" sz="2000" b="1" dirty="0" err="1"/>
              <a:t>sıra</a:t>
            </a:r>
            <a:r>
              <a:rPr lang="en-US" sz="2000" b="1" dirty="0"/>
              <a:t> </a:t>
            </a:r>
            <a:r>
              <a:rPr lang="en-US" sz="2000" b="1" dirty="0" err="1"/>
              <a:t>başkalarının</a:t>
            </a:r>
            <a:r>
              <a:rPr lang="en-US" sz="2000" b="1" dirty="0"/>
              <a:t> </a:t>
            </a:r>
            <a:r>
              <a:rPr lang="en-US" sz="2000" b="1" dirty="0" err="1"/>
              <a:t>durumlarına</a:t>
            </a:r>
            <a:r>
              <a:rPr lang="en-US" sz="2000" b="1" dirty="0"/>
              <a:t> </a:t>
            </a:r>
            <a:r>
              <a:rPr lang="en-US" sz="2000" b="1" dirty="0" err="1"/>
              <a:t>veya</a:t>
            </a:r>
            <a:r>
              <a:rPr lang="en-US" sz="2000" b="1" dirty="0"/>
              <a:t> </a:t>
            </a:r>
            <a:r>
              <a:rPr lang="en-US" sz="2000" b="1" dirty="0" err="1"/>
              <a:t>paylaşımlarına</a:t>
            </a:r>
            <a:r>
              <a:rPr lang="en-US" sz="2000" b="1" dirty="0"/>
              <a:t> </a:t>
            </a:r>
            <a:r>
              <a:rPr lang="en-US" sz="2000" b="1" dirty="0" err="1"/>
              <a:t>yorum</a:t>
            </a:r>
            <a:r>
              <a:rPr lang="en-US" sz="2000" b="1" dirty="0"/>
              <a:t> </a:t>
            </a:r>
            <a:r>
              <a:rPr lang="en-US" sz="2000" b="1" dirty="0" err="1"/>
              <a:t>yazmak</a:t>
            </a:r>
            <a:r>
              <a:rPr lang="en-US" sz="2000" b="1" dirty="0"/>
              <a:t>/</a:t>
            </a:r>
            <a:r>
              <a:rPr lang="en-US" sz="2000" b="1" dirty="0" err="1"/>
              <a:t>beğenmek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%41’i </a:t>
            </a:r>
            <a:r>
              <a:rPr lang="en-US" sz="2000" b="1" dirty="0" err="1"/>
              <a:t>ara</a:t>
            </a:r>
            <a:r>
              <a:rPr lang="en-US" sz="2000" b="1" dirty="0"/>
              <a:t> </a:t>
            </a:r>
            <a:r>
              <a:rPr lang="en-US" sz="2000" b="1" dirty="0" err="1"/>
              <a:t>sıra</a:t>
            </a:r>
            <a:r>
              <a:rPr lang="en-US" sz="2000" b="1" dirty="0"/>
              <a:t> </a:t>
            </a:r>
            <a:r>
              <a:rPr lang="en-US" sz="2000" b="1" dirty="0" err="1"/>
              <a:t>marka</a:t>
            </a:r>
            <a:r>
              <a:rPr lang="en-US" sz="2000" b="1" dirty="0"/>
              <a:t>/</a:t>
            </a:r>
            <a:r>
              <a:rPr lang="en-US" sz="2000" b="1" dirty="0" err="1"/>
              <a:t>ürünler</a:t>
            </a:r>
            <a:r>
              <a:rPr lang="en-US" sz="2000" b="1" dirty="0"/>
              <a:t> </a:t>
            </a:r>
            <a:r>
              <a:rPr lang="en-US" sz="2000" b="1" dirty="0" err="1"/>
              <a:t>hakkında</a:t>
            </a:r>
            <a:r>
              <a:rPr lang="en-US" sz="2000" b="1" dirty="0"/>
              <a:t> </a:t>
            </a:r>
            <a:r>
              <a:rPr lang="en-US" sz="2000" b="1" dirty="0" err="1"/>
              <a:t>bilgi</a:t>
            </a:r>
            <a:r>
              <a:rPr lang="en-US" sz="2000" b="1" dirty="0"/>
              <a:t> </a:t>
            </a:r>
            <a:r>
              <a:rPr lang="en-US" sz="2000" b="1" dirty="0" err="1"/>
              <a:t>almak</a:t>
            </a:r>
            <a:r>
              <a:rPr lang="en-US" sz="2000" b="1" dirty="0"/>
              <a:t> </a:t>
            </a:r>
            <a:r>
              <a:rPr lang="en-US" sz="2000" b="1" dirty="0" err="1"/>
              <a:t>için</a:t>
            </a:r>
            <a:r>
              <a:rPr lang="en-US" sz="2000" b="1" dirty="0"/>
              <a:t> </a:t>
            </a:r>
            <a:r>
              <a:rPr lang="en-US" sz="2000" b="1" dirty="0" err="1"/>
              <a:t>için</a:t>
            </a:r>
            <a:r>
              <a:rPr lang="en-US" sz="2000" b="1" dirty="0"/>
              <a:t> </a:t>
            </a:r>
            <a:r>
              <a:rPr lang="en-US" sz="2000" b="1" dirty="0" err="1"/>
              <a:t>sosyal</a:t>
            </a:r>
            <a:r>
              <a:rPr lang="en-US" sz="2000" b="1" dirty="0"/>
              <a:t> </a:t>
            </a:r>
            <a:r>
              <a:rPr lang="en-US" sz="2000" b="1" dirty="0" err="1"/>
              <a:t>medyayı</a:t>
            </a:r>
            <a:r>
              <a:rPr lang="en-US" sz="2000" b="1" dirty="0"/>
              <a:t> </a:t>
            </a:r>
            <a:r>
              <a:rPr lang="en-US" sz="2000" b="1" dirty="0" err="1"/>
              <a:t>kullanmaktadırlar</a:t>
            </a:r>
            <a:r>
              <a:rPr lang="en-US" sz="2000" b="1" dirty="0"/>
              <a:t>. </a:t>
            </a:r>
            <a:r>
              <a:rPr lang="en-US" sz="2000" b="1" dirty="0" err="1"/>
              <a:t>Ankete</a:t>
            </a:r>
            <a:r>
              <a:rPr lang="en-US" sz="2000" b="1" dirty="0"/>
              <a:t> </a:t>
            </a:r>
            <a:r>
              <a:rPr lang="en-US" sz="2000" b="1" dirty="0" err="1"/>
              <a:t>cevap</a:t>
            </a:r>
            <a:r>
              <a:rPr lang="en-US" sz="2000" b="1" dirty="0"/>
              <a:t> </a:t>
            </a:r>
            <a:r>
              <a:rPr lang="en-US" sz="2000" b="1" dirty="0" err="1"/>
              <a:t>veren</a:t>
            </a:r>
            <a:r>
              <a:rPr lang="en-US" sz="2000" b="1" dirty="0"/>
              <a:t> </a:t>
            </a:r>
            <a:r>
              <a:rPr lang="en-US" sz="2000" b="1" dirty="0" err="1"/>
              <a:t>kişilerin</a:t>
            </a:r>
            <a:r>
              <a:rPr lang="en-US" sz="2000" b="1" dirty="0"/>
              <a:t>, %51’i </a:t>
            </a:r>
            <a:r>
              <a:rPr lang="en-US" sz="2000" b="1" dirty="0" err="1"/>
              <a:t>hayatıyla</a:t>
            </a:r>
            <a:r>
              <a:rPr lang="en-US" sz="2000" b="1" dirty="0"/>
              <a:t> </a:t>
            </a:r>
            <a:r>
              <a:rPr lang="en-US" sz="2000" b="1" dirty="0" err="1"/>
              <a:t>ilgili</a:t>
            </a:r>
            <a:r>
              <a:rPr lang="en-US" sz="2000" b="1" dirty="0"/>
              <a:t> </a:t>
            </a:r>
            <a:r>
              <a:rPr lang="en-US" sz="2000" b="1" dirty="0" err="1"/>
              <a:t>rahatsız</a:t>
            </a:r>
            <a:r>
              <a:rPr lang="en-US" sz="2000" b="1" dirty="0"/>
              <a:t> </a:t>
            </a:r>
            <a:r>
              <a:rPr lang="en-US" sz="2000" b="1" dirty="0" err="1"/>
              <a:t>edici</a:t>
            </a:r>
            <a:r>
              <a:rPr lang="en-US" sz="2000" b="1" dirty="0"/>
              <a:t> </a:t>
            </a:r>
            <a:r>
              <a:rPr lang="en-US" sz="2000" b="1" dirty="0" err="1"/>
              <a:t>düşünceleri</a:t>
            </a:r>
            <a:r>
              <a:rPr lang="en-US" sz="2000" b="1" dirty="0"/>
              <a:t> </a:t>
            </a:r>
            <a:r>
              <a:rPr lang="en-US" sz="2000" b="1" dirty="0" err="1"/>
              <a:t>sosyal</a:t>
            </a:r>
            <a:r>
              <a:rPr lang="en-US" sz="2000" b="1" dirty="0"/>
              <a:t> </a:t>
            </a:r>
            <a:r>
              <a:rPr lang="en-US" sz="2000" b="1" dirty="0" err="1"/>
              <a:t>medya</a:t>
            </a:r>
            <a:r>
              <a:rPr lang="en-US" sz="2000" b="1" dirty="0"/>
              <a:t> </a:t>
            </a:r>
            <a:r>
              <a:rPr lang="en-US" sz="2000" b="1" dirty="0" err="1"/>
              <a:t>yardımıyla</a:t>
            </a:r>
            <a:r>
              <a:rPr lang="en-US" sz="2000" b="1" dirty="0"/>
              <a:t> </a:t>
            </a:r>
            <a:r>
              <a:rPr lang="en-US" sz="2000" b="1" dirty="0" err="1"/>
              <a:t>aşamazken</a:t>
            </a:r>
            <a:r>
              <a:rPr lang="en-US" sz="2000" b="1" dirty="0"/>
              <a:t>, %45’i </a:t>
            </a:r>
            <a:r>
              <a:rPr lang="en-US" sz="2000" b="1" dirty="0" err="1"/>
              <a:t>geceyi</a:t>
            </a:r>
            <a:r>
              <a:rPr lang="en-US" sz="2000" b="1" dirty="0"/>
              <a:t> </a:t>
            </a:r>
            <a:r>
              <a:rPr lang="en-US" sz="2000" b="1" dirty="0" err="1"/>
              <a:t>sosyal</a:t>
            </a:r>
            <a:r>
              <a:rPr lang="en-US" sz="2000" b="1" dirty="0"/>
              <a:t> </a:t>
            </a:r>
            <a:r>
              <a:rPr lang="en-US" sz="2000" b="1" dirty="0" err="1"/>
              <a:t>medyada</a:t>
            </a:r>
            <a:r>
              <a:rPr lang="en-US" sz="2000" b="1" dirty="0"/>
              <a:t> </a:t>
            </a:r>
            <a:r>
              <a:rPr lang="en-US" sz="2000" b="1" dirty="0" err="1"/>
              <a:t>geçirdiği</a:t>
            </a:r>
            <a:r>
              <a:rPr lang="en-US" sz="2000" b="1" dirty="0"/>
              <a:t> </a:t>
            </a:r>
            <a:r>
              <a:rPr lang="en-US" sz="2000" b="1" dirty="0" err="1"/>
              <a:t>için</a:t>
            </a:r>
            <a:r>
              <a:rPr lang="en-US" sz="2000" b="1" dirty="0"/>
              <a:t> </a:t>
            </a:r>
            <a:r>
              <a:rPr lang="en-US" sz="2000" b="1" dirty="0" err="1"/>
              <a:t>uykusuz</a:t>
            </a:r>
            <a:r>
              <a:rPr lang="en-US" sz="2000" b="1" dirty="0"/>
              <a:t> </a:t>
            </a:r>
            <a:r>
              <a:rPr lang="en-US" sz="2000" b="1" dirty="0" err="1"/>
              <a:t>kalmamakta</a:t>
            </a:r>
            <a:r>
              <a:rPr lang="en-US" sz="2000" b="1" dirty="0"/>
              <a:t>, %59’unun </a:t>
            </a:r>
            <a:r>
              <a:rPr lang="en-US" sz="2000" b="1" dirty="0" err="1"/>
              <a:t>iş</a:t>
            </a:r>
            <a:r>
              <a:rPr lang="en-US" sz="2000" b="1" dirty="0"/>
              <a:t> </a:t>
            </a:r>
            <a:r>
              <a:rPr lang="en-US" sz="2000" b="1" dirty="0" err="1"/>
              <a:t>performansı</a:t>
            </a:r>
            <a:r>
              <a:rPr lang="en-US" sz="2000" b="1" dirty="0"/>
              <a:t> </a:t>
            </a:r>
            <a:r>
              <a:rPr lang="en-US" sz="2000" b="1" dirty="0" err="1"/>
              <a:t>veya</a:t>
            </a:r>
            <a:r>
              <a:rPr lang="en-US" sz="2000" b="1" dirty="0"/>
              <a:t> </a:t>
            </a:r>
            <a:r>
              <a:rPr lang="en-US" sz="2000" b="1" dirty="0" err="1"/>
              <a:t>üretkenliği</a:t>
            </a:r>
            <a:r>
              <a:rPr lang="en-US" sz="2000" b="1" dirty="0"/>
              <a:t> </a:t>
            </a:r>
            <a:r>
              <a:rPr lang="en-US" sz="2000" b="1" dirty="0" err="1"/>
              <a:t>sosyal</a:t>
            </a:r>
            <a:r>
              <a:rPr lang="en-US" sz="2000" b="1" dirty="0"/>
              <a:t> </a:t>
            </a:r>
            <a:r>
              <a:rPr lang="en-US" sz="2000" b="1" dirty="0" err="1"/>
              <a:t>medya</a:t>
            </a:r>
            <a:r>
              <a:rPr lang="en-US" sz="2000" b="1" dirty="0"/>
              <a:t> </a:t>
            </a:r>
            <a:r>
              <a:rPr lang="en-US" sz="2000" b="1" dirty="0" err="1"/>
              <a:t>yüzünden</a:t>
            </a:r>
            <a:r>
              <a:rPr lang="en-US" sz="2000" b="1" dirty="0"/>
              <a:t> </a:t>
            </a:r>
            <a:r>
              <a:rPr lang="en-US" sz="2000" b="1" dirty="0" err="1"/>
              <a:t>zarar</a:t>
            </a:r>
            <a:r>
              <a:rPr lang="en-US" sz="2000" b="1" dirty="0"/>
              <a:t> </a:t>
            </a:r>
            <a:r>
              <a:rPr lang="en-US" sz="2000" b="1" dirty="0" err="1"/>
              <a:t>görmemekte</a:t>
            </a:r>
            <a:r>
              <a:rPr lang="en-US" sz="2000" b="1" dirty="0"/>
              <a:t>, %49’u yeni </a:t>
            </a:r>
            <a:r>
              <a:rPr lang="en-US" sz="2000" b="1" dirty="0" err="1"/>
              <a:t>arkadaşlar</a:t>
            </a:r>
            <a:r>
              <a:rPr lang="en-US" sz="2000" b="1" dirty="0"/>
              <a:t> </a:t>
            </a:r>
            <a:r>
              <a:rPr lang="en-US" sz="2000" b="1" dirty="0" err="1"/>
              <a:t>veya</a:t>
            </a:r>
            <a:r>
              <a:rPr lang="en-US" sz="2000" b="1" dirty="0"/>
              <a:t> </a:t>
            </a:r>
            <a:r>
              <a:rPr lang="en-US" sz="2000" b="1" dirty="0" err="1"/>
              <a:t>takipçiler</a:t>
            </a:r>
            <a:r>
              <a:rPr lang="en-US" sz="2000" b="1" dirty="0"/>
              <a:t> </a:t>
            </a:r>
            <a:r>
              <a:rPr lang="en-US" sz="2000" b="1" dirty="0" err="1"/>
              <a:t>edinebilmek</a:t>
            </a:r>
            <a:r>
              <a:rPr lang="en-US" sz="2000" b="1" dirty="0"/>
              <a:t> </a:t>
            </a:r>
            <a:r>
              <a:rPr lang="en-US" sz="2000" b="1" dirty="0" err="1"/>
              <a:t>için</a:t>
            </a:r>
            <a:r>
              <a:rPr lang="en-US" sz="2000" b="1" dirty="0"/>
              <a:t> </a:t>
            </a:r>
            <a:r>
              <a:rPr lang="en-US" sz="2000" b="1" dirty="0" err="1"/>
              <a:t>sosyal</a:t>
            </a:r>
            <a:r>
              <a:rPr lang="en-US" sz="2000" b="1" dirty="0"/>
              <a:t> </a:t>
            </a:r>
            <a:r>
              <a:rPr lang="en-US" sz="2000" b="1" dirty="0" err="1"/>
              <a:t>medyayı</a:t>
            </a:r>
            <a:r>
              <a:rPr lang="en-US" sz="2000" b="1" dirty="0"/>
              <a:t> </a:t>
            </a:r>
            <a:r>
              <a:rPr lang="en-US" sz="2000" b="1" dirty="0" err="1"/>
              <a:t>takip</a:t>
            </a:r>
            <a:r>
              <a:rPr lang="en-US" sz="2000" b="1" dirty="0"/>
              <a:t> </a:t>
            </a:r>
            <a:r>
              <a:rPr lang="en-US" sz="2000" b="1" dirty="0" err="1"/>
              <a:t>etmemekte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%51’i </a:t>
            </a:r>
            <a:r>
              <a:rPr lang="en-US" sz="2000" b="1" dirty="0" err="1"/>
              <a:t>sosyal</a:t>
            </a:r>
            <a:r>
              <a:rPr lang="en-US" sz="2000" b="1" dirty="0"/>
              <a:t> </a:t>
            </a:r>
            <a:r>
              <a:rPr lang="en-US" sz="2000" b="1" dirty="0" err="1"/>
              <a:t>medyasız</a:t>
            </a:r>
            <a:r>
              <a:rPr lang="en-US" sz="2000" b="1" dirty="0"/>
              <a:t> </a:t>
            </a:r>
            <a:r>
              <a:rPr lang="en-US" sz="2000" b="1" dirty="0" err="1"/>
              <a:t>bir</a:t>
            </a:r>
            <a:r>
              <a:rPr lang="en-US" sz="2000" b="1" dirty="0"/>
              <a:t> </a:t>
            </a:r>
            <a:r>
              <a:rPr lang="en-US" sz="2000" b="1" dirty="0" err="1"/>
              <a:t>yaşamın</a:t>
            </a:r>
            <a:r>
              <a:rPr lang="en-US" sz="2000" b="1" dirty="0"/>
              <a:t> </a:t>
            </a:r>
            <a:r>
              <a:rPr lang="en-US" sz="2000" b="1" dirty="0" err="1"/>
              <a:t>anlamsız</a:t>
            </a:r>
            <a:r>
              <a:rPr lang="en-US" sz="2000" b="1" dirty="0"/>
              <a:t> </a:t>
            </a:r>
            <a:r>
              <a:rPr lang="en-US" sz="2000" b="1" dirty="0" err="1"/>
              <a:t>olmadığını</a:t>
            </a:r>
            <a:r>
              <a:rPr lang="en-US" sz="2000" b="1" dirty="0"/>
              <a:t> </a:t>
            </a:r>
            <a:r>
              <a:rPr lang="en-US" sz="2000" b="1" dirty="0" err="1"/>
              <a:t>düşünmektedirler</a:t>
            </a:r>
            <a:endParaRPr lang="el-CY" sz="2000" b="1" dirty="0"/>
          </a:p>
        </p:txBody>
      </p:sp>
    </p:spTree>
    <p:extLst>
      <p:ext uri="{BB962C8B-B14F-4D97-AF65-F5344CB8AC3E}">
        <p14:creationId xmlns:p14="http://schemas.microsoft.com/office/powerpoint/2010/main" val="124837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γραμματοσειρά, αριθμός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2D7E486-A0EB-F4CC-4105-4749CEF0F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t="39683" r="6841" b="6508"/>
          <a:stretch>
            <a:fillRect/>
          </a:stretch>
        </p:blipFill>
        <p:spPr>
          <a:xfrm>
            <a:off x="402770" y="163285"/>
            <a:ext cx="11549744" cy="65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7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κατάλογος, γραμματοσειρά, αριθ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F7CBFE7-0050-2209-67EF-396D3FCB3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t="11746" r="11125" b="24603"/>
          <a:stretch>
            <a:fillRect/>
          </a:stretch>
        </p:blipFill>
        <p:spPr>
          <a:xfrm>
            <a:off x="217714" y="0"/>
            <a:ext cx="11756572" cy="664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01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D2663-11B3-3C70-482E-79F29AAFA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0A6CCC8-EFB3-969A-D51C-580A7DD7EB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66" r="15883" b="4775"/>
          <a:stretch>
            <a:fillRect/>
          </a:stretch>
        </p:blipFill>
        <p:spPr>
          <a:xfrm>
            <a:off x="729343" y="93209"/>
            <a:ext cx="11038113" cy="6590620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6CA1B38-F73E-CAB6-0265-3A277A10BD30}"/>
              </a:ext>
            </a:extLst>
          </p:cNvPr>
          <p:cNvSpPr/>
          <p:nvPr/>
        </p:nvSpPr>
        <p:spPr>
          <a:xfrm>
            <a:off x="1992084" y="3690257"/>
            <a:ext cx="8512629" cy="1099457"/>
          </a:xfrm>
          <a:prstGeom prst="round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YAZMA</a:t>
            </a:r>
            <a:endParaRPr lang="el-CY" sz="4000" b="1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D3455C57-10DC-18BD-BCE2-24E244321F15}"/>
              </a:ext>
            </a:extLst>
          </p:cNvPr>
          <p:cNvSpPr/>
          <p:nvPr/>
        </p:nvSpPr>
        <p:spPr>
          <a:xfrm>
            <a:off x="2950028" y="5943600"/>
            <a:ext cx="8512629" cy="489857"/>
          </a:xfrm>
          <a:prstGeom prst="round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>
                <a:solidFill>
                  <a:srgbClr val="212529"/>
                </a:solidFill>
                <a:latin typeface="Poppins" panose="00000500000000000000" pitchFamily="2" charset="0"/>
              </a:rPr>
              <a:t>Oktay, E., </a:t>
            </a:r>
            <a:r>
              <a:rPr lang="en-US" sz="1100" dirty="0" err="1">
                <a:solidFill>
                  <a:srgbClr val="212529"/>
                </a:solidFill>
                <a:latin typeface="Poppins" panose="00000500000000000000" pitchFamily="2" charset="0"/>
              </a:rPr>
              <a:t>Özgenç</a:t>
            </a:r>
            <a:r>
              <a:rPr lang="en-US" sz="1100" dirty="0">
                <a:solidFill>
                  <a:srgbClr val="212529"/>
                </a:solidFill>
                <a:latin typeface="Poppins" panose="00000500000000000000" pitchFamily="2" charset="0"/>
              </a:rPr>
              <a:t> Osmanoğlu, E., &amp; Yıldırım, E. (2021). SOSYAL MEDYANIN HAYATIMIZDAKİ YERİ VE DAVRANIŞLARIMIZA OLAN ETKİSİNİN ARAŞTIRILMASI: ERZURUM ÖRNEĞİ. </a:t>
            </a:r>
            <a:r>
              <a:rPr lang="en-US" sz="1100" i="1" dirty="0">
                <a:solidFill>
                  <a:srgbClr val="212529"/>
                </a:solidFill>
                <a:latin typeface="Poppins" panose="00000500000000000000" pitchFamily="2" charset="0"/>
              </a:rPr>
              <a:t>EKEV </a:t>
            </a:r>
            <a:r>
              <a:rPr lang="en-US" sz="1100" i="1" dirty="0" err="1">
                <a:solidFill>
                  <a:srgbClr val="212529"/>
                </a:solidFill>
                <a:latin typeface="Poppins" panose="00000500000000000000" pitchFamily="2" charset="0"/>
              </a:rPr>
              <a:t>Akademi</a:t>
            </a:r>
            <a:r>
              <a:rPr lang="en-US" sz="1100" i="1" dirty="0">
                <a:solidFill>
                  <a:srgbClr val="212529"/>
                </a:solidFill>
                <a:latin typeface="Poppins" panose="00000500000000000000" pitchFamily="2" charset="0"/>
              </a:rPr>
              <a:t> </a:t>
            </a:r>
            <a:r>
              <a:rPr lang="en-US" sz="1100" i="1" dirty="0" err="1">
                <a:solidFill>
                  <a:srgbClr val="212529"/>
                </a:solidFill>
                <a:latin typeface="Poppins" panose="00000500000000000000" pitchFamily="2" charset="0"/>
              </a:rPr>
              <a:t>Dergisi</a:t>
            </a:r>
            <a:r>
              <a:rPr lang="en-US" sz="1100" dirty="0">
                <a:solidFill>
                  <a:srgbClr val="212529"/>
                </a:solidFill>
                <a:latin typeface="Poppins" panose="00000500000000000000" pitchFamily="2" charset="0"/>
              </a:rPr>
              <a:t>(</a:t>
            </a:r>
            <a:r>
              <a:rPr lang="en-US" sz="1100" i="1" dirty="0">
                <a:solidFill>
                  <a:srgbClr val="212529"/>
                </a:solidFill>
                <a:latin typeface="Poppins" panose="00000500000000000000" pitchFamily="2" charset="0"/>
              </a:rPr>
              <a:t>88</a:t>
            </a:r>
            <a:r>
              <a:rPr lang="en-US" sz="1100" dirty="0">
                <a:solidFill>
                  <a:srgbClr val="212529"/>
                </a:solidFill>
                <a:latin typeface="Poppins" panose="00000500000000000000" pitchFamily="2" charset="0"/>
              </a:rPr>
              <a:t>), 119-136.</a:t>
            </a:r>
            <a:endParaRPr lang="el-CY" sz="1100" dirty="0"/>
          </a:p>
        </p:txBody>
      </p:sp>
    </p:spTree>
    <p:extLst>
      <p:ext uri="{BB962C8B-B14F-4D97-AF65-F5344CB8AC3E}">
        <p14:creationId xmlns:p14="http://schemas.microsoft.com/office/powerpoint/2010/main" val="106500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5C6EC-095C-2B47-AE93-22434014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E9D1BA77-599F-810F-E3CA-0D177122E3AA}"/>
              </a:ext>
            </a:extLst>
          </p:cNvPr>
          <p:cNvSpPr/>
          <p:nvPr/>
        </p:nvSpPr>
        <p:spPr>
          <a:xfrm>
            <a:off x="718456" y="1023257"/>
            <a:ext cx="7478486" cy="3766457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Bildirim geldiğinde </a:t>
            </a:r>
            <a:r>
              <a:rPr lang="el-GR" sz="4800" dirty="0"/>
              <a:t> ________________________________.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388609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A3877-62EF-361D-EF20-6C07E9C4A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57D7BFA-9D79-1434-8762-62597E783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12115800" cy="685800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9657FA6-7B6B-8B1C-F0A1-958A915FECC6}"/>
              </a:ext>
            </a:extLst>
          </p:cNvPr>
          <p:cNvSpPr/>
          <p:nvPr/>
        </p:nvSpPr>
        <p:spPr>
          <a:xfrm>
            <a:off x="8044542" y="925287"/>
            <a:ext cx="4147457" cy="1208314"/>
          </a:xfrm>
          <a:prstGeom prst="round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/>
          </a:p>
          <a:p>
            <a:pPr algn="ctr"/>
            <a:r>
              <a:rPr lang="el-GR" sz="2800" b="1" dirty="0"/>
              <a:t>Ας μάθουμε τουρκικά</a:t>
            </a:r>
            <a:r>
              <a:rPr lang="tr-TR" sz="2800" b="1" dirty="0"/>
              <a:t> !</a:t>
            </a:r>
          </a:p>
          <a:p>
            <a:pPr algn="ctr"/>
            <a:r>
              <a:rPr lang="el-GR" sz="1400" b="1" dirty="0" err="1">
                <a:solidFill>
                  <a:srgbClr val="303133"/>
                </a:solidFill>
                <a:latin typeface="Roboto" panose="02000000000000000000" pitchFamily="2" charset="0"/>
              </a:rPr>
              <a:t>Δρ</a:t>
            </a:r>
            <a:r>
              <a:rPr lang="el-GR" sz="1400" b="1" dirty="0">
                <a:solidFill>
                  <a:srgbClr val="303133"/>
                </a:solidFill>
                <a:latin typeface="Roboto" panose="02000000000000000000" pitchFamily="2" charset="0"/>
              </a:rPr>
              <a:t> Ελένη Χαραλάμπους</a:t>
            </a:r>
            <a:endParaRPr lang="en-US" sz="1400" b="1" dirty="0">
              <a:solidFill>
                <a:srgbClr val="303133"/>
              </a:solidFill>
              <a:latin typeface="Roboto" panose="02000000000000000000" pitchFamily="2" charset="0"/>
            </a:endParaRPr>
          </a:p>
          <a:p>
            <a:pPr algn="ctr"/>
            <a:endParaRPr lang="tr-TR" sz="40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0CCFBC2-DB23-075B-7077-68FA45BCEBBA}"/>
              </a:ext>
            </a:extLst>
          </p:cNvPr>
          <p:cNvSpPr/>
          <p:nvPr/>
        </p:nvSpPr>
        <p:spPr>
          <a:xfrm>
            <a:off x="152399" y="5867400"/>
            <a:ext cx="11800115" cy="838200"/>
          </a:xfrm>
          <a:prstGeom prst="round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b="1" dirty="0"/>
              <a:t>Κατανόηση προφορικού  λόγου</a:t>
            </a:r>
            <a:r>
              <a:rPr lang="en-US" sz="2800" b="1" dirty="0"/>
              <a:t>_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"Ben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hepiniz"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şarkı sözleri</a:t>
            </a:r>
            <a:r>
              <a:rPr lang="tr-TR" sz="2800" b="1" dirty="0"/>
              <a:t>  </a:t>
            </a:r>
            <a:endParaRPr lang="en-US" sz="2800" b="1" dirty="0">
              <a:solidFill>
                <a:srgbClr val="467886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101813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B3635-2004-E855-3AAB-87FE16A07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FAE3681-93FE-66A5-5F14-6958AAB02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47A4E9-BDC6-5558-FBF1-2D91BC283E52}"/>
              </a:ext>
            </a:extLst>
          </p:cNvPr>
          <p:cNvSpPr txBox="1"/>
          <p:nvPr/>
        </p:nvSpPr>
        <p:spPr>
          <a:xfrm>
            <a:off x="6228523" y="388248"/>
            <a:ext cx="5145336" cy="526297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dirty="0" err="1"/>
              <a:t>Sosyal</a:t>
            </a:r>
            <a:r>
              <a:rPr lang="en-US" sz="4800" dirty="0"/>
              <a:t> </a:t>
            </a:r>
            <a:r>
              <a:rPr lang="en-US" sz="4800" dirty="0" err="1"/>
              <a:t>medya</a:t>
            </a:r>
            <a:r>
              <a:rPr lang="en-US" sz="4800" dirty="0"/>
              <a:t> </a:t>
            </a:r>
            <a:r>
              <a:rPr lang="en-US" sz="4800" dirty="0" err="1"/>
              <a:t>kullanımı</a:t>
            </a:r>
            <a:r>
              <a:rPr lang="en-US" sz="4800" dirty="0"/>
              <a:t> her </a:t>
            </a:r>
            <a:r>
              <a:rPr lang="en-US" sz="4800" dirty="0" err="1"/>
              <a:t>geçen</a:t>
            </a:r>
            <a:r>
              <a:rPr lang="en-US" sz="4800" dirty="0"/>
              <a:t> </a:t>
            </a:r>
            <a:r>
              <a:rPr lang="en-US" sz="4800" dirty="0" err="1"/>
              <a:t>gün</a:t>
            </a:r>
            <a:r>
              <a:rPr lang="en-US" sz="4800" dirty="0"/>
              <a:t> </a:t>
            </a:r>
            <a:r>
              <a:rPr lang="en-US" sz="4800" dirty="0" err="1"/>
              <a:t>katlanarak</a:t>
            </a:r>
            <a:r>
              <a:rPr lang="en-US" sz="4800" dirty="0"/>
              <a:t> </a:t>
            </a:r>
            <a:r>
              <a:rPr lang="en-US" sz="4800" dirty="0" err="1"/>
              <a:t>artmaktadır</a:t>
            </a:r>
            <a:r>
              <a:rPr lang="en-US" sz="4800" dirty="0"/>
              <a:t>. </a:t>
            </a:r>
            <a:r>
              <a:rPr lang="el-GR" sz="4800" dirty="0"/>
              <a:t>__________________________________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15079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CBB55-670B-9A17-454E-0FC5BD006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0AE801B-DF38-6AFA-B320-E9BA64C13E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66" r="15883" b="4775"/>
          <a:stretch>
            <a:fillRect/>
          </a:stretch>
        </p:blipFill>
        <p:spPr>
          <a:xfrm>
            <a:off x="729343" y="93209"/>
            <a:ext cx="11038113" cy="6590620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CA8C30C-EDB1-6EDF-3E64-36A5F3F8F8AA}"/>
              </a:ext>
            </a:extLst>
          </p:cNvPr>
          <p:cNvSpPr/>
          <p:nvPr/>
        </p:nvSpPr>
        <p:spPr>
          <a:xfrm>
            <a:off x="1992084" y="3690257"/>
            <a:ext cx="8512629" cy="1099457"/>
          </a:xfrm>
          <a:prstGeom prst="round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Kendini</a:t>
            </a:r>
            <a:r>
              <a:rPr lang="en-US" sz="4000" b="1" dirty="0"/>
              <a:t> Test Et</a:t>
            </a:r>
          </a:p>
        </p:txBody>
      </p:sp>
    </p:spTree>
    <p:extLst>
      <p:ext uri="{BB962C8B-B14F-4D97-AF65-F5344CB8AC3E}">
        <p14:creationId xmlns:p14="http://schemas.microsoft.com/office/powerpoint/2010/main" val="1096803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39486-D6B1-373B-5678-E7AE14254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3454792E-5768-53EB-A762-88DC2E6F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2DC12A-1E63-6DA0-9E05-BE5B1C66DD66}"/>
              </a:ext>
            </a:extLst>
          </p:cNvPr>
          <p:cNvSpPr txBox="1"/>
          <p:nvPr/>
        </p:nvSpPr>
        <p:spPr>
          <a:xfrm>
            <a:off x="6498772" y="4752268"/>
            <a:ext cx="4776933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dirty="0" err="1"/>
              <a:t>Medeni</a:t>
            </a:r>
            <a:r>
              <a:rPr lang="en-US" sz="4800" dirty="0"/>
              <a:t> durum</a:t>
            </a:r>
            <a:endParaRPr lang="el-CY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2907C-8571-0DC0-B3C5-ECBDE18676FC}"/>
              </a:ext>
            </a:extLst>
          </p:cNvPr>
          <p:cNvSpPr txBox="1"/>
          <p:nvPr/>
        </p:nvSpPr>
        <p:spPr>
          <a:xfrm>
            <a:off x="6228524" y="1728987"/>
            <a:ext cx="4776933" cy="193899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err="1"/>
              <a:t>İnsanlar</a:t>
            </a:r>
            <a:r>
              <a:rPr lang="en-US" sz="4000" dirty="0"/>
              <a:t> </a:t>
            </a:r>
            <a:r>
              <a:rPr lang="en-US" sz="4000" dirty="0" err="1"/>
              <a:t>kanunen</a:t>
            </a:r>
            <a:r>
              <a:rPr lang="en-US" sz="4000" dirty="0"/>
              <a:t> </a:t>
            </a:r>
            <a:r>
              <a:rPr lang="en-US" sz="4000" dirty="0" err="1"/>
              <a:t>evli</a:t>
            </a:r>
            <a:r>
              <a:rPr lang="en-US" sz="4000" dirty="0"/>
              <a:t>, </a:t>
            </a:r>
            <a:r>
              <a:rPr lang="en-US" sz="4000" dirty="0" err="1"/>
              <a:t>bekar</a:t>
            </a:r>
            <a:r>
              <a:rPr lang="en-US" sz="4000" dirty="0"/>
              <a:t>, </a:t>
            </a:r>
            <a:r>
              <a:rPr lang="en-US" sz="4000" dirty="0" err="1"/>
              <a:t>dul</a:t>
            </a:r>
            <a:r>
              <a:rPr lang="en-US" sz="4000" dirty="0"/>
              <a:t> </a:t>
            </a:r>
            <a:r>
              <a:rPr lang="en-US" sz="4000" dirty="0" err="1"/>
              <a:t>ya</a:t>
            </a:r>
            <a:r>
              <a:rPr lang="en-US" sz="4000" dirty="0"/>
              <a:t> da </a:t>
            </a:r>
            <a:r>
              <a:rPr lang="en-US" sz="4000" dirty="0" err="1"/>
              <a:t>boşanmış</a:t>
            </a:r>
            <a:r>
              <a:rPr lang="en-US" sz="4000" dirty="0"/>
              <a:t> </a:t>
            </a:r>
            <a:r>
              <a:rPr lang="en-US" sz="4000" dirty="0" err="1"/>
              <a:t>olabilirler</a:t>
            </a:r>
            <a:r>
              <a:rPr lang="en-US" sz="4000" dirty="0"/>
              <a:t>.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8601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14A7D-585F-E2C1-1739-E2B0840C1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CFCEF9D8-4F70-4E80-E74B-23632E9F1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334FB2-C9C4-001F-A8D4-06D3F2B7880D}"/>
              </a:ext>
            </a:extLst>
          </p:cNvPr>
          <p:cNvSpPr txBox="1"/>
          <p:nvPr/>
        </p:nvSpPr>
        <p:spPr>
          <a:xfrm>
            <a:off x="6096000" y="4752266"/>
            <a:ext cx="4776933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dirty="0" err="1"/>
              <a:t>Anket</a:t>
            </a:r>
            <a:endParaRPr lang="en-US" sz="4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5ACED-99A4-898E-CE3D-8E92889ED8A3}"/>
              </a:ext>
            </a:extLst>
          </p:cNvPr>
          <p:cNvSpPr txBox="1"/>
          <p:nvPr/>
        </p:nvSpPr>
        <p:spPr>
          <a:xfrm>
            <a:off x="6096000" y="2051305"/>
            <a:ext cx="4776933" cy="15696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2400" dirty="0"/>
              <a:t>B</a:t>
            </a:r>
            <a:r>
              <a:rPr lang="en-US" sz="2400" dirty="0" err="1"/>
              <a:t>ir</a:t>
            </a:r>
            <a:r>
              <a:rPr lang="en-US" sz="2400" dirty="0"/>
              <a:t> </a:t>
            </a:r>
            <a:r>
              <a:rPr lang="en-US" sz="2400" dirty="0" err="1"/>
              <a:t>araştırma</a:t>
            </a:r>
            <a:r>
              <a:rPr lang="en-US" sz="2400" dirty="0"/>
              <a:t> </a:t>
            </a:r>
            <a:r>
              <a:rPr lang="en-US" sz="2400" dirty="0" err="1"/>
              <a:t>yapmak</a:t>
            </a:r>
            <a:r>
              <a:rPr lang="en-US" sz="2400" dirty="0"/>
              <a:t>, </a:t>
            </a:r>
            <a:r>
              <a:rPr lang="en-US" sz="2400" dirty="0" err="1"/>
              <a:t>sonuç</a:t>
            </a:r>
            <a:r>
              <a:rPr lang="en-US" sz="2400" dirty="0"/>
              <a:t> </a:t>
            </a:r>
            <a:r>
              <a:rPr lang="en-US" sz="2400" dirty="0" err="1"/>
              <a:t>çıkarmak</a:t>
            </a:r>
            <a:r>
              <a:rPr lang="en-US" sz="2400" dirty="0"/>
              <a:t> </a:t>
            </a:r>
            <a:r>
              <a:rPr lang="en-US" sz="2400" dirty="0" err="1"/>
              <a:t>amacıyla</a:t>
            </a:r>
            <a:r>
              <a:rPr lang="en-US" sz="2400" dirty="0"/>
              <a:t> belli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soruyu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da </a:t>
            </a:r>
            <a:r>
              <a:rPr lang="en-US" sz="2400" dirty="0" err="1"/>
              <a:t>birtakım</a:t>
            </a:r>
            <a:r>
              <a:rPr lang="en-US" sz="2400" dirty="0"/>
              <a:t> </a:t>
            </a:r>
            <a:r>
              <a:rPr lang="en-US" sz="2400" dirty="0" err="1"/>
              <a:t>soruyu</a:t>
            </a:r>
            <a:r>
              <a:rPr lang="en-US" sz="2400" dirty="0"/>
              <a:t> </a:t>
            </a:r>
            <a:r>
              <a:rPr lang="en-US" sz="2400" dirty="0" err="1"/>
              <a:t>ayrı</a:t>
            </a:r>
            <a:r>
              <a:rPr lang="en-US" sz="2400" dirty="0"/>
              <a:t> </a:t>
            </a:r>
            <a:r>
              <a:rPr lang="en-US" sz="2400" dirty="0" err="1"/>
              <a:t>ayrı</a:t>
            </a:r>
            <a:r>
              <a:rPr lang="en-US" sz="2400" dirty="0"/>
              <a:t> </a:t>
            </a:r>
            <a:r>
              <a:rPr lang="en-US" sz="2400" dirty="0" err="1"/>
              <a:t>kişilere</a:t>
            </a:r>
            <a:r>
              <a:rPr lang="en-US" sz="2400" dirty="0"/>
              <a:t> </a:t>
            </a:r>
            <a:r>
              <a:rPr lang="en-US" sz="2400" dirty="0" err="1"/>
              <a:t>sorarak</a:t>
            </a:r>
            <a:r>
              <a:rPr lang="en-US" sz="2400" dirty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toplama</a:t>
            </a:r>
            <a:r>
              <a:rPr lang="en-US" sz="2400" dirty="0"/>
              <a:t> </a:t>
            </a:r>
            <a:r>
              <a:rPr lang="en-US" sz="2400" dirty="0" err="1"/>
              <a:t>işi</a:t>
            </a:r>
            <a:r>
              <a:rPr lang="en-US" sz="2400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373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6" y="234056"/>
            <a:ext cx="11353800" cy="60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1012373" y="2242457"/>
            <a:ext cx="7151914" cy="11865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www.e-charalambous.com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recede nasıl teşekkür edilir? - Asialogy">
            <a:extLst>
              <a:ext uri="{FF2B5EF4-FFF2-40B4-BE49-F238E27FC236}">
                <a16:creationId xmlns:a16="http://schemas.microsoft.com/office/drawing/2014/main" id="{C54D6051-C9B4-F804-4D32-AC6457B89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06" y="495299"/>
            <a:ext cx="9375321" cy="525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8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42725-52F5-AAFB-FDCC-16ACD6475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9B60470-E9F0-AD82-AD0B-0BD1D57B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304800"/>
            <a:ext cx="11615057" cy="53775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AE2F0E-B3F1-C9D7-0FEB-2DFDDCE6CEDC}"/>
              </a:ext>
            </a:extLst>
          </p:cNvPr>
          <p:cNvSpPr txBox="1"/>
          <p:nvPr/>
        </p:nvSpPr>
        <p:spPr>
          <a:xfrm>
            <a:off x="7130143" y="5910942"/>
            <a:ext cx="4778828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i="0" dirty="0" err="1">
                <a:solidFill>
                  <a:srgbClr val="303133"/>
                </a:solidFill>
                <a:effectLst/>
                <a:latin typeface="Roboto" panose="02000000000000000000" pitchFamily="2" charset="0"/>
              </a:rPr>
              <a:t>Üsküdar</a:t>
            </a:r>
            <a:endParaRPr lang="el-GR" sz="2400" b="1" i="0" dirty="0">
              <a:solidFill>
                <a:srgbClr val="3031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tr-TR" sz="2400" b="1" dirty="0">
                <a:solidFill>
                  <a:srgbClr val="303133"/>
                </a:solidFill>
                <a:latin typeface="Roboto" panose="02000000000000000000" pitchFamily="2" charset="0"/>
              </a:rPr>
              <a:t>İ</a:t>
            </a:r>
            <a:r>
              <a:rPr lang="en-US" sz="2400" b="1" dirty="0" err="1">
                <a:solidFill>
                  <a:srgbClr val="303133"/>
                </a:solidFill>
                <a:latin typeface="Roboto" panose="02000000000000000000" pitchFamily="2" charset="0"/>
              </a:rPr>
              <a:t>brahim</a:t>
            </a:r>
            <a:r>
              <a:rPr lang="en-US" sz="2400" b="1" dirty="0">
                <a:solidFill>
                  <a:srgbClr val="303133"/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03133"/>
                </a:solidFill>
                <a:latin typeface="Roboto" panose="02000000000000000000" pitchFamily="2" charset="0"/>
              </a:rPr>
              <a:t>Çallı</a:t>
            </a:r>
            <a:r>
              <a:rPr lang="en-US" sz="2400" b="1" dirty="0">
                <a:solidFill>
                  <a:srgbClr val="303133"/>
                </a:solidFill>
                <a:latin typeface="Roboto" panose="02000000000000000000" pitchFamily="2" charset="0"/>
              </a:rPr>
              <a:t> </a:t>
            </a:r>
            <a:endParaRPr lang="el-GR" sz="2400" b="1" dirty="0">
              <a:solidFill>
                <a:srgbClr val="303133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0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ED4BA3-1CC5-8F56-984F-CE9D4FE35FA8}"/>
              </a:ext>
            </a:extLst>
          </p:cNvPr>
          <p:cNvSpPr txBox="1"/>
          <p:nvPr/>
        </p:nvSpPr>
        <p:spPr>
          <a:xfrm>
            <a:off x="729343" y="207220"/>
            <a:ext cx="11038114" cy="62478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4000" b="1" dirty="0">
              <a:solidFill>
                <a:srgbClr val="0A0A0A"/>
              </a:solidFill>
              <a:latin typeface="Google Sans"/>
            </a:endParaRPr>
          </a:p>
          <a:p>
            <a:r>
              <a:rPr lang="tr-TR" sz="4000" b="1" dirty="0">
                <a:solidFill>
                  <a:srgbClr val="0A0A0A"/>
                </a:solidFill>
                <a:latin typeface="Google Sans"/>
              </a:rPr>
              <a:t>D</a:t>
            </a:r>
            <a:r>
              <a:rPr lang="en-US" sz="4000" b="1" i="0" dirty="0" err="1">
                <a:solidFill>
                  <a:srgbClr val="0A0A0A"/>
                </a:solidFill>
                <a:effectLst/>
                <a:latin typeface="Google Sans"/>
              </a:rPr>
              <a:t>ers</a:t>
            </a:r>
            <a:r>
              <a:rPr lang="en-US" sz="4000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sz="4000" b="1" i="0" dirty="0" err="1">
                <a:solidFill>
                  <a:srgbClr val="0A0A0A"/>
                </a:solidFill>
                <a:effectLst/>
                <a:latin typeface="Google Sans"/>
              </a:rPr>
              <a:t>içeri</a:t>
            </a:r>
            <a:r>
              <a:rPr lang="tr-TR" sz="4000" b="1" i="0" dirty="0">
                <a:solidFill>
                  <a:srgbClr val="0A0A0A"/>
                </a:solidFill>
                <a:effectLst/>
                <a:latin typeface="Google Sans"/>
              </a:rPr>
              <a:t>kler</a:t>
            </a:r>
            <a:r>
              <a:rPr lang="en-US" sz="4000" b="1" i="0" dirty="0" err="1">
                <a:solidFill>
                  <a:srgbClr val="0A0A0A"/>
                </a:solidFill>
                <a:effectLst/>
                <a:latin typeface="Google Sans"/>
              </a:rPr>
              <a:t>i</a:t>
            </a:r>
            <a:r>
              <a:rPr lang="en-US" sz="4000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</a:p>
          <a:p>
            <a:endParaRPr lang="tr-TR" sz="4000" i="0" dirty="0">
              <a:solidFill>
                <a:srgbClr val="0A0A0A"/>
              </a:solidFill>
              <a:effectLst/>
              <a:latin typeface="Google Sans"/>
            </a:endParaRPr>
          </a:p>
          <a:p>
            <a:r>
              <a:rPr lang="en-US" sz="4000" dirty="0"/>
              <a:t>I. </a:t>
            </a:r>
            <a:r>
              <a:rPr lang="en-US" sz="4000" dirty="0" err="1"/>
              <a:t>Müzik</a:t>
            </a:r>
            <a:r>
              <a:rPr lang="en-US" sz="4000" dirty="0"/>
              <a:t> </a:t>
            </a:r>
            <a:r>
              <a:rPr lang="en-US" sz="4000" dirty="0" err="1"/>
              <a:t>Etkinlikleri</a:t>
            </a:r>
            <a:r>
              <a:rPr lang="en-US" sz="4000" dirty="0"/>
              <a:t> </a:t>
            </a:r>
            <a:endParaRPr lang="tr-TR" sz="4000" dirty="0"/>
          </a:p>
          <a:p>
            <a:r>
              <a:rPr lang="en-US" sz="4000" dirty="0" err="1"/>
              <a:t>Dinleme</a:t>
            </a:r>
            <a:r>
              <a:rPr lang="en-US" sz="4000" dirty="0"/>
              <a:t> </a:t>
            </a:r>
            <a:r>
              <a:rPr lang="en-US" sz="4000" dirty="0" err="1"/>
              <a:t>ve</a:t>
            </a:r>
            <a:r>
              <a:rPr lang="en-US" sz="4000" dirty="0"/>
              <a:t> </a:t>
            </a:r>
            <a:r>
              <a:rPr lang="en-US" sz="4000" dirty="0" err="1"/>
              <a:t>Boşluk</a:t>
            </a:r>
            <a:r>
              <a:rPr lang="en-US" sz="4000" dirty="0"/>
              <a:t> </a:t>
            </a:r>
            <a:r>
              <a:rPr lang="en-US" sz="4000" dirty="0" err="1"/>
              <a:t>Doldurma</a:t>
            </a:r>
            <a:r>
              <a:rPr lang="en-US" sz="4000" dirty="0"/>
              <a:t> </a:t>
            </a:r>
            <a:r>
              <a:rPr lang="en-US" sz="4000" dirty="0" err="1"/>
              <a:t>Alıştırması</a:t>
            </a:r>
            <a:endParaRPr lang="el-CY" sz="4000" dirty="0"/>
          </a:p>
          <a:p>
            <a:r>
              <a:rPr lang="en-US" sz="4000" dirty="0">
                <a:solidFill>
                  <a:srgbClr val="0A0A0A"/>
                </a:solidFill>
                <a:latin typeface="Google Sans"/>
              </a:rPr>
              <a:t>II.</a:t>
            </a:r>
            <a:r>
              <a:rPr lang="en-US" sz="4000" b="1" dirty="0"/>
              <a:t> </a:t>
            </a:r>
            <a:r>
              <a:rPr lang="en-US" sz="4000" dirty="0" err="1"/>
              <a:t>Sözdizimi</a:t>
            </a:r>
            <a:r>
              <a:rPr lang="en-US" sz="4000" b="1" dirty="0"/>
              <a:t> </a:t>
            </a:r>
            <a:endParaRPr lang="el-CY" sz="4000" dirty="0"/>
          </a:p>
          <a:p>
            <a:r>
              <a:rPr lang="en-US" sz="4000" dirty="0"/>
              <a:t>III. Bir </a:t>
            </a:r>
            <a:r>
              <a:rPr lang="en-US" sz="4000" dirty="0" err="1"/>
              <a:t>tartışma</a:t>
            </a:r>
            <a:r>
              <a:rPr lang="en-US" sz="4000" dirty="0"/>
              <a:t> </a:t>
            </a:r>
            <a:r>
              <a:rPr lang="en-US" sz="4000" dirty="0" err="1"/>
              <a:t>esnasında</a:t>
            </a:r>
            <a:endParaRPr lang="el-CY" sz="4000" dirty="0"/>
          </a:p>
          <a:p>
            <a:r>
              <a:rPr lang="en-US" sz="4000" dirty="0"/>
              <a:t>IV. </a:t>
            </a:r>
            <a:r>
              <a:rPr lang="en-US" sz="4000" dirty="0" err="1"/>
              <a:t>Bilimsel</a:t>
            </a:r>
            <a:r>
              <a:rPr lang="en-US" sz="4000" dirty="0"/>
              <a:t> Makale </a:t>
            </a:r>
            <a:r>
              <a:rPr lang="en-US" sz="4000" dirty="0" err="1"/>
              <a:t>Okumas</a:t>
            </a:r>
            <a:r>
              <a:rPr lang="tr-TR" sz="4000" dirty="0"/>
              <a:t>ı</a:t>
            </a:r>
            <a:r>
              <a:rPr lang="en-US" sz="4000" dirty="0"/>
              <a:t> </a:t>
            </a:r>
          </a:p>
          <a:p>
            <a:r>
              <a:rPr lang="en-US" sz="4000" dirty="0"/>
              <a:t>V. </a:t>
            </a:r>
            <a:r>
              <a:rPr lang="en-US" sz="4000" dirty="0" err="1"/>
              <a:t>Yazma</a:t>
            </a:r>
            <a:endParaRPr lang="en-US" sz="4000" dirty="0"/>
          </a:p>
          <a:p>
            <a:r>
              <a:rPr lang="en-US" sz="4000" dirty="0"/>
              <a:t>VI. </a:t>
            </a:r>
            <a:r>
              <a:rPr lang="en-US" sz="4000" dirty="0" err="1"/>
              <a:t>Kendini</a:t>
            </a:r>
            <a:r>
              <a:rPr lang="en-US" sz="4000" dirty="0"/>
              <a:t> Test Et</a:t>
            </a:r>
          </a:p>
        </p:txBody>
      </p:sp>
    </p:spTree>
    <p:extLst>
      <p:ext uri="{BB962C8B-B14F-4D97-AF65-F5344CB8AC3E}">
        <p14:creationId xmlns:p14="http://schemas.microsoft.com/office/powerpoint/2010/main" val="257500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2CF421E-A61B-173D-221B-2D034B6FC2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66" t="3057" r="15883" b="4775"/>
          <a:stretch>
            <a:fillRect/>
          </a:stretch>
        </p:blipFill>
        <p:spPr>
          <a:xfrm>
            <a:off x="729343" y="304799"/>
            <a:ext cx="11038113" cy="6379029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D10D1BBA-6CA5-7001-6451-47898F564340}"/>
              </a:ext>
            </a:extLst>
          </p:cNvPr>
          <p:cNvSpPr/>
          <p:nvPr/>
        </p:nvSpPr>
        <p:spPr>
          <a:xfrm>
            <a:off x="2242456" y="3984172"/>
            <a:ext cx="8512629" cy="1099457"/>
          </a:xfrm>
          <a:prstGeom prst="round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Müzik</a:t>
            </a:r>
            <a:r>
              <a:rPr lang="en-US" sz="2800" b="1" dirty="0"/>
              <a:t> </a:t>
            </a:r>
            <a:r>
              <a:rPr lang="en-US" sz="2800" b="1" dirty="0" err="1"/>
              <a:t>Etkinlikleri</a:t>
            </a:r>
            <a:r>
              <a:rPr lang="en-US" sz="2800" b="1" dirty="0"/>
              <a:t> </a:t>
            </a:r>
            <a:endParaRPr lang="tr-TR" sz="2800" b="1" dirty="0"/>
          </a:p>
          <a:p>
            <a:pPr algn="ctr"/>
            <a:r>
              <a:rPr lang="en-US" sz="2800" b="1" dirty="0" err="1"/>
              <a:t>Dinleme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Boşluk</a:t>
            </a:r>
            <a:r>
              <a:rPr lang="en-US" sz="2800" b="1" dirty="0"/>
              <a:t> </a:t>
            </a:r>
            <a:r>
              <a:rPr lang="en-US" sz="2800" b="1" dirty="0" err="1"/>
              <a:t>Doldurma</a:t>
            </a:r>
            <a:r>
              <a:rPr lang="en-US" sz="2800" b="1" dirty="0"/>
              <a:t> </a:t>
            </a:r>
            <a:r>
              <a:rPr lang="en-US" sz="2800" b="1" dirty="0" err="1"/>
              <a:t>Alıştırması</a:t>
            </a:r>
            <a:endParaRPr lang="el-CY" sz="2800" b="1" dirty="0"/>
          </a:p>
        </p:txBody>
      </p:sp>
    </p:spTree>
    <p:extLst>
      <p:ext uri="{BB962C8B-B14F-4D97-AF65-F5344CB8AC3E}">
        <p14:creationId xmlns:p14="http://schemas.microsoft.com/office/powerpoint/2010/main" val="70078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DAB540-5BE5-BC6B-D65A-B0D08212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29" y="365125"/>
            <a:ext cx="4985658" cy="1325563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Ben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siz</a:t>
            </a:r>
            <a:r>
              <a:rPr lang="en-US" dirty="0"/>
              <a:t> </a:t>
            </a:r>
            <a:r>
              <a:rPr lang="en-US" dirty="0" err="1"/>
              <a:t>hepiniz</a:t>
            </a:r>
            <a:endParaRPr lang="el-CY" dirty="0"/>
          </a:p>
        </p:txBody>
      </p:sp>
      <p:pic>
        <p:nvPicPr>
          <p:cNvPr id="4" name="Ηλεκτρονικά πολυμέσα 3" title="İrem Derici - Ben Tek Siz Hepiniz">
            <a:hlinkClick r:id="" action="ppaction://media"/>
            <a:extLst>
              <a:ext uri="{FF2B5EF4-FFF2-40B4-BE49-F238E27FC236}">
                <a16:creationId xmlns:a16="http://schemas.microsoft.com/office/drawing/2014/main" id="{49AF70CC-CCCC-6ABB-9437-625EFC646E8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8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930FA3D-AD24-84C4-BC87-C5BBD133FD4A}"/>
              </a:ext>
            </a:extLst>
          </p:cNvPr>
          <p:cNvSpPr/>
          <p:nvPr/>
        </p:nvSpPr>
        <p:spPr>
          <a:xfrm>
            <a:off x="230922" y="1999796"/>
            <a:ext cx="6030685" cy="4351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solidFill>
                  <a:schemeClr val="tx1"/>
                </a:solidFill>
              </a:rPr>
              <a:t>Pilatese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l-GR" sz="3200" dirty="0">
                <a:solidFill>
                  <a:schemeClr val="tx1"/>
                </a:solidFill>
              </a:rPr>
              <a:t>_______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siftahı</a:t>
            </a:r>
            <a:r>
              <a:rPr lang="en-US" sz="3200" dirty="0">
                <a:solidFill>
                  <a:schemeClr val="tx1"/>
                </a:solidFill>
              </a:rPr>
              <a:t> yok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Alem </a:t>
            </a:r>
            <a:r>
              <a:rPr lang="en-US" sz="3200" dirty="0" err="1">
                <a:solidFill>
                  <a:schemeClr val="tx1"/>
                </a:solidFill>
              </a:rPr>
              <a:t>sporda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görsün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İnstagram'da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mutsuzu</a:t>
            </a:r>
            <a:r>
              <a:rPr lang="en-US" sz="3200" dirty="0">
                <a:solidFill>
                  <a:schemeClr val="tx1"/>
                </a:solidFill>
              </a:rPr>
              <a:t> yok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Hep </a:t>
            </a:r>
            <a:r>
              <a:rPr lang="en-US" sz="3200" dirty="0" err="1">
                <a:solidFill>
                  <a:schemeClr val="tx1"/>
                </a:solidFill>
              </a:rPr>
              <a:t>yalan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dolan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biliyorsun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solidFill>
                  <a:schemeClr val="tx1"/>
                </a:solidFill>
              </a:rPr>
              <a:t>Sahte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küçük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mükemmel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Dünyasında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herkes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Evlilik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l-GR" sz="3200" dirty="0">
                <a:solidFill>
                  <a:schemeClr val="tx1"/>
                </a:solidFill>
              </a:rPr>
              <a:t>_______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müstakbel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Hepsi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kendine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prenses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Adam Kadın Onunla Evlenmek İçin Karikatür Stok Vektör (Telifsiz) 555696535  | Shutterstock">
            <a:extLst>
              <a:ext uri="{FF2B5EF4-FFF2-40B4-BE49-F238E27FC236}">
                <a16:creationId xmlns:a16="http://schemas.microsoft.com/office/drawing/2014/main" id="{0D96E2E0-BE0E-F6ED-0FB9-DA5A527E8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>
            <a:fillRect/>
          </a:stretch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Arc 103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Pilates Exercises Cartoon Stock Illustrations – 1,791 ...">
            <a:extLst>
              <a:ext uri="{FF2B5EF4-FFF2-40B4-BE49-F238E27FC236}">
                <a16:creationId xmlns:a16="http://schemas.microsoft.com/office/drawing/2014/main" id="{59DE3399-8734-C452-40CF-1F96B143D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r="8380" b="1"/>
          <a:stretch>
            <a:fillRect/>
          </a:stretch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A65091-AF3E-B5E4-A121-A9E846CB8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F58FB4AA-7058-4218-AE65-3ACD24A41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8CCF3CB-3373-95D4-1BA3-2DF6316EA5E4}"/>
              </a:ext>
            </a:extLst>
          </p:cNvPr>
          <p:cNvSpPr/>
          <p:nvPr/>
        </p:nvSpPr>
        <p:spPr>
          <a:xfrm>
            <a:off x="643466" y="753626"/>
            <a:ext cx="4166943" cy="4732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tek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siz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hepiniz</a:t>
            </a:r>
            <a:b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l-GR" sz="3600" dirty="0">
                <a:solidFill>
                  <a:schemeClr val="tx1"/>
                </a:solidFill>
              </a:rPr>
              <a:t>_______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baktı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mı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hiçbiriniz</a:t>
            </a:r>
            <a:b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Takmıyorum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takmıycam</a:t>
            </a:r>
            <a:b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Kimsenin</a:t>
            </a:r>
            <a:r>
              <a:rPr lang="el-GR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3600" dirty="0">
                <a:solidFill>
                  <a:schemeClr val="tx1"/>
                </a:solidFill>
              </a:rPr>
              <a:t>_______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bırakmıycam</a:t>
            </a:r>
            <a:endParaRPr lang="tr-TR" sz="3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61" name="Oval 2060">
            <a:extLst>
              <a:ext uri="{FF2B5EF4-FFF2-40B4-BE49-F238E27FC236}">
                <a16:creationId xmlns:a16="http://schemas.microsoft.com/office/drawing/2014/main" id="{F35BC0E3-6FE4-4491-BA19-C0126066A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DB11BD18-218F-49C7-BE16-82AEA08B2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1453" y="-4098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054" name="Picture 6" descr="Sabah Uyanan Mutlu Esneyen Kadın İllüstrasyon Grafik Çizgi Film Sanatı |  Premium vektör">
            <a:extLst>
              <a:ext uri="{FF2B5EF4-FFF2-40B4-BE49-F238E27FC236}">
                <a16:creationId xmlns:a16="http://schemas.microsoft.com/office/drawing/2014/main" id="{67E6F826-2A9C-B110-FC0E-D8E38045E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4" b="1"/>
          <a:stretch>
            <a:fillRect/>
          </a:stretch>
        </p:blipFill>
        <p:spPr bwMode="auto">
          <a:xfrm>
            <a:off x="9547017" y="4405333"/>
            <a:ext cx="2644983" cy="2452667"/>
          </a:xfrm>
          <a:custGeom>
            <a:avLst/>
            <a:gdLst/>
            <a:ahLst/>
            <a:cxnLst/>
            <a:rect l="l" t="t" r="r" b="b"/>
            <a:pathLst>
              <a:path w="2644983" h="2452667">
                <a:moveTo>
                  <a:pt x="1542711" y="0"/>
                </a:moveTo>
                <a:cubicBezTo>
                  <a:pt x="1942094" y="0"/>
                  <a:pt x="2306029" y="151765"/>
                  <a:pt x="2579995" y="400769"/>
                </a:cubicBezTo>
                <a:lnTo>
                  <a:pt x="2644983" y="468935"/>
                </a:lnTo>
                <a:lnTo>
                  <a:pt x="2644983" y="2452667"/>
                </a:lnTo>
                <a:lnTo>
                  <a:pt x="299206" y="2452667"/>
                </a:lnTo>
                <a:lnTo>
                  <a:pt x="233100" y="2358504"/>
                </a:lnTo>
                <a:cubicBezTo>
                  <a:pt x="85367" y="2121846"/>
                  <a:pt x="0" y="1842248"/>
                  <a:pt x="0" y="1542711"/>
                </a:cubicBezTo>
                <a:cubicBezTo>
                  <a:pt x="0" y="690695"/>
                  <a:pt x="690695" y="0"/>
                  <a:pt x="154271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30,000+ Aynaya Bakan Bir Kadın Görüntüler | Stok tasarımı görüntüleri  ücretsiz indir - Pikbest">
            <a:extLst>
              <a:ext uri="{FF2B5EF4-FFF2-40B4-BE49-F238E27FC236}">
                <a16:creationId xmlns:a16="http://schemas.microsoft.com/office/drawing/2014/main" id="{4214FD49-B969-1CDE-CA36-6D4D3F8E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5" r="9279" b="-1"/>
          <a:stretch>
            <a:fillRect/>
          </a:stretch>
        </p:blipFill>
        <p:spPr bwMode="auto">
          <a:xfrm>
            <a:off x="6401202" y="1790202"/>
            <a:ext cx="3240592" cy="324059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utlu vektör, canlı kadın çizgi film illüstrasyonu, başarı özgürlüğü  konsepti | Premium AI ile oluşturulan vektör">
            <a:extLst>
              <a:ext uri="{FF2B5EF4-FFF2-40B4-BE49-F238E27FC236}">
                <a16:creationId xmlns:a16="http://schemas.microsoft.com/office/drawing/2014/main" id="{4816DAB5-818A-CF28-6FD7-458F547FF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459"/>
          <a:stretch>
            <a:fillRect/>
          </a:stretch>
        </p:blipFill>
        <p:spPr bwMode="auto">
          <a:xfrm>
            <a:off x="9490668" y="10"/>
            <a:ext cx="2701332" cy="2553877"/>
          </a:xfrm>
          <a:custGeom>
            <a:avLst/>
            <a:gdLst/>
            <a:ahLst/>
            <a:cxnLst/>
            <a:rect l="l" t="t" r="r" b="b"/>
            <a:pathLst>
              <a:path w="2701332" h="2553887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A054EDF5-7644-4A95-AB88-057FAB414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98158" y="2804429"/>
            <a:ext cx="0" cy="1597708"/>
          </a:xfrm>
          <a:prstGeom prst="line">
            <a:avLst/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EA996627-3E00-4A50-8640-F4F7D38C5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85468" y="3311355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A619555D-3337-4F1A-9AFF-1DA3B921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067622" y="5349205"/>
            <a:ext cx="1835725" cy="1850365"/>
          </a:xfrm>
          <a:custGeom>
            <a:avLst/>
            <a:gdLst>
              <a:gd name="connsiteX0" fmla="*/ 1801138 w 1835725"/>
              <a:gd name="connsiteY0" fmla="*/ 1622662 h 1850365"/>
              <a:gd name="connsiteX1" fmla="*/ 1835717 w 1835725"/>
              <a:gd name="connsiteY1" fmla="*/ 1680254 h 1850365"/>
              <a:gd name="connsiteX2" fmla="*/ 1815722 w 1835725"/>
              <a:gd name="connsiteY2" fmla="*/ 1850365 h 1850365"/>
              <a:gd name="connsiteX3" fmla="*/ 1693039 w 1835725"/>
              <a:gd name="connsiteY3" fmla="*/ 1808259 h 1850365"/>
              <a:gd name="connsiteX4" fmla="*/ 1708939 w 1835725"/>
              <a:gd name="connsiteY4" fmla="*/ 1673301 h 1850365"/>
              <a:gd name="connsiteX5" fmla="*/ 1778129 w 1835725"/>
              <a:gd name="connsiteY5" fmla="*/ 1615979 h 1850365"/>
              <a:gd name="connsiteX6" fmla="*/ 1801138 w 1835725"/>
              <a:gd name="connsiteY6" fmla="*/ 1622662 h 1850365"/>
              <a:gd name="connsiteX7" fmla="*/ 1585229 w 1835725"/>
              <a:gd name="connsiteY7" fmla="*/ 764759 h 1850365"/>
              <a:gd name="connsiteX8" fmla="*/ 1623024 w 1835725"/>
              <a:gd name="connsiteY8" fmla="*/ 792810 h 1850365"/>
              <a:gd name="connsiteX9" fmla="*/ 1777614 w 1835725"/>
              <a:gd name="connsiteY9" fmla="*/ 1157141 h 1850365"/>
              <a:gd name="connsiteX10" fmla="*/ 1733799 w 1835725"/>
              <a:gd name="connsiteY10" fmla="*/ 1235532 h 1850365"/>
              <a:gd name="connsiteX11" fmla="*/ 1716464 w 1835725"/>
              <a:gd name="connsiteY11" fmla="*/ 1237722 h 1850365"/>
              <a:gd name="connsiteX12" fmla="*/ 1716464 w 1835725"/>
              <a:gd name="connsiteY12" fmla="*/ 1237913 h 1850365"/>
              <a:gd name="connsiteX13" fmla="*/ 1655409 w 1835725"/>
              <a:gd name="connsiteY13" fmla="*/ 1191717 h 1850365"/>
              <a:gd name="connsiteX14" fmla="*/ 1513200 w 1835725"/>
              <a:gd name="connsiteY14" fmla="*/ 856627 h 1850365"/>
              <a:gd name="connsiteX15" fmla="*/ 1538499 w 1835725"/>
              <a:gd name="connsiteY15" fmla="*/ 770415 h 1850365"/>
              <a:gd name="connsiteX16" fmla="*/ 1585229 w 1835725"/>
              <a:gd name="connsiteY16" fmla="*/ 764759 h 1850365"/>
              <a:gd name="connsiteX17" fmla="*/ 477919 w 1835725"/>
              <a:gd name="connsiteY17" fmla="*/ 21437 h 1850365"/>
              <a:gd name="connsiteX18" fmla="*/ 509236 w 1835725"/>
              <a:gd name="connsiteY18" fmla="*/ 84182 h 1850365"/>
              <a:gd name="connsiteX19" fmla="*/ 445829 w 1835725"/>
              <a:gd name="connsiteY19" fmla="*/ 139871 h 1850365"/>
              <a:gd name="connsiteX20" fmla="*/ 437447 w 1835725"/>
              <a:gd name="connsiteY20" fmla="*/ 139395 h 1850365"/>
              <a:gd name="connsiteX21" fmla="*/ 73211 w 1835725"/>
              <a:gd name="connsiteY21" fmla="*/ 137204 h 1850365"/>
              <a:gd name="connsiteX22" fmla="*/ 749 w 1835725"/>
              <a:gd name="connsiteY22" fmla="*/ 84082 h 1850365"/>
              <a:gd name="connsiteX23" fmla="*/ 53871 w 1835725"/>
              <a:gd name="connsiteY23" fmla="*/ 11621 h 1850365"/>
              <a:gd name="connsiteX24" fmla="*/ 58352 w 1835725"/>
              <a:gd name="connsiteY24" fmla="*/ 11093 h 1850365"/>
              <a:gd name="connsiteX25" fmla="*/ 454020 w 1835725"/>
              <a:gd name="connsiteY25" fmla="*/ 13474 h 1850365"/>
              <a:gd name="connsiteX26" fmla="*/ 477919 w 1835725"/>
              <a:gd name="connsiteY26" fmla="*/ 21437 h 1850365"/>
              <a:gd name="connsiteX27" fmla="*/ 957797 w 1835725"/>
              <a:gd name="connsiteY27" fmla="*/ 167970 h 1850365"/>
              <a:gd name="connsiteX28" fmla="*/ 1286982 w 1835725"/>
              <a:gd name="connsiteY28" fmla="*/ 387616 h 1850365"/>
              <a:gd name="connsiteX29" fmla="*/ 1293725 w 1835725"/>
              <a:gd name="connsiteY29" fmla="*/ 477075 h 1850365"/>
              <a:gd name="connsiteX30" fmla="*/ 1245453 w 1835725"/>
              <a:gd name="connsiteY30" fmla="*/ 499154 h 1850365"/>
              <a:gd name="connsiteX31" fmla="*/ 1245167 w 1835725"/>
              <a:gd name="connsiteY31" fmla="*/ 499154 h 1850365"/>
              <a:gd name="connsiteX32" fmla="*/ 1203638 w 1835725"/>
              <a:gd name="connsiteY32" fmla="*/ 484104 h 1850365"/>
              <a:gd name="connsiteX33" fmla="*/ 900647 w 1835725"/>
              <a:gd name="connsiteY33" fmla="*/ 281508 h 1850365"/>
              <a:gd name="connsiteX34" fmla="*/ 872454 w 1835725"/>
              <a:gd name="connsiteY34" fmla="*/ 196164 h 1850365"/>
              <a:gd name="connsiteX35" fmla="*/ 957797 w 1835725"/>
              <a:gd name="connsiteY35" fmla="*/ 167970 h 185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35725" h="1850365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71" name="Freeform: Shape 2070">
            <a:extLst>
              <a:ext uri="{FF2B5EF4-FFF2-40B4-BE49-F238E27FC236}">
                <a16:creationId xmlns:a16="http://schemas.microsoft.com/office/drawing/2014/main" id="{CF5E7AE0-415D-4236-B5E6-F2FC68DB9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1302" y="6106160"/>
            <a:ext cx="1804272" cy="746882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6C71DF-F455-931B-8A3F-A7BCA4826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A140DE5-D431-72A7-4353-44917B90D3D2}"/>
              </a:ext>
            </a:extLst>
          </p:cNvPr>
          <p:cNvSpPr/>
          <p:nvPr/>
        </p:nvSpPr>
        <p:spPr>
          <a:xfrm>
            <a:off x="838201" y="740230"/>
            <a:ext cx="5092194" cy="54367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solidFill>
                  <a:schemeClr val="tx1"/>
                </a:solidFill>
              </a:rPr>
              <a:t>Patates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kızartma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listede</a:t>
            </a:r>
            <a:r>
              <a:rPr lang="en-US" sz="3200" dirty="0">
                <a:solidFill>
                  <a:schemeClr val="tx1"/>
                </a:solidFill>
              </a:rPr>
              <a:t> yok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Alem </a:t>
            </a:r>
            <a:r>
              <a:rPr lang="el-GR" sz="3200" dirty="0">
                <a:solidFill>
                  <a:schemeClr val="tx1"/>
                </a:solidFill>
              </a:rPr>
              <a:t>_______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görsün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İnstragram'da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şişman</a:t>
            </a:r>
            <a:r>
              <a:rPr lang="en-US" sz="3200" dirty="0">
                <a:solidFill>
                  <a:schemeClr val="tx1"/>
                </a:solidFill>
              </a:rPr>
              <a:t> yok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Hep </a:t>
            </a:r>
            <a:r>
              <a:rPr lang="en-US" sz="3200" dirty="0" err="1">
                <a:solidFill>
                  <a:schemeClr val="tx1"/>
                </a:solidFill>
              </a:rPr>
              <a:t>inceler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görüyorsun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solidFill>
                  <a:schemeClr val="tx1"/>
                </a:solidFill>
              </a:rPr>
              <a:t>Sahte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küçük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l-GR" sz="3200" dirty="0">
                <a:solidFill>
                  <a:schemeClr val="tx1"/>
                </a:solidFill>
              </a:rPr>
              <a:t>_______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Dünyasında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herkes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Evlilik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adayı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müstakbel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Hepsi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kendine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prenses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083" name="Oval 308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Animasyon için 12 fikir | animasyon, diyet motivasyonu, diyet">
            <a:extLst>
              <a:ext uri="{FF2B5EF4-FFF2-40B4-BE49-F238E27FC236}">
                <a16:creationId xmlns:a16="http://schemas.microsoft.com/office/drawing/2014/main" id="{8AC2C492-26C2-D902-34FC-3C781734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8"/>
          <a:stretch>
            <a:fillRect/>
          </a:stretch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Arc 308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32.700+ Patates Kızartması Stock İllüstrasyonlar, Royalty-Free Vektör  Grafik ve Clip Art - iStock">
            <a:extLst>
              <a:ext uri="{FF2B5EF4-FFF2-40B4-BE49-F238E27FC236}">
                <a16:creationId xmlns:a16="http://schemas.microsoft.com/office/drawing/2014/main" id="{7E20955B-9363-4182-F9A5-AFCF78939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" r="-2" b="12517"/>
          <a:stretch>
            <a:fillRect/>
          </a:stretch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1122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518</Words>
  <Application>Microsoft Office PowerPoint</Application>
  <PresentationFormat>Ευρεία οθόνη</PresentationFormat>
  <Paragraphs>50</Paragraphs>
  <Slides>25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Google Sans</vt:lpstr>
      <vt:lpstr>Poppins</vt:lpstr>
      <vt:lpstr>Roboto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Ben tek siz hepiniz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ΕΛΕΝΗ ΧΑΡΑΛΑΜΠΟΥΣ</dc:creator>
  <cp:lastModifiedBy>ΕΛΕΝΗ ΧΑΡΑΛΑΜΠΟΥΣ</cp:lastModifiedBy>
  <cp:revision>48</cp:revision>
  <dcterms:created xsi:type="dcterms:W3CDTF">2025-12-08T18:04:06Z</dcterms:created>
  <dcterms:modified xsi:type="dcterms:W3CDTF">2025-12-11T21:26:06Z</dcterms:modified>
</cp:coreProperties>
</file>