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9" r:id="rId2"/>
    <p:sldId id="539" r:id="rId3"/>
    <p:sldId id="538" r:id="rId4"/>
    <p:sldId id="260" r:id="rId5"/>
    <p:sldId id="263" r:id="rId6"/>
    <p:sldId id="540" r:id="rId7"/>
    <p:sldId id="551" r:id="rId8"/>
    <p:sldId id="541" r:id="rId9"/>
    <p:sldId id="542" r:id="rId10"/>
    <p:sldId id="543" r:id="rId11"/>
    <p:sldId id="544" r:id="rId12"/>
    <p:sldId id="535" r:id="rId13"/>
    <p:sldId id="545" r:id="rId14"/>
    <p:sldId id="264" r:id="rId15"/>
    <p:sldId id="265" r:id="rId16"/>
    <p:sldId id="266" r:id="rId17"/>
    <p:sldId id="550" r:id="rId18"/>
    <p:sldId id="536" r:id="rId19"/>
    <p:sldId id="546" r:id="rId20"/>
    <p:sldId id="537" r:id="rId21"/>
    <p:sldId id="549" r:id="rId22"/>
    <p:sldId id="530" r:id="rId23"/>
    <p:sldId id="547" r:id="rId24"/>
    <p:sldId id="548" r:id="rId25"/>
    <p:sldId id="396" r:id="rId26"/>
    <p:sldId id="275" r:id="rId27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99DD9-DAE4-4BE5-8F91-A731FCC30EB6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E8EA6-39E0-4E02-AF74-9047C29BF9C2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660030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3F769F-11EE-A745-F4E2-66EEBBB11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57A5449-5BF8-F268-02B4-C216E6D6B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7F6E07F-45B9-3D15-8E53-19684649A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B95C5AA-524F-1BC7-E898-86F5BB4A5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9AF32E5-3595-C396-51BC-74C9ECBF7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214340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EC3A7D-E5EC-20A2-B54F-1BC992D46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DB7676A-10A3-5D68-C199-7E6E8A6E9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3A02277-6FD6-A914-A049-1AEF08FAC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CC914F-07A4-7BAF-F49E-CC826A976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112B63-09B1-3A6B-E67F-60EF84399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037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7D97591-6762-2D49-E74E-073B459EE2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FCBDC0D-EBF3-9CE8-4642-B5BD646EC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0FF06AF-D977-A6C5-9F30-634194699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88735A5-6D3F-3426-4794-947CB3AA7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9DC329-A0E2-9EA6-FD91-157DB9B47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9249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88E4CE-FCE0-B66F-F7DB-870CE5F5B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7945405-43B8-67F6-4CE1-19E735B15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E930C64-F969-61D9-A73C-CC082F0BD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EE8C1A3-9D3B-E019-D03B-63F41CE6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E14FCB6-E3AC-46E6-007B-5FE4835A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202656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64149D-BBF3-7044-9FCE-0CAD59D23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684ACDF-2880-7DFC-EB97-F0E0F57A6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79622C0-C700-CDBA-9652-5592D4892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E921C8F-00C4-789C-A39C-EE75ADF20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8261F71-FADB-2159-E75E-7AD0EACB5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33552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BA00FB-CEF4-F915-BC01-28493998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D9F606D-025A-275E-39A8-CD0B8FA16F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B481A27-CBCE-FF50-F8B7-DEAC43A57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2C71E63-2FF6-C7F3-0BD4-C16B98EE4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17D830F-E44C-E7C1-2F8C-A0C2B5FA4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9ECEE89-389C-260C-D29A-31DD5F969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9732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45478E-FD04-1A39-A65F-663D49951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DE08A37-8F5F-3B1C-E804-4339EDDD2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141F94F-64A2-9430-F6DD-2F0BCF49C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0FA25D6-676E-00A0-2DC1-74BF55B49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AF108C1-AAEA-C29D-4E95-6F3B9ABE7F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3C84C18-1254-5EC6-1B79-EE759554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1A8244D-D4AB-A092-39E5-1E975876F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1078EBE-F15E-1696-4A7A-035D842AF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23839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2EBCD6-4835-B10C-C549-3BA99775A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24F3005-17ED-DFC4-86C5-64751463F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42B4955-525D-1482-5392-B353A05BC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2514E3B-431D-D7EC-4E0B-748AAED1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73586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EB0A801-5F63-1544-4F84-F05C2064D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D2C8680-D409-ADE4-DCF8-685C7593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CC6752B-73F2-817A-BCB4-206619EC7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52393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F78765-B1A9-31BE-D703-049A6A750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00918A-14FD-A6EF-22E5-348EEF60B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BF80299-74DF-BF28-43C9-6DF527C93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1FF0EC0-4808-3BD6-9B87-3F2165FFE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4254DF9-7AED-4DAE-C565-C04D2B4F7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023F006-5AA3-55F1-D560-C521511D3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958082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91EA76-ECB2-A871-0297-EDE6815E5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F8789F6-AC3D-6FC5-5BFE-31ACDB8F3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D5807F8-B188-563C-9134-AAB35D64F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9F59471-237B-7B0C-923C-DF8EA8BDA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54D71C8-A34D-E5FE-E0C4-1FBC9082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FCC264B-8AA3-A440-4F51-34FF892C9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25495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6D1B28D-6853-60D3-7327-2AAE41A4B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83916F-DA95-937A-69E9-60D77D0E2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90E4646-2639-F5A8-7E80-D4CC66B1BE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EE256E-280D-4A14-9727-5B4C67B97D4F}" type="datetimeFigureOut">
              <a:rPr lang="el-CY" smtClean="0"/>
              <a:t>20/12/2025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80DCDD1-FDE2-8095-5A4C-6F75BE9832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D6289E-5802-7476-0C0A-18C2395F46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59A41B-57F7-4516-920B-5C1905C7EC58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9550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zlyrics.com/lyrics/iremderici/benteksizhepiniz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FHAXWUyvsI?feature=oembed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zlyrics.com/lyrics/iremderici/benteksizhepiniz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VQLnPl61zo?feature=oembe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mReu3Kh6aw?feature=oembed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632329DE-B297-52CC-45F3-3B6DCA4DE0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" y="0"/>
            <a:ext cx="12115800" cy="685800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D569A7E-8609-132D-E4FA-190F980C978C}"/>
              </a:ext>
            </a:extLst>
          </p:cNvPr>
          <p:cNvSpPr/>
          <p:nvPr/>
        </p:nvSpPr>
        <p:spPr>
          <a:xfrm>
            <a:off x="8044542" y="925287"/>
            <a:ext cx="4147457" cy="1208314"/>
          </a:xfrm>
          <a:prstGeom prst="roundRect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4000" dirty="0"/>
          </a:p>
          <a:p>
            <a:pPr algn="ctr"/>
            <a:r>
              <a:rPr lang="tr-TR" sz="3200" b="1" dirty="0"/>
              <a:t>Türkçe Öğrenelim!</a:t>
            </a:r>
            <a:endParaRPr lang="el-GR" sz="3200" b="1" dirty="0"/>
          </a:p>
          <a:p>
            <a:pPr algn="ctr"/>
            <a:r>
              <a:rPr lang="el-GR" sz="1400" b="1" dirty="0" err="1">
                <a:solidFill>
                  <a:srgbClr val="303133"/>
                </a:solidFill>
                <a:latin typeface="Roboto" panose="02000000000000000000" pitchFamily="2" charset="0"/>
              </a:rPr>
              <a:t>Δρ</a:t>
            </a:r>
            <a:r>
              <a:rPr lang="el-GR" sz="1400" b="1" dirty="0">
                <a:solidFill>
                  <a:srgbClr val="303133"/>
                </a:solidFill>
                <a:latin typeface="Roboto" panose="02000000000000000000" pitchFamily="2" charset="0"/>
              </a:rPr>
              <a:t> Ελένη Χαραλάμπους</a:t>
            </a:r>
            <a:endParaRPr lang="en-US" sz="1400" b="1" dirty="0">
              <a:solidFill>
                <a:srgbClr val="303133"/>
              </a:solidFill>
              <a:latin typeface="Roboto" panose="02000000000000000000" pitchFamily="2" charset="0"/>
            </a:endParaRPr>
          </a:p>
          <a:p>
            <a:pPr algn="ctr"/>
            <a:endParaRPr lang="tr-TR" sz="4000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9AF02CE-0A1C-00F9-AB53-E9DEA1D7C22C}"/>
              </a:ext>
            </a:extLst>
          </p:cNvPr>
          <p:cNvSpPr/>
          <p:nvPr/>
        </p:nvSpPr>
        <p:spPr>
          <a:xfrm>
            <a:off x="152399" y="5867400"/>
            <a:ext cx="11800115" cy="838200"/>
          </a:xfrm>
          <a:prstGeom prst="roundRect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  <a:p>
            <a:r>
              <a:rPr lang="en-US" sz="2800" b="1" dirty="0" err="1"/>
              <a:t>Dinleme</a:t>
            </a:r>
            <a:r>
              <a:rPr lang="en-US" sz="2800" b="1" dirty="0"/>
              <a:t> </a:t>
            </a:r>
            <a:r>
              <a:rPr lang="en-US" sz="2800" b="1" dirty="0" err="1"/>
              <a:t>yeteneğini</a:t>
            </a:r>
            <a:r>
              <a:rPr lang="en-US" sz="2800" b="1" dirty="0"/>
              <a:t> </a:t>
            </a:r>
            <a:r>
              <a:rPr lang="en-US" sz="2800" b="1" dirty="0" err="1"/>
              <a:t>geliştirmek</a:t>
            </a:r>
            <a:r>
              <a:rPr lang="en-US" sz="2800" b="1" dirty="0"/>
              <a:t>_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Rüya"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şarkı sözleri</a:t>
            </a:r>
            <a:r>
              <a:rPr lang="tr-TR" sz="2800" b="1" dirty="0"/>
              <a:t>  </a:t>
            </a:r>
            <a:br>
              <a:rPr lang="en-US" b="1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endParaRPr lang="en-US" b="1" dirty="0">
              <a:solidFill>
                <a:srgbClr val="467886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3536562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2C052-CACC-F6B4-91DE-2430FED25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4E99C02-ADA0-C0D1-A2D3-FA2DE69CC988}"/>
              </a:ext>
            </a:extLst>
          </p:cNvPr>
          <p:cNvSpPr/>
          <p:nvPr/>
        </p:nvSpPr>
        <p:spPr>
          <a:xfrm>
            <a:off x="774095" y="1077686"/>
            <a:ext cx="4166943" cy="44195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 err="1">
                <a:solidFill>
                  <a:schemeClr val="tx1"/>
                </a:solidFill>
              </a:rPr>
              <a:t>Değmeyin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feryadıma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err="1">
                <a:solidFill>
                  <a:schemeClr val="tx1"/>
                </a:solidFill>
              </a:rPr>
              <a:t>Figanıma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değmeyin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err="1">
                <a:solidFill>
                  <a:schemeClr val="tx1"/>
                </a:solidFill>
              </a:rPr>
              <a:t>Eğer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sevda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demekse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Ben </a:t>
            </a:r>
            <a:r>
              <a:rPr lang="en-US" sz="2800" dirty="0" err="1">
                <a:solidFill>
                  <a:schemeClr val="tx1"/>
                </a:solidFill>
              </a:rPr>
              <a:t>vazgeçtim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beni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sevmeyin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err="1">
                <a:solidFill>
                  <a:schemeClr val="tx1"/>
                </a:solidFill>
              </a:rPr>
              <a:t>Garipliğim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kader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değil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err="1">
                <a:solidFill>
                  <a:schemeClr val="tx1"/>
                </a:solidFill>
              </a:rPr>
              <a:t>Geçici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gülmeyin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Bu </a:t>
            </a:r>
            <a:r>
              <a:rPr lang="en-US" sz="2800" dirty="0" err="1">
                <a:solidFill>
                  <a:schemeClr val="tx1"/>
                </a:solidFill>
              </a:rPr>
              <a:t>kış</a:t>
            </a:r>
            <a:r>
              <a:rPr lang="en-US" sz="2800" dirty="0">
                <a:solidFill>
                  <a:schemeClr val="tx1"/>
                </a:solidFill>
              </a:rPr>
              <a:t> da </a:t>
            </a:r>
            <a:r>
              <a:rPr lang="en-US" sz="2800" dirty="0" err="1">
                <a:solidFill>
                  <a:schemeClr val="tx1"/>
                </a:solidFill>
              </a:rPr>
              <a:t>efkarlıyım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Bahara Allah </a:t>
            </a:r>
            <a:r>
              <a:rPr lang="en-US" sz="2800" dirty="0" err="1">
                <a:solidFill>
                  <a:schemeClr val="tx1"/>
                </a:solidFill>
              </a:rPr>
              <a:t>kerim</a:t>
            </a: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Image result for boşanma kartun">
            <a:extLst>
              <a:ext uri="{FF2B5EF4-FFF2-40B4-BE49-F238E27FC236}">
                <a16:creationId xmlns:a16="http://schemas.microsoft.com/office/drawing/2014/main" id="{5FAD341B-AF4A-E34D-95B5-461578CD9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249" y="677204"/>
            <a:ext cx="6188927" cy="5032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41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E3E6E-D057-74A4-DEE5-74D774BF8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9B7C085-068E-4618-8F60-3E1319490A5F}"/>
              </a:ext>
            </a:extLst>
          </p:cNvPr>
          <p:cNvSpPr/>
          <p:nvPr/>
        </p:nvSpPr>
        <p:spPr>
          <a:xfrm>
            <a:off x="774095" y="1077686"/>
            <a:ext cx="4166943" cy="44195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Hadi </a:t>
            </a:r>
            <a:r>
              <a:rPr lang="en-US" sz="2400" dirty="0" err="1">
                <a:solidFill>
                  <a:schemeClr val="tx1"/>
                </a:solidFill>
              </a:rPr>
              <a:t>yüreğim</a:t>
            </a:r>
            <a:r>
              <a:rPr lang="en-US" sz="2400" dirty="0">
                <a:solidFill>
                  <a:schemeClr val="tx1"/>
                </a:solidFill>
              </a:rPr>
              <a:t>, ha </a:t>
            </a:r>
            <a:r>
              <a:rPr lang="en-US" sz="2400" dirty="0" err="1">
                <a:solidFill>
                  <a:schemeClr val="tx1"/>
                </a:solidFill>
              </a:rPr>
              <a:t>gayret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Hele </a:t>
            </a:r>
            <a:r>
              <a:rPr lang="en-US" sz="2400" dirty="0" err="1">
                <a:solidFill>
                  <a:schemeClr val="tx1"/>
                </a:solidFill>
              </a:rPr>
              <a:t>sıkı</a:t>
            </a:r>
            <a:r>
              <a:rPr lang="en-US" sz="2400" dirty="0">
                <a:solidFill>
                  <a:schemeClr val="tx1"/>
                </a:solidFill>
              </a:rPr>
              <a:t> dur, hele </a:t>
            </a:r>
            <a:r>
              <a:rPr lang="en-US" sz="2400" dirty="0" err="1">
                <a:solidFill>
                  <a:schemeClr val="tx1"/>
                </a:solidFill>
              </a:rPr>
              <a:t>sabret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Başını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eğme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dik</a:t>
            </a:r>
            <a:r>
              <a:rPr lang="en-US" sz="2400" dirty="0">
                <a:solidFill>
                  <a:schemeClr val="tx1"/>
                </a:solidFill>
              </a:rPr>
              <a:t> tut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Bu </a:t>
            </a:r>
            <a:r>
              <a:rPr lang="en-US" sz="2400" dirty="0" err="1">
                <a:solidFill>
                  <a:schemeClr val="tx1"/>
                </a:solidFill>
              </a:rPr>
              <a:t>bir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rüyaydı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farzet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Hadi, </a:t>
            </a:r>
            <a:r>
              <a:rPr lang="en-US" sz="2400" dirty="0" err="1">
                <a:solidFill>
                  <a:schemeClr val="tx1"/>
                </a:solidFill>
              </a:rPr>
              <a:t>hadi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yüreğim</a:t>
            </a:r>
            <a:r>
              <a:rPr lang="en-US" sz="2400" dirty="0">
                <a:solidFill>
                  <a:schemeClr val="tx1"/>
                </a:solidFill>
              </a:rPr>
              <a:t>, ha </a:t>
            </a:r>
            <a:r>
              <a:rPr lang="en-US" sz="2400" dirty="0" err="1">
                <a:solidFill>
                  <a:schemeClr val="tx1"/>
                </a:solidFill>
              </a:rPr>
              <a:t>gayret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Hele </a:t>
            </a:r>
            <a:r>
              <a:rPr lang="en-US" sz="2400" dirty="0" err="1">
                <a:solidFill>
                  <a:schemeClr val="tx1"/>
                </a:solidFill>
              </a:rPr>
              <a:t>sıkı</a:t>
            </a:r>
            <a:r>
              <a:rPr lang="en-US" sz="2400" dirty="0">
                <a:solidFill>
                  <a:schemeClr val="tx1"/>
                </a:solidFill>
              </a:rPr>
              <a:t> dur, hele </a:t>
            </a:r>
            <a:r>
              <a:rPr lang="en-US" sz="2400" dirty="0" err="1">
                <a:solidFill>
                  <a:schemeClr val="tx1"/>
                </a:solidFill>
              </a:rPr>
              <a:t>sabret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Başını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eğme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dik</a:t>
            </a:r>
            <a:r>
              <a:rPr lang="en-US" sz="2400" dirty="0">
                <a:solidFill>
                  <a:schemeClr val="tx1"/>
                </a:solidFill>
              </a:rPr>
              <a:t> tut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Bu </a:t>
            </a:r>
            <a:r>
              <a:rPr lang="en-US" sz="2400" dirty="0" err="1">
                <a:solidFill>
                  <a:schemeClr val="tx1"/>
                </a:solidFill>
              </a:rPr>
              <a:t>bir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rüyaydı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farzet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Hadi, </a:t>
            </a:r>
            <a:r>
              <a:rPr lang="en-US" sz="2400" dirty="0" err="1">
                <a:solidFill>
                  <a:schemeClr val="tx1"/>
                </a:solidFill>
              </a:rPr>
              <a:t>hadi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yüreğim</a:t>
            </a:r>
            <a:r>
              <a:rPr lang="en-US" sz="2400" dirty="0">
                <a:solidFill>
                  <a:schemeClr val="tx1"/>
                </a:solidFill>
              </a:rPr>
              <a:t>, ha </a:t>
            </a:r>
            <a:r>
              <a:rPr lang="en-US" sz="2400" dirty="0" err="1">
                <a:solidFill>
                  <a:schemeClr val="tx1"/>
                </a:solidFill>
              </a:rPr>
              <a:t>gayret</a:t>
            </a:r>
            <a:endParaRPr lang="en-US" sz="2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Image result for boşanma kartun">
            <a:extLst>
              <a:ext uri="{FF2B5EF4-FFF2-40B4-BE49-F238E27FC236}">
                <a16:creationId xmlns:a16="http://schemas.microsoft.com/office/drawing/2014/main" id="{1DAF8316-5323-E89B-33B3-BC2C6330B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604" y="845103"/>
            <a:ext cx="5832768" cy="453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607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E8CC7-71A1-E040-D931-899CBBC3A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570C67F2-0A81-B6BD-1E8D-8F666AF6EA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66" r="15883" b="4775"/>
          <a:stretch>
            <a:fillRect/>
          </a:stretch>
        </p:blipFill>
        <p:spPr>
          <a:xfrm>
            <a:off x="729343" y="93209"/>
            <a:ext cx="11038113" cy="6590620"/>
          </a:xfrm>
          <a:prstGeom prst="rect">
            <a:avLst/>
          </a:prstGeom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347D55C-BFD8-0C07-1049-571A9AF1538B}"/>
              </a:ext>
            </a:extLst>
          </p:cNvPr>
          <p:cNvSpPr/>
          <p:nvPr/>
        </p:nvSpPr>
        <p:spPr>
          <a:xfrm>
            <a:off x="2242456" y="3984172"/>
            <a:ext cx="8512629" cy="1099457"/>
          </a:xfrm>
          <a:prstGeom prst="roundRect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/>
              <a:t>Sözdizimi</a:t>
            </a:r>
            <a:r>
              <a:rPr lang="en-US" sz="4400" b="1" dirty="0"/>
              <a:t> </a:t>
            </a:r>
            <a:endParaRPr lang="el-CY" sz="4400" dirty="0"/>
          </a:p>
        </p:txBody>
      </p:sp>
    </p:spTree>
    <p:extLst>
      <p:ext uri="{BB962C8B-B14F-4D97-AF65-F5344CB8AC3E}">
        <p14:creationId xmlns:p14="http://schemas.microsoft.com/office/powerpoint/2010/main" val="2052545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A0F0FB-043A-7EE5-214E-50C4D9A07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EMİR KİPİ</a:t>
            </a:r>
            <a:endParaRPr lang="el-CY" dirty="0"/>
          </a:p>
        </p:txBody>
      </p:sp>
      <p:pic>
        <p:nvPicPr>
          <p:cNvPr id="4" name="Ηλεκτρονικά πολυμέσα 3" title="Yabancılar İçin Türkçe A2 (1. Bölüm) | Emir Kipi">
            <a:hlinkClick r:id="" action="ppaction://media"/>
            <a:extLst>
              <a:ext uri="{FF2B5EF4-FFF2-40B4-BE49-F238E27FC236}">
                <a16:creationId xmlns:a16="http://schemas.microsoft.com/office/drawing/2014/main" id="{B9E403C7-6871-0639-2247-0A8DDC636C68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4725" y="1825625"/>
            <a:ext cx="770096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89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8DD36-EF55-5BBA-8731-470B76992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1853F88E-5A7D-6793-1CCB-E8A7459684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66" r="15883" b="4775"/>
          <a:stretch>
            <a:fillRect/>
          </a:stretch>
        </p:blipFill>
        <p:spPr>
          <a:xfrm>
            <a:off x="729343" y="93209"/>
            <a:ext cx="11038113" cy="6590620"/>
          </a:xfrm>
          <a:prstGeom prst="rect">
            <a:avLst/>
          </a:prstGeom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2A58B47-8F32-D39E-AADC-64A1D4009852}"/>
              </a:ext>
            </a:extLst>
          </p:cNvPr>
          <p:cNvSpPr/>
          <p:nvPr/>
        </p:nvSpPr>
        <p:spPr>
          <a:xfrm>
            <a:off x="2242456" y="3984172"/>
            <a:ext cx="8512629" cy="1099457"/>
          </a:xfrm>
          <a:prstGeom prst="roundRect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Bir </a:t>
            </a:r>
            <a:r>
              <a:rPr lang="en-US" sz="4400" b="1" dirty="0" err="1"/>
              <a:t>tartışma</a:t>
            </a:r>
            <a:r>
              <a:rPr lang="en-US" sz="4400" b="1" dirty="0"/>
              <a:t> </a:t>
            </a:r>
            <a:r>
              <a:rPr lang="en-US" sz="4400" b="1" dirty="0" err="1"/>
              <a:t>esnasında</a:t>
            </a:r>
            <a:endParaRPr lang="el-CY" sz="4400" b="1" dirty="0"/>
          </a:p>
        </p:txBody>
      </p:sp>
    </p:spTree>
    <p:extLst>
      <p:ext uri="{BB962C8B-B14F-4D97-AF65-F5344CB8AC3E}">
        <p14:creationId xmlns:p14="http://schemas.microsoft.com/office/powerpoint/2010/main" val="2341916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oşanma Sürecinde ve Sonrasında Psikolojik Zorluklar - Healmeup Blog">
            <a:extLst>
              <a:ext uri="{FF2B5EF4-FFF2-40B4-BE49-F238E27FC236}">
                <a16:creationId xmlns:a16="http://schemas.microsoft.com/office/drawing/2014/main" id="{A9BC638A-6F2A-BA5D-582A-328731774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199" y="740619"/>
            <a:ext cx="4309341" cy="537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Φυσαλίδα ομιλίας: Ορθογώνιο 2">
            <a:extLst>
              <a:ext uri="{FF2B5EF4-FFF2-40B4-BE49-F238E27FC236}">
                <a16:creationId xmlns:a16="http://schemas.microsoft.com/office/drawing/2014/main" id="{1C4F1922-60EB-FCE7-EF1E-E2F51B21E36A}"/>
              </a:ext>
            </a:extLst>
          </p:cNvPr>
          <p:cNvSpPr/>
          <p:nvPr/>
        </p:nvSpPr>
        <p:spPr>
          <a:xfrm>
            <a:off x="576942" y="1109951"/>
            <a:ext cx="7119257" cy="4202278"/>
          </a:xfrm>
          <a:prstGeom prst="wedgeRectCallou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800" dirty="0"/>
              <a:t>Boşanma sonrası  duygularla nasıl baş edilmeli</a:t>
            </a:r>
            <a:r>
              <a:rPr lang="en-US" sz="4800" dirty="0"/>
              <a:t>?</a:t>
            </a:r>
            <a:endParaRPr lang="el-CY" sz="4800" dirty="0"/>
          </a:p>
        </p:txBody>
      </p:sp>
    </p:spTree>
    <p:extLst>
      <p:ext uri="{BB962C8B-B14F-4D97-AF65-F5344CB8AC3E}">
        <p14:creationId xmlns:p14="http://schemas.microsoft.com/office/powerpoint/2010/main" val="903550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133B9-64CD-0759-2C2D-1A94E8123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FE388977-56D1-570E-52B0-8900008D8A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66" r="15883" b="4775"/>
          <a:stretch>
            <a:fillRect/>
          </a:stretch>
        </p:blipFill>
        <p:spPr>
          <a:xfrm>
            <a:off x="729343" y="93209"/>
            <a:ext cx="11038113" cy="6590620"/>
          </a:xfrm>
          <a:prstGeom prst="rect">
            <a:avLst/>
          </a:prstGeom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EDC8F6D-535D-C1D7-3F3F-82FE905D07E0}"/>
              </a:ext>
            </a:extLst>
          </p:cNvPr>
          <p:cNvSpPr/>
          <p:nvPr/>
        </p:nvSpPr>
        <p:spPr>
          <a:xfrm>
            <a:off x="1992084" y="3690257"/>
            <a:ext cx="8512629" cy="1099457"/>
          </a:xfrm>
          <a:prstGeom prst="roundRect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/>
              <a:t>Bilimsel</a:t>
            </a:r>
            <a:r>
              <a:rPr lang="en-US" sz="4000" b="1" dirty="0"/>
              <a:t> Makale Okuma</a:t>
            </a:r>
            <a:r>
              <a:rPr lang="tr-TR" sz="4000" b="1" dirty="0"/>
              <a:t>sı</a:t>
            </a:r>
            <a:r>
              <a:rPr lang="en-US" sz="4000" b="1" dirty="0"/>
              <a:t> </a:t>
            </a:r>
            <a:endParaRPr lang="el-CY" sz="4000" b="1" dirty="0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75BB89A-C8E4-9F87-1712-C8D0FCD96B49}"/>
              </a:ext>
            </a:extLst>
          </p:cNvPr>
          <p:cNvSpPr/>
          <p:nvPr/>
        </p:nvSpPr>
        <p:spPr>
          <a:xfrm>
            <a:off x="2950028" y="5573486"/>
            <a:ext cx="8512629" cy="859971"/>
          </a:xfrm>
          <a:prstGeom prst="roundRect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100" dirty="0">
              <a:solidFill>
                <a:srgbClr val="212529"/>
              </a:solidFill>
              <a:latin typeface="Poppins" panose="00000500000000000000" pitchFamily="2" charset="0"/>
            </a:endParaRPr>
          </a:p>
          <a:p>
            <a:r>
              <a:rPr lang="en-US" sz="1100" dirty="0">
                <a:solidFill>
                  <a:srgbClr val="212529"/>
                </a:solidFill>
                <a:latin typeface="Poppins" panose="00000500000000000000" pitchFamily="2" charset="0"/>
              </a:rPr>
              <a:t>  Sezer, F., &amp; </a:t>
            </a:r>
            <a:r>
              <a:rPr lang="en-US" sz="1100" dirty="0" err="1">
                <a:solidFill>
                  <a:srgbClr val="212529"/>
                </a:solidFill>
                <a:latin typeface="Poppins" panose="00000500000000000000" pitchFamily="2" charset="0"/>
              </a:rPr>
              <a:t>Gürgan</a:t>
            </a:r>
            <a:r>
              <a:rPr lang="en-US" sz="1100" dirty="0">
                <a:solidFill>
                  <a:srgbClr val="212529"/>
                </a:solidFill>
                <a:latin typeface="Poppins" panose="00000500000000000000" pitchFamily="2" charset="0"/>
              </a:rPr>
              <a:t>, U. (2018). BOŞANMIŞ BİREYLERİN BAŞ ETME STRATEJİLERİNİN VE YAŞAM KALİTELERİNİN BAZI DEĞİŞKENLER AÇISINDAN İNCELENMESİ. </a:t>
            </a:r>
            <a:r>
              <a:rPr lang="en-US" sz="1100" dirty="0" err="1">
                <a:solidFill>
                  <a:srgbClr val="212529"/>
                </a:solidFill>
                <a:latin typeface="Poppins" panose="00000500000000000000" pitchFamily="2" charset="0"/>
              </a:rPr>
              <a:t>Balıkesir</a:t>
            </a:r>
            <a:r>
              <a:rPr lang="en-US" sz="1100" dirty="0">
                <a:solidFill>
                  <a:srgbClr val="212529"/>
                </a:solidFill>
                <a:latin typeface="Poppins" panose="00000500000000000000" pitchFamily="2" charset="0"/>
              </a:rPr>
              <a:t> </a:t>
            </a:r>
            <a:r>
              <a:rPr lang="en-US" sz="1100" dirty="0" err="1">
                <a:solidFill>
                  <a:srgbClr val="212529"/>
                </a:solidFill>
                <a:latin typeface="Poppins" panose="00000500000000000000" pitchFamily="2" charset="0"/>
              </a:rPr>
              <a:t>Üniversitesi</a:t>
            </a:r>
            <a:r>
              <a:rPr lang="en-US" sz="1100" dirty="0">
                <a:solidFill>
                  <a:srgbClr val="212529"/>
                </a:solidFill>
                <a:latin typeface="Poppins" panose="00000500000000000000" pitchFamily="2" charset="0"/>
              </a:rPr>
              <a:t> </a:t>
            </a:r>
            <a:r>
              <a:rPr lang="en-US" sz="1100" dirty="0" err="1">
                <a:solidFill>
                  <a:srgbClr val="212529"/>
                </a:solidFill>
                <a:latin typeface="Poppins" panose="00000500000000000000" pitchFamily="2" charset="0"/>
              </a:rPr>
              <a:t>Sosyal</a:t>
            </a:r>
            <a:r>
              <a:rPr lang="en-US" sz="1100" dirty="0">
                <a:solidFill>
                  <a:srgbClr val="212529"/>
                </a:solidFill>
                <a:latin typeface="Poppins" panose="00000500000000000000" pitchFamily="2" charset="0"/>
              </a:rPr>
              <a:t> </a:t>
            </a:r>
            <a:r>
              <a:rPr lang="en-US" sz="1100" dirty="0" err="1">
                <a:solidFill>
                  <a:srgbClr val="212529"/>
                </a:solidFill>
                <a:latin typeface="Poppins" panose="00000500000000000000" pitchFamily="2" charset="0"/>
              </a:rPr>
              <a:t>Bilimler</a:t>
            </a:r>
            <a:r>
              <a:rPr lang="en-US" sz="1100" dirty="0">
                <a:solidFill>
                  <a:srgbClr val="212529"/>
                </a:solidFill>
                <a:latin typeface="Poppins" panose="00000500000000000000" pitchFamily="2" charset="0"/>
              </a:rPr>
              <a:t> </a:t>
            </a:r>
            <a:r>
              <a:rPr lang="en-US" sz="1100" dirty="0" err="1">
                <a:solidFill>
                  <a:srgbClr val="212529"/>
                </a:solidFill>
                <a:latin typeface="Poppins" panose="00000500000000000000" pitchFamily="2" charset="0"/>
              </a:rPr>
              <a:t>Enstitüsü</a:t>
            </a:r>
            <a:r>
              <a:rPr lang="en-US" sz="1100" dirty="0">
                <a:solidFill>
                  <a:srgbClr val="212529"/>
                </a:solidFill>
                <a:latin typeface="Poppins" panose="00000500000000000000" pitchFamily="2" charset="0"/>
              </a:rPr>
              <a:t> </a:t>
            </a:r>
            <a:r>
              <a:rPr lang="en-US" sz="1100" dirty="0" err="1">
                <a:solidFill>
                  <a:srgbClr val="212529"/>
                </a:solidFill>
                <a:latin typeface="Poppins" panose="00000500000000000000" pitchFamily="2" charset="0"/>
              </a:rPr>
              <a:t>Dergisi</a:t>
            </a:r>
            <a:r>
              <a:rPr lang="en-US" sz="1100" dirty="0">
                <a:solidFill>
                  <a:srgbClr val="212529"/>
                </a:solidFill>
                <a:latin typeface="Poppins" panose="00000500000000000000" pitchFamily="2" charset="0"/>
              </a:rPr>
              <a:t>, 21(40), 209-222. https://doi.org/10.31795/baunsobed.492450</a:t>
            </a:r>
          </a:p>
        </p:txBody>
      </p:sp>
    </p:spTree>
    <p:extLst>
      <p:ext uri="{BB962C8B-B14F-4D97-AF65-F5344CB8AC3E}">
        <p14:creationId xmlns:p14="http://schemas.microsoft.com/office/powerpoint/2010/main" val="1907431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απόδειξη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9F6FD2E7-BD64-F1F2-4901-0A6FDD2252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39" t="19524" r="6078" b="40317"/>
          <a:stretch>
            <a:fillRect/>
          </a:stretch>
        </p:blipFill>
        <p:spPr>
          <a:xfrm>
            <a:off x="87087" y="10886"/>
            <a:ext cx="11691256" cy="670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237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D2663-11B3-3C70-482E-79F29AAFA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00A6CCC8-EFB3-969A-D51C-580A7DD7EB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66" r="15883" b="4775"/>
          <a:stretch>
            <a:fillRect/>
          </a:stretch>
        </p:blipFill>
        <p:spPr>
          <a:xfrm>
            <a:off x="729343" y="93209"/>
            <a:ext cx="11038113" cy="6590620"/>
          </a:xfrm>
          <a:prstGeom prst="rect">
            <a:avLst/>
          </a:prstGeom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6CA1B38-F73E-CAB6-0265-3A277A10BD30}"/>
              </a:ext>
            </a:extLst>
          </p:cNvPr>
          <p:cNvSpPr/>
          <p:nvPr/>
        </p:nvSpPr>
        <p:spPr>
          <a:xfrm>
            <a:off x="1992084" y="3690257"/>
            <a:ext cx="8512629" cy="1099457"/>
          </a:xfrm>
          <a:prstGeom prst="roundRect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b="1" dirty="0"/>
              <a:t>YAZMA</a:t>
            </a:r>
            <a:endParaRPr lang="el-CY" sz="4000" b="1" dirty="0"/>
          </a:p>
        </p:txBody>
      </p:sp>
    </p:spTree>
    <p:extLst>
      <p:ext uri="{BB962C8B-B14F-4D97-AF65-F5344CB8AC3E}">
        <p14:creationId xmlns:p14="http://schemas.microsoft.com/office/powerpoint/2010/main" val="1065004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ομιλίας: Ορθογώνιο 1">
            <a:extLst>
              <a:ext uri="{FF2B5EF4-FFF2-40B4-BE49-F238E27FC236}">
                <a16:creationId xmlns:a16="http://schemas.microsoft.com/office/drawing/2014/main" id="{819ADBE9-02C0-FE4B-3953-B72CAE6F5998}"/>
              </a:ext>
            </a:extLst>
          </p:cNvPr>
          <p:cNvSpPr/>
          <p:nvPr/>
        </p:nvSpPr>
        <p:spPr>
          <a:xfrm>
            <a:off x="585107" y="837809"/>
            <a:ext cx="11021786" cy="4202278"/>
          </a:xfrm>
          <a:prstGeom prst="wedgeRectCallou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a-DK" sz="4000" dirty="0">
                <a:solidFill>
                  <a:srgbClr val="FF0000"/>
                </a:solidFill>
              </a:rPr>
              <a:t>Boşananların Dikkat Etmesi Gereken 7 Kural</a:t>
            </a:r>
            <a:r>
              <a:rPr lang="el-GR" sz="4000" dirty="0">
                <a:solidFill>
                  <a:srgbClr val="FF0000"/>
                </a:solidFill>
              </a:rPr>
              <a:t> </a:t>
            </a:r>
            <a:r>
              <a:rPr lang="el-GR" sz="4000" dirty="0">
                <a:solidFill>
                  <a:schemeClr val="tx1"/>
                </a:solidFill>
              </a:rPr>
              <a:t>:</a:t>
            </a:r>
          </a:p>
          <a:p>
            <a:r>
              <a:rPr lang="el-GR" sz="2400" dirty="0">
                <a:solidFill>
                  <a:schemeClr val="tx1"/>
                </a:solidFill>
              </a:rPr>
              <a:t>1.</a:t>
            </a:r>
          </a:p>
          <a:p>
            <a:r>
              <a:rPr lang="el-GR" sz="2400" dirty="0">
                <a:solidFill>
                  <a:schemeClr val="tx1"/>
                </a:solidFill>
              </a:rPr>
              <a:t>2.</a:t>
            </a:r>
          </a:p>
          <a:p>
            <a:r>
              <a:rPr lang="el-GR" sz="2400" dirty="0">
                <a:solidFill>
                  <a:schemeClr val="tx1"/>
                </a:solidFill>
              </a:rPr>
              <a:t>3.</a:t>
            </a:r>
          </a:p>
          <a:p>
            <a:r>
              <a:rPr lang="el-GR" sz="2400" dirty="0">
                <a:solidFill>
                  <a:schemeClr val="tx1"/>
                </a:solidFill>
              </a:rPr>
              <a:t>4.</a:t>
            </a:r>
          </a:p>
          <a:p>
            <a:r>
              <a:rPr lang="el-GR" sz="2400" dirty="0">
                <a:solidFill>
                  <a:schemeClr val="tx1"/>
                </a:solidFill>
              </a:rPr>
              <a:t>5.</a:t>
            </a:r>
          </a:p>
          <a:p>
            <a:r>
              <a:rPr lang="el-GR" sz="2400" dirty="0">
                <a:solidFill>
                  <a:schemeClr val="tx1"/>
                </a:solidFill>
              </a:rPr>
              <a:t>6.</a:t>
            </a:r>
          </a:p>
          <a:p>
            <a:r>
              <a:rPr lang="el-GR" sz="2400" dirty="0">
                <a:solidFill>
                  <a:schemeClr val="tx1"/>
                </a:solidFill>
              </a:rPr>
              <a:t>7.</a:t>
            </a:r>
            <a:endParaRPr lang="el-CY" sz="4800" dirty="0"/>
          </a:p>
        </p:txBody>
      </p:sp>
    </p:spTree>
    <p:extLst>
      <p:ext uri="{BB962C8B-B14F-4D97-AF65-F5344CB8AC3E}">
        <p14:creationId xmlns:p14="http://schemas.microsoft.com/office/powerpoint/2010/main" val="41493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A3877-62EF-361D-EF20-6C07E9C4A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657D7BFA-9D79-1434-8762-62597E783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" y="0"/>
            <a:ext cx="12115800" cy="685800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C9657FA6-7B6B-8B1C-F0A1-958A915FECC6}"/>
              </a:ext>
            </a:extLst>
          </p:cNvPr>
          <p:cNvSpPr/>
          <p:nvPr/>
        </p:nvSpPr>
        <p:spPr>
          <a:xfrm>
            <a:off x="8044542" y="925287"/>
            <a:ext cx="4147457" cy="1208314"/>
          </a:xfrm>
          <a:prstGeom prst="roundRect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4000" dirty="0"/>
          </a:p>
          <a:p>
            <a:pPr algn="ctr"/>
            <a:r>
              <a:rPr lang="el-GR" sz="2800" b="1" dirty="0"/>
              <a:t>Ας μάθουμε τουρκικά</a:t>
            </a:r>
            <a:r>
              <a:rPr lang="tr-TR" sz="2800" b="1" dirty="0"/>
              <a:t> !</a:t>
            </a:r>
          </a:p>
          <a:p>
            <a:pPr algn="ctr"/>
            <a:r>
              <a:rPr lang="el-GR" sz="1400" b="1" dirty="0" err="1">
                <a:solidFill>
                  <a:srgbClr val="303133"/>
                </a:solidFill>
                <a:latin typeface="Roboto" panose="02000000000000000000" pitchFamily="2" charset="0"/>
              </a:rPr>
              <a:t>Δρ</a:t>
            </a:r>
            <a:r>
              <a:rPr lang="el-GR" sz="1400" b="1" dirty="0">
                <a:solidFill>
                  <a:srgbClr val="303133"/>
                </a:solidFill>
                <a:latin typeface="Roboto" panose="02000000000000000000" pitchFamily="2" charset="0"/>
              </a:rPr>
              <a:t> Ελένη Χαραλάμπους</a:t>
            </a:r>
            <a:endParaRPr lang="en-US" sz="1400" b="1" dirty="0">
              <a:solidFill>
                <a:srgbClr val="303133"/>
              </a:solidFill>
              <a:latin typeface="Roboto" panose="02000000000000000000" pitchFamily="2" charset="0"/>
            </a:endParaRPr>
          </a:p>
          <a:p>
            <a:pPr algn="ctr"/>
            <a:endParaRPr lang="tr-TR" sz="4000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E0CCFBC2-DB23-075B-7077-68FA45BCEBBA}"/>
              </a:ext>
            </a:extLst>
          </p:cNvPr>
          <p:cNvSpPr/>
          <p:nvPr/>
        </p:nvSpPr>
        <p:spPr>
          <a:xfrm>
            <a:off x="152399" y="5867400"/>
            <a:ext cx="11800115" cy="838200"/>
          </a:xfrm>
          <a:prstGeom prst="roundRect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800" b="1" dirty="0"/>
              <a:t>Κατανόηση προφορικού  λόγου</a:t>
            </a:r>
            <a:r>
              <a:rPr lang="en-US" sz="2800" b="1" dirty="0"/>
              <a:t>_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Rüya"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şarkı sözleri</a:t>
            </a:r>
            <a:r>
              <a:rPr lang="tr-TR" sz="2800" b="1" dirty="0"/>
              <a:t>  </a:t>
            </a:r>
            <a:endParaRPr lang="en-US" sz="2800" b="1" dirty="0">
              <a:solidFill>
                <a:srgbClr val="467886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4101813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CBB55-670B-9A17-454E-0FC5BD006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50AE801B-DF38-6AFA-B320-E9BA64C13E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66" r="15883" b="4775"/>
          <a:stretch>
            <a:fillRect/>
          </a:stretch>
        </p:blipFill>
        <p:spPr>
          <a:xfrm>
            <a:off x="729343" y="93209"/>
            <a:ext cx="11038113" cy="6590620"/>
          </a:xfrm>
          <a:prstGeom prst="rect">
            <a:avLst/>
          </a:prstGeom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CA8C30C-EDB1-6EDF-3E64-36A5F3F8F8AA}"/>
              </a:ext>
            </a:extLst>
          </p:cNvPr>
          <p:cNvSpPr/>
          <p:nvPr/>
        </p:nvSpPr>
        <p:spPr>
          <a:xfrm>
            <a:off x="1992084" y="3690257"/>
            <a:ext cx="8512629" cy="1099457"/>
          </a:xfrm>
          <a:prstGeom prst="roundRect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/>
              <a:t>Kendini</a:t>
            </a:r>
            <a:r>
              <a:rPr lang="en-US" sz="4000" b="1" dirty="0"/>
              <a:t> Test Et</a:t>
            </a:r>
          </a:p>
        </p:txBody>
      </p:sp>
    </p:spTree>
    <p:extLst>
      <p:ext uri="{BB962C8B-B14F-4D97-AF65-F5344CB8AC3E}">
        <p14:creationId xmlns:p14="http://schemas.microsoft.com/office/powerpoint/2010/main" val="10968033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88529-7A4E-FD88-5686-71B8473DF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8A3E1B93-7D84-9827-2B56-1D866A31A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DE85D9-40E1-33E5-BDE5-125B75458FD7}"/>
              </a:ext>
            </a:extLst>
          </p:cNvPr>
          <p:cNvSpPr txBox="1"/>
          <p:nvPr/>
        </p:nvSpPr>
        <p:spPr>
          <a:xfrm>
            <a:off x="6228524" y="1301497"/>
            <a:ext cx="5415583" cy="156966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4800" dirty="0"/>
              <a:t>_____</a:t>
            </a:r>
            <a:r>
              <a:rPr lang="tr-TR" sz="4800" dirty="0"/>
              <a:t>e iman, korkuya yer olmaz.</a:t>
            </a:r>
            <a:endParaRPr lang="el-CY" sz="4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4CFAB2-78C9-660A-FD54-76BB38CA066B}"/>
              </a:ext>
            </a:extLst>
          </p:cNvPr>
          <p:cNvSpPr txBox="1"/>
          <p:nvPr/>
        </p:nvSpPr>
        <p:spPr>
          <a:xfrm>
            <a:off x="6228524" y="3429000"/>
            <a:ext cx="2175247" cy="830997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4800" dirty="0"/>
              <a:t>Kader</a:t>
            </a:r>
            <a:endParaRPr lang="el-CY" sz="4800" dirty="0"/>
          </a:p>
        </p:txBody>
      </p:sp>
    </p:spTree>
    <p:extLst>
      <p:ext uri="{BB962C8B-B14F-4D97-AF65-F5344CB8AC3E}">
        <p14:creationId xmlns:p14="http://schemas.microsoft.com/office/powerpoint/2010/main" val="268774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39486-D6B1-373B-5678-E7AE14254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3454792E-5768-53EB-A762-88DC2E6F5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C2DC12A-1E63-6DA0-9E05-BE5B1C66DD66}"/>
              </a:ext>
            </a:extLst>
          </p:cNvPr>
          <p:cNvSpPr txBox="1"/>
          <p:nvPr/>
        </p:nvSpPr>
        <p:spPr>
          <a:xfrm>
            <a:off x="6228524" y="1301497"/>
            <a:ext cx="5415583" cy="1323439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4000" b="1" dirty="0"/>
              <a:t>_________ </a:t>
            </a:r>
            <a:r>
              <a:rPr lang="en-US" sz="4000" b="1" dirty="0" err="1"/>
              <a:t>acıdır</a:t>
            </a:r>
            <a:r>
              <a:rPr lang="en-US" sz="4000" b="1" dirty="0"/>
              <a:t>, </a:t>
            </a:r>
            <a:r>
              <a:rPr lang="en-US" sz="4000" b="1" dirty="0" err="1"/>
              <a:t>meyvesi</a:t>
            </a:r>
            <a:r>
              <a:rPr lang="en-US" sz="4000" b="1" dirty="0"/>
              <a:t> </a:t>
            </a:r>
            <a:r>
              <a:rPr lang="en-US" sz="4000" b="1" dirty="0" err="1"/>
              <a:t>tatlıdır</a:t>
            </a:r>
            <a:endParaRPr lang="el-CY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D145F8-B2C7-5DC5-F160-3F0B471E0C90}"/>
              </a:ext>
            </a:extLst>
          </p:cNvPr>
          <p:cNvSpPr txBox="1"/>
          <p:nvPr/>
        </p:nvSpPr>
        <p:spPr>
          <a:xfrm>
            <a:off x="6228524" y="3429000"/>
            <a:ext cx="2175247" cy="830997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4800" dirty="0"/>
              <a:t>Sabır</a:t>
            </a:r>
            <a:endParaRPr lang="el-CY" sz="4800" dirty="0"/>
          </a:p>
        </p:txBody>
      </p:sp>
    </p:spTree>
    <p:extLst>
      <p:ext uri="{BB962C8B-B14F-4D97-AF65-F5344CB8AC3E}">
        <p14:creationId xmlns:p14="http://schemas.microsoft.com/office/powerpoint/2010/main" val="8601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42650-419A-56AC-F625-549C3D03F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FF8ECA11-5AF1-A886-128D-6CC70AEC62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66" r="15883" b="4775"/>
          <a:stretch>
            <a:fillRect/>
          </a:stretch>
        </p:blipFill>
        <p:spPr>
          <a:xfrm>
            <a:off x="729343" y="93209"/>
            <a:ext cx="11038113" cy="6590620"/>
          </a:xfrm>
          <a:prstGeom prst="rect">
            <a:avLst/>
          </a:prstGeom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FBE14BA5-ADE7-B738-960D-847FB5342718}"/>
              </a:ext>
            </a:extLst>
          </p:cNvPr>
          <p:cNvSpPr/>
          <p:nvPr/>
        </p:nvSpPr>
        <p:spPr>
          <a:xfrm>
            <a:off x="1992084" y="3690257"/>
            <a:ext cx="8512629" cy="1099457"/>
          </a:xfrm>
          <a:prstGeom prst="roundRect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Ben</a:t>
            </a:r>
            <a:r>
              <a:rPr lang="tr-TR" sz="4000" b="1" dirty="0"/>
              <a:t>im sözlüğüm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7262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71CB9C1-CD56-1853-FF86-0164327623E6}"/>
              </a:ext>
            </a:extLst>
          </p:cNvPr>
          <p:cNvSpPr/>
          <p:nvPr/>
        </p:nvSpPr>
        <p:spPr>
          <a:xfrm>
            <a:off x="119743" y="1785257"/>
            <a:ext cx="4452257" cy="3080656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</a:rPr>
              <a:t>Ferya</a:t>
            </a:r>
            <a:r>
              <a:rPr lang="tr-TR" sz="3600" dirty="0">
                <a:solidFill>
                  <a:schemeClr val="tx1"/>
                </a:solidFill>
              </a:rPr>
              <a:t>t</a:t>
            </a:r>
            <a:r>
              <a:rPr lang="el-GR" sz="3600" dirty="0">
                <a:solidFill>
                  <a:schemeClr val="tx1"/>
                </a:solidFill>
              </a:rPr>
              <a:t> :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el-GR" sz="3600" dirty="0">
                <a:solidFill>
                  <a:schemeClr val="tx1"/>
                </a:solidFill>
              </a:rPr>
              <a:t>οδυρμός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 err="1">
                <a:solidFill>
                  <a:schemeClr val="tx1"/>
                </a:solidFill>
              </a:rPr>
              <a:t>Figanıma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el-GR" sz="3600" dirty="0">
                <a:solidFill>
                  <a:schemeClr val="tx1"/>
                </a:solidFill>
              </a:rPr>
              <a:t>: θρήνος</a:t>
            </a:r>
            <a:endParaRPr lang="tr-TR" sz="3600" dirty="0">
              <a:solidFill>
                <a:schemeClr val="tx1"/>
              </a:solidFill>
            </a:endParaRPr>
          </a:p>
          <a:p>
            <a:r>
              <a:rPr lang="tr-TR" sz="3600" dirty="0">
                <a:solidFill>
                  <a:schemeClr val="tx1"/>
                </a:solidFill>
              </a:rPr>
              <a:t>Allah k</a:t>
            </a:r>
            <a:r>
              <a:rPr lang="en-US" sz="3600" dirty="0" err="1">
                <a:solidFill>
                  <a:schemeClr val="tx1"/>
                </a:solidFill>
              </a:rPr>
              <a:t>erim</a:t>
            </a:r>
            <a:r>
              <a:rPr lang="el-GR" sz="3600" dirty="0">
                <a:solidFill>
                  <a:schemeClr val="tx1"/>
                </a:solidFill>
              </a:rPr>
              <a:t> : έχει ο θεός</a:t>
            </a:r>
            <a:endParaRPr lang="tr-TR" sz="3600" dirty="0">
              <a:solidFill>
                <a:schemeClr val="tx1"/>
              </a:solidFill>
            </a:endParaRPr>
          </a:p>
          <a:p>
            <a:r>
              <a:rPr lang="tr-TR" sz="3600" dirty="0">
                <a:solidFill>
                  <a:schemeClr val="tx1"/>
                </a:solidFill>
              </a:rPr>
              <a:t>g</a:t>
            </a:r>
            <a:r>
              <a:rPr lang="en-US" sz="3600" dirty="0" err="1">
                <a:solidFill>
                  <a:schemeClr val="tx1"/>
                </a:solidFill>
              </a:rPr>
              <a:t>ayret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el-GR" sz="3600" dirty="0">
                <a:solidFill>
                  <a:schemeClr val="tx1"/>
                </a:solidFill>
              </a:rPr>
              <a:t>: κουράγιο</a:t>
            </a:r>
            <a:endParaRPr lang="el-CY" sz="3600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5D8F52F8-84AB-4847-C0EA-3CF5655F4528}"/>
              </a:ext>
            </a:extLst>
          </p:cNvPr>
          <p:cNvSpPr/>
          <p:nvPr/>
        </p:nvSpPr>
        <p:spPr>
          <a:xfrm>
            <a:off x="5812971" y="1709057"/>
            <a:ext cx="6008913" cy="4931229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l-GR" sz="36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chemeClr val="tx1"/>
                </a:solidFill>
              </a:rPr>
              <a:t>-(</a:t>
            </a:r>
            <a:r>
              <a:rPr lang="tr-TR" sz="3600" dirty="0">
                <a:solidFill>
                  <a:schemeClr val="tx1"/>
                </a:solidFill>
              </a:rPr>
              <a:t>y</a:t>
            </a:r>
            <a:r>
              <a:rPr lang="en-US" sz="3600" dirty="0">
                <a:solidFill>
                  <a:schemeClr val="tx1"/>
                </a:solidFill>
              </a:rPr>
              <a:t>)</a:t>
            </a:r>
            <a:r>
              <a:rPr lang="tr-TR" sz="3600" dirty="0">
                <a:solidFill>
                  <a:schemeClr val="tx1"/>
                </a:solidFill>
              </a:rPr>
              <a:t>A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değ</a:t>
            </a:r>
            <a:r>
              <a:rPr lang="tr-TR" sz="3600" dirty="0">
                <a:solidFill>
                  <a:schemeClr val="tx1"/>
                </a:solidFill>
              </a:rPr>
              <a:t>memek </a:t>
            </a:r>
            <a:r>
              <a:rPr lang="el-GR" sz="3600" dirty="0">
                <a:solidFill>
                  <a:schemeClr val="tx1"/>
                </a:solidFill>
              </a:rPr>
              <a:t>: δεν αξίζει να 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efk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en-US" sz="3600" dirty="0" err="1">
                <a:solidFill>
                  <a:schemeClr val="tx1"/>
                </a:solidFill>
              </a:rPr>
              <a:t>rlı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l-GR" sz="3600" dirty="0">
                <a:solidFill>
                  <a:schemeClr val="tx1"/>
                </a:solidFill>
              </a:rPr>
              <a:t>: μελαγχολικός </a:t>
            </a:r>
            <a:endParaRPr lang="en-US" sz="36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/>
                </a:solidFill>
              </a:rPr>
              <a:t>sıkı</a:t>
            </a:r>
            <a:r>
              <a:rPr lang="en-US" sz="3600" dirty="0">
                <a:solidFill>
                  <a:schemeClr val="tx1"/>
                </a:solidFill>
              </a:rPr>
              <a:t> dur</a:t>
            </a:r>
            <a:r>
              <a:rPr lang="tr-TR" sz="3600" dirty="0">
                <a:solidFill>
                  <a:schemeClr val="tx1"/>
                </a:solidFill>
              </a:rPr>
              <a:t>mak  </a:t>
            </a:r>
            <a:r>
              <a:rPr lang="el-GR" sz="3600" dirty="0">
                <a:solidFill>
                  <a:schemeClr val="tx1"/>
                </a:solidFill>
              </a:rPr>
              <a:t> : κρατώ  γερά </a:t>
            </a:r>
            <a:endParaRPr lang="tr-TR" sz="36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sabret</a:t>
            </a:r>
            <a:r>
              <a:rPr lang="tr-TR" sz="3600" dirty="0">
                <a:solidFill>
                  <a:schemeClr val="tx1"/>
                </a:solidFill>
              </a:rPr>
              <a:t>mek </a:t>
            </a:r>
            <a:r>
              <a:rPr lang="el-GR" sz="3600" dirty="0">
                <a:solidFill>
                  <a:schemeClr val="tx1"/>
                </a:solidFill>
              </a:rPr>
              <a:t> : υπομένω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 err="1">
                <a:solidFill>
                  <a:schemeClr val="tx1"/>
                </a:solidFill>
              </a:rPr>
              <a:t>eğme</a:t>
            </a:r>
            <a:r>
              <a:rPr lang="tr-TR" sz="3600" dirty="0">
                <a:solidFill>
                  <a:schemeClr val="tx1"/>
                </a:solidFill>
              </a:rPr>
              <a:t>k</a:t>
            </a:r>
            <a:r>
              <a:rPr lang="el-GR" sz="3600" dirty="0">
                <a:solidFill>
                  <a:schemeClr val="tx1"/>
                </a:solidFill>
              </a:rPr>
              <a:t> : σκύβω 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endParaRPr lang="tr-TR" sz="36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/>
                </a:solidFill>
              </a:rPr>
              <a:t>dik</a:t>
            </a:r>
            <a:r>
              <a:rPr lang="en-US" sz="3600" dirty="0">
                <a:solidFill>
                  <a:schemeClr val="tx1"/>
                </a:solidFill>
              </a:rPr>
              <a:t> tut</a:t>
            </a:r>
            <a:r>
              <a:rPr lang="tr-TR" sz="3600" dirty="0">
                <a:solidFill>
                  <a:schemeClr val="tx1"/>
                </a:solidFill>
              </a:rPr>
              <a:t>mak </a:t>
            </a:r>
            <a:r>
              <a:rPr lang="el-GR" sz="3600" dirty="0">
                <a:solidFill>
                  <a:schemeClr val="tx1"/>
                </a:solidFill>
              </a:rPr>
              <a:t>: στέκομαι όρθιος </a:t>
            </a:r>
            <a:br>
              <a:rPr lang="en-US" sz="3600" dirty="0">
                <a:solidFill>
                  <a:schemeClr val="tx1"/>
                </a:solidFill>
              </a:rPr>
            </a:br>
            <a:endParaRPr lang="el-CY" sz="3600" dirty="0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AFBF1565-363A-133B-47E2-6ECF637129CC}"/>
              </a:ext>
            </a:extLst>
          </p:cNvPr>
          <p:cNvSpPr/>
          <p:nvPr/>
        </p:nvSpPr>
        <p:spPr>
          <a:xfrm>
            <a:off x="1077685" y="239486"/>
            <a:ext cx="1643743" cy="1230085"/>
          </a:xfrm>
          <a:prstGeom prst="ellips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adlar</a:t>
            </a:r>
            <a:endParaRPr lang="el-CY" b="1" dirty="0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D5ACCDB0-4762-ADA9-A089-6CC65E7DAD97}"/>
              </a:ext>
            </a:extLst>
          </p:cNvPr>
          <p:cNvSpPr/>
          <p:nvPr/>
        </p:nvSpPr>
        <p:spPr>
          <a:xfrm>
            <a:off x="7522028" y="141514"/>
            <a:ext cx="1643743" cy="1230085"/>
          </a:xfrm>
          <a:prstGeom prst="ellips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eylemler</a:t>
            </a:r>
            <a:endParaRPr lang="el-CY" b="1" dirty="0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14CFEFBA-895C-DF36-4DF1-99D1FFADD45A}"/>
              </a:ext>
            </a:extLst>
          </p:cNvPr>
          <p:cNvSpPr/>
          <p:nvPr/>
        </p:nvSpPr>
        <p:spPr>
          <a:xfrm>
            <a:off x="4299856" y="141514"/>
            <a:ext cx="1643743" cy="1230085"/>
          </a:xfrm>
          <a:prstGeom prst="ellips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/>
              <a:t>sıfatlar</a:t>
            </a:r>
            <a:endParaRPr lang="el-CY" b="1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D2A8FFB0-D99D-7B88-89B0-F5A1A21D0854}"/>
              </a:ext>
            </a:extLst>
          </p:cNvPr>
          <p:cNvSpPr/>
          <p:nvPr/>
        </p:nvSpPr>
        <p:spPr>
          <a:xfrm>
            <a:off x="2073729" y="5094513"/>
            <a:ext cx="3352800" cy="1415144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efk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en-US" sz="3600" dirty="0" err="1">
                <a:solidFill>
                  <a:schemeClr val="tx1"/>
                </a:solidFill>
              </a:rPr>
              <a:t>rlı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l-GR" sz="3600" dirty="0">
                <a:solidFill>
                  <a:schemeClr val="tx1"/>
                </a:solidFill>
              </a:rPr>
              <a:t>: μελαγχολικός </a:t>
            </a:r>
            <a:endParaRPr lang="en-US" sz="3600" dirty="0">
              <a:solidFill>
                <a:schemeClr val="tx1"/>
              </a:solidFill>
            </a:endParaRPr>
          </a:p>
        </p:txBody>
      </p:sp>
      <p:cxnSp>
        <p:nvCxnSpPr>
          <p:cNvPr id="9" name="Ευθεία γραμμή σύνδεσης 8">
            <a:extLst>
              <a:ext uri="{FF2B5EF4-FFF2-40B4-BE49-F238E27FC236}">
                <a16:creationId xmlns:a16="http://schemas.microsoft.com/office/drawing/2014/main" id="{1A7A740F-E219-1356-549A-8D4EC1DD6B2E}"/>
              </a:ext>
            </a:extLst>
          </p:cNvPr>
          <p:cNvCxnSpPr>
            <a:stCxn id="6" idx="4"/>
          </p:cNvCxnSpPr>
          <p:nvPr/>
        </p:nvCxnSpPr>
        <p:spPr>
          <a:xfrm>
            <a:off x="5121728" y="1371599"/>
            <a:ext cx="70758" cy="3722914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id="{3BA9B3B1-72B6-89B4-63C5-2C90B73667A3}"/>
              </a:ext>
            </a:extLst>
          </p:cNvPr>
          <p:cNvCxnSpPr>
            <a:cxnSpLocks/>
          </p:cNvCxnSpPr>
          <p:nvPr/>
        </p:nvCxnSpPr>
        <p:spPr>
          <a:xfrm>
            <a:off x="8403770" y="1371599"/>
            <a:ext cx="0" cy="33745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>
            <a:extLst>
              <a:ext uri="{FF2B5EF4-FFF2-40B4-BE49-F238E27FC236}">
                <a16:creationId xmlns:a16="http://schemas.microsoft.com/office/drawing/2014/main" id="{E44162F2-31A5-AA9B-F1C6-3F98FAFEBDAA}"/>
              </a:ext>
            </a:extLst>
          </p:cNvPr>
          <p:cNvCxnSpPr>
            <a:cxnSpLocks/>
          </p:cNvCxnSpPr>
          <p:nvPr/>
        </p:nvCxnSpPr>
        <p:spPr>
          <a:xfrm>
            <a:off x="1899556" y="1469571"/>
            <a:ext cx="0" cy="33745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324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56" y="234056"/>
            <a:ext cx="11353800" cy="602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1012373" y="2242457"/>
            <a:ext cx="7151914" cy="118654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www.e-charalambous.com</a:t>
            </a:r>
            <a:endParaRPr lang="el-CY" sz="4400" dirty="0"/>
          </a:p>
        </p:txBody>
      </p:sp>
    </p:spTree>
    <p:extLst>
      <p:ext uri="{BB962C8B-B14F-4D97-AF65-F5344CB8AC3E}">
        <p14:creationId xmlns:p14="http://schemas.microsoft.com/office/powerpoint/2010/main" val="56856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orecede nasıl teşekkür edilir? - Asialogy">
            <a:extLst>
              <a:ext uri="{FF2B5EF4-FFF2-40B4-BE49-F238E27FC236}">
                <a16:creationId xmlns:a16="http://schemas.microsoft.com/office/drawing/2014/main" id="{C54D6051-C9B4-F804-4D32-AC6457B89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506" y="495299"/>
            <a:ext cx="9375321" cy="525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382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42725-52F5-AAFB-FDCC-16ACD6475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A9B60470-E9F0-AD82-AD0B-0BD1D57BA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14" y="304800"/>
            <a:ext cx="11615057" cy="537754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AE2F0E-B3F1-C9D7-0FEB-2DFDDCE6CEDC}"/>
              </a:ext>
            </a:extLst>
          </p:cNvPr>
          <p:cNvSpPr txBox="1"/>
          <p:nvPr/>
        </p:nvSpPr>
        <p:spPr>
          <a:xfrm>
            <a:off x="7130143" y="5910942"/>
            <a:ext cx="4778828" cy="830997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400" b="1" i="0" dirty="0" err="1">
                <a:solidFill>
                  <a:srgbClr val="303133"/>
                </a:solidFill>
                <a:effectLst/>
                <a:latin typeface="Roboto" panose="02000000000000000000" pitchFamily="2" charset="0"/>
              </a:rPr>
              <a:t>Üsküdar</a:t>
            </a:r>
            <a:endParaRPr lang="el-GR" sz="2400" b="1" i="0" dirty="0">
              <a:solidFill>
                <a:srgbClr val="303133"/>
              </a:solidFill>
              <a:effectLst/>
              <a:latin typeface="Roboto" panose="02000000000000000000" pitchFamily="2" charset="0"/>
            </a:endParaRPr>
          </a:p>
          <a:p>
            <a:pPr algn="ctr"/>
            <a:r>
              <a:rPr lang="tr-TR" sz="2400" b="1" dirty="0">
                <a:solidFill>
                  <a:srgbClr val="303133"/>
                </a:solidFill>
                <a:latin typeface="Roboto" panose="02000000000000000000" pitchFamily="2" charset="0"/>
              </a:rPr>
              <a:t>İ</a:t>
            </a:r>
            <a:r>
              <a:rPr lang="en-US" sz="2400" b="1" dirty="0" err="1">
                <a:solidFill>
                  <a:srgbClr val="303133"/>
                </a:solidFill>
                <a:latin typeface="Roboto" panose="02000000000000000000" pitchFamily="2" charset="0"/>
              </a:rPr>
              <a:t>brahim</a:t>
            </a:r>
            <a:r>
              <a:rPr lang="en-US" sz="2400" b="1" dirty="0">
                <a:solidFill>
                  <a:srgbClr val="303133"/>
                </a:solidFill>
                <a:latin typeface="Roboto" panose="02000000000000000000" pitchFamily="2" charset="0"/>
              </a:rPr>
              <a:t> </a:t>
            </a:r>
            <a:r>
              <a:rPr lang="en-US" sz="2400" b="1" dirty="0" err="1">
                <a:solidFill>
                  <a:srgbClr val="303133"/>
                </a:solidFill>
                <a:latin typeface="Roboto" panose="02000000000000000000" pitchFamily="2" charset="0"/>
              </a:rPr>
              <a:t>Çallı</a:t>
            </a:r>
            <a:r>
              <a:rPr lang="en-US" sz="2400" b="1" dirty="0">
                <a:solidFill>
                  <a:srgbClr val="303133"/>
                </a:solidFill>
                <a:latin typeface="Roboto" panose="02000000000000000000" pitchFamily="2" charset="0"/>
              </a:rPr>
              <a:t> </a:t>
            </a:r>
            <a:endParaRPr lang="el-GR" sz="2400" b="1" dirty="0">
              <a:solidFill>
                <a:srgbClr val="303133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204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ED4BA3-1CC5-8F56-984F-CE9D4FE35FA8}"/>
              </a:ext>
            </a:extLst>
          </p:cNvPr>
          <p:cNvSpPr txBox="1"/>
          <p:nvPr/>
        </p:nvSpPr>
        <p:spPr>
          <a:xfrm>
            <a:off x="729343" y="207220"/>
            <a:ext cx="11038114" cy="624786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4000" b="1" dirty="0">
              <a:solidFill>
                <a:srgbClr val="0A0A0A"/>
              </a:solidFill>
              <a:latin typeface="Google Sans"/>
            </a:endParaRPr>
          </a:p>
          <a:p>
            <a:r>
              <a:rPr lang="tr-TR" sz="3600" b="1" dirty="0">
                <a:solidFill>
                  <a:srgbClr val="0A0A0A"/>
                </a:solidFill>
                <a:latin typeface="Google Sans"/>
              </a:rPr>
              <a:t>D</a:t>
            </a:r>
            <a:r>
              <a:rPr lang="en-US" sz="3600" b="1" i="0" dirty="0" err="1">
                <a:solidFill>
                  <a:srgbClr val="0A0A0A"/>
                </a:solidFill>
                <a:effectLst/>
                <a:latin typeface="Google Sans"/>
              </a:rPr>
              <a:t>ers</a:t>
            </a:r>
            <a:r>
              <a:rPr lang="en-US" sz="3600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sz="3600" b="1" i="0" dirty="0" err="1">
                <a:solidFill>
                  <a:srgbClr val="0A0A0A"/>
                </a:solidFill>
                <a:effectLst/>
                <a:latin typeface="Google Sans"/>
              </a:rPr>
              <a:t>içeri</a:t>
            </a:r>
            <a:r>
              <a:rPr lang="tr-TR" sz="3600" b="1" i="0" dirty="0">
                <a:solidFill>
                  <a:srgbClr val="0A0A0A"/>
                </a:solidFill>
                <a:effectLst/>
                <a:latin typeface="Google Sans"/>
              </a:rPr>
              <a:t>kler</a:t>
            </a:r>
            <a:r>
              <a:rPr lang="en-US" sz="3600" b="1" i="0" dirty="0" err="1">
                <a:solidFill>
                  <a:srgbClr val="0A0A0A"/>
                </a:solidFill>
                <a:effectLst/>
                <a:latin typeface="Google Sans"/>
              </a:rPr>
              <a:t>i</a:t>
            </a:r>
            <a:r>
              <a:rPr lang="en-US" sz="3600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</a:p>
          <a:p>
            <a:endParaRPr lang="tr-TR" sz="3600" i="0" dirty="0">
              <a:solidFill>
                <a:srgbClr val="0A0A0A"/>
              </a:solidFill>
              <a:effectLst/>
              <a:latin typeface="Google Sans"/>
            </a:endParaRPr>
          </a:p>
          <a:p>
            <a:r>
              <a:rPr lang="en-US" sz="3600" dirty="0"/>
              <a:t>I. </a:t>
            </a:r>
            <a:r>
              <a:rPr lang="en-US" sz="3600" dirty="0" err="1"/>
              <a:t>Müzik</a:t>
            </a:r>
            <a:r>
              <a:rPr lang="en-US" sz="3600" dirty="0"/>
              <a:t> </a:t>
            </a:r>
            <a:r>
              <a:rPr lang="en-US" sz="3600" dirty="0" err="1"/>
              <a:t>Etkinlikleri</a:t>
            </a:r>
            <a:r>
              <a:rPr lang="en-US" sz="3600" dirty="0"/>
              <a:t> </a:t>
            </a:r>
            <a:endParaRPr lang="tr-TR" sz="3600" dirty="0"/>
          </a:p>
          <a:p>
            <a:r>
              <a:rPr lang="en-US" sz="3600" dirty="0" err="1"/>
              <a:t>Dinleme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en-US" sz="3600" dirty="0"/>
              <a:t> </a:t>
            </a:r>
            <a:r>
              <a:rPr lang="en-US" sz="3600" dirty="0" err="1"/>
              <a:t>Boşluk</a:t>
            </a:r>
            <a:r>
              <a:rPr lang="en-US" sz="3600" dirty="0"/>
              <a:t> </a:t>
            </a:r>
            <a:r>
              <a:rPr lang="en-US" sz="3600" dirty="0" err="1"/>
              <a:t>Doldurma</a:t>
            </a:r>
            <a:r>
              <a:rPr lang="en-US" sz="3600" dirty="0"/>
              <a:t> </a:t>
            </a:r>
            <a:r>
              <a:rPr lang="en-US" sz="3600" dirty="0" err="1"/>
              <a:t>Alıştırması</a:t>
            </a:r>
            <a:endParaRPr lang="el-CY" sz="3600" dirty="0"/>
          </a:p>
          <a:p>
            <a:r>
              <a:rPr lang="en-US" sz="3600" dirty="0">
                <a:solidFill>
                  <a:srgbClr val="0A0A0A"/>
                </a:solidFill>
                <a:latin typeface="Google Sans"/>
              </a:rPr>
              <a:t>II.</a:t>
            </a:r>
            <a:r>
              <a:rPr lang="en-US" sz="3600" b="1" dirty="0"/>
              <a:t> </a:t>
            </a:r>
            <a:r>
              <a:rPr lang="en-US" sz="3600" dirty="0" err="1"/>
              <a:t>Sözdizimi</a:t>
            </a:r>
            <a:r>
              <a:rPr lang="en-US" sz="3600" b="1" dirty="0"/>
              <a:t> </a:t>
            </a:r>
            <a:endParaRPr lang="el-CY" sz="3600" dirty="0"/>
          </a:p>
          <a:p>
            <a:r>
              <a:rPr lang="en-US" sz="3600" dirty="0"/>
              <a:t>III. Bir </a:t>
            </a:r>
            <a:r>
              <a:rPr lang="en-US" sz="3600" dirty="0" err="1"/>
              <a:t>tartışma</a:t>
            </a:r>
            <a:r>
              <a:rPr lang="en-US" sz="3600" dirty="0"/>
              <a:t> </a:t>
            </a:r>
            <a:r>
              <a:rPr lang="en-US" sz="3600" dirty="0" err="1"/>
              <a:t>esnasında</a:t>
            </a:r>
            <a:endParaRPr lang="el-CY" sz="3600" dirty="0"/>
          </a:p>
          <a:p>
            <a:r>
              <a:rPr lang="en-US" sz="3600" dirty="0"/>
              <a:t>IV. </a:t>
            </a:r>
            <a:r>
              <a:rPr lang="en-US" sz="3600" dirty="0" err="1"/>
              <a:t>Bilimsel</a:t>
            </a:r>
            <a:r>
              <a:rPr lang="en-US" sz="3600" dirty="0"/>
              <a:t> Makale </a:t>
            </a:r>
            <a:r>
              <a:rPr lang="en-US" sz="3600" dirty="0" err="1"/>
              <a:t>Okumas</a:t>
            </a:r>
            <a:r>
              <a:rPr lang="tr-TR" sz="3600" dirty="0"/>
              <a:t>ı</a:t>
            </a:r>
            <a:r>
              <a:rPr lang="en-US" sz="3600" dirty="0"/>
              <a:t> </a:t>
            </a:r>
          </a:p>
          <a:p>
            <a:r>
              <a:rPr lang="en-US" sz="3600" dirty="0"/>
              <a:t>V. </a:t>
            </a:r>
            <a:r>
              <a:rPr lang="en-US" sz="3600" dirty="0" err="1"/>
              <a:t>Yazma</a:t>
            </a:r>
            <a:endParaRPr lang="en-US" sz="3600" dirty="0"/>
          </a:p>
          <a:p>
            <a:r>
              <a:rPr lang="en-US" sz="3600" dirty="0"/>
              <a:t>VI. </a:t>
            </a:r>
            <a:r>
              <a:rPr lang="en-US" sz="3600" dirty="0" err="1"/>
              <a:t>Kendini</a:t>
            </a:r>
            <a:r>
              <a:rPr lang="en-US" sz="3600" dirty="0"/>
              <a:t> Test Et</a:t>
            </a:r>
            <a:endParaRPr lang="el-GR" sz="3600" dirty="0"/>
          </a:p>
          <a:p>
            <a:r>
              <a:rPr lang="tr-TR" sz="3600" dirty="0"/>
              <a:t>VII. </a:t>
            </a:r>
            <a:r>
              <a:rPr lang="en-US" sz="3600" dirty="0"/>
              <a:t>Ben</a:t>
            </a:r>
            <a:r>
              <a:rPr lang="tr-TR" sz="3600" dirty="0"/>
              <a:t>im sözlüğüm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7500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B2CF421E-A61B-173D-221B-2D034B6FC2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66" t="3057" r="15883" b="4775"/>
          <a:stretch>
            <a:fillRect/>
          </a:stretch>
        </p:blipFill>
        <p:spPr>
          <a:xfrm>
            <a:off x="729343" y="304799"/>
            <a:ext cx="11038113" cy="6379029"/>
          </a:xfrm>
          <a:prstGeom prst="rect">
            <a:avLst/>
          </a:prstGeom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10D1BBA-6CA5-7001-6451-47898F564340}"/>
              </a:ext>
            </a:extLst>
          </p:cNvPr>
          <p:cNvSpPr/>
          <p:nvPr/>
        </p:nvSpPr>
        <p:spPr>
          <a:xfrm>
            <a:off x="2242456" y="3984172"/>
            <a:ext cx="8512629" cy="1099457"/>
          </a:xfrm>
          <a:prstGeom prst="roundRect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/>
              <a:t>Müzik</a:t>
            </a:r>
            <a:r>
              <a:rPr lang="en-US" sz="2800" b="1" dirty="0"/>
              <a:t> </a:t>
            </a:r>
            <a:r>
              <a:rPr lang="en-US" sz="2800" b="1" dirty="0" err="1"/>
              <a:t>Etkinlikleri</a:t>
            </a:r>
            <a:r>
              <a:rPr lang="en-US" sz="2800" b="1" dirty="0"/>
              <a:t> </a:t>
            </a:r>
            <a:endParaRPr lang="tr-TR" sz="2800" b="1" dirty="0"/>
          </a:p>
          <a:p>
            <a:pPr algn="ctr"/>
            <a:r>
              <a:rPr lang="en-US" sz="2800" b="1" dirty="0" err="1"/>
              <a:t>Dinleme</a:t>
            </a:r>
            <a:r>
              <a:rPr lang="en-US" sz="2800" b="1" dirty="0"/>
              <a:t> </a:t>
            </a:r>
            <a:r>
              <a:rPr lang="en-US" sz="2800" b="1" dirty="0" err="1"/>
              <a:t>ve</a:t>
            </a:r>
            <a:r>
              <a:rPr lang="en-US" sz="2800" b="1" dirty="0"/>
              <a:t> </a:t>
            </a:r>
            <a:r>
              <a:rPr lang="en-US" sz="2800" b="1" dirty="0" err="1"/>
              <a:t>Boşluk</a:t>
            </a:r>
            <a:r>
              <a:rPr lang="en-US" sz="2800" b="1" dirty="0"/>
              <a:t> </a:t>
            </a:r>
            <a:r>
              <a:rPr lang="en-US" sz="2800" b="1" dirty="0" err="1"/>
              <a:t>Doldurma</a:t>
            </a:r>
            <a:r>
              <a:rPr lang="en-US" sz="2800" b="1" dirty="0"/>
              <a:t> </a:t>
            </a:r>
            <a:r>
              <a:rPr lang="en-US" sz="2800" b="1" dirty="0" err="1"/>
              <a:t>Alıştırması</a:t>
            </a:r>
            <a:endParaRPr lang="el-CY" sz="2800" b="1" dirty="0"/>
          </a:p>
        </p:txBody>
      </p:sp>
    </p:spTree>
    <p:extLst>
      <p:ext uri="{BB962C8B-B14F-4D97-AF65-F5344CB8AC3E}">
        <p14:creationId xmlns:p14="http://schemas.microsoft.com/office/powerpoint/2010/main" val="700782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DAB540-5BE5-BC6B-D65A-B0D08212A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29" y="365125"/>
            <a:ext cx="4985658" cy="1325563"/>
          </a:xfrm>
          <a:ln w="381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tr-TR" dirty="0"/>
              <a:t>Rüya</a:t>
            </a:r>
            <a:endParaRPr lang="el-CY" dirty="0"/>
          </a:p>
        </p:txBody>
      </p:sp>
      <p:pic>
        <p:nvPicPr>
          <p:cNvPr id="6" name="Ηλεκτρονικά πολυμέσα 5" title="Su Burcu Yazgı Coşkun feat. Onur Seyit Yaran - Rüya Karaoke #Kardeşlerim #Rüya #Karaoke">
            <a:hlinkClick r:id="" action="ppaction://media"/>
            <a:extLst>
              <a:ext uri="{FF2B5EF4-FFF2-40B4-BE49-F238E27FC236}">
                <a16:creationId xmlns:a16="http://schemas.microsoft.com/office/drawing/2014/main" id="{E7EFE69C-B12E-3673-D560-F53AF1A5D4D9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4725" y="1825625"/>
            <a:ext cx="770096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38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96DAFA-B926-BE5D-BE0E-3B9196ED0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Rüya</a:t>
            </a:r>
            <a:endParaRPr lang="el-CY" dirty="0"/>
          </a:p>
        </p:txBody>
      </p:sp>
      <p:pic>
        <p:nvPicPr>
          <p:cNvPr id="4" name="Ηλεκτρονικά πολυμέσα 3" title="Rüya">
            <a:hlinkClick r:id="" action="ppaction://media"/>
            <a:extLst>
              <a:ext uri="{FF2B5EF4-FFF2-40B4-BE49-F238E27FC236}">
                <a16:creationId xmlns:a16="http://schemas.microsoft.com/office/drawing/2014/main" id="{978D0982-2BF4-5F51-7756-68923E35DE3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94050" y="1825625"/>
            <a:ext cx="58023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56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8CCF3CB-3373-95D4-1BA3-2DF6316EA5E4}"/>
              </a:ext>
            </a:extLst>
          </p:cNvPr>
          <p:cNvSpPr/>
          <p:nvPr/>
        </p:nvSpPr>
        <p:spPr>
          <a:xfrm>
            <a:off x="774095" y="1077686"/>
            <a:ext cx="4166943" cy="44195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l-GR" sz="2800" dirty="0">
                <a:solidFill>
                  <a:schemeClr val="tx1"/>
                </a:solidFill>
              </a:rPr>
              <a:t>_______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feryadıma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err="1">
                <a:solidFill>
                  <a:schemeClr val="tx1"/>
                </a:solidFill>
              </a:rPr>
              <a:t>Figanıma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l-GR" sz="2800" dirty="0">
                <a:solidFill>
                  <a:schemeClr val="tx1"/>
                </a:solidFill>
              </a:rPr>
              <a:t>_________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err="1">
                <a:solidFill>
                  <a:schemeClr val="tx1"/>
                </a:solidFill>
              </a:rPr>
              <a:t>Eğer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sevda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demekse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Ben </a:t>
            </a:r>
            <a:r>
              <a:rPr lang="en-US" sz="2800" dirty="0" err="1">
                <a:solidFill>
                  <a:schemeClr val="tx1"/>
                </a:solidFill>
              </a:rPr>
              <a:t>vazgeçtim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beni</a:t>
            </a:r>
            <a:r>
              <a:rPr lang="el-GR" sz="2800" dirty="0">
                <a:solidFill>
                  <a:schemeClr val="tx1"/>
                </a:solidFill>
              </a:rPr>
              <a:t> ____________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err="1">
                <a:solidFill>
                  <a:schemeClr val="tx1"/>
                </a:solidFill>
              </a:rPr>
              <a:t>Garipliğim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kader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değil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err="1">
                <a:solidFill>
                  <a:schemeClr val="tx1"/>
                </a:solidFill>
              </a:rPr>
              <a:t>Geçici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l-GR" sz="2800" dirty="0">
                <a:solidFill>
                  <a:schemeClr val="tx1"/>
                </a:solidFill>
              </a:rPr>
              <a:t>________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Bu </a:t>
            </a:r>
            <a:r>
              <a:rPr lang="en-US" sz="2800" dirty="0" err="1">
                <a:solidFill>
                  <a:schemeClr val="tx1"/>
                </a:solidFill>
              </a:rPr>
              <a:t>kış</a:t>
            </a:r>
            <a:r>
              <a:rPr lang="en-US" sz="2800" dirty="0">
                <a:solidFill>
                  <a:schemeClr val="tx1"/>
                </a:solidFill>
              </a:rPr>
              <a:t> da </a:t>
            </a:r>
            <a:r>
              <a:rPr lang="en-US" sz="2800" dirty="0" err="1">
                <a:solidFill>
                  <a:schemeClr val="tx1"/>
                </a:solidFill>
              </a:rPr>
              <a:t>efkarlıyım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Bahara Allah </a:t>
            </a:r>
            <a:r>
              <a:rPr lang="en-US" sz="2800" dirty="0" err="1">
                <a:solidFill>
                  <a:schemeClr val="tx1"/>
                </a:solidFill>
              </a:rPr>
              <a:t>kerim</a:t>
            </a: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Image result for boşanma kartun">
            <a:extLst>
              <a:ext uri="{FF2B5EF4-FFF2-40B4-BE49-F238E27FC236}">
                <a16:creationId xmlns:a16="http://schemas.microsoft.com/office/drawing/2014/main" id="{DE2EFF53-F40A-7312-3C59-00B970A19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249" y="677204"/>
            <a:ext cx="6188927" cy="5032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5551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66E53-C8D6-09F5-6E45-C039422DE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E97B418-E3C7-0F9C-F137-5E78F72EF7DC}"/>
              </a:ext>
            </a:extLst>
          </p:cNvPr>
          <p:cNvSpPr/>
          <p:nvPr/>
        </p:nvSpPr>
        <p:spPr>
          <a:xfrm>
            <a:off x="774095" y="1077686"/>
            <a:ext cx="4166943" cy="44195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</a:rPr>
              <a:t>Hadi </a:t>
            </a:r>
            <a:r>
              <a:rPr lang="en-US" sz="2800" dirty="0" err="1">
                <a:solidFill>
                  <a:schemeClr val="tx1"/>
                </a:solidFill>
              </a:rPr>
              <a:t>yüreğim</a:t>
            </a:r>
            <a:r>
              <a:rPr lang="en-US" sz="2800" dirty="0">
                <a:solidFill>
                  <a:schemeClr val="tx1"/>
                </a:solidFill>
              </a:rPr>
              <a:t>, ha </a:t>
            </a:r>
            <a:r>
              <a:rPr lang="en-US" sz="2800" dirty="0" err="1">
                <a:solidFill>
                  <a:schemeClr val="tx1"/>
                </a:solidFill>
              </a:rPr>
              <a:t>gayret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Hele </a:t>
            </a:r>
            <a:r>
              <a:rPr lang="en-US" sz="2800" dirty="0" err="1">
                <a:solidFill>
                  <a:schemeClr val="tx1"/>
                </a:solidFill>
              </a:rPr>
              <a:t>sıkı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l-GR" sz="2800" dirty="0">
                <a:solidFill>
                  <a:schemeClr val="tx1"/>
                </a:solidFill>
              </a:rPr>
              <a:t>___</a:t>
            </a:r>
            <a:r>
              <a:rPr lang="en-US" sz="2800" dirty="0">
                <a:solidFill>
                  <a:schemeClr val="tx1"/>
                </a:solidFill>
              </a:rPr>
              <a:t>, hele </a:t>
            </a:r>
            <a:r>
              <a:rPr lang="el-GR" sz="2800" dirty="0">
                <a:solidFill>
                  <a:schemeClr val="tx1"/>
                </a:solidFill>
              </a:rPr>
              <a:t>_____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err="1">
                <a:solidFill>
                  <a:schemeClr val="tx1"/>
                </a:solidFill>
              </a:rPr>
              <a:t>Başını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l-GR" sz="2800" dirty="0">
                <a:solidFill>
                  <a:schemeClr val="tx1"/>
                </a:solidFill>
              </a:rPr>
              <a:t>____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l-GR" sz="2800" dirty="0">
                <a:solidFill>
                  <a:schemeClr val="tx1"/>
                </a:solidFill>
              </a:rPr>
              <a:t>___ ____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Bu </a:t>
            </a:r>
            <a:r>
              <a:rPr lang="en-US" sz="2800" dirty="0" err="1">
                <a:solidFill>
                  <a:schemeClr val="tx1"/>
                </a:solidFill>
              </a:rPr>
              <a:t>bir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rüyaydı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farzet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Hadi, </a:t>
            </a:r>
            <a:r>
              <a:rPr lang="en-US" sz="2800" dirty="0" err="1">
                <a:solidFill>
                  <a:schemeClr val="tx1"/>
                </a:solidFill>
              </a:rPr>
              <a:t>hadi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yüreğim</a:t>
            </a:r>
            <a:r>
              <a:rPr lang="en-US" sz="2800" dirty="0">
                <a:solidFill>
                  <a:schemeClr val="tx1"/>
                </a:solidFill>
              </a:rPr>
              <a:t>, ha </a:t>
            </a:r>
            <a:r>
              <a:rPr lang="en-US" sz="2800" dirty="0" err="1">
                <a:solidFill>
                  <a:schemeClr val="tx1"/>
                </a:solidFill>
              </a:rPr>
              <a:t>gayret</a:t>
            </a:r>
            <a:br>
              <a:rPr lang="en-US" sz="2800" dirty="0">
                <a:solidFill>
                  <a:schemeClr val="tx1"/>
                </a:solidFill>
              </a:rPr>
            </a:b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Image result for boşanma kartun">
            <a:extLst>
              <a:ext uri="{FF2B5EF4-FFF2-40B4-BE49-F238E27FC236}">
                <a16:creationId xmlns:a16="http://schemas.microsoft.com/office/drawing/2014/main" id="{8A15EF0C-A702-B2D7-B104-E628C98FD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604" y="845103"/>
            <a:ext cx="5832768" cy="453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50789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412</Words>
  <Application>Microsoft Office PowerPoint</Application>
  <PresentationFormat>Ευρεία οθόνη</PresentationFormat>
  <Paragraphs>65</Paragraphs>
  <Slides>26</Slides>
  <Notes>0</Notes>
  <HiddenSlides>0</HiddenSlides>
  <MMClips>3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4" baseType="lpstr">
      <vt:lpstr>Aptos</vt:lpstr>
      <vt:lpstr>Aptos Display</vt:lpstr>
      <vt:lpstr>Arial</vt:lpstr>
      <vt:lpstr>Google Sans</vt:lpstr>
      <vt:lpstr>Poppins</vt:lpstr>
      <vt:lpstr>Roboto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Rüya</vt:lpstr>
      <vt:lpstr>Rüya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EMİR KİPİ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ΕΛΕΝΗ ΧΑΡΑΛΑΜΠΟΥΣ</dc:creator>
  <cp:lastModifiedBy>ΕΛΕΝΗ ΧΑΡΑΛΑΜΠΟΥΣ</cp:lastModifiedBy>
  <cp:revision>67</cp:revision>
  <dcterms:created xsi:type="dcterms:W3CDTF">2025-12-08T18:04:06Z</dcterms:created>
  <dcterms:modified xsi:type="dcterms:W3CDTF">2025-12-20T19:02:50Z</dcterms:modified>
</cp:coreProperties>
</file>