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7" r:id="rId3"/>
    <p:sldId id="259" r:id="rId4"/>
    <p:sldId id="258" r:id="rId5"/>
    <p:sldId id="261" r:id="rId6"/>
    <p:sldId id="260" r:id="rId7"/>
    <p:sldId id="262" r:id="rId8"/>
    <p:sldId id="263" r:id="rId9"/>
    <p:sldId id="266" r:id="rId10"/>
    <p:sldId id="265" r:id="rId11"/>
    <p:sldId id="270" r:id="rId12"/>
    <p:sldId id="271" r:id="rId13"/>
    <p:sldId id="272" r:id="rId14"/>
    <p:sldId id="273" r:id="rId15"/>
    <p:sldId id="274" r:id="rId16"/>
    <p:sldId id="275" r:id="rId17"/>
    <p:sldId id="277" r:id="rId18"/>
    <p:sldId id="276" r:id="rId19"/>
    <p:sldId id="278" r:id="rId20"/>
    <p:sldId id="279" r:id="rId21"/>
    <p:sldId id="280" r:id="rId22"/>
    <p:sldId id="281" r:id="rId23"/>
    <p:sldId id="283" r:id="rId24"/>
    <p:sldId id="282" r:id="rId25"/>
    <p:sldId id="285" r:id="rId26"/>
    <p:sldId id="284" r:id="rId27"/>
    <p:sldId id="286" r:id="rId28"/>
    <p:sldId id="287" r:id="rId29"/>
    <p:sldId id="288" r:id="rId30"/>
    <p:sldId id="289" r:id="rId31"/>
    <p:sldId id="290" r:id="rId32"/>
    <p:sldId id="291" r:id="rId33"/>
    <p:sldId id="292" r:id="rId34"/>
    <p:sldId id="293" r:id="rId35"/>
    <p:sldId id="294" r:id="rId36"/>
    <p:sldId id="269" r:id="rId37"/>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D96EB0-59B3-ADDC-6234-600175C788C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93A6BD9C-B391-4BFC-55A4-AD1C70EA6D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65CEAEDB-AB1C-9965-D5A5-6D62FC9AA265}"/>
              </a:ext>
            </a:extLst>
          </p:cNvPr>
          <p:cNvSpPr>
            <a:spLocks noGrp="1"/>
          </p:cNvSpPr>
          <p:nvPr>
            <p:ph type="dt" sz="half" idx="10"/>
          </p:nvPr>
        </p:nvSpPr>
        <p:spPr/>
        <p:txBody>
          <a:bodyPr/>
          <a:lstStyle/>
          <a:p>
            <a:fld id="{88B40120-229D-4D5F-8971-FCC6D25B6504}" type="datetimeFigureOut">
              <a:rPr lang="el-CY" smtClean="0"/>
              <a:t>1/1/2026</a:t>
            </a:fld>
            <a:endParaRPr lang="el-CY"/>
          </a:p>
        </p:txBody>
      </p:sp>
      <p:sp>
        <p:nvSpPr>
          <p:cNvPr id="5" name="Θέση υποσέλιδου 4">
            <a:extLst>
              <a:ext uri="{FF2B5EF4-FFF2-40B4-BE49-F238E27FC236}">
                <a16:creationId xmlns:a16="http://schemas.microsoft.com/office/drawing/2014/main" id="{9722AB82-F81C-F712-8807-208EEA9B91B6}"/>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0B106867-27A6-5752-A7FE-87D7C298C505}"/>
              </a:ext>
            </a:extLst>
          </p:cNvPr>
          <p:cNvSpPr>
            <a:spLocks noGrp="1"/>
          </p:cNvSpPr>
          <p:nvPr>
            <p:ph type="sldNum" sz="quarter" idx="12"/>
          </p:nvPr>
        </p:nvSpPr>
        <p:spPr/>
        <p:txBody>
          <a:bodyPr/>
          <a:lstStyle/>
          <a:p>
            <a:fld id="{7753FD17-6C32-4268-AA55-3487A3ADAAB2}" type="slidenum">
              <a:rPr lang="el-CY" smtClean="0"/>
              <a:t>‹#›</a:t>
            </a:fld>
            <a:endParaRPr lang="el-CY"/>
          </a:p>
        </p:txBody>
      </p:sp>
    </p:spTree>
    <p:extLst>
      <p:ext uri="{BB962C8B-B14F-4D97-AF65-F5344CB8AC3E}">
        <p14:creationId xmlns:p14="http://schemas.microsoft.com/office/powerpoint/2010/main" val="734048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29B1BC-82AE-CA10-3043-AF8037462538}"/>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C45F4239-335C-B632-B31D-650464CCF75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850FF977-A943-2017-43E7-C594C33B33D1}"/>
              </a:ext>
            </a:extLst>
          </p:cNvPr>
          <p:cNvSpPr>
            <a:spLocks noGrp="1"/>
          </p:cNvSpPr>
          <p:nvPr>
            <p:ph type="dt" sz="half" idx="10"/>
          </p:nvPr>
        </p:nvSpPr>
        <p:spPr/>
        <p:txBody>
          <a:bodyPr/>
          <a:lstStyle/>
          <a:p>
            <a:fld id="{88B40120-229D-4D5F-8971-FCC6D25B6504}" type="datetimeFigureOut">
              <a:rPr lang="el-CY" smtClean="0"/>
              <a:t>1/1/2026</a:t>
            </a:fld>
            <a:endParaRPr lang="el-CY"/>
          </a:p>
        </p:txBody>
      </p:sp>
      <p:sp>
        <p:nvSpPr>
          <p:cNvPr id="5" name="Θέση υποσέλιδου 4">
            <a:extLst>
              <a:ext uri="{FF2B5EF4-FFF2-40B4-BE49-F238E27FC236}">
                <a16:creationId xmlns:a16="http://schemas.microsoft.com/office/drawing/2014/main" id="{416C49EE-76C4-884C-E5C7-9EBB3B898D2A}"/>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B4E0C2D4-0433-825D-BDAF-42C1FC2DCB35}"/>
              </a:ext>
            </a:extLst>
          </p:cNvPr>
          <p:cNvSpPr>
            <a:spLocks noGrp="1"/>
          </p:cNvSpPr>
          <p:nvPr>
            <p:ph type="sldNum" sz="quarter" idx="12"/>
          </p:nvPr>
        </p:nvSpPr>
        <p:spPr/>
        <p:txBody>
          <a:bodyPr/>
          <a:lstStyle/>
          <a:p>
            <a:fld id="{7753FD17-6C32-4268-AA55-3487A3ADAAB2}" type="slidenum">
              <a:rPr lang="el-CY" smtClean="0"/>
              <a:t>‹#›</a:t>
            </a:fld>
            <a:endParaRPr lang="el-CY"/>
          </a:p>
        </p:txBody>
      </p:sp>
    </p:spTree>
    <p:extLst>
      <p:ext uri="{BB962C8B-B14F-4D97-AF65-F5344CB8AC3E}">
        <p14:creationId xmlns:p14="http://schemas.microsoft.com/office/powerpoint/2010/main" val="1260651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CBF15A7-4133-4451-6CDD-3B80A0CF1E3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FD0607BD-BADD-83EF-E4FA-8CF894CBA460}"/>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CD00C1A3-B026-DBCE-A76D-4949F79BF5BA}"/>
              </a:ext>
            </a:extLst>
          </p:cNvPr>
          <p:cNvSpPr>
            <a:spLocks noGrp="1"/>
          </p:cNvSpPr>
          <p:nvPr>
            <p:ph type="dt" sz="half" idx="10"/>
          </p:nvPr>
        </p:nvSpPr>
        <p:spPr/>
        <p:txBody>
          <a:bodyPr/>
          <a:lstStyle/>
          <a:p>
            <a:fld id="{88B40120-229D-4D5F-8971-FCC6D25B6504}" type="datetimeFigureOut">
              <a:rPr lang="el-CY" smtClean="0"/>
              <a:t>1/1/2026</a:t>
            </a:fld>
            <a:endParaRPr lang="el-CY"/>
          </a:p>
        </p:txBody>
      </p:sp>
      <p:sp>
        <p:nvSpPr>
          <p:cNvPr id="5" name="Θέση υποσέλιδου 4">
            <a:extLst>
              <a:ext uri="{FF2B5EF4-FFF2-40B4-BE49-F238E27FC236}">
                <a16:creationId xmlns:a16="http://schemas.microsoft.com/office/drawing/2014/main" id="{AD33D305-6308-372D-C043-2405FF9D566F}"/>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51C3C389-333F-350B-3E3C-52398301F10E}"/>
              </a:ext>
            </a:extLst>
          </p:cNvPr>
          <p:cNvSpPr>
            <a:spLocks noGrp="1"/>
          </p:cNvSpPr>
          <p:nvPr>
            <p:ph type="sldNum" sz="quarter" idx="12"/>
          </p:nvPr>
        </p:nvSpPr>
        <p:spPr/>
        <p:txBody>
          <a:bodyPr/>
          <a:lstStyle/>
          <a:p>
            <a:fld id="{7753FD17-6C32-4268-AA55-3487A3ADAAB2}" type="slidenum">
              <a:rPr lang="el-CY" smtClean="0"/>
              <a:t>‹#›</a:t>
            </a:fld>
            <a:endParaRPr lang="el-CY"/>
          </a:p>
        </p:txBody>
      </p:sp>
    </p:spTree>
    <p:extLst>
      <p:ext uri="{BB962C8B-B14F-4D97-AF65-F5344CB8AC3E}">
        <p14:creationId xmlns:p14="http://schemas.microsoft.com/office/powerpoint/2010/main" val="370487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5E47F4-E9B6-BCAF-284D-5D4926590EE3}"/>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6BA298FE-C37F-34A3-059B-46687E0CDCCA}"/>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44B27D7-8C68-2727-4886-765ACAFE56E2}"/>
              </a:ext>
            </a:extLst>
          </p:cNvPr>
          <p:cNvSpPr>
            <a:spLocks noGrp="1"/>
          </p:cNvSpPr>
          <p:nvPr>
            <p:ph type="dt" sz="half" idx="10"/>
          </p:nvPr>
        </p:nvSpPr>
        <p:spPr/>
        <p:txBody>
          <a:bodyPr/>
          <a:lstStyle/>
          <a:p>
            <a:fld id="{88B40120-229D-4D5F-8971-FCC6D25B6504}" type="datetimeFigureOut">
              <a:rPr lang="el-CY" smtClean="0"/>
              <a:t>1/1/2026</a:t>
            </a:fld>
            <a:endParaRPr lang="el-CY"/>
          </a:p>
        </p:txBody>
      </p:sp>
      <p:sp>
        <p:nvSpPr>
          <p:cNvPr id="5" name="Θέση υποσέλιδου 4">
            <a:extLst>
              <a:ext uri="{FF2B5EF4-FFF2-40B4-BE49-F238E27FC236}">
                <a16:creationId xmlns:a16="http://schemas.microsoft.com/office/drawing/2014/main" id="{D78AD1CC-26B8-1440-387F-B92AB31CAFD1}"/>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0951CC31-5DA8-70C7-1427-E8BC1AEB2D04}"/>
              </a:ext>
            </a:extLst>
          </p:cNvPr>
          <p:cNvSpPr>
            <a:spLocks noGrp="1"/>
          </p:cNvSpPr>
          <p:nvPr>
            <p:ph type="sldNum" sz="quarter" idx="12"/>
          </p:nvPr>
        </p:nvSpPr>
        <p:spPr/>
        <p:txBody>
          <a:bodyPr/>
          <a:lstStyle/>
          <a:p>
            <a:fld id="{7753FD17-6C32-4268-AA55-3487A3ADAAB2}" type="slidenum">
              <a:rPr lang="el-CY" smtClean="0"/>
              <a:t>‹#›</a:t>
            </a:fld>
            <a:endParaRPr lang="el-CY"/>
          </a:p>
        </p:txBody>
      </p:sp>
    </p:spTree>
    <p:extLst>
      <p:ext uri="{BB962C8B-B14F-4D97-AF65-F5344CB8AC3E}">
        <p14:creationId xmlns:p14="http://schemas.microsoft.com/office/powerpoint/2010/main" val="82524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82F300-D684-CB32-0059-EDB5DC2CDED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242943ED-8CB3-4838-0CF9-BECA9CFA15D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932E8B4-2F2D-9AF1-A179-7773730BF07B}"/>
              </a:ext>
            </a:extLst>
          </p:cNvPr>
          <p:cNvSpPr>
            <a:spLocks noGrp="1"/>
          </p:cNvSpPr>
          <p:nvPr>
            <p:ph type="dt" sz="half" idx="10"/>
          </p:nvPr>
        </p:nvSpPr>
        <p:spPr/>
        <p:txBody>
          <a:bodyPr/>
          <a:lstStyle/>
          <a:p>
            <a:fld id="{88B40120-229D-4D5F-8971-FCC6D25B6504}" type="datetimeFigureOut">
              <a:rPr lang="el-CY" smtClean="0"/>
              <a:t>1/1/2026</a:t>
            </a:fld>
            <a:endParaRPr lang="el-CY"/>
          </a:p>
        </p:txBody>
      </p:sp>
      <p:sp>
        <p:nvSpPr>
          <p:cNvPr id="5" name="Θέση υποσέλιδου 4">
            <a:extLst>
              <a:ext uri="{FF2B5EF4-FFF2-40B4-BE49-F238E27FC236}">
                <a16:creationId xmlns:a16="http://schemas.microsoft.com/office/drawing/2014/main" id="{097BA78D-8A64-5F89-04E3-5B4CA063B0BC}"/>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EFD2E674-C79C-ED3E-FD46-CA119FE21FEE}"/>
              </a:ext>
            </a:extLst>
          </p:cNvPr>
          <p:cNvSpPr>
            <a:spLocks noGrp="1"/>
          </p:cNvSpPr>
          <p:nvPr>
            <p:ph type="sldNum" sz="quarter" idx="12"/>
          </p:nvPr>
        </p:nvSpPr>
        <p:spPr/>
        <p:txBody>
          <a:bodyPr/>
          <a:lstStyle/>
          <a:p>
            <a:fld id="{7753FD17-6C32-4268-AA55-3487A3ADAAB2}" type="slidenum">
              <a:rPr lang="el-CY" smtClean="0"/>
              <a:t>‹#›</a:t>
            </a:fld>
            <a:endParaRPr lang="el-CY"/>
          </a:p>
        </p:txBody>
      </p:sp>
    </p:spTree>
    <p:extLst>
      <p:ext uri="{BB962C8B-B14F-4D97-AF65-F5344CB8AC3E}">
        <p14:creationId xmlns:p14="http://schemas.microsoft.com/office/powerpoint/2010/main" val="3274697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19B2C1-F236-4202-4CFB-203139DE6F7D}"/>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A0DF0396-1C57-C84E-5B41-7FDC5F73655E}"/>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84CA4F95-D15B-94E7-EC86-1AC37A71EE1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AA707C85-9299-61C7-6750-6C5E18EBD39A}"/>
              </a:ext>
            </a:extLst>
          </p:cNvPr>
          <p:cNvSpPr>
            <a:spLocks noGrp="1"/>
          </p:cNvSpPr>
          <p:nvPr>
            <p:ph type="dt" sz="half" idx="10"/>
          </p:nvPr>
        </p:nvSpPr>
        <p:spPr/>
        <p:txBody>
          <a:bodyPr/>
          <a:lstStyle/>
          <a:p>
            <a:fld id="{88B40120-229D-4D5F-8971-FCC6D25B6504}" type="datetimeFigureOut">
              <a:rPr lang="el-CY" smtClean="0"/>
              <a:t>1/1/2026</a:t>
            </a:fld>
            <a:endParaRPr lang="el-CY"/>
          </a:p>
        </p:txBody>
      </p:sp>
      <p:sp>
        <p:nvSpPr>
          <p:cNvPr id="6" name="Θέση υποσέλιδου 5">
            <a:extLst>
              <a:ext uri="{FF2B5EF4-FFF2-40B4-BE49-F238E27FC236}">
                <a16:creationId xmlns:a16="http://schemas.microsoft.com/office/drawing/2014/main" id="{47B84139-84E9-EC84-1737-AA62C9E7E278}"/>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F1A1DA90-3142-5674-D628-AA386818BD2F}"/>
              </a:ext>
            </a:extLst>
          </p:cNvPr>
          <p:cNvSpPr>
            <a:spLocks noGrp="1"/>
          </p:cNvSpPr>
          <p:nvPr>
            <p:ph type="sldNum" sz="quarter" idx="12"/>
          </p:nvPr>
        </p:nvSpPr>
        <p:spPr/>
        <p:txBody>
          <a:bodyPr/>
          <a:lstStyle/>
          <a:p>
            <a:fld id="{7753FD17-6C32-4268-AA55-3487A3ADAAB2}" type="slidenum">
              <a:rPr lang="el-CY" smtClean="0"/>
              <a:t>‹#›</a:t>
            </a:fld>
            <a:endParaRPr lang="el-CY"/>
          </a:p>
        </p:txBody>
      </p:sp>
    </p:spTree>
    <p:extLst>
      <p:ext uri="{BB962C8B-B14F-4D97-AF65-F5344CB8AC3E}">
        <p14:creationId xmlns:p14="http://schemas.microsoft.com/office/powerpoint/2010/main" val="2226686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CE35F3-BC78-14E1-40AC-EFB62007DCF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254BF37A-EBED-9C23-28F3-B616AF4D44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519FADF5-DE46-E2CA-D149-C25F75BA397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05DDC630-6596-2167-69A9-2EDD6A545C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694FF90-3BB5-E1C6-24FB-AE958501E06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A4FDC871-A766-B0BE-6583-6497E989059F}"/>
              </a:ext>
            </a:extLst>
          </p:cNvPr>
          <p:cNvSpPr>
            <a:spLocks noGrp="1"/>
          </p:cNvSpPr>
          <p:nvPr>
            <p:ph type="dt" sz="half" idx="10"/>
          </p:nvPr>
        </p:nvSpPr>
        <p:spPr/>
        <p:txBody>
          <a:bodyPr/>
          <a:lstStyle/>
          <a:p>
            <a:fld id="{88B40120-229D-4D5F-8971-FCC6D25B6504}" type="datetimeFigureOut">
              <a:rPr lang="el-CY" smtClean="0"/>
              <a:t>1/1/2026</a:t>
            </a:fld>
            <a:endParaRPr lang="el-CY"/>
          </a:p>
        </p:txBody>
      </p:sp>
      <p:sp>
        <p:nvSpPr>
          <p:cNvPr id="8" name="Θέση υποσέλιδου 7">
            <a:extLst>
              <a:ext uri="{FF2B5EF4-FFF2-40B4-BE49-F238E27FC236}">
                <a16:creationId xmlns:a16="http://schemas.microsoft.com/office/drawing/2014/main" id="{5B8C07AD-F1C5-5746-94DE-6C8E983EDD7B}"/>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67B4D4E5-5BC5-1000-255B-5A0E8031D43D}"/>
              </a:ext>
            </a:extLst>
          </p:cNvPr>
          <p:cNvSpPr>
            <a:spLocks noGrp="1"/>
          </p:cNvSpPr>
          <p:nvPr>
            <p:ph type="sldNum" sz="quarter" idx="12"/>
          </p:nvPr>
        </p:nvSpPr>
        <p:spPr/>
        <p:txBody>
          <a:bodyPr/>
          <a:lstStyle/>
          <a:p>
            <a:fld id="{7753FD17-6C32-4268-AA55-3487A3ADAAB2}" type="slidenum">
              <a:rPr lang="el-CY" smtClean="0"/>
              <a:t>‹#›</a:t>
            </a:fld>
            <a:endParaRPr lang="el-CY"/>
          </a:p>
        </p:txBody>
      </p:sp>
    </p:spTree>
    <p:extLst>
      <p:ext uri="{BB962C8B-B14F-4D97-AF65-F5344CB8AC3E}">
        <p14:creationId xmlns:p14="http://schemas.microsoft.com/office/powerpoint/2010/main" val="1562446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D43AF3-07CD-A6EA-FF00-9C5951887B10}"/>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49455BD5-01F0-4014-9E79-DA05C326A106}"/>
              </a:ext>
            </a:extLst>
          </p:cNvPr>
          <p:cNvSpPr>
            <a:spLocks noGrp="1"/>
          </p:cNvSpPr>
          <p:nvPr>
            <p:ph type="dt" sz="half" idx="10"/>
          </p:nvPr>
        </p:nvSpPr>
        <p:spPr/>
        <p:txBody>
          <a:bodyPr/>
          <a:lstStyle/>
          <a:p>
            <a:fld id="{88B40120-229D-4D5F-8971-FCC6D25B6504}" type="datetimeFigureOut">
              <a:rPr lang="el-CY" smtClean="0"/>
              <a:t>1/1/2026</a:t>
            </a:fld>
            <a:endParaRPr lang="el-CY"/>
          </a:p>
        </p:txBody>
      </p:sp>
      <p:sp>
        <p:nvSpPr>
          <p:cNvPr id="4" name="Θέση υποσέλιδου 3">
            <a:extLst>
              <a:ext uri="{FF2B5EF4-FFF2-40B4-BE49-F238E27FC236}">
                <a16:creationId xmlns:a16="http://schemas.microsoft.com/office/drawing/2014/main" id="{51C46E73-1193-AF2A-4C7D-6761820D84A3}"/>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36F51D5E-2EB3-B3E1-8E90-0C18449B5951}"/>
              </a:ext>
            </a:extLst>
          </p:cNvPr>
          <p:cNvSpPr>
            <a:spLocks noGrp="1"/>
          </p:cNvSpPr>
          <p:nvPr>
            <p:ph type="sldNum" sz="quarter" idx="12"/>
          </p:nvPr>
        </p:nvSpPr>
        <p:spPr/>
        <p:txBody>
          <a:bodyPr/>
          <a:lstStyle/>
          <a:p>
            <a:fld id="{7753FD17-6C32-4268-AA55-3487A3ADAAB2}" type="slidenum">
              <a:rPr lang="el-CY" smtClean="0"/>
              <a:t>‹#›</a:t>
            </a:fld>
            <a:endParaRPr lang="el-CY"/>
          </a:p>
        </p:txBody>
      </p:sp>
    </p:spTree>
    <p:extLst>
      <p:ext uri="{BB962C8B-B14F-4D97-AF65-F5344CB8AC3E}">
        <p14:creationId xmlns:p14="http://schemas.microsoft.com/office/powerpoint/2010/main" val="1021491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0AB79C87-C8EB-1C55-3C4B-2D602A5A4B64}"/>
              </a:ext>
            </a:extLst>
          </p:cNvPr>
          <p:cNvSpPr>
            <a:spLocks noGrp="1"/>
          </p:cNvSpPr>
          <p:nvPr>
            <p:ph type="dt" sz="half" idx="10"/>
          </p:nvPr>
        </p:nvSpPr>
        <p:spPr/>
        <p:txBody>
          <a:bodyPr/>
          <a:lstStyle/>
          <a:p>
            <a:fld id="{88B40120-229D-4D5F-8971-FCC6D25B6504}" type="datetimeFigureOut">
              <a:rPr lang="el-CY" smtClean="0"/>
              <a:t>1/1/2026</a:t>
            </a:fld>
            <a:endParaRPr lang="el-CY"/>
          </a:p>
        </p:txBody>
      </p:sp>
      <p:sp>
        <p:nvSpPr>
          <p:cNvPr id="3" name="Θέση υποσέλιδου 2">
            <a:extLst>
              <a:ext uri="{FF2B5EF4-FFF2-40B4-BE49-F238E27FC236}">
                <a16:creationId xmlns:a16="http://schemas.microsoft.com/office/drawing/2014/main" id="{48B7D723-54E8-090D-D661-8610DFA56386}"/>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4942AD13-63DA-B05A-102D-D327D1CFD3DF}"/>
              </a:ext>
            </a:extLst>
          </p:cNvPr>
          <p:cNvSpPr>
            <a:spLocks noGrp="1"/>
          </p:cNvSpPr>
          <p:nvPr>
            <p:ph type="sldNum" sz="quarter" idx="12"/>
          </p:nvPr>
        </p:nvSpPr>
        <p:spPr/>
        <p:txBody>
          <a:bodyPr/>
          <a:lstStyle/>
          <a:p>
            <a:fld id="{7753FD17-6C32-4268-AA55-3487A3ADAAB2}" type="slidenum">
              <a:rPr lang="el-CY" smtClean="0"/>
              <a:t>‹#›</a:t>
            </a:fld>
            <a:endParaRPr lang="el-CY"/>
          </a:p>
        </p:txBody>
      </p:sp>
    </p:spTree>
    <p:extLst>
      <p:ext uri="{BB962C8B-B14F-4D97-AF65-F5344CB8AC3E}">
        <p14:creationId xmlns:p14="http://schemas.microsoft.com/office/powerpoint/2010/main" val="1654828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59333D-4A54-209D-DEA3-7B4E26D7F27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EC802C56-30AF-8F96-C0C3-B1F98BE3FB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44275241-7559-93AE-3693-1A2E5FB3E0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70326F1-7621-918E-157A-9F92FEFB4257}"/>
              </a:ext>
            </a:extLst>
          </p:cNvPr>
          <p:cNvSpPr>
            <a:spLocks noGrp="1"/>
          </p:cNvSpPr>
          <p:nvPr>
            <p:ph type="dt" sz="half" idx="10"/>
          </p:nvPr>
        </p:nvSpPr>
        <p:spPr/>
        <p:txBody>
          <a:bodyPr/>
          <a:lstStyle/>
          <a:p>
            <a:fld id="{88B40120-229D-4D5F-8971-FCC6D25B6504}" type="datetimeFigureOut">
              <a:rPr lang="el-CY" smtClean="0"/>
              <a:t>1/1/2026</a:t>
            </a:fld>
            <a:endParaRPr lang="el-CY"/>
          </a:p>
        </p:txBody>
      </p:sp>
      <p:sp>
        <p:nvSpPr>
          <p:cNvPr id="6" name="Θέση υποσέλιδου 5">
            <a:extLst>
              <a:ext uri="{FF2B5EF4-FFF2-40B4-BE49-F238E27FC236}">
                <a16:creationId xmlns:a16="http://schemas.microsoft.com/office/drawing/2014/main" id="{F5340E0E-386B-8659-BC6E-D452AB4FE854}"/>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D8B498DB-272A-8FD7-56C0-C18D533D3A8E}"/>
              </a:ext>
            </a:extLst>
          </p:cNvPr>
          <p:cNvSpPr>
            <a:spLocks noGrp="1"/>
          </p:cNvSpPr>
          <p:nvPr>
            <p:ph type="sldNum" sz="quarter" idx="12"/>
          </p:nvPr>
        </p:nvSpPr>
        <p:spPr/>
        <p:txBody>
          <a:bodyPr/>
          <a:lstStyle/>
          <a:p>
            <a:fld id="{7753FD17-6C32-4268-AA55-3487A3ADAAB2}" type="slidenum">
              <a:rPr lang="el-CY" smtClean="0"/>
              <a:t>‹#›</a:t>
            </a:fld>
            <a:endParaRPr lang="el-CY"/>
          </a:p>
        </p:txBody>
      </p:sp>
    </p:spTree>
    <p:extLst>
      <p:ext uri="{BB962C8B-B14F-4D97-AF65-F5344CB8AC3E}">
        <p14:creationId xmlns:p14="http://schemas.microsoft.com/office/powerpoint/2010/main" val="850313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73DD46-6176-EB42-DBE7-C7C39977793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5CA9B897-7BA8-21C5-F5E4-7DD9518974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E411C58A-F407-234B-3B3D-86CB4F3706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61FCCBA-64B0-74A5-30F4-EDC6042200D1}"/>
              </a:ext>
            </a:extLst>
          </p:cNvPr>
          <p:cNvSpPr>
            <a:spLocks noGrp="1"/>
          </p:cNvSpPr>
          <p:nvPr>
            <p:ph type="dt" sz="half" idx="10"/>
          </p:nvPr>
        </p:nvSpPr>
        <p:spPr/>
        <p:txBody>
          <a:bodyPr/>
          <a:lstStyle/>
          <a:p>
            <a:fld id="{88B40120-229D-4D5F-8971-FCC6D25B6504}" type="datetimeFigureOut">
              <a:rPr lang="el-CY" smtClean="0"/>
              <a:t>1/1/2026</a:t>
            </a:fld>
            <a:endParaRPr lang="el-CY"/>
          </a:p>
        </p:txBody>
      </p:sp>
      <p:sp>
        <p:nvSpPr>
          <p:cNvPr id="6" name="Θέση υποσέλιδου 5">
            <a:extLst>
              <a:ext uri="{FF2B5EF4-FFF2-40B4-BE49-F238E27FC236}">
                <a16:creationId xmlns:a16="http://schemas.microsoft.com/office/drawing/2014/main" id="{9713824E-0BB2-D16A-7394-79134CE79A38}"/>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DE53BA74-0CD6-8A86-808B-A6033B740AE2}"/>
              </a:ext>
            </a:extLst>
          </p:cNvPr>
          <p:cNvSpPr>
            <a:spLocks noGrp="1"/>
          </p:cNvSpPr>
          <p:nvPr>
            <p:ph type="sldNum" sz="quarter" idx="12"/>
          </p:nvPr>
        </p:nvSpPr>
        <p:spPr/>
        <p:txBody>
          <a:bodyPr/>
          <a:lstStyle/>
          <a:p>
            <a:fld id="{7753FD17-6C32-4268-AA55-3487A3ADAAB2}" type="slidenum">
              <a:rPr lang="el-CY" smtClean="0"/>
              <a:t>‹#›</a:t>
            </a:fld>
            <a:endParaRPr lang="el-CY"/>
          </a:p>
        </p:txBody>
      </p:sp>
    </p:spTree>
    <p:extLst>
      <p:ext uri="{BB962C8B-B14F-4D97-AF65-F5344CB8AC3E}">
        <p14:creationId xmlns:p14="http://schemas.microsoft.com/office/powerpoint/2010/main" val="11809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1C190E37-FECF-C6C9-29F6-8385B6C5BE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8FFE5B9D-5610-7B98-59E8-0F5C74DB1D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A5644AAF-A0CA-4240-847D-74D257A2D5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8B40120-229D-4D5F-8971-FCC6D25B6504}" type="datetimeFigureOut">
              <a:rPr lang="el-CY" smtClean="0"/>
              <a:t>1/1/2026</a:t>
            </a:fld>
            <a:endParaRPr lang="el-CY"/>
          </a:p>
        </p:txBody>
      </p:sp>
      <p:sp>
        <p:nvSpPr>
          <p:cNvPr id="5" name="Θέση υποσέλιδου 4">
            <a:extLst>
              <a:ext uri="{FF2B5EF4-FFF2-40B4-BE49-F238E27FC236}">
                <a16:creationId xmlns:a16="http://schemas.microsoft.com/office/drawing/2014/main" id="{2E3C86F9-9E1B-270F-2BF3-2470CD9C92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97A26A8D-DD4B-51D4-D886-F3E6DDFEDB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753FD17-6C32-4268-AA55-3487A3ADAAB2}" type="slidenum">
              <a:rPr lang="el-CY" smtClean="0"/>
              <a:t>‹#›</a:t>
            </a:fld>
            <a:endParaRPr lang="el-CY"/>
          </a:p>
        </p:txBody>
      </p:sp>
    </p:spTree>
    <p:extLst>
      <p:ext uri="{BB962C8B-B14F-4D97-AF65-F5344CB8AC3E}">
        <p14:creationId xmlns:p14="http://schemas.microsoft.com/office/powerpoint/2010/main" val="4160554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38.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8" Type="http://schemas.openxmlformats.org/officeDocument/2006/relationships/hyperlink" Target="#_ftn3"/><Relationship Id="rId13" Type="http://schemas.openxmlformats.org/officeDocument/2006/relationships/hyperlink" Target="http://ucy.cypruslibraries.ac.cy/search~S2*gre?/cPL248.G84K99+1988/cpl++248+g84+k99+1988/-3,-1,,E/browse" TargetMode="External"/><Relationship Id="rId18" Type="http://schemas.openxmlformats.org/officeDocument/2006/relationships/hyperlink" Target="http://ucy.cypruslibraries.ac.cy/search~S2*gre?/cPL248.A3Z57+2016/cpl++248+a3+z57+2016/-3,-1,,E/browse" TargetMode="External"/><Relationship Id="rId26" Type="http://schemas.openxmlformats.org/officeDocument/2006/relationships/hyperlink" Target="http://ucy.cypruslibraries.ac.cy/search~S2*gre?/cPL248.A3173H46+2000/cpl++248+a3173+h46+2000/-3,-1,,E/browse" TargetMode="External"/><Relationship Id="rId3" Type="http://schemas.openxmlformats.org/officeDocument/2006/relationships/hyperlink" Target="#_ftn1"/><Relationship Id="rId21" Type="http://schemas.openxmlformats.org/officeDocument/2006/relationships/hyperlink" Target="http://ucy.cypruslibraries.ac.cy/search~S2*gre?/cPL248.R86E75+2011/cpl++248+r86+e75+2011/-3,-1,,E/browse" TargetMode="External"/><Relationship Id="rId7" Type="http://schemas.openxmlformats.org/officeDocument/2006/relationships/hyperlink" Target="http://ucy.cypruslibraries.ac.cy/search~S2*gre?/cPL248.B77K82+1993/cpl++248+b77+k82+1993/-3,-1,,E/browse" TargetMode="External"/><Relationship Id="rId12" Type="http://schemas.openxmlformats.org/officeDocument/2006/relationships/hyperlink" Target="http://ucy.cypruslibraries.ac.cy/search~S2*gre?/cPL248.G84B4+1922/cpl++248+g84+b4+1922/-3,-1,,E/browse" TargetMode="External"/><Relationship Id="rId17" Type="http://schemas.openxmlformats.org/officeDocument/2006/relationships/hyperlink" Target="http://ucy.cypruslibraries.ac.cy/search~S2*gre?/cDS195.5.M3419+1998/cds++195.5+m3419+1998/-3,-1,,E/browse" TargetMode="External"/><Relationship Id="rId25" Type="http://schemas.openxmlformats.org/officeDocument/2006/relationships/hyperlink" Target="http://ucy.cypruslibraries.ac.cy/search~S2*gre?/cPS3619.H328B3715+2007/cps+3619+h328+b3715+2007/-3,-1,,E/browse" TargetMode="External"/><Relationship Id="rId2" Type="http://schemas.openxmlformats.org/officeDocument/2006/relationships/hyperlink" Target="http://ucy.cypruslibraries.ac.cy/search~S2*gre?/cPL248.A3A8+1993/cpl++248+a3+a8+1993/-3,-1,,E/browse" TargetMode="External"/><Relationship Id="rId16" Type="http://schemas.openxmlformats.org/officeDocument/2006/relationships/hyperlink" Target="http://ucy.cypruslibraries.ac.cy/search~S2*gre?/cDS195.5.K67+1990/cds++195.5+k67+1990/-3,-1,,E/browse" TargetMode="External"/><Relationship Id="rId20" Type="http://schemas.openxmlformats.org/officeDocument/2006/relationships/hyperlink" Target="http://ucy.cypruslibraries.ac.cy/search~S2*gre?/cPL250.K3A7+1983/cpl++250+k3+a7+1983/-3,-1,,E/browse" TargetMode="External"/><Relationship Id="rId29" Type="http://schemas.openxmlformats.org/officeDocument/2006/relationships/hyperlink" Target="http://ucy.cypruslibraries.ac.cy/search~S2*gre?/cPL223.Y55+2009/cpl++223+y55+2009/-3,-1,,E/browse" TargetMode="External"/><Relationship Id="rId1" Type="http://schemas.openxmlformats.org/officeDocument/2006/relationships/slideLayout" Target="../slideLayouts/slideLayout7.xml"/><Relationship Id="rId6" Type="http://schemas.openxmlformats.org/officeDocument/2006/relationships/hyperlink" Target="http://ucy.cypruslibraries.ac.cy/search~S2*gre?/cPL248.A3173/cpl++248+a3173/-3,-1,,E/browse" TargetMode="External"/><Relationship Id="rId11" Type="http://schemas.openxmlformats.org/officeDocument/2006/relationships/hyperlink" Target="http://ucy.cypruslibraries.ac.cy/search~S2*gre?/cPL248.G8A8+1993/cpl++248+g8+a8+1993/-3,-1,,E/browse" TargetMode="External"/><Relationship Id="rId24" Type="http://schemas.openxmlformats.org/officeDocument/2006/relationships/hyperlink" Target="http://ucy.cypruslibraries.ac.cy/search~S2*gre?/cPL248.S44B3+2006/cpl++248+s44+b3+2006/-3,-1,,E/browse" TargetMode="External"/><Relationship Id="rId5" Type="http://schemas.openxmlformats.org/officeDocument/2006/relationships/hyperlink" Target="#_ftn2"/><Relationship Id="rId15" Type="http://schemas.openxmlformats.org/officeDocument/2006/relationships/hyperlink" Target="http://ucy.cypruslibraries.ac.cy/search~S2*gre?/cPL248.O743B33+2009/cpl++248+o743+b33+2009/-3,-1,,E/browse" TargetMode="External"/><Relationship Id="rId23" Type="http://schemas.openxmlformats.org/officeDocument/2006/relationships/hyperlink" Target="http://ucy.cypruslibraries.ac.cy/search~S2*gre?/cPL248.S28M33+1992/cpl++248+s28+m33+1992/-3,-1,,E/browse" TargetMode="External"/><Relationship Id="rId28" Type="http://schemas.openxmlformats.org/officeDocument/2006/relationships/hyperlink" Target="http://ucy.cypruslibraries.ac.cy/search~S2*gre?/cDS195.5.L4619+2009/cds++195.5+l4619+2009/-3,-1,,E/browse" TargetMode="External"/><Relationship Id="rId10" Type="http://schemas.openxmlformats.org/officeDocument/2006/relationships/hyperlink" Target="http://ucy.cypruslibraries.ac.cy/search~S2*gre?/cPL248.E762U45+2010/cpl++248+e762+u45+2010/-3,-1,,E/browse" TargetMode="External"/><Relationship Id="rId19" Type="http://schemas.openxmlformats.org/officeDocument/2006/relationships/hyperlink" Target="http://ucy.cypruslibraries.ac.cy/search~S2*gre?/cPL223.M67b/cpl++223+m67+b/-3,-1,,E/browse" TargetMode="External"/><Relationship Id="rId4" Type="http://schemas.openxmlformats.org/officeDocument/2006/relationships/hyperlink" Target="http://ucy.cypruslibraries.ac.cy/search~S2*gre?/cPL248.S237K8+1937/cpl++248+s237+k8+1937/-3,-1,,E/browse" TargetMode="External"/><Relationship Id="rId9" Type="http://schemas.openxmlformats.org/officeDocument/2006/relationships/hyperlink" Target="http://ucy.cypruslibraries.ac.cy/search~S2*gre?/cPL248.R45T67+1944/cpl++248+r45+t67+1944/-3,-1,,E/browse" TargetMode="External"/><Relationship Id="rId14" Type="http://schemas.openxmlformats.org/officeDocument/2006/relationships/hyperlink" Target="http://ucy.cypruslibraries.ac.cy/search~S2*gre?/cPL248.K36I7/cpl++248+k36+i7/-3,-1,,E/browse" TargetMode="External"/><Relationship Id="rId22" Type="http://schemas.openxmlformats.org/officeDocument/2006/relationships/hyperlink" Target="http://ucy.cypruslibraries.ac.cy/search~S2*gre?/cPL248.S28M3/cpl++248+s28+m3/-3,-1,,E/browse" TargetMode="External"/><Relationship Id="rId27" Type="http://schemas.openxmlformats.org/officeDocument/2006/relationships/hyperlink" Target="http://ucy.cypruslibraries.ac.cy/search~S2*gre?/cPL248.T367H8+1986/cpl++248+t367+h8+1986/-3,-1,,E/brows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Στρογγύλεμα γωνιών 1">
            <a:extLst>
              <a:ext uri="{FF2B5EF4-FFF2-40B4-BE49-F238E27FC236}">
                <a16:creationId xmlns:a16="http://schemas.microsoft.com/office/drawing/2014/main" id="{58DCAF81-8DA1-4F0E-B048-B44BF50162D8}"/>
              </a:ext>
            </a:extLst>
          </p:cNvPr>
          <p:cNvSpPr/>
          <p:nvPr/>
        </p:nvSpPr>
        <p:spPr>
          <a:xfrm>
            <a:off x="2306178" y="2294336"/>
            <a:ext cx="6990948" cy="1812128"/>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endParaRPr lang="el-GR" b="1" dirty="0"/>
          </a:p>
          <a:p>
            <a:endParaRPr lang="el-GR" b="1" dirty="0"/>
          </a:p>
          <a:p>
            <a:pPr algn="r"/>
            <a:r>
              <a:rPr lang="el-GR" b="1" dirty="0"/>
              <a:t>ΤΟΜ 417_</a:t>
            </a:r>
            <a:r>
              <a:rPr lang="en-US" b="1" dirty="0"/>
              <a:t>T</a:t>
            </a:r>
            <a:r>
              <a:rPr lang="el-GR" b="1" dirty="0"/>
              <a:t>ü</a:t>
            </a:r>
            <a:r>
              <a:rPr lang="en-US" b="1" dirty="0" err="1"/>
              <a:t>rk</a:t>
            </a:r>
            <a:r>
              <a:rPr lang="en-US" b="1" dirty="0"/>
              <a:t> Roman</a:t>
            </a:r>
            <a:r>
              <a:rPr lang="el-GR" b="1" dirty="0"/>
              <a:t>ı</a:t>
            </a:r>
            <a:r>
              <a:rPr lang="en-US" b="1" dirty="0" err="1"/>
              <a:t>nda</a:t>
            </a:r>
            <a:r>
              <a:rPr lang="en-US" b="1" dirty="0"/>
              <a:t> </a:t>
            </a:r>
            <a:r>
              <a:rPr lang="en-US" b="1" dirty="0" err="1"/>
              <a:t>Ermeniler</a:t>
            </a:r>
            <a:endParaRPr lang="tr-TR" b="1" dirty="0"/>
          </a:p>
          <a:p>
            <a:pPr algn="r"/>
            <a:r>
              <a:rPr lang="el-GR" b="1" dirty="0" err="1"/>
              <a:t>Δρ</a:t>
            </a:r>
            <a:r>
              <a:rPr lang="el-GR" b="1" dirty="0"/>
              <a:t> Ελένη Χαραλάμπους</a:t>
            </a:r>
          </a:p>
          <a:p>
            <a:pPr algn="r"/>
            <a:r>
              <a:rPr lang="el-GR" b="1" dirty="0"/>
              <a:t>Εαρινό Εξάμηνο 2023</a:t>
            </a:r>
            <a:endParaRPr lang="el-CY" b="1" dirty="0"/>
          </a:p>
        </p:txBody>
      </p:sp>
      <p:pic>
        <p:nvPicPr>
          <p:cNvPr id="1026" name="Picture 2" descr="Türk Dili ve Edebiyatı Bölümü – Kariyer Kapadokya">
            <a:extLst>
              <a:ext uri="{FF2B5EF4-FFF2-40B4-BE49-F238E27FC236}">
                <a16:creationId xmlns:a16="http://schemas.microsoft.com/office/drawing/2014/main" id="{6A592B0A-B7D7-08F5-3FD7-E37207BC509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203" t="50000" r="18203" b="22166"/>
          <a:stretch>
            <a:fillRect/>
          </a:stretch>
        </p:blipFill>
        <p:spPr bwMode="auto">
          <a:xfrm>
            <a:off x="6096000" y="16328"/>
            <a:ext cx="6096000" cy="221524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Türk Dili ve Edebiyatı Bölümü – Kariyer Kapadokya">
            <a:extLst>
              <a:ext uri="{FF2B5EF4-FFF2-40B4-BE49-F238E27FC236}">
                <a16:creationId xmlns:a16="http://schemas.microsoft.com/office/drawing/2014/main" id="{58BBBC4D-9B92-3299-DE94-D13FA14CD53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032" t="19032" r="19493" b="52760"/>
          <a:stretch>
            <a:fillRect/>
          </a:stretch>
        </p:blipFill>
        <p:spPr bwMode="auto">
          <a:xfrm>
            <a:off x="0" y="16330"/>
            <a:ext cx="6096000" cy="221524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edev Yayınları | Türk Edebiyatı">
            <a:extLst>
              <a:ext uri="{FF2B5EF4-FFF2-40B4-BE49-F238E27FC236}">
                <a16:creationId xmlns:a16="http://schemas.microsoft.com/office/drawing/2014/main" id="{4CB62041-850D-D58D-3661-EC8236943BC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733" t="42109" r="6735" b="35034"/>
          <a:stretch>
            <a:fillRect/>
          </a:stretch>
        </p:blipFill>
        <p:spPr bwMode="auto">
          <a:xfrm>
            <a:off x="-76200" y="4152900"/>
            <a:ext cx="6623957" cy="268876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mhuriyet Dönemi Edebiyatında Şiir">
            <a:extLst>
              <a:ext uri="{FF2B5EF4-FFF2-40B4-BE49-F238E27FC236}">
                <a16:creationId xmlns:a16="http://schemas.microsoft.com/office/drawing/2014/main" id="{895BC037-B40D-F553-70F9-F9812D4E01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1122" y="4106464"/>
            <a:ext cx="5620878" cy="273520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Elif Şafak | Kitapx">
            <a:extLst>
              <a:ext uri="{FF2B5EF4-FFF2-40B4-BE49-F238E27FC236}">
                <a16:creationId xmlns:a16="http://schemas.microsoft.com/office/drawing/2014/main" id="{EEC81231-00B0-4F3A-1E71-690FF983AA2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242455"/>
            <a:ext cx="2306178" cy="186400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Türk Edebiyatında Sürgüne Gönderilen Şair Ve Yazarlar">
            <a:extLst>
              <a:ext uri="{FF2B5EF4-FFF2-40B4-BE49-F238E27FC236}">
                <a16:creationId xmlns:a16="http://schemas.microsoft.com/office/drawing/2014/main" id="{52BC864E-8FA2-E483-EA9E-BEE2B789893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97126" y="2231569"/>
            <a:ext cx="2959956" cy="1864009"/>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Πτυχίο Τουρκικών Σπουδών με κατεύθυνση Ιστορία και Πολιτική - Department of  Turkish and Middle Eastern Studies">
            <a:extLst>
              <a:ext uri="{FF2B5EF4-FFF2-40B4-BE49-F238E27FC236}">
                <a16:creationId xmlns:a16="http://schemas.microsoft.com/office/drawing/2014/main" id="{E8357100-D8E9-A528-B4C1-CF048AE8E3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63092" y="2294335"/>
            <a:ext cx="3086100" cy="764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8611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63F565-3DEC-A263-C449-09796054BDA0}"/>
              </a:ext>
            </a:extLst>
          </p:cNvPr>
          <p:cNvSpPr txBox="1"/>
          <p:nvPr/>
        </p:nvSpPr>
        <p:spPr>
          <a:xfrm>
            <a:off x="598714" y="1976098"/>
            <a:ext cx="10428514" cy="3062505"/>
          </a:xfrm>
          <a:prstGeom prst="rect">
            <a:avLst/>
          </a:prstGeom>
          <a:noFill/>
        </p:spPr>
        <p:txBody>
          <a:bodyPr wrap="square">
            <a:spAutoFit/>
          </a:bodyPr>
          <a:lstStyle/>
          <a:p>
            <a:pPr algn="just">
              <a:lnSpc>
                <a:spcPct val="107000"/>
              </a:lnSpc>
              <a:spcAft>
                <a:spcPts val="800"/>
              </a:spcAft>
              <a:buNone/>
            </a:pPr>
            <a:r>
              <a:rPr lang="tr-TR" b="1" i="1" dirty="0">
                <a:solidFill>
                  <a:srgbClr val="002060"/>
                </a:solidFill>
                <a:effectLst/>
                <a:ea typeface="Calibri" panose="020F0502020204030204" pitchFamily="34" charset="0"/>
                <a:cs typeface="Times New Roman" panose="02020603050405020304" pitchFamily="18" charset="0"/>
              </a:rPr>
              <a:t>1920 Refik Halid </a:t>
            </a:r>
            <a:r>
              <a:rPr lang="en-US" b="1" i="1" dirty="0">
                <a:solidFill>
                  <a:srgbClr val="002060"/>
                </a:solidFill>
                <a:effectLst/>
                <a:ea typeface="Calibri" panose="020F0502020204030204" pitchFamily="34" charset="0"/>
                <a:cs typeface="Times New Roman" panose="02020603050405020304" pitchFamily="18" charset="0"/>
              </a:rPr>
              <a:t>Karay : </a:t>
            </a:r>
            <a:r>
              <a:rPr lang="tr-TR" b="1" i="1" dirty="0">
                <a:solidFill>
                  <a:srgbClr val="002060"/>
                </a:solidFill>
                <a:effectLst/>
                <a:ea typeface="Calibri" panose="020F0502020204030204" pitchFamily="34" charset="0"/>
                <a:cs typeface="Times New Roman" panose="02020603050405020304" pitchFamily="18" charset="0"/>
              </a:rPr>
              <a:t>İstanbulun bir yüzü </a:t>
            </a:r>
            <a:r>
              <a:rPr lang="en-US" b="1" dirty="0">
                <a:solidFill>
                  <a:srgbClr val="002060"/>
                </a:solidFill>
                <a:effectLst/>
                <a:ea typeface="Calibri" panose="020F0502020204030204" pitchFamily="34" charset="0"/>
                <a:cs typeface="Times New Roman" panose="02020603050405020304" pitchFamily="18" charset="0"/>
              </a:rPr>
              <a:t> </a:t>
            </a:r>
            <a:endParaRPr lang="el-CY" b="1" dirty="0">
              <a:solidFill>
                <a:srgbClr val="00206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b="1" i="0"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dirty="0">
                <a:solidFill>
                  <a:srgbClr val="000000"/>
                </a:solidFill>
                <a:effectLst/>
                <a:ea typeface="Calibri" panose="020F0502020204030204" pitchFamily="34" charset="0"/>
                <a:cs typeface="Times New Roman" panose="02020603050405020304" pitchFamily="18" charset="0"/>
              </a:rPr>
              <a:t>[…]</a:t>
            </a:r>
            <a:r>
              <a:rPr lang="en-US" dirty="0" err="1">
                <a:solidFill>
                  <a:srgbClr val="000000"/>
                </a:solidFill>
                <a:effectLst/>
                <a:ea typeface="Calibri" panose="020F0502020204030204" pitchFamily="34" charset="0"/>
                <a:cs typeface="Times New Roman" panose="02020603050405020304" pitchFamily="18" charset="0"/>
              </a:rPr>
              <a:t>Küçük</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hanımlar</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arasında</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bir</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matmazel</a:t>
            </a:r>
            <a:r>
              <a:rPr lang="en-US" dirty="0">
                <a:solidFill>
                  <a:srgbClr val="000000"/>
                </a:solidFill>
                <a:effectLst/>
                <a:ea typeface="Calibri" panose="020F0502020204030204" pitchFamily="34" charset="0"/>
                <a:cs typeface="Times New Roman" panose="02020603050405020304" pitchFamily="18" charset="0"/>
              </a:rPr>
              <a:t> Mari» </a:t>
            </a:r>
            <a:r>
              <a:rPr lang="en-US" dirty="0" err="1">
                <a:solidFill>
                  <a:srgbClr val="000000"/>
                </a:solidFill>
                <a:effectLst/>
                <a:ea typeface="Calibri" panose="020F0502020204030204" pitchFamily="34" charset="0"/>
                <a:cs typeface="Times New Roman" panose="02020603050405020304" pitchFamily="18" charset="0"/>
              </a:rPr>
              <a:t>ile</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bir</a:t>
            </a:r>
            <a:r>
              <a:rPr lang="en-US" dirty="0">
                <a:solidFill>
                  <a:srgbClr val="000000"/>
                </a:solidFill>
                <a:effectLst/>
                <a:ea typeface="Calibri" panose="020F0502020204030204" pitchFamily="34" charset="0"/>
                <a:cs typeface="Times New Roman" panose="02020603050405020304" pitchFamily="18" charset="0"/>
              </a:rPr>
              <a:t> de «mis </a:t>
            </a:r>
            <a:r>
              <a:rPr lang="en-US" dirty="0" err="1">
                <a:solidFill>
                  <a:srgbClr val="000000"/>
                </a:solidFill>
                <a:effectLst/>
                <a:ea typeface="Calibri" panose="020F0502020204030204" pitchFamily="34" charset="0"/>
                <a:cs typeface="Times New Roman" panose="02020603050405020304" pitchFamily="18" charset="0"/>
              </a:rPr>
              <a:t>Novrart</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dolaşıyordu</a:t>
            </a:r>
            <a:r>
              <a:rPr lang="en-US" dirty="0">
                <a:solidFill>
                  <a:srgbClr val="000000"/>
                </a:solidFill>
                <a:effectLst/>
                <a:ea typeface="Calibri" panose="020F0502020204030204" pitchFamily="34" charset="0"/>
                <a:cs typeface="Times New Roman" panose="02020603050405020304" pitchFamily="18" charset="0"/>
              </a:rPr>
              <a:t>. Biri Rum, </a:t>
            </a:r>
            <a:r>
              <a:rPr lang="en-US" dirty="0" err="1">
                <a:solidFill>
                  <a:srgbClr val="000000"/>
                </a:solidFill>
                <a:effectLst/>
                <a:ea typeface="Calibri" panose="020F0502020204030204" pitchFamily="34" charset="0"/>
                <a:cs typeface="Times New Roman" panose="02020603050405020304" pitchFamily="18" charset="0"/>
              </a:rPr>
              <a:t>biri</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Ermeni</a:t>
            </a:r>
            <a:r>
              <a:rPr lang="en-US" dirty="0">
                <a:solidFill>
                  <a:srgbClr val="000000"/>
                </a:solidFill>
                <a:effectLst/>
                <a:ea typeface="Calibri" panose="020F0502020204030204" pitchFamily="34" charset="0"/>
                <a:cs typeface="Times New Roman" panose="02020603050405020304" pitchFamily="18" charset="0"/>
              </a:rPr>
              <a:t> … </a:t>
            </a:r>
            <a:r>
              <a:rPr lang="en-US" dirty="0" err="1">
                <a:solidFill>
                  <a:srgbClr val="000000"/>
                </a:solidFill>
                <a:effectLst/>
                <a:ea typeface="Calibri" panose="020F0502020204030204" pitchFamily="34" charset="0"/>
                <a:cs typeface="Times New Roman" panose="02020603050405020304" pitchFamily="18" charset="0"/>
              </a:rPr>
              <a:t>Onlara</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itibar</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fazla</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idi</a:t>
            </a:r>
            <a:r>
              <a:rPr lang="en-US" dirty="0">
                <a:solidFill>
                  <a:srgbClr val="000000"/>
                </a:solidFill>
                <a:effectLst/>
                <a:ea typeface="Calibri" panose="020F0502020204030204" pitchFamily="34" charset="0"/>
                <a:cs typeface="Times New Roman" panose="02020603050405020304" pitchFamily="18" charset="0"/>
              </a:rPr>
              <a:t>? İstanbul </a:t>
            </a:r>
            <a:r>
              <a:rPr lang="en-US" dirty="0" err="1">
                <a:solidFill>
                  <a:srgbClr val="000000"/>
                </a:solidFill>
                <a:effectLst/>
                <a:ea typeface="Calibri" panose="020F0502020204030204" pitchFamily="34" charset="0"/>
                <a:cs typeface="Times New Roman" panose="02020603050405020304" pitchFamily="18" charset="0"/>
              </a:rPr>
              <a:t>ve</a:t>
            </a:r>
            <a:r>
              <a:rPr lang="en-US" dirty="0">
                <a:solidFill>
                  <a:srgbClr val="000000"/>
                </a:solidFill>
                <a:effectLst/>
                <a:ea typeface="Calibri" panose="020F0502020204030204" pitchFamily="34" charset="0"/>
                <a:cs typeface="Times New Roman" panose="02020603050405020304" pitchFamily="18" charset="0"/>
              </a:rPr>
              <a:t> Ada </a:t>
            </a:r>
            <a:r>
              <a:rPr lang="en-US" dirty="0" err="1">
                <a:solidFill>
                  <a:srgbClr val="000000"/>
                </a:solidFill>
                <a:effectLst/>
                <a:ea typeface="Calibri" panose="020F0502020204030204" pitchFamily="34" charset="0"/>
                <a:cs typeface="Times New Roman" panose="02020603050405020304" pitchFamily="18" charset="0"/>
              </a:rPr>
              <a:t>seyranlarında</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bu</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küçük</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milyonerlere</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refakat</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eden</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şu</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âdi</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komşu</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kızları</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cetbecet</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hanedan</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bir</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büyük</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ecnebi</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ailesine</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mensup</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prensler</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kadar</a:t>
            </a:r>
            <a:r>
              <a:rPr lang="en-US" dirty="0">
                <a:solidFill>
                  <a:srgbClr val="000000"/>
                </a:solidFill>
                <a:effectLst/>
                <a:ea typeface="Calibri" panose="020F0502020204030204" pitchFamily="34" charset="0"/>
                <a:cs typeface="Times New Roman" panose="02020603050405020304" pitchFamily="18" charset="0"/>
              </a:rPr>
              <a:t> ikram </a:t>
            </a:r>
            <a:r>
              <a:rPr lang="en-US" dirty="0" err="1">
                <a:solidFill>
                  <a:srgbClr val="000000"/>
                </a:solidFill>
                <a:effectLst/>
                <a:ea typeface="Calibri" panose="020F0502020204030204" pitchFamily="34" charset="0"/>
                <a:cs typeface="Times New Roman" panose="02020603050405020304" pitchFamily="18" charset="0"/>
              </a:rPr>
              <a:t>ve</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ihtiram</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görüyorlar</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zavallı</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bizim</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paralı</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fakat</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akılsız</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çocukları</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etraflarında</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pervane</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gibi</a:t>
            </a:r>
            <a:r>
              <a:rPr lang="en-US" dirty="0">
                <a:solidFill>
                  <a:srgbClr val="000000"/>
                </a:solidFill>
                <a:effectLst/>
                <a:ea typeface="Calibri" panose="020F0502020204030204" pitchFamily="34" charset="0"/>
                <a:cs typeface="Times New Roman" panose="02020603050405020304" pitchFamily="18" charset="0"/>
              </a:rPr>
              <a:t> </a:t>
            </a:r>
            <a:r>
              <a:rPr lang="en-US" dirty="0" err="1">
                <a:solidFill>
                  <a:srgbClr val="000000"/>
                </a:solidFill>
                <a:effectLst/>
                <a:ea typeface="Calibri" panose="020F0502020204030204" pitchFamily="34" charset="0"/>
                <a:cs typeface="Times New Roman" panose="02020603050405020304" pitchFamily="18" charset="0"/>
              </a:rPr>
              <a:t>döndürüyorlardı</a:t>
            </a:r>
            <a:r>
              <a:rPr lang="en-US" dirty="0">
                <a:solidFill>
                  <a:srgbClr val="000000"/>
                </a:solidFill>
                <a:effectLst/>
                <a:ea typeface="Calibri" panose="020F0502020204030204" pitchFamily="34" charset="0"/>
                <a:cs typeface="Times New Roman" panose="02020603050405020304" pitchFamily="18" charset="0"/>
              </a:rPr>
              <a:t>.(</a:t>
            </a:r>
            <a:r>
              <a:rPr lang="tr-TR" dirty="0">
                <a:solidFill>
                  <a:srgbClr val="000000"/>
                </a:solidFill>
                <a:effectLst/>
                <a:ea typeface="Calibri" panose="020F0502020204030204" pitchFamily="34" charset="0"/>
                <a:cs typeface="Times New Roman" panose="02020603050405020304" pitchFamily="18" charset="0"/>
              </a:rPr>
              <a:t>Refik Halid </a:t>
            </a:r>
            <a:r>
              <a:rPr lang="en-US" dirty="0">
                <a:solidFill>
                  <a:srgbClr val="000000"/>
                </a:solidFill>
                <a:effectLst/>
                <a:ea typeface="Calibri" panose="020F0502020204030204" pitchFamily="34" charset="0"/>
                <a:cs typeface="Times New Roman" panose="02020603050405020304" pitchFamily="18" charset="0"/>
              </a:rPr>
              <a:t>Karay</a:t>
            </a:r>
            <a:r>
              <a:rPr lang="tr-TR" dirty="0">
                <a:solidFill>
                  <a:srgbClr val="000000"/>
                </a:solidFill>
                <a:effectLst/>
                <a:ea typeface="Calibri" panose="020F0502020204030204" pitchFamily="34" charset="0"/>
                <a:cs typeface="Times New Roman" panose="02020603050405020304" pitchFamily="18" charset="0"/>
              </a:rPr>
              <a:t>,196- :124)</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b="1" u="none" strike="noStrike" dirty="0">
                <a:solidFill>
                  <a:srgbClr val="000000"/>
                </a:solidFill>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algn="just">
              <a:lnSpc>
                <a:spcPct val="107000"/>
              </a:lnSpc>
              <a:spcAft>
                <a:spcPts val="800"/>
              </a:spcAft>
              <a:buNone/>
            </a:pPr>
            <a:endParaRPr lang="el-CY"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0944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01" name="Rectangle 8200">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C72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3" name="Rectangle 8202">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196" name="Picture 4" descr="Ateşten Gömlek (Halide Edib Adıvar ...">
            <a:extLst>
              <a:ext uri="{FF2B5EF4-FFF2-40B4-BE49-F238E27FC236}">
                <a16:creationId xmlns:a16="http://schemas.microsoft.com/office/drawing/2014/main" id="{7A8DFA08-DB05-E96E-032D-B91F7B57BF5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11513" y="643467"/>
            <a:ext cx="3548828" cy="5571066"/>
          </a:xfrm>
          <a:prstGeom prst="rect">
            <a:avLst/>
          </a:prstGeom>
          <a:noFill/>
          <a:extLst>
            <a:ext uri="{909E8E84-426E-40DD-AFC4-6F175D3DCCD1}">
              <a14:hiddenFill xmlns:a14="http://schemas.microsoft.com/office/drawing/2010/main">
                <a:solidFill>
                  <a:srgbClr val="FFFFFF"/>
                </a:solidFill>
              </a14:hiddenFill>
            </a:ext>
          </a:extLst>
        </p:spPr>
      </p:pic>
      <p:sp>
        <p:nvSpPr>
          <p:cNvPr id="8205" name="Rectangle 8204">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194" name="Picture 2" descr="Ateşten Gömlek by Halide Edib Adıvar ...">
            <a:extLst>
              <a:ext uri="{FF2B5EF4-FFF2-40B4-BE49-F238E27FC236}">
                <a16:creationId xmlns:a16="http://schemas.microsoft.com/office/drawing/2014/main" id="{37C0DCEA-8C21-6A6E-BF37-1F79C53B38F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21745" y="643467"/>
            <a:ext cx="3568654"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2185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201F1-2997-F91E-F838-C31A14AC0B3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E0CB6A5-A076-E577-0629-DF158396773E}"/>
              </a:ext>
            </a:extLst>
          </p:cNvPr>
          <p:cNvSpPr txBox="1"/>
          <p:nvPr/>
        </p:nvSpPr>
        <p:spPr>
          <a:xfrm>
            <a:off x="130629" y="226360"/>
            <a:ext cx="11212286" cy="6405280"/>
          </a:xfrm>
          <a:prstGeom prst="rect">
            <a:avLst/>
          </a:prstGeom>
          <a:noFill/>
        </p:spPr>
        <p:txBody>
          <a:bodyPr wrap="square">
            <a:spAutoFit/>
          </a:bodyPr>
          <a:lstStyle/>
          <a:p>
            <a:pPr algn="just">
              <a:lnSpc>
                <a:spcPct val="107000"/>
              </a:lnSpc>
              <a:spcAft>
                <a:spcPts val="800"/>
              </a:spcAft>
              <a:buNone/>
            </a:pPr>
            <a:r>
              <a:rPr lang="tr-TR" b="1" dirty="0">
                <a:solidFill>
                  <a:srgbClr val="002060"/>
                </a:solidFill>
                <a:effectLst/>
                <a:ea typeface="Times New Roman" panose="02020603050405020304" pitchFamily="18" charset="0"/>
                <a:cs typeface="Times New Roman" panose="02020603050405020304" pitchFamily="18" charset="0"/>
              </a:rPr>
              <a:t>1923 Halide  Edib Adıvar  :  </a:t>
            </a:r>
            <a:r>
              <a:rPr lang="tr-TR" b="1" i="1" dirty="0">
                <a:solidFill>
                  <a:srgbClr val="002060"/>
                </a:solidFill>
                <a:effectLst/>
                <a:ea typeface="Times New Roman" panose="02020603050405020304" pitchFamily="18" charset="0"/>
                <a:cs typeface="Times New Roman" panose="02020603050405020304" pitchFamily="18" charset="0"/>
              </a:rPr>
              <a:t>Ateşten Gömlek</a:t>
            </a:r>
            <a:r>
              <a:rPr lang="en-US" b="1" dirty="0">
                <a:solidFill>
                  <a:srgbClr val="002060"/>
                </a:solidFill>
                <a:effectLst/>
                <a:ea typeface="Calibri" panose="020F0502020204030204" pitchFamily="34" charset="0"/>
                <a:cs typeface="Times New Roman" panose="02020603050405020304" pitchFamily="18" charset="0"/>
              </a:rPr>
              <a:t> </a:t>
            </a:r>
            <a:endParaRPr lang="el-CY" b="1" dirty="0">
              <a:solidFill>
                <a:srgbClr val="002060"/>
              </a:solidFill>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Times New Roman" panose="02020603050405020304" pitchFamily="18"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Times New Roman" panose="02020603050405020304" pitchFamily="18" charset="0"/>
                <a:cs typeface="Times New Roman" panose="02020603050405020304" pitchFamily="18" charset="0"/>
              </a:rPr>
              <a:t>[…] Zavallı Ayşe’ yi  İstanbul  Türk kadınlarının Ermeni, Rum kondüktörler, Ermeni, Rum, İngiliz polis hafiyeleri ile işkence  edildiği bu tramvaya nasıl bindirecektik?  (</a:t>
            </a:r>
            <a:r>
              <a:rPr lang="en-US" dirty="0">
                <a:solidFill>
                  <a:srgbClr val="000000"/>
                </a:solidFill>
                <a:effectLst/>
                <a:ea typeface="Times New Roman" panose="02020603050405020304" pitchFamily="18" charset="0"/>
                <a:cs typeface="Times New Roman" panose="02020603050405020304" pitchFamily="18" charset="0"/>
              </a:rPr>
              <a:t>H</a:t>
            </a:r>
            <a:r>
              <a:rPr lang="tr-TR" dirty="0">
                <a:solidFill>
                  <a:srgbClr val="000000"/>
                </a:solidFill>
                <a:effectLst/>
                <a:ea typeface="Times New Roman" panose="02020603050405020304" pitchFamily="18" charset="0"/>
                <a:cs typeface="Times New Roman" panose="02020603050405020304" pitchFamily="18" charset="0"/>
              </a:rPr>
              <a:t>alide </a:t>
            </a:r>
            <a:r>
              <a:rPr lang="en-US" dirty="0">
                <a:solidFill>
                  <a:srgbClr val="000000"/>
                </a:solidFill>
                <a:effectLst/>
                <a:ea typeface="Times New Roman" panose="02020603050405020304" pitchFamily="18" charset="0"/>
                <a:cs typeface="Times New Roman" panose="02020603050405020304" pitchFamily="18" charset="0"/>
              </a:rPr>
              <a:t> E</a:t>
            </a:r>
            <a:r>
              <a:rPr lang="tr-TR" dirty="0">
                <a:solidFill>
                  <a:srgbClr val="000000"/>
                </a:solidFill>
                <a:effectLst/>
                <a:ea typeface="Times New Roman" panose="02020603050405020304" pitchFamily="18" charset="0"/>
                <a:cs typeface="Times New Roman" panose="02020603050405020304" pitchFamily="18" charset="0"/>
              </a:rPr>
              <a:t>dib </a:t>
            </a:r>
            <a:r>
              <a:rPr lang="en-US" dirty="0">
                <a:solidFill>
                  <a:srgbClr val="000000"/>
                </a:solidFill>
                <a:effectLst/>
                <a:ea typeface="Times New Roman" panose="02020603050405020304" pitchFamily="18" charset="0"/>
                <a:cs typeface="Times New Roman" panose="02020603050405020304" pitchFamily="18" charset="0"/>
              </a:rPr>
              <a:t>Adıvar</a:t>
            </a:r>
            <a:r>
              <a:rPr lang="tr-TR" dirty="0">
                <a:solidFill>
                  <a:srgbClr val="000000"/>
                </a:solidFill>
                <a:effectLst/>
                <a:ea typeface="Times New Roman" panose="02020603050405020304" pitchFamily="18" charset="0"/>
                <a:cs typeface="Times New Roman" panose="02020603050405020304" pitchFamily="18" charset="0"/>
              </a:rPr>
              <a:t>, 1993:29)</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Times New Roman" panose="02020603050405020304" pitchFamily="18"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Times New Roman" panose="02020603050405020304" pitchFamily="18" charset="0"/>
                <a:cs typeface="Times New Roman" panose="02020603050405020304" pitchFamily="18" charset="0"/>
              </a:rPr>
              <a:t>[…]Bunu Salime Hanım söylüyor.</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Times New Roman" panose="02020603050405020304" pitchFamily="18" charset="0"/>
                <a:cs typeface="Times New Roman" panose="02020603050405020304" pitchFamily="18" charset="0"/>
              </a:rPr>
              <a:t>Haşmet Bey durgun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Times New Roman" panose="02020603050405020304" pitchFamily="18" charset="0"/>
                <a:cs typeface="Times New Roman" panose="02020603050405020304" pitchFamily="18" charset="0"/>
              </a:rPr>
              <a:t>-Affedersiniz, hanımefendi; savaşta memleketini savunan, dövüşen, yalnız İttihatçılar değildi, dedi.</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Times New Roman" panose="02020603050405020304" pitchFamily="18" charset="0"/>
                <a:cs typeface="Times New Roman" panose="02020603050405020304" pitchFamily="18" charset="0"/>
              </a:rPr>
              <a:t>Mister Kok, gözünde kurnaz bir ışıkla</a:t>
            </a:r>
            <a:r>
              <a:rPr lang="en-US" dirty="0">
                <a:solidFill>
                  <a:srgbClr val="000000"/>
                </a:solidFill>
                <a:effectLst/>
                <a:ea typeface="Times New Roman" panose="02020603050405020304" pitchFamily="18" charset="0"/>
                <a:cs typeface="Times New Roman" panose="02020603050405020304" pitchFamily="18" charset="0"/>
              </a:rPr>
              <a:t>:</a:t>
            </a:r>
            <a:r>
              <a:rPr lang="tr-TR" dirty="0">
                <a:solidFill>
                  <a:srgbClr val="000000"/>
                </a:solidFill>
                <a:effectLst/>
                <a:ea typeface="Times New Roman" panose="02020603050405020304" pitchFamily="18"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Times New Roman" panose="02020603050405020304" pitchFamily="18" charset="0"/>
                <a:cs typeface="Times New Roman" panose="02020603050405020304" pitchFamily="18" charset="0"/>
              </a:rPr>
              <a:t>-Yani siz Kolonel, İttihatçı olmadığınızı anlatmak  istiyorsunuz. Hep aynı  terane, paşalarınızdan kadınlarınıza kadar…Savaş edildiği  zaman neredeydiniz? İngiliz esirlerine neye fena muamele ettiniz? Ermenileri neye kestiniz? İngilizler gibi büyük bir  millete nasıl karşı çıkıyorsunuz? Bu kadar yıl İngilizlerin parasını, kanını zamanını harcadınız; İngiltere sizi asla bağışlamayacaktır.  (</a:t>
            </a:r>
            <a:r>
              <a:rPr lang="en-US" dirty="0">
                <a:solidFill>
                  <a:srgbClr val="000000"/>
                </a:solidFill>
                <a:effectLst/>
                <a:ea typeface="Times New Roman" panose="02020603050405020304" pitchFamily="18" charset="0"/>
                <a:cs typeface="Times New Roman" panose="02020603050405020304" pitchFamily="18" charset="0"/>
              </a:rPr>
              <a:t>H</a:t>
            </a:r>
            <a:r>
              <a:rPr lang="tr-TR" dirty="0">
                <a:solidFill>
                  <a:srgbClr val="000000"/>
                </a:solidFill>
                <a:effectLst/>
                <a:ea typeface="Times New Roman" panose="02020603050405020304" pitchFamily="18" charset="0"/>
                <a:cs typeface="Times New Roman" panose="02020603050405020304" pitchFamily="18" charset="0"/>
              </a:rPr>
              <a:t>alide </a:t>
            </a:r>
            <a:r>
              <a:rPr lang="en-US" dirty="0">
                <a:solidFill>
                  <a:srgbClr val="000000"/>
                </a:solidFill>
                <a:effectLst/>
                <a:ea typeface="Times New Roman" panose="02020603050405020304" pitchFamily="18" charset="0"/>
                <a:cs typeface="Times New Roman" panose="02020603050405020304" pitchFamily="18" charset="0"/>
              </a:rPr>
              <a:t> E</a:t>
            </a:r>
            <a:r>
              <a:rPr lang="tr-TR" dirty="0">
                <a:solidFill>
                  <a:srgbClr val="000000"/>
                </a:solidFill>
                <a:effectLst/>
                <a:ea typeface="Times New Roman" panose="02020603050405020304" pitchFamily="18" charset="0"/>
                <a:cs typeface="Times New Roman" panose="02020603050405020304" pitchFamily="18" charset="0"/>
              </a:rPr>
              <a:t>dib </a:t>
            </a:r>
            <a:r>
              <a:rPr lang="en-US" dirty="0">
                <a:solidFill>
                  <a:srgbClr val="000000"/>
                </a:solidFill>
                <a:effectLst/>
                <a:ea typeface="Times New Roman" panose="02020603050405020304" pitchFamily="18" charset="0"/>
                <a:cs typeface="Times New Roman" panose="02020603050405020304" pitchFamily="18" charset="0"/>
              </a:rPr>
              <a:t>Adıvar</a:t>
            </a:r>
            <a:r>
              <a:rPr lang="tr-TR" dirty="0">
                <a:solidFill>
                  <a:srgbClr val="000000"/>
                </a:solidFill>
                <a:effectLst/>
                <a:ea typeface="Times New Roman" panose="02020603050405020304" pitchFamily="18" charset="0"/>
                <a:cs typeface="Times New Roman" panose="02020603050405020304" pitchFamily="18" charset="0"/>
              </a:rPr>
              <a:t>,1993:37)</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dirty="0">
                <a:solidFill>
                  <a:srgbClr val="000000"/>
                </a:solidFill>
                <a:effectLst/>
                <a:ea typeface="Times New Roman" panose="02020603050405020304" pitchFamily="18" charset="0"/>
                <a:cs typeface="Times New Roman" panose="02020603050405020304" pitchFamily="18" charset="0"/>
              </a:rPr>
              <a:t>[…] </a:t>
            </a:r>
            <a:r>
              <a:rPr lang="tr-TR" dirty="0">
                <a:solidFill>
                  <a:srgbClr val="000000"/>
                </a:solidFill>
                <a:effectLst/>
                <a:ea typeface="Times New Roman" panose="02020603050405020304" pitchFamily="18" charset="0"/>
                <a:cs typeface="Times New Roman" panose="02020603050405020304" pitchFamily="18" charset="0"/>
              </a:rPr>
              <a:t>Ahmet Ağa sanki beni yoklamak için geldiği gün ne kadar sevindim. Onun ne kadar gâvur düşmanı, nasıl Erzurum’da Ruslarla gelen  Ermenilerin bütün Erzurum’ la kendi çocuklarını, karısını öldürdükten sonra Türk’ün  ocaklarını söndüren Ermenileri zulme uğramış bir millet diye gösteren Avrupa’ ya kızgınlığını bilirdim.  (Halide  Edib Adıvar,1993:50-51)</a:t>
            </a:r>
            <a:endParaRPr lang="el-CY"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0807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9" name="Rectangle 10248">
            <a:extLst>
              <a:ext uri="{FF2B5EF4-FFF2-40B4-BE49-F238E27FC236}">
                <a16:creationId xmlns:a16="http://schemas.microsoft.com/office/drawing/2014/main" id="{0205D939-00C4-4F2E-9797-3170DD040D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1" name="Rectangle 10250">
            <a:extLst>
              <a:ext uri="{FF2B5EF4-FFF2-40B4-BE49-F238E27FC236}">
                <a16:creationId xmlns:a16="http://schemas.microsoft.com/office/drawing/2014/main" id="{38EE4E44-1403-472B-8C01-D354CB8F5A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42" name="Picture 2" descr="Ötüken Kitap | Mahşer Peyami Safa">
            <a:extLst>
              <a:ext uri="{FF2B5EF4-FFF2-40B4-BE49-F238E27FC236}">
                <a16:creationId xmlns:a16="http://schemas.microsoft.com/office/drawing/2014/main" id="{725F84D5-BB4B-DDC2-0BAF-1E2812DC10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20443" r="2" b="12958"/>
          <a:stretch>
            <a:fillRect/>
          </a:stretch>
        </p:blipFill>
        <p:spPr bwMode="auto">
          <a:xfrm>
            <a:off x="6421035"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
        <p:nvSpPr>
          <p:cNvPr id="10253" name="Rectangle 10252">
            <a:extLst>
              <a:ext uri="{FF2B5EF4-FFF2-40B4-BE49-F238E27FC236}">
                <a16:creationId xmlns:a16="http://schemas.microsoft.com/office/drawing/2014/main" id="{583CCE40-4C5F-42D3-86D9-7892AD1E9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44" name="Picture 4" descr="Mahşer (Peyami Safa) Fiyatı, Yorumları ...">
            <a:extLst>
              <a:ext uri="{FF2B5EF4-FFF2-40B4-BE49-F238E27FC236}">
                <a16:creationId xmlns:a16="http://schemas.microsoft.com/office/drawing/2014/main" id="{FE137E4F-22EB-3AB5-A55E-206F052E8B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5570" r="2" b="27599"/>
          <a:stretch>
            <a:fillRect/>
          </a:stretch>
        </p:blipFill>
        <p:spPr bwMode="auto">
          <a:xfrm>
            <a:off x="641180"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0601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12AACF-75BE-D48A-7E0B-634CFEDE8812}"/>
              </a:ext>
            </a:extLst>
          </p:cNvPr>
          <p:cNvSpPr txBox="1"/>
          <p:nvPr/>
        </p:nvSpPr>
        <p:spPr>
          <a:xfrm>
            <a:off x="707571" y="1077722"/>
            <a:ext cx="9818914" cy="4454809"/>
          </a:xfrm>
          <a:prstGeom prst="rect">
            <a:avLst/>
          </a:prstGeom>
          <a:noFill/>
        </p:spPr>
        <p:txBody>
          <a:bodyPr wrap="square">
            <a:spAutoFit/>
          </a:bodyPr>
          <a:lstStyle/>
          <a:p>
            <a:pPr algn="just">
              <a:lnSpc>
                <a:spcPct val="107000"/>
              </a:lnSpc>
              <a:spcAft>
                <a:spcPts val="800"/>
              </a:spcAft>
              <a:buNone/>
            </a:pPr>
            <a:r>
              <a:rPr lang="tr-TR" sz="18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1924 Peyami Safa :</a:t>
            </a:r>
            <a:r>
              <a:rPr lang="tr-TR" sz="18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Mahşer</a:t>
            </a:r>
            <a:r>
              <a:rPr lang="en-US" sz="105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endParaRPr lang="el-CY" sz="16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CY"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effectLst/>
                <a:ea typeface="Times New Roman" panose="02020603050405020304" pitchFamily="18" charset="0"/>
                <a:cs typeface="Times New Roman" panose="02020603050405020304" pitchFamily="18" charset="0"/>
              </a:rPr>
              <a:t>[…]Muazzez biraz titrek, telâşlı, biraz çekingen  sesiyle  cevap verdi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effectLst/>
                <a:ea typeface="Times New Roman" panose="02020603050405020304" pitchFamily="18" charset="0"/>
                <a:cs typeface="Times New Roman" panose="02020603050405020304" pitchFamily="18" charset="0"/>
              </a:rPr>
              <a:t>-Benim  Artin  Ağa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effectLst/>
                <a:ea typeface="Times New Roman" panose="02020603050405020304" pitchFamily="18" charset="0"/>
                <a:cs typeface="Times New Roman" panose="02020603050405020304" pitchFamily="18" charset="0"/>
              </a:rPr>
              <a:t>Kapıcı  genç kızı  görünce  içine  emniyet gelerek  pencereyi  kapamak  üzereydi, fakat, Muazzez’ le  Nihad’ ın  fazla telâşları, gayri tabil  tavırları  dikkatine çarpmış olacak, Artin  Ağa tekrar başını  pencereden uzatarak  şüpheli  bakışlarla sordu: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effectLst/>
                <a:ea typeface="Times New Roman" panose="02020603050405020304" pitchFamily="18" charset="0"/>
                <a:cs typeface="Times New Roman" panose="02020603050405020304" pitchFamily="18" charset="0"/>
              </a:rPr>
              <a:t>-Nereye gidiyorsunuz?</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1800" dirty="0">
                <a:effectLst/>
                <a:ea typeface="Times New Roman" panose="02020603050405020304" pitchFamily="18" charset="0"/>
                <a:cs typeface="Times New Roman" panose="02020603050405020304" pitchFamily="18" charset="0"/>
              </a:rPr>
              <a:t>Ο</a:t>
            </a:r>
            <a:r>
              <a:rPr lang="tr-TR" sz="1800" dirty="0">
                <a:effectLst/>
                <a:ea typeface="Times New Roman" panose="02020603050405020304" pitchFamily="18" charset="0"/>
                <a:cs typeface="Times New Roman" panose="02020603050405020304" pitchFamily="18" charset="0"/>
              </a:rPr>
              <a:t> sırada Nihad kapıdan   çıkmış bulunuyordu, genç kız da arkasından  yürüyerek Artin Ağa’ ya öfke ilk  cevap  verdi :</a:t>
            </a:r>
            <a:endParaRPr lang="el-CY"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effectLst/>
                <a:ea typeface="Times New Roman" panose="02020603050405020304" pitchFamily="18" charset="0"/>
                <a:cs typeface="Times New Roman" panose="02020603050405020304" pitchFamily="18" charset="0"/>
              </a:rPr>
              <a:t>-</a:t>
            </a:r>
            <a:r>
              <a:rPr lang="tr-TR" sz="1800" dirty="0">
                <a:effectLst/>
                <a:ea typeface="Times New Roman" panose="02020603050405020304" pitchFamily="18" charset="0"/>
                <a:cs typeface="Times New Roman" panose="02020603050405020304" pitchFamily="18" charset="0"/>
              </a:rPr>
              <a:t>Senin  ne  üstüne vazife</a:t>
            </a:r>
            <a:r>
              <a:rPr lang="en-US" sz="1800" dirty="0">
                <a:effectLst/>
                <a:ea typeface="Times New Roman" panose="02020603050405020304" pitchFamily="18" charset="0"/>
                <a:cs typeface="Times New Roman" panose="02020603050405020304" pitchFamily="18" charset="0"/>
              </a:rPr>
              <a:t>? </a:t>
            </a:r>
            <a:r>
              <a:rPr lang="tr-TR" sz="1800" dirty="0">
                <a:effectLst/>
                <a:ea typeface="Times New Roman" panose="02020603050405020304" pitchFamily="18" charset="0"/>
                <a:cs typeface="Times New Roman" panose="02020603050405020304" pitchFamily="18" charset="0"/>
              </a:rPr>
              <a:t>(Peyami </a:t>
            </a:r>
            <a:r>
              <a:rPr lang="en-US" sz="1800" dirty="0">
                <a:effectLst/>
                <a:ea typeface="Times New Roman" panose="02020603050405020304" pitchFamily="18" charset="0"/>
                <a:cs typeface="Times New Roman" panose="02020603050405020304" pitchFamily="18" charset="0"/>
              </a:rPr>
              <a:t>Safa</a:t>
            </a:r>
            <a:r>
              <a:rPr lang="tr-TR" sz="1800" dirty="0">
                <a:effectLst/>
                <a:ea typeface="Times New Roman" panose="02020603050405020304" pitchFamily="18" charset="0"/>
                <a:cs typeface="Times New Roman" panose="02020603050405020304" pitchFamily="18" charset="0"/>
              </a:rPr>
              <a:t>,</a:t>
            </a:r>
            <a:r>
              <a:rPr lang="en-US" sz="1800" dirty="0">
                <a:effectLst/>
                <a:ea typeface="Calibri" panose="020F0502020204030204" pitchFamily="34" charset="0"/>
                <a:cs typeface="Times New Roman" panose="02020603050405020304" pitchFamily="18" charset="0"/>
              </a:rPr>
              <a:t>1989</a:t>
            </a:r>
            <a:r>
              <a:rPr lang="tr-TR" sz="1800" dirty="0">
                <a:effectLst/>
                <a:ea typeface="Calibri" panose="020F0502020204030204" pitchFamily="34" charset="0"/>
                <a:cs typeface="Times New Roman" panose="02020603050405020304" pitchFamily="18" charset="0"/>
              </a:rPr>
              <a:t>:127-128)</a:t>
            </a:r>
            <a:endParaRPr lang="el-CY" sz="16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b="1" u="none" strike="noStrike" dirty="0">
                <a:solidFill>
                  <a:srgbClr val="000000"/>
                </a:solidFill>
                <a:effectLst/>
                <a:ea typeface="Calibri" panose="020F0502020204030204" pitchFamily="34" charset="0"/>
                <a:cs typeface="Times New Roman" panose="02020603050405020304" pitchFamily="18" charset="0"/>
              </a:rPr>
              <a:t> </a:t>
            </a:r>
            <a:endParaRPr lang="el-CY" sz="1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8651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73" name="Rectangle 11272">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BA72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5" name="Rectangle 11274">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266" name="Picture 2" descr="Ankara (Yakup Kadri Karaosmanoğlu ...">
            <a:extLst>
              <a:ext uri="{FF2B5EF4-FFF2-40B4-BE49-F238E27FC236}">
                <a16:creationId xmlns:a16="http://schemas.microsoft.com/office/drawing/2014/main" id="{02278A08-D51B-BDB3-E378-10D126C105F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32281" y="643467"/>
            <a:ext cx="3707291" cy="5571066"/>
          </a:xfrm>
          <a:prstGeom prst="rect">
            <a:avLst/>
          </a:prstGeom>
          <a:noFill/>
          <a:extLst>
            <a:ext uri="{909E8E84-426E-40DD-AFC4-6F175D3DCCD1}">
              <a14:hiddenFill xmlns:a14="http://schemas.microsoft.com/office/drawing/2010/main">
                <a:solidFill>
                  <a:srgbClr val="FFFFFF"/>
                </a:solidFill>
              </a14:hiddenFill>
            </a:ext>
          </a:extLst>
        </p:spPr>
      </p:pic>
      <p:sp>
        <p:nvSpPr>
          <p:cNvPr id="11277" name="Rectangle 11276">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268" name="Picture 4" descr="Ankara - Yakup Kadri Karaosmanoğlu ...">
            <a:extLst>
              <a:ext uri="{FF2B5EF4-FFF2-40B4-BE49-F238E27FC236}">
                <a16:creationId xmlns:a16="http://schemas.microsoft.com/office/drawing/2014/main" id="{5CEF9F45-DA52-5D9C-2B37-02329FF64BB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76832" y="643467"/>
            <a:ext cx="3858479"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7430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561F15-DCB4-3E95-9A54-70382CEF5CCF}"/>
              </a:ext>
            </a:extLst>
          </p:cNvPr>
          <p:cNvSpPr txBox="1"/>
          <p:nvPr/>
        </p:nvSpPr>
        <p:spPr>
          <a:xfrm>
            <a:off x="511629" y="1393210"/>
            <a:ext cx="10842171" cy="4247317"/>
          </a:xfrm>
          <a:prstGeom prst="rect">
            <a:avLst/>
          </a:prstGeom>
          <a:noFill/>
        </p:spPr>
        <p:txBody>
          <a:bodyPr wrap="square">
            <a:spAutoFit/>
          </a:bodyPr>
          <a:lstStyle/>
          <a:p>
            <a:r>
              <a:rPr lang="tr-TR" b="1" dirty="0">
                <a:solidFill>
                  <a:srgbClr val="002060"/>
                </a:solidFill>
              </a:rPr>
              <a:t>1934 Yakup Kadri Karaosmanoğlu  : </a:t>
            </a:r>
            <a:r>
              <a:rPr lang="tr-TR" b="1" i="1" dirty="0">
                <a:solidFill>
                  <a:srgbClr val="002060"/>
                </a:solidFill>
              </a:rPr>
              <a:t>Ankara</a:t>
            </a:r>
            <a:r>
              <a:rPr lang="en-US" b="1" dirty="0">
                <a:solidFill>
                  <a:srgbClr val="002060"/>
                </a:solidFill>
              </a:rPr>
              <a:t> </a:t>
            </a:r>
            <a:endParaRPr lang="el-CY" b="1" dirty="0">
              <a:solidFill>
                <a:srgbClr val="002060"/>
              </a:solidFill>
            </a:endParaRPr>
          </a:p>
          <a:p>
            <a:r>
              <a:rPr lang="tr-TR" dirty="0"/>
              <a:t> </a:t>
            </a:r>
            <a:endParaRPr lang="el-CY" dirty="0"/>
          </a:p>
          <a:p>
            <a:pPr algn="just"/>
            <a:r>
              <a:rPr lang="tr-TR" dirty="0"/>
              <a:t>[…]Selma Hanım, bunlar arasında, yalnız Halime ile kafadardı. O kadının  safderunluğunda, çocukça sözlerinde  âdeta sinirlerinin  dinlendiğini ve yüreğindeki  pasların  silinip  gittiğini hissederdi. </a:t>
            </a:r>
            <a:endParaRPr lang="el-CY" dirty="0"/>
          </a:p>
          <a:p>
            <a:pPr algn="just"/>
            <a:r>
              <a:rPr lang="tr-TR" dirty="0"/>
              <a:t>Ona, Etlik’te bir bağa gittiklerini  anlattığı vakit  Halime’ nin  gözlerinde tuhaf bir şimşek  çaktı : </a:t>
            </a:r>
            <a:endParaRPr lang="el-CY" dirty="0"/>
          </a:p>
          <a:p>
            <a:pPr algn="just"/>
            <a:r>
              <a:rPr lang="tr-TR" dirty="0"/>
              <a:t>«Ayol, o yamaçlarda yarısı erkek,  yarısı kadın biri  atta dolaşırmış. Hiç gördün mü?»</a:t>
            </a:r>
            <a:endParaRPr lang="el-CY" dirty="0"/>
          </a:p>
          <a:p>
            <a:pPr algn="just"/>
            <a:r>
              <a:rPr lang="tr-TR" dirty="0"/>
              <a:t>«Hayır, ne gördüm, ne de işittim.  O nasıl  şeymiş, öyle?»</a:t>
            </a:r>
            <a:endParaRPr lang="el-CY" dirty="0"/>
          </a:p>
          <a:p>
            <a:pPr algn="just"/>
            <a:r>
              <a:rPr lang="tr-TR" dirty="0"/>
              <a:t> «İstanbul’ dan  gelmiş kuzum. Belinden aşası  erkekmiş, belinden  yukarısı  dişi. Kalaba köylüleri söyleye  söyleye   bitiremiyorlar. Bağlarda daha  çok  acayip  şeyler oluyormuş. Biz, iki yıldır, ne Çankaya’ ya, ne Keçiören’e varamıyoruz. Yalnız, erkeklerimiz gidip gelir. Bizimki  görse de  bir  şey  söylemez ki  … Arasıra şundan  bundan  işitiyoruz. Çankaya  da kısa fistanlı, çorapsız karılar, saçı başı açık  dolaşırlarmış  ….Gece oldu mu,  erkeklerle  bir  arada oturup  ahenk  ederlermiş. Bizim  burada bir Ermeni karısı  var, her hafta  oraya çamaşır  yıkamağa gider, o söylüyor. Heni,  hepsinin  de kolları  bacakları  cılbahmış…» (Atilla Özkırımlı,1983:52)</a:t>
            </a:r>
            <a:endParaRPr lang="el-CY" dirty="0"/>
          </a:p>
          <a:p>
            <a:pPr algn="just"/>
            <a:r>
              <a:rPr lang="en-US" dirty="0"/>
              <a:t> </a:t>
            </a:r>
            <a:endParaRPr lang="el-CY" dirty="0"/>
          </a:p>
        </p:txBody>
      </p:sp>
    </p:spTree>
    <p:extLst>
      <p:ext uri="{BB962C8B-B14F-4D97-AF65-F5344CB8AC3E}">
        <p14:creationId xmlns:p14="http://schemas.microsoft.com/office/powerpoint/2010/main" val="3024761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7" name="Rectangle 12296">
            <a:extLst>
              <a:ext uri="{FF2B5EF4-FFF2-40B4-BE49-F238E27FC236}">
                <a16:creationId xmlns:a16="http://schemas.microsoft.com/office/drawing/2014/main" id="{0205D939-00C4-4F2E-9797-3170DD040D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99" name="Rectangle 12298">
            <a:extLst>
              <a:ext uri="{FF2B5EF4-FFF2-40B4-BE49-F238E27FC236}">
                <a16:creationId xmlns:a16="http://schemas.microsoft.com/office/drawing/2014/main" id="{38EE4E44-1403-472B-8C01-D354CB8F5A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290" name="Picture 2" descr="Ateş Gecesi (Reşat Nuri Güntekin ...">
            <a:extLst>
              <a:ext uri="{FF2B5EF4-FFF2-40B4-BE49-F238E27FC236}">
                <a16:creationId xmlns:a16="http://schemas.microsoft.com/office/drawing/2014/main" id="{70E365BE-9D8E-6B3E-0515-75A4AC8D25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8206" r="1" b="4919"/>
          <a:stretch>
            <a:fillRect/>
          </a:stretch>
        </p:blipFill>
        <p:spPr bwMode="auto">
          <a:xfrm>
            <a:off x="6421035"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
        <p:nvSpPr>
          <p:cNvPr id="12301" name="Rectangle 12300">
            <a:extLst>
              <a:ext uri="{FF2B5EF4-FFF2-40B4-BE49-F238E27FC236}">
                <a16:creationId xmlns:a16="http://schemas.microsoft.com/office/drawing/2014/main" id="{583CCE40-4C5F-42D3-86D9-7892AD1E9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292" name="Picture 4" descr="Kitaplık: Ateş Gecesi - Reşat Nuri Güntekin">
            <a:extLst>
              <a:ext uri="{FF2B5EF4-FFF2-40B4-BE49-F238E27FC236}">
                <a16:creationId xmlns:a16="http://schemas.microsoft.com/office/drawing/2014/main" id="{E4F9177B-A1C9-CB32-389C-29FC934DE8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7921" r="-1" b="-1"/>
          <a:stretch>
            <a:fillRect/>
          </a:stretch>
        </p:blipFill>
        <p:spPr bwMode="auto">
          <a:xfrm>
            <a:off x="641180"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3258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C71AA0-EC1D-8F2F-296A-8B6818028554}"/>
              </a:ext>
            </a:extLst>
          </p:cNvPr>
          <p:cNvSpPr txBox="1"/>
          <p:nvPr/>
        </p:nvSpPr>
        <p:spPr>
          <a:xfrm>
            <a:off x="576943" y="1900376"/>
            <a:ext cx="9503228" cy="3057247"/>
          </a:xfrm>
          <a:prstGeom prst="rect">
            <a:avLst/>
          </a:prstGeom>
          <a:noFill/>
        </p:spPr>
        <p:txBody>
          <a:bodyPr wrap="square">
            <a:spAutoFit/>
          </a:bodyPr>
          <a:lstStyle/>
          <a:p>
            <a:pPr algn="just">
              <a:lnSpc>
                <a:spcPct val="107000"/>
              </a:lnSpc>
              <a:spcAft>
                <a:spcPts val="800"/>
              </a:spcAft>
              <a:buNone/>
            </a:pPr>
            <a:r>
              <a:rPr lang="tr-TR" b="1" dirty="0">
                <a:solidFill>
                  <a:srgbClr val="002060"/>
                </a:solidFill>
                <a:effectLst/>
                <a:ea typeface="Calibri" panose="020F0502020204030204" pitchFamily="34" charset="0"/>
                <a:cs typeface="Times New Roman" panose="02020603050405020304" pitchFamily="18" charset="0"/>
              </a:rPr>
              <a:t>1942 Reşat Nuri Güntekin : </a:t>
            </a:r>
            <a:r>
              <a:rPr lang="tr-TR" b="1" i="1" dirty="0">
                <a:solidFill>
                  <a:srgbClr val="002060"/>
                </a:solidFill>
                <a:effectLst/>
                <a:ea typeface="Calibri" panose="020F0502020204030204" pitchFamily="34" charset="0"/>
                <a:cs typeface="Times New Roman" panose="02020603050405020304" pitchFamily="18" charset="0"/>
              </a:rPr>
              <a:t> Ateş gecesi</a:t>
            </a:r>
            <a:r>
              <a:rPr lang="en-US" dirty="0">
                <a:solidFill>
                  <a:srgbClr val="002060"/>
                </a:solidFill>
                <a:effectLst/>
                <a:ea typeface="Calibri" panose="020F0502020204030204" pitchFamily="34" charset="0"/>
                <a:cs typeface="Times New Roman" panose="02020603050405020304" pitchFamily="18" charset="0"/>
              </a:rPr>
              <a:t> </a:t>
            </a:r>
            <a:endParaRPr lang="el-CY" dirty="0">
              <a:solidFill>
                <a:srgbClr val="00206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b="1" i="1"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[…]Rum mahallesindeydik. Karşıda bir kilise,  daha doğrusu bir  manastır  cephesi  göze çarpıyordu. Meydanın etrafını  saran  insanlar  oturuyor, çocuklar oynuyor,  kol kola kızlar piyasa  ediyordu. O vakte  kadar  nerede oturacağını  söylemeye  vakit bulamamış  olan  kaymakam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dirty="0">
                <a:effectLst/>
                <a:ea typeface="Calibri" panose="020F0502020204030204" pitchFamily="34" charset="0"/>
                <a:cs typeface="Times New Roman" panose="02020603050405020304" pitchFamily="18" charset="0"/>
              </a:rPr>
              <a:t>-</a:t>
            </a:r>
            <a:r>
              <a:rPr lang="tr-TR" dirty="0">
                <a:effectLst/>
                <a:ea typeface="Calibri" panose="020F0502020204030204" pitchFamily="34" charset="0"/>
                <a:cs typeface="Times New Roman" panose="02020603050405020304" pitchFamily="18" charset="0"/>
              </a:rPr>
              <a:t>Rum mahallesinde yalnız iki  Ermeni ailesi vardır,  dedi. Siz  bunlardan birinin  evinde kalacaksınız. Aile diyorum ama evin nüfusu  bir Ermeni  matmazelinden ibarettir…(Reşat Nuri </a:t>
            </a:r>
            <a:r>
              <a:rPr lang="en-US" dirty="0" err="1">
                <a:effectLst/>
                <a:ea typeface="Calibri" panose="020F0502020204030204" pitchFamily="34" charset="0"/>
                <a:cs typeface="Times New Roman" panose="02020603050405020304" pitchFamily="18" charset="0"/>
              </a:rPr>
              <a:t>Güntekin</a:t>
            </a:r>
            <a:r>
              <a:rPr lang="tr-TR" dirty="0">
                <a:effectLst/>
                <a:ea typeface="Calibri" panose="020F0502020204030204" pitchFamily="34" charset="0"/>
                <a:cs typeface="Times New Roman" panose="02020603050405020304" pitchFamily="18" charset="0"/>
              </a:rPr>
              <a:t>,1993:21)</a:t>
            </a:r>
            <a:endParaRPr lang="el-CY"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294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21" name="Rectangle 13320">
            <a:extLst>
              <a:ext uri="{FF2B5EF4-FFF2-40B4-BE49-F238E27FC236}">
                <a16:creationId xmlns:a16="http://schemas.microsoft.com/office/drawing/2014/main" id="{2F19B711-C590-44D1-9AA8-9F143B0ED5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50000"/>
              <a:lumOff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23" name="Rectangle 13322">
            <a:extLst>
              <a:ext uri="{FF2B5EF4-FFF2-40B4-BE49-F238E27FC236}">
                <a16:creationId xmlns:a16="http://schemas.microsoft.com/office/drawing/2014/main" id="{C0C79CF2-6A1C-4636-84CE-ABB2BE191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25" name="Rectangle 13324">
            <a:extLst>
              <a:ext uri="{FF2B5EF4-FFF2-40B4-BE49-F238E27FC236}">
                <a16:creationId xmlns:a16="http://schemas.microsoft.com/office/drawing/2014/main" id="{7A5D17DF-AD65-402C-A95C-F13C770C9F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643468"/>
            <a:ext cx="10905067"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314" name="Picture 2" descr="Toprak Kokusu by Reşat Enis Aygen ...">
            <a:extLst>
              <a:ext uri="{FF2B5EF4-FFF2-40B4-BE49-F238E27FC236}">
                <a16:creationId xmlns:a16="http://schemas.microsoft.com/office/drawing/2014/main" id="{43F0F9CC-FCEF-5197-473D-BDBAEADF008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897786" y="1099800"/>
            <a:ext cx="3260035" cy="4604800"/>
          </a:xfrm>
          <a:prstGeom prst="rect">
            <a:avLst/>
          </a:prstGeom>
          <a:noFill/>
          <a:extLst>
            <a:ext uri="{909E8E84-426E-40DD-AFC4-6F175D3DCCD1}">
              <a14:hiddenFill xmlns:a14="http://schemas.microsoft.com/office/drawing/2010/main">
                <a:solidFill>
                  <a:srgbClr val="FFFFFF"/>
                </a:solidFill>
              </a14:hiddenFill>
            </a:ext>
          </a:extLst>
        </p:spPr>
      </p:pic>
      <p:pic>
        <p:nvPicPr>
          <p:cNvPr id="13316" name="Picture 4" descr="Reşat Enis - 1000Kitap">
            <a:extLst>
              <a:ext uri="{FF2B5EF4-FFF2-40B4-BE49-F238E27FC236}">
                <a16:creationId xmlns:a16="http://schemas.microsoft.com/office/drawing/2014/main" id="{2D0F3AAA-94F6-AF34-2542-696227F156E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361790" y="1123527"/>
            <a:ext cx="4604800" cy="46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6316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6692A3-BAB8-4C56-D63A-F2872802EB94}"/>
              </a:ext>
            </a:extLst>
          </p:cNvPr>
          <p:cNvSpPr txBox="1"/>
          <p:nvPr/>
        </p:nvSpPr>
        <p:spPr>
          <a:xfrm>
            <a:off x="2046515" y="2398164"/>
            <a:ext cx="8338457" cy="1435008"/>
          </a:xfrm>
          <a:prstGeom prst="rect">
            <a:avLst/>
          </a:prstGeom>
          <a:noFill/>
        </p:spPr>
        <p:txBody>
          <a:bodyPr wrap="square">
            <a:spAutoFit/>
          </a:bodyPr>
          <a:lstStyle/>
          <a:p>
            <a:pPr>
              <a:lnSpc>
                <a:spcPct val="107000"/>
              </a:lnSpc>
              <a:spcAft>
                <a:spcPts val="800"/>
              </a:spcAft>
              <a:buNone/>
            </a:pPr>
            <a:r>
              <a:rPr lang="el-GR"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Ι</a:t>
            </a: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a:t>
            </a:r>
            <a:r>
              <a:rPr lang="tr-TR"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irinci Bölüm </a:t>
            </a:r>
            <a:r>
              <a:rPr lang="en-US"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Türk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Romanı</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ve</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Öteki</a:t>
            </a:r>
            <a:endParaRPr lang="el-CY"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l-GR" sz="2800" b="1" dirty="0">
                <a:effectLst/>
                <a:latin typeface="Times New Roman" panose="02020603050405020304" pitchFamily="18" charset="0"/>
                <a:ea typeface="Times New Roman" panose="02020603050405020304" pitchFamily="18" charset="0"/>
                <a:cs typeface="Times New Roman" panose="02020603050405020304" pitchFamily="18" charset="0"/>
              </a:rPr>
              <a:t>Ι</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l-GR" sz="2800" b="1" dirty="0">
                <a:effectLst/>
                <a:latin typeface="Times New Roman" panose="02020603050405020304" pitchFamily="18" charset="0"/>
                <a:ea typeface="Times New Roman" panose="02020603050405020304" pitchFamily="18" charset="0"/>
                <a:cs typeface="Times New Roman" panose="02020603050405020304" pitchFamily="18" charset="0"/>
              </a:rPr>
              <a:t>ΙΙ</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Türk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Romanında</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Ermeniler</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endParaRPr lang="el-CY"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endParaRPr lang="el-CY"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70474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1E47FA-223C-AEC6-C792-5B396173FD48}"/>
              </a:ext>
            </a:extLst>
          </p:cNvPr>
          <p:cNvSpPr txBox="1"/>
          <p:nvPr/>
        </p:nvSpPr>
        <p:spPr>
          <a:xfrm>
            <a:off x="517071" y="2395704"/>
            <a:ext cx="11157857" cy="2066591"/>
          </a:xfrm>
          <a:prstGeom prst="rect">
            <a:avLst/>
          </a:prstGeom>
          <a:noFill/>
        </p:spPr>
        <p:txBody>
          <a:bodyPr wrap="square">
            <a:spAutoFit/>
          </a:bodyPr>
          <a:lstStyle/>
          <a:p>
            <a:pPr algn="just">
              <a:lnSpc>
                <a:spcPct val="107000"/>
              </a:lnSpc>
              <a:spcAft>
                <a:spcPts val="800"/>
              </a:spcAft>
              <a:buNone/>
            </a:pPr>
            <a:r>
              <a:rPr lang="tr-TR" b="1" dirty="0">
                <a:solidFill>
                  <a:srgbClr val="002060"/>
                </a:solidFill>
                <a:effectLst/>
                <a:ea typeface="Calibri" panose="020F0502020204030204" pitchFamily="34" charset="0"/>
                <a:cs typeface="Times New Roman" panose="02020603050405020304" pitchFamily="18" charset="0"/>
              </a:rPr>
              <a:t>1944 Reşar Enis : </a:t>
            </a:r>
            <a:r>
              <a:rPr lang="tr-TR" b="1" i="1" dirty="0">
                <a:solidFill>
                  <a:srgbClr val="002060"/>
                </a:solidFill>
                <a:effectLst/>
                <a:ea typeface="Calibri" panose="020F0502020204030204" pitchFamily="34" charset="0"/>
                <a:cs typeface="Times New Roman" panose="02020603050405020304" pitchFamily="18" charset="0"/>
              </a:rPr>
              <a:t>Toprak kokusu</a:t>
            </a:r>
            <a:r>
              <a:rPr lang="en-US" b="1" dirty="0">
                <a:solidFill>
                  <a:srgbClr val="002060"/>
                </a:solidFill>
                <a:effectLst/>
                <a:ea typeface="Calibri" panose="020F0502020204030204" pitchFamily="34" charset="0"/>
                <a:cs typeface="Times New Roman" panose="02020603050405020304" pitchFamily="18" charset="0"/>
              </a:rPr>
              <a:t> </a:t>
            </a:r>
            <a:endParaRPr lang="el-CY" b="1" dirty="0">
              <a:solidFill>
                <a:srgbClr val="00206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u="none" strike="noStrike" dirty="0">
                <a:solidFill>
                  <a:srgbClr val="000000"/>
                </a:solidFill>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 İşte  bu sarraflardan  herhangi  biri,  muhtaç  olduğu  parayı  açık  satış karşılığı  ona verebilirdi. Nitekim beş yıl önceki kurakta da öyle  yapmıştı. Evet, amma…Sonra nasıl kurtarırdı yakasını bu adamların  elinden Beş yıl  evvel,  Ermeni sarrafa borcunu ödeyinceye kadar cani  çıkmıştı.(Reşar Enis,1944:5)</a:t>
            </a:r>
            <a:endParaRPr lang="el-CY" dirty="0">
              <a:effectLst/>
              <a:ea typeface="Calibri" panose="020F0502020204030204" pitchFamily="34" charset="0"/>
              <a:cs typeface="Times New Roman" panose="02020603050405020304" pitchFamily="18" charset="0"/>
            </a:endParaRPr>
          </a:p>
          <a:p>
            <a:pPr>
              <a:buNone/>
            </a:pPr>
            <a:endParaRPr lang="el-CY"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9241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45" name="Rectangle 14344">
            <a:extLst>
              <a:ext uri="{FF2B5EF4-FFF2-40B4-BE49-F238E27FC236}">
                <a16:creationId xmlns:a16="http://schemas.microsoft.com/office/drawing/2014/main" id="{2F19B711-C590-44D1-9AA8-9F143B0ED5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50000"/>
              <a:lumOff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47" name="Rectangle 14346">
            <a:extLst>
              <a:ext uri="{FF2B5EF4-FFF2-40B4-BE49-F238E27FC236}">
                <a16:creationId xmlns:a16="http://schemas.microsoft.com/office/drawing/2014/main" id="{C0C79CF2-6A1C-4636-84CE-ABB2BE191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49" name="Rectangle 14348">
            <a:extLst>
              <a:ext uri="{FF2B5EF4-FFF2-40B4-BE49-F238E27FC236}">
                <a16:creationId xmlns:a16="http://schemas.microsoft.com/office/drawing/2014/main" id="{7A5D17DF-AD65-402C-A95C-F13C770C9F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643468"/>
            <a:ext cx="10905067"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338" name="Picture 2" descr="Ülker Fırtınası (Safiye Erol) Fiyatı ...">
            <a:extLst>
              <a:ext uri="{FF2B5EF4-FFF2-40B4-BE49-F238E27FC236}">
                <a16:creationId xmlns:a16="http://schemas.microsoft.com/office/drawing/2014/main" id="{BEB74FD1-864B-BA15-DE54-F966D32F50B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47558" y="1099800"/>
            <a:ext cx="3160490" cy="4604800"/>
          </a:xfrm>
          <a:prstGeom prst="rect">
            <a:avLst/>
          </a:prstGeom>
          <a:noFill/>
          <a:extLst>
            <a:ext uri="{909E8E84-426E-40DD-AFC4-6F175D3DCCD1}">
              <a14:hiddenFill xmlns:a14="http://schemas.microsoft.com/office/drawing/2010/main">
                <a:solidFill>
                  <a:srgbClr val="FFFFFF"/>
                </a:solidFill>
              </a14:hiddenFill>
            </a:ext>
          </a:extLst>
        </p:spPr>
      </p:pic>
      <p:pic>
        <p:nvPicPr>
          <p:cNvPr id="14340" name="Picture 4" descr="SAFİYE EROL ...">
            <a:extLst>
              <a:ext uri="{FF2B5EF4-FFF2-40B4-BE49-F238E27FC236}">
                <a16:creationId xmlns:a16="http://schemas.microsoft.com/office/drawing/2014/main" id="{A571DF84-B7E1-F651-235C-22749C2A945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56863" y="2090300"/>
            <a:ext cx="4814655" cy="2671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7264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4B155E-93E0-1AB2-476B-3A2972908A3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7D4DBB1-1DC2-BB94-145D-51055A462763}"/>
              </a:ext>
            </a:extLst>
          </p:cNvPr>
          <p:cNvSpPr txBox="1"/>
          <p:nvPr/>
        </p:nvSpPr>
        <p:spPr>
          <a:xfrm>
            <a:off x="609599" y="2343012"/>
            <a:ext cx="10548257" cy="2760884"/>
          </a:xfrm>
          <a:prstGeom prst="rect">
            <a:avLst/>
          </a:prstGeom>
          <a:noFill/>
        </p:spPr>
        <p:txBody>
          <a:bodyPr wrap="square">
            <a:spAutoFit/>
          </a:bodyPr>
          <a:lstStyle/>
          <a:p>
            <a:pPr algn="just">
              <a:lnSpc>
                <a:spcPct val="107000"/>
              </a:lnSpc>
              <a:spcAft>
                <a:spcPts val="800"/>
              </a:spcAft>
              <a:buNone/>
            </a:pPr>
            <a:r>
              <a:rPr lang="tr-TR" b="1" dirty="0">
                <a:solidFill>
                  <a:srgbClr val="002060"/>
                </a:solidFill>
                <a:effectLst/>
                <a:ea typeface="Calibri" panose="020F0502020204030204" pitchFamily="34" charset="0"/>
                <a:cs typeface="Times New Roman" panose="02020603050405020304" pitchFamily="18" charset="0"/>
              </a:rPr>
              <a:t>1944  Safiye Erol  : </a:t>
            </a:r>
            <a:r>
              <a:rPr lang="tr-TR" b="1" i="1" dirty="0">
                <a:solidFill>
                  <a:srgbClr val="002060"/>
                </a:solidFill>
                <a:effectLst/>
                <a:ea typeface="Calibri" panose="020F0502020204030204" pitchFamily="34" charset="0"/>
                <a:cs typeface="Times New Roman" panose="02020603050405020304" pitchFamily="18" charset="0"/>
              </a:rPr>
              <a:t>Ülker Fırtınası</a:t>
            </a:r>
            <a:r>
              <a:rPr lang="en-US" b="1" dirty="0">
                <a:solidFill>
                  <a:srgbClr val="002060"/>
                </a:solidFill>
                <a:effectLst/>
                <a:ea typeface="Calibri" panose="020F0502020204030204" pitchFamily="34" charset="0"/>
                <a:cs typeface="Times New Roman" panose="02020603050405020304" pitchFamily="18" charset="0"/>
              </a:rPr>
              <a:t> </a:t>
            </a:r>
            <a:endParaRPr lang="el-CY" b="1" dirty="0">
              <a:solidFill>
                <a:srgbClr val="00206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b="1" u="none" strike="noStrike" dirty="0">
                <a:solidFill>
                  <a:srgbClr val="000000"/>
                </a:solidFill>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Calibri" panose="020F0502020204030204" pitchFamily="34" charset="0"/>
                <a:cs typeface="Times New Roman" panose="02020603050405020304" pitchFamily="18" charset="0"/>
              </a:rPr>
              <a:t>[…]İkindi  zamânı  Cercle   d’ Orient’in  büyük  bakara salonunda bir  poker  partisi hazırlanıyor. Eski  hâriciye memurlarından  yaşlı iki Ermeni, bir mütekait  paşa, kapiten  Ruçimano  ve  Nûman  Bey  oynayacaklar. Son ikisi,  aynı kulübün âzâsı  olmak  îtibariyle birbirini öteden beri uzaktan  tanırlar. Fakat son zamanlarda ikisi   de daha yakın  bir  görüşme  vesîlesi aradılar, karşı karşıya konuşmaya can  attılar.  (Safiye Erol,2010:57 )</a:t>
            </a:r>
            <a:endParaRPr lang="el-CY"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u="none" strike="noStrike" dirty="0">
                <a:solidFill>
                  <a:srgbClr val="000000"/>
                </a:solidFill>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789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9" name="Rectangle 15368">
            <a:extLst>
              <a:ext uri="{FF2B5EF4-FFF2-40B4-BE49-F238E27FC236}">
                <a16:creationId xmlns:a16="http://schemas.microsoft.com/office/drawing/2014/main" id="{0205D939-00C4-4F2E-9797-3170DD040D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71" name="Rectangle 15370">
            <a:extLst>
              <a:ext uri="{FF2B5EF4-FFF2-40B4-BE49-F238E27FC236}">
                <a16:creationId xmlns:a16="http://schemas.microsoft.com/office/drawing/2014/main" id="{38EE4E44-1403-472B-8C01-D354CB8F5A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364" name="Picture 4" descr="Ahmet Hamdi Tanpınar'ın Yorumlanma ...">
            <a:extLst>
              <a:ext uri="{FF2B5EF4-FFF2-40B4-BE49-F238E27FC236}">
                <a16:creationId xmlns:a16="http://schemas.microsoft.com/office/drawing/2014/main" id="{39AEFE42-438F-1F04-F80B-86490C0F4D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6551" r="6550" b="-1"/>
          <a:stretch>
            <a:fillRect/>
          </a:stretch>
        </p:blipFill>
        <p:spPr bwMode="auto">
          <a:xfrm>
            <a:off x="6421035"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
        <p:nvSpPr>
          <p:cNvPr id="15373" name="Rectangle 15372">
            <a:extLst>
              <a:ext uri="{FF2B5EF4-FFF2-40B4-BE49-F238E27FC236}">
                <a16:creationId xmlns:a16="http://schemas.microsoft.com/office/drawing/2014/main" id="{583CCE40-4C5F-42D3-86D9-7892AD1E9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362" name="Picture 2" descr="Huzur (Ahmet Hamdi Tanpınar) Fiyatı ...">
            <a:extLst>
              <a:ext uri="{FF2B5EF4-FFF2-40B4-BE49-F238E27FC236}">
                <a16:creationId xmlns:a16="http://schemas.microsoft.com/office/drawing/2014/main" id="{D54B3AF0-0120-33DC-150E-348E25E13C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30432" r="1" b="1"/>
          <a:stretch>
            <a:fillRect/>
          </a:stretch>
        </p:blipFill>
        <p:spPr bwMode="auto">
          <a:xfrm>
            <a:off x="641180"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76246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DEBFE-D89A-0656-6FE1-EC76BC7BC72F}"/>
              </a:ext>
            </a:extLst>
          </p:cNvPr>
          <p:cNvSpPr txBox="1"/>
          <p:nvPr/>
        </p:nvSpPr>
        <p:spPr>
          <a:xfrm>
            <a:off x="609599" y="1519237"/>
            <a:ext cx="10167257" cy="4147033"/>
          </a:xfrm>
          <a:prstGeom prst="rect">
            <a:avLst/>
          </a:prstGeom>
          <a:noFill/>
        </p:spPr>
        <p:txBody>
          <a:bodyPr wrap="square">
            <a:spAutoFit/>
          </a:bodyPr>
          <a:lstStyle/>
          <a:p>
            <a:pPr algn="just">
              <a:lnSpc>
                <a:spcPct val="107000"/>
              </a:lnSpc>
              <a:spcAft>
                <a:spcPts val="800"/>
              </a:spcAft>
              <a:buNone/>
            </a:pPr>
            <a:r>
              <a:rPr lang="tr-TR" b="1" dirty="0">
                <a:solidFill>
                  <a:srgbClr val="002060"/>
                </a:solidFill>
                <a:effectLst/>
                <a:ea typeface="Calibri" panose="020F0502020204030204" pitchFamily="34" charset="0"/>
                <a:cs typeface="Times New Roman" panose="02020603050405020304" pitchFamily="18" charset="0"/>
              </a:rPr>
              <a:t>1949 Ahmet Hamdi  Tanpınar  : </a:t>
            </a:r>
            <a:r>
              <a:rPr lang="tr-TR" b="1" i="1" dirty="0">
                <a:solidFill>
                  <a:srgbClr val="002060"/>
                </a:solidFill>
                <a:effectLst/>
                <a:ea typeface="Calibri" panose="020F0502020204030204" pitchFamily="34" charset="0"/>
                <a:cs typeface="Times New Roman" panose="02020603050405020304" pitchFamily="18" charset="0"/>
              </a:rPr>
              <a:t>Huzur</a:t>
            </a:r>
            <a:r>
              <a:rPr lang="en-US" dirty="0">
                <a:solidFill>
                  <a:srgbClr val="002060"/>
                </a:solidFill>
                <a:effectLst/>
                <a:ea typeface="Calibri" panose="020F0502020204030204" pitchFamily="34" charset="0"/>
                <a:cs typeface="Times New Roman" panose="02020603050405020304" pitchFamily="18" charset="0"/>
              </a:rPr>
              <a:t> </a:t>
            </a:r>
            <a:endParaRPr lang="el-CY" dirty="0">
              <a:solidFill>
                <a:srgbClr val="002060"/>
              </a:solidFill>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i="0"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Calibri" panose="020F0502020204030204" pitchFamily="34" charset="0"/>
                <a:cs typeface="Times New Roman" panose="02020603050405020304" pitchFamily="18" charset="0"/>
              </a:rPr>
              <a:t>[…] Surun tanımadığı  bir kapısından içeriye  girdi. Küçük, betondan bir polis kulübesinin  yanına çömelmiş bir Ermeni kadını ona elini uzattı :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dirty="0">
                <a:solidFill>
                  <a:srgbClr val="000000"/>
                </a:solidFill>
                <a:effectLst/>
                <a:ea typeface="Calibri" panose="020F0502020204030204" pitchFamily="34" charset="0"/>
                <a:cs typeface="Times New Roman" panose="02020603050405020304" pitchFamily="18" charset="0"/>
              </a:rPr>
              <a:t>-</a:t>
            </a:r>
            <a:r>
              <a:rPr lang="tr-TR" dirty="0">
                <a:solidFill>
                  <a:srgbClr val="000000"/>
                </a:solidFill>
                <a:effectLst/>
                <a:ea typeface="Calibri" panose="020F0502020204030204" pitchFamily="34" charset="0"/>
                <a:cs typeface="Times New Roman" panose="02020603050405020304" pitchFamily="18" charset="0"/>
              </a:rPr>
              <a:t>Yardım et ki kalkayım oğul</a:t>
            </a:r>
            <a:r>
              <a:rPr lang="en-US" dirty="0">
                <a:solidFill>
                  <a:srgbClr val="000000"/>
                </a:solidFill>
                <a:effectLst/>
                <a:ea typeface="Calibri" panose="020F0502020204030204" pitchFamily="34" charset="0"/>
                <a:cs typeface="Times New Roman" panose="02020603050405020304" pitchFamily="18" charset="0"/>
              </a:rPr>
              <a:t>! </a:t>
            </a:r>
            <a:r>
              <a:rPr lang="tr-TR" dirty="0">
                <a:solidFill>
                  <a:srgbClr val="000000"/>
                </a:solidFill>
                <a:effectLst/>
                <a:ea typeface="Calibri" panose="020F0502020204030204" pitchFamily="34" charset="0"/>
                <a:cs typeface="Times New Roman" panose="02020603050405020304" pitchFamily="18" charset="0"/>
              </a:rPr>
              <a:t>…</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Calibri" panose="020F0502020204030204" pitchFamily="34" charset="0"/>
                <a:cs typeface="Times New Roman" panose="02020603050405020304" pitchFamily="18" charset="0"/>
              </a:rPr>
              <a:t>Mümtaz «kalkman behemehal  lâzım mı?» der gibi baktıktan  sonra elini uzattı. İhtiyar kadın  güçlükle yerinden kalktı.[…]</a:t>
            </a:r>
            <a:r>
              <a:rPr lang="el-GR" dirty="0">
                <a:solidFill>
                  <a:srgbClr val="000000"/>
                </a:solidFill>
                <a:effectLst/>
                <a:ea typeface="Calibri" panose="020F0502020204030204" pitchFamily="34" charset="0"/>
                <a:cs typeface="Times New Roman" panose="02020603050405020304" pitchFamily="18" charset="0"/>
              </a:rPr>
              <a:t>Η</a:t>
            </a:r>
            <a:r>
              <a:rPr lang="tr-TR" dirty="0">
                <a:solidFill>
                  <a:srgbClr val="000000"/>
                </a:solidFill>
                <a:effectLst/>
                <a:ea typeface="Calibri" panose="020F0502020204030204" pitchFamily="34" charset="0"/>
                <a:cs typeface="Times New Roman" panose="02020603050405020304" pitchFamily="18" charset="0"/>
              </a:rPr>
              <a:t>ayat  ve insan ayrı şeylerdi. Biri ötekini etiyle, kemiğiyle, alın  teriyle, düşüncesiyle yapıyordu. Fakat aynı şey değildiler. Birinden  birini seçmek lâzımdır. Fakat Mümtaz ikisinin ortasında sonuna kadar sallanacağını biliyordu. Ne ferdî saadetinden vazgeçebilecek, ne de etrafındaki hayatın  korkunç icabını, bu on yaşında evliya türbesini bekleyen  biçare kızı ve ihtiyar Ermeni karısını unutacaktı. (Ahmet Hamdi  Tanpınar, 1986:404-405)</a:t>
            </a:r>
            <a:r>
              <a:rPr lang="tr-TR" b="1" u="sng" dirty="0">
                <a:solidFill>
                  <a:srgbClr val="000000"/>
                </a:solidFill>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CY"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177575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93" name="Rectangle 16392">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7951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95" name="Rectangle 16394">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388" name="Picture 4" descr="Matmazel Noraliya'nın Koltuğu (Peyami ...">
            <a:extLst>
              <a:ext uri="{FF2B5EF4-FFF2-40B4-BE49-F238E27FC236}">
                <a16:creationId xmlns:a16="http://schemas.microsoft.com/office/drawing/2014/main" id="{7017777D-F1EB-24CD-B084-96283238F12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77726" y="643467"/>
            <a:ext cx="3416402" cy="5571066"/>
          </a:xfrm>
          <a:prstGeom prst="rect">
            <a:avLst/>
          </a:prstGeom>
          <a:noFill/>
          <a:extLst>
            <a:ext uri="{909E8E84-426E-40DD-AFC4-6F175D3DCCD1}">
              <a14:hiddenFill xmlns:a14="http://schemas.microsoft.com/office/drawing/2010/main">
                <a:solidFill>
                  <a:srgbClr val="FFFFFF"/>
                </a:solidFill>
              </a14:hiddenFill>
            </a:ext>
          </a:extLst>
        </p:spPr>
      </p:pic>
      <p:sp>
        <p:nvSpPr>
          <p:cNvPr id="16397" name="Rectangle 16396">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386" name="Picture 2" descr="Matmazel Noraliya'nın Koltuğu by Peyami ...">
            <a:extLst>
              <a:ext uri="{FF2B5EF4-FFF2-40B4-BE49-F238E27FC236}">
                <a16:creationId xmlns:a16="http://schemas.microsoft.com/office/drawing/2014/main" id="{12AB5CC2-D8B3-4708-660B-F7A4D0A72B7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91898" y="643467"/>
            <a:ext cx="3428348"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3903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98049A-EB4E-B344-1788-B176205A8558}"/>
              </a:ext>
            </a:extLst>
          </p:cNvPr>
          <p:cNvSpPr txBox="1"/>
          <p:nvPr/>
        </p:nvSpPr>
        <p:spPr>
          <a:xfrm>
            <a:off x="538843" y="2083482"/>
            <a:ext cx="11114314" cy="2954655"/>
          </a:xfrm>
          <a:prstGeom prst="rect">
            <a:avLst/>
          </a:prstGeom>
          <a:noFill/>
        </p:spPr>
        <p:txBody>
          <a:bodyPr wrap="square">
            <a:spAutoFit/>
          </a:bodyPr>
          <a:lstStyle/>
          <a:p>
            <a:pPr algn="just">
              <a:lnSpc>
                <a:spcPct val="107000"/>
              </a:lnSpc>
              <a:spcAft>
                <a:spcPts val="800"/>
              </a:spcAft>
              <a:buNone/>
            </a:pPr>
            <a:r>
              <a:rPr lang="tr-TR" b="1" dirty="0">
                <a:solidFill>
                  <a:srgbClr val="002060"/>
                </a:solidFill>
                <a:effectLst/>
                <a:ea typeface="Times New Roman" panose="02020603050405020304" pitchFamily="18" charset="0"/>
                <a:cs typeface="Times New Roman" panose="02020603050405020304" pitchFamily="18" charset="0"/>
              </a:rPr>
              <a:t>1949 Peyami Safa</a:t>
            </a:r>
            <a:r>
              <a:rPr lang="tr-TR" b="1" i="1" dirty="0">
                <a:solidFill>
                  <a:srgbClr val="002060"/>
                </a:solidFill>
                <a:effectLst/>
                <a:ea typeface="Calibri" panose="020F0502020204030204" pitchFamily="34" charset="0"/>
                <a:cs typeface="Times New Roman" panose="02020603050405020304" pitchFamily="18" charset="0"/>
              </a:rPr>
              <a:t> :</a:t>
            </a:r>
            <a:r>
              <a:rPr lang="el-GR" b="1" i="1" dirty="0">
                <a:solidFill>
                  <a:srgbClr val="002060"/>
                </a:solidFill>
                <a:effectLst/>
                <a:ea typeface="Calibri" panose="020F0502020204030204" pitchFamily="34" charset="0"/>
                <a:cs typeface="Times New Roman" panose="02020603050405020304" pitchFamily="18" charset="0"/>
              </a:rPr>
              <a:t> </a:t>
            </a:r>
            <a:r>
              <a:rPr lang="tr-TR" b="1" i="1" dirty="0">
                <a:solidFill>
                  <a:srgbClr val="002060"/>
                </a:solidFill>
                <a:effectLst/>
                <a:ea typeface="Calibri" panose="020F0502020204030204" pitchFamily="34" charset="0"/>
                <a:cs typeface="Times New Roman" panose="02020603050405020304" pitchFamily="18" charset="0"/>
              </a:rPr>
              <a:t>Matmazel Noraliya'nın Koltuğu</a:t>
            </a:r>
            <a:r>
              <a:rPr lang="en-US" b="1" dirty="0">
                <a:solidFill>
                  <a:srgbClr val="002060"/>
                </a:solidFill>
                <a:effectLst/>
                <a:ea typeface="Calibri" panose="020F0502020204030204" pitchFamily="34" charset="0"/>
                <a:cs typeface="Times New Roman" panose="02020603050405020304" pitchFamily="18" charset="0"/>
              </a:rPr>
              <a:t> </a:t>
            </a:r>
            <a:endParaRPr lang="el-CY" b="1" dirty="0">
              <a:solidFill>
                <a:srgbClr val="00206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i="0"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Calibri" panose="020F0502020204030204" pitchFamily="34" charset="0"/>
                <a:cs typeface="Times New Roman" panose="02020603050405020304" pitchFamily="18" charset="0"/>
              </a:rPr>
              <a:t>[…] Anamın  birinci  kocasının  gardaşıdır. Erzurumludur anam. Orada evlenmiş iptida. Ermeniler kocasını   kesmişler. Anamı  da keseceklermiş. Doldurmuşlar otuzunu, kırkını  bir  han odasına harman gibi. Kimi  ölü, kimi  diri. Anam  gebe  imiş. Altta kalmış. Üstünde  bir ihtiyar karının  cendeğin  varmış. Ermeniler dirileri de götürüp  kesmişler,  cendeğin  altında  anamı  görmemişler. Oradan kaçmış köye. Bir de  Hacı  Mustafa  kurtulmuş. Anam onunla Bitlise gelmiş, Tavtanda babamla evlenmiş. Hacı Mustafa büyüttü işi. Erzurumda çulfaydı. […]Bu acayip nidanın  ve  bedduanın sebebi, Fatmanın  heyecan  anında iki elini birden  sallarken, göğsünün  üstündeki yorganın  düşmesiydi.</a:t>
            </a:r>
            <a:r>
              <a:rPr lang="tr-TR" dirty="0">
                <a:effectLst/>
                <a:ea typeface="Times New Roman" panose="02020603050405020304" pitchFamily="18" charset="0"/>
                <a:cs typeface="Times New Roman" panose="02020603050405020304" pitchFamily="18" charset="0"/>
              </a:rPr>
              <a:t>(Peyami Safa, 1949:42-43)  </a:t>
            </a:r>
            <a:endParaRPr lang="el-CY"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34711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7" name="Rectangle 17416">
            <a:extLst>
              <a:ext uri="{FF2B5EF4-FFF2-40B4-BE49-F238E27FC236}">
                <a16:creationId xmlns:a16="http://schemas.microsoft.com/office/drawing/2014/main" id="{0205D939-00C4-4F2E-9797-3170DD040D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19" name="Rectangle 17418">
            <a:extLst>
              <a:ext uri="{FF2B5EF4-FFF2-40B4-BE49-F238E27FC236}">
                <a16:creationId xmlns:a16="http://schemas.microsoft.com/office/drawing/2014/main" id="{38EE4E44-1403-472B-8C01-D354CB8F5A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412" name="Picture 4" descr="Baba Evi (Orhan Kemal) Fiyatı ...">
            <a:extLst>
              <a:ext uri="{FF2B5EF4-FFF2-40B4-BE49-F238E27FC236}">
                <a16:creationId xmlns:a16="http://schemas.microsoft.com/office/drawing/2014/main" id="{851C2DE7-C64A-EDCD-2476-98FD54FD92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27070" r="-1" b="-1"/>
          <a:stretch>
            <a:fillRect/>
          </a:stretch>
        </p:blipFill>
        <p:spPr bwMode="auto">
          <a:xfrm>
            <a:off x="6421035"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
        <p:nvSpPr>
          <p:cNvPr id="17421" name="Rectangle 17420">
            <a:extLst>
              <a:ext uri="{FF2B5EF4-FFF2-40B4-BE49-F238E27FC236}">
                <a16:creationId xmlns:a16="http://schemas.microsoft.com/office/drawing/2014/main" id="{583CCE40-4C5F-42D3-86D9-7892AD1E9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410" name="Picture 2" descr="Orhan Kemal ...">
            <a:extLst>
              <a:ext uri="{FF2B5EF4-FFF2-40B4-BE49-F238E27FC236}">
                <a16:creationId xmlns:a16="http://schemas.microsoft.com/office/drawing/2014/main" id="{8877D53A-42E1-2EA4-449C-9449D927F9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 b="23125"/>
          <a:stretch>
            <a:fillRect/>
          </a:stretch>
        </p:blipFill>
        <p:spPr bwMode="auto">
          <a:xfrm>
            <a:off x="641180"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77525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8F3F77-4F3C-8803-CB2B-24144514590D}"/>
              </a:ext>
            </a:extLst>
          </p:cNvPr>
          <p:cNvSpPr txBox="1"/>
          <p:nvPr/>
        </p:nvSpPr>
        <p:spPr>
          <a:xfrm>
            <a:off x="609599" y="1769377"/>
            <a:ext cx="10678887" cy="3019545"/>
          </a:xfrm>
          <a:prstGeom prst="rect">
            <a:avLst/>
          </a:prstGeom>
          <a:noFill/>
        </p:spPr>
        <p:txBody>
          <a:bodyPr wrap="square">
            <a:spAutoFit/>
          </a:bodyPr>
          <a:lstStyle/>
          <a:p>
            <a:pPr algn="just">
              <a:lnSpc>
                <a:spcPct val="107000"/>
              </a:lnSpc>
              <a:spcAft>
                <a:spcPts val="800"/>
              </a:spcAft>
              <a:buNone/>
            </a:pPr>
            <a:r>
              <a:rPr lang="tr-TR" b="1" dirty="0">
                <a:solidFill>
                  <a:srgbClr val="002060"/>
                </a:solidFill>
                <a:effectLst/>
                <a:ea typeface="Calibri" panose="020F0502020204030204" pitchFamily="34" charset="0"/>
                <a:cs typeface="Times New Roman" panose="02020603050405020304" pitchFamily="18" charset="0"/>
              </a:rPr>
              <a:t>1949 Orhan Kemal (Mehmet Raşit Öğütçü)  :</a:t>
            </a:r>
            <a:r>
              <a:rPr lang="tr-TR" b="1" i="1" dirty="0">
                <a:solidFill>
                  <a:srgbClr val="002060"/>
                </a:solidFill>
                <a:effectLst/>
                <a:ea typeface="Calibri" panose="020F0502020204030204" pitchFamily="34" charset="0"/>
                <a:cs typeface="Times New Roman" panose="02020603050405020304" pitchFamily="18" charset="0"/>
              </a:rPr>
              <a:t> Baba evi: küçük adamın notları 1</a:t>
            </a:r>
            <a:endParaRPr lang="el-CY" dirty="0">
              <a:solidFill>
                <a:srgbClr val="00206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b="0" dirty="0">
                <a:effectLst/>
                <a:ea typeface="Calibri" panose="020F0502020204030204" pitchFamily="34" charset="0"/>
                <a:cs typeface="Times New Roman" panose="02020603050405020304" pitchFamily="18" charset="0"/>
              </a:rPr>
              <a:t> </a:t>
            </a:r>
            <a:endParaRPr lang="el-GR"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dirty="0">
                <a:effectLst/>
                <a:ea typeface="Calibri" panose="020F0502020204030204" pitchFamily="34" charset="0"/>
                <a:cs typeface="Times New Roman" panose="02020603050405020304" pitchFamily="18" charset="0"/>
              </a:rPr>
              <a:t>[…] B</a:t>
            </a:r>
            <a:r>
              <a:rPr lang="tr-TR" dirty="0">
                <a:effectLst/>
                <a:ea typeface="Calibri" panose="020F0502020204030204" pitchFamily="34" charset="0"/>
                <a:cs typeface="Times New Roman" panose="02020603050405020304" pitchFamily="18" charset="0"/>
              </a:rPr>
              <a:t>izim  ev, Alaettin Tepesi</a:t>
            </a:r>
            <a:r>
              <a:rPr lang="en-US" dirty="0">
                <a:effectLst/>
                <a:ea typeface="Calibri" panose="020F0502020204030204" pitchFamily="34" charset="0"/>
                <a:cs typeface="Times New Roman" panose="02020603050405020304" pitchFamily="18" charset="0"/>
              </a:rPr>
              <a:t>’</a:t>
            </a:r>
            <a:r>
              <a:rPr lang="tr-TR" dirty="0">
                <a:effectLst/>
                <a:ea typeface="Calibri" panose="020F0502020204030204" pitchFamily="34" charset="0"/>
                <a:cs typeface="Times New Roman" panose="02020603050405020304" pitchFamily="18" charset="0"/>
              </a:rPr>
              <a:t> yle Ermeni Okulu arasındaydı. Yüksekti, Rum  veya Ermeni ev… En sahibi alt  katta otururdu, çocukları  vardı. Ev sahibinin  karısı  hemen  her zaman yün  örgüler örer, omuzunda siyah atkısı…(Orhan Kemal,2009:10)</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a:buNone/>
            </a:pPr>
            <a:r>
              <a:rPr lang="el-GR" dirty="0">
                <a:effectLst/>
                <a:ea typeface="Calibri" panose="020F0502020204030204" pitchFamily="34" charset="0"/>
              </a:rPr>
              <a:t> </a:t>
            </a:r>
            <a:r>
              <a:rPr lang="tr-TR" dirty="0">
                <a:effectLst/>
                <a:ea typeface="Calibri" panose="020F0502020204030204" pitchFamily="34" charset="0"/>
              </a:rPr>
              <a:t>[…] Ömrümde bir  tek Ermeni  görmediğim  hâlde,  onlara dair  abartılı hikâyelerin  tesiriyle olacak,  Ermenileri korkunç,  sarı  yüzlü, saçı sakalına karışmış düşünürdüm.   (Orhan Kemal,2009:20</a:t>
            </a:r>
            <a:r>
              <a:rPr lang="el-CY" dirty="0">
                <a:effectLst/>
              </a:rPr>
              <a:t> </a:t>
            </a:r>
          </a:p>
          <a:p>
            <a:pPr algn="just">
              <a:buNone/>
            </a:pPr>
            <a:endParaRPr lang="el-CY"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47014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41" name="Rectangle 18440">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548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43" name="Rectangle 18442">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434" name="Picture 2" descr="KOLEJLİ NEREYE, Necmettin Halil Onan ...">
            <a:extLst>
              <a:ext uri="{FF2B5EF4-FFF2-40B4-BE49-F238E27FC236}">
                <a16:creationId xmlns:a16="http://schemas.microsoft.com/office/drawing/2014/main" id="{C9AD7EED-4F2D-CDEF-D40F-53BACE77F69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899466" y="643467"/>
            <a:ext cx="4172922" cy="5571066"/>
          </a:xfrm>
          <a:prstGeom prst="rect">
            <a:avLst/>
          </a:prstGeom>
          <a:noFill/>
          <a:extLst>
            <a:ext uri="{909E8E84-426E-40DD-AFC4-6F175D3DCCD1}">
              <a14:hiddenFill xmlns:a14="http://schemas.microsoft.com/office/drawing/2010/main">
                <a:solidFill>
                  <a:srgbClr val="FFFFFF"/>
                </a:solidFill>
              </a14:hiddenFill>
            </a:ext>
          </a:extLst>
        </p:spPr>
      </p:pic>
      <p:sp>
        <p:nvSpPr>
          <p:cNvPr id="18445" name="Rectangle 18444">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436" name="Picture 4" descr="NECMETTİN HALİL ONAN (1902-1968 ...">
            <a:extLst>
              <a:ext uri="{FF2B5EF4-FFF2-40B4-BE49-F238E27FC236}">
                <a16:creationId xmlns:a16="http://schemas.microsoft.com/office/drawing/2014/main" id="{C6650F6A-201D-922C-05CB-A93DBEA9593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1180" y="864108"/>
            <a:ext cx="5129784" cy="5129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4498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enüz 17 Yaşında - Ahmet Mithat Efendi ...">
            <a:extLst>
              <a:ext uri="{FF2B5EF4-FFF2-40B4-BE49-F238E27FC236}">
                <a16:creationId xmlns:a16="http://schemas.microsoft.com/office/drawing/2014/main" id="{0A379DE7-858F-AF41-8F56-E1500E3FBD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49" y="614873"/>
            <a:ext cx="5119008" cy="5628254"/>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Kitaplar | DERGAH YAYINLARI">
            <a:extLst>
              <a:ext uri="{FF2B5EF4-FFF2-40B4-BE49-F238E27FC236}">
                <a16:creationId xmlns:a16="http://schemas.microsoft.com/office/drawing/2014/main" id="{0891D4C6-F230-F116-0777-2B64985F18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614873"/>
            <a:ext cx="5619751" cy="56282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76241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F9F30B-A52D-C581-51F2-47202CF47B0B}"/>
              </a:ext>
            </a:extLst>
          </p:cNvPr>
          <p:cNvSpPr txBox="1"/>
          <p:nvPr/>
        </p:nvSpPr>
        <p:spPr>
          <a:xfrm>
            <a:off x="642257" y="959991"/>
            <a:ext cx="10635343" cy="4938018"/>
          </a:xfrm>
          <a:prstGeom prst="rect">
            <a:avLst/>
          </a:prstGeom>
          <a:noFill/>
        </p:spPr>
        <p:txBody>
          <a:bodyPr wrap="square">
            <a:spAutoFit/>
          </a:bodyPr>
          <a:lstStyle/>
          <a:p>
            <a:pPr algn="just">
              <a:lnSpc>
                <a:spcPct val="107000"/>
              </a:lnSpc>
              <a:spcAft>
                <a:spcPts val="800"/>
              </a:spcAft>
              <a:buNone/>
            </a:pPr>
            <a:r>
              <a:rPr lang="tr-TR" b="1" dirty="0">
                <a:solidFill>
                  <a:srgbClr val="002060"/>
                </a:solidFill>
                <a:effectLst/>
                <a:ea typeface="Calibri" panose="020F0502020204030204" pitchFamily="34" charset="0"/>
                <a:cs typeface="Times New Roman" panose="02020603050405020304" pitchFamily="18" charset="0"/>
              </a:rPr>
              <a:t>1977  Necmettin Halil Onan  : </a:t>
            </a:r>
            <a:r>
              <a:rPr lang="tr-TR" b="1" i="1" dirty="0">
                <a:solidFill>
                  <a:srgbClr val="002060"/>
                </a:solidFill>
                <a:effectLst/>
                <a:ea typeface="Calibri" panose="020F0502020204030204" pitchFamily="34" charset="0"/>
                <a:cs typeface="Times New Roman" panose="02020603050405020304" pitchFamily="18" charset="0"/>
              </a:rPr>
              <a:t>Kolejli Nereye</a:t>
            </a:r>
            <a:r>
              <a:rPr lang="en-US" dirty="0">
                <a:solidFill>
                  <a:srgbClr val="002060"/>
                </a:solidFill>
                <a:effectLst/>
                <a:ea typeface="Calibri" panose="020F0502020204030204" pitchFamily="34" charset="0"/>
                <a:cs typeface="Times New Roman" panose="02020603050405020304" pitchFamily="18" charset="0"/>
              </a:rPr>
              <a:t> </a:t>
            </a:r>
            <a:endParaRPr lang="el-CY" dirty="0">
              <a:solidFill>
                <a:srgbClr val="00206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b="1" u="none" strike="noStrike"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 Reşat Nuri Güntekin’in Eski Hastalık; Yakup Kadri’nin Sodom ve Gomore, Bir Sürgün; Necmettin Halil Onan’ın Kolejli Nereye; Ercüment Ekrem’in Papeloğlu; Şemsettin Ünlü’nün Yukarışehir; Hüseyin Karatay’ın İsyan Eşiği; Müfide Ferit Tek’in Pervaneler romanlarında Ermeni milliyetçiliğinin uyanışında Amerikan kolejlerinin etkisine dikkat çekilir. </a:t>
            </a:r>
            <a:r>
              <a:rPr lang="tr-TR" dirty="0">
                <a:solidFill>
                  <a:srgbClr val="000000"/>
                </a:solidFill>
                <a:effectLst/>
                <a:ea typeface="Calibri" panose="020F0502020204030204" pitchFamily="34" charset="0"/>
                <a:cs typeface="Times New Roman" panose="02020603050405020304" pitchFamily="18" charset="0"/>
              </a:rPr>
              <a:t>(Mustafa Aydemir,2017:283)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Times New Roman" panose="02020603050405020304" pitchFamily="18"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dirty="0">
                <a:effectLst/>
                <a:ea typeface="Calibri" panose="020F0502020204030204" pitchFamily="34" charset="0"/>
                <a:cs typeface="Times New Roman" panose="02020603050405020304" pitchFamily="18" charset="0"/>
              </a:rPr>
              <a:t>[…]Romanda Amerikan </a:t>
            </a:r>
            <a:r>
              <a:rPr lang="en-US" dirty="0" err="1">
                <a:effectLst/>
                <a:ea typeface="Calibri" panose="020F0502020204030204" pitchFamily="34" charset="0"/>
                <a:cs typeface="Times New Roman" panose="02020603050405020304" pitchFamily="18" charset="0"/>
              </a:rPr>
              <a:t>Koleji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ile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Ermeniler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arasında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yakın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bir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ilişkinin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olduğu</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görülür</a:t>
            </a:r>
            <a:r>
              <a:rPr lang="en-US" dirty="0">
                <a:effectLst/>
                <a:ea typeface="Calibri" panose="020F0502020204030204" pitchFamily="34" charset="0"/>
                <a:cs typeface="Times New Roman" panose="02020603050405020304" pitchFamily="18" charset="0"/>
              </a:rPr>
              <a:t>. Kolej </a:t>
            </a:r>
            <a:r>
              <a:rPr lang="en-US" dirty="0" err="1">
                <a:effectLst/>
                <a:ea typeface="Calibri" panose="020F0502020204030204" pitchFamily="34" charset="0"/>
                <a:cs typeface="Times New Roman" panose="02020603050405020304" pitchFamily="18" charset="0"/>
              </a:rPr>
              <a:t>idaresi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ve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öğretmenleri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Ermeni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milliyetçiliğini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ve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ayaklanmalarını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destekler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hatta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Türkleri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Ermeni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katili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olarak</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görür</a:t>
            </a:r>
            <a:r>
              <a:rPr lang="en-US" dirty="0">
                <a:effectLst/>
                <a:ea typeface="Calibri" panose="020F0502020204030204" pitchFamily="34" charset="0"/>
                <a:cs typeface="Times New Roman" panose="02020603050405020304" pitchFamily="18" charset="0"/>
              </a:rPr>
              <a:t>. Kolej </a:t>
            </a:r>
            <a:r>
              <a:rPr lang="en-US" dirty="0" err="1">
                <a:effectLst/>
                <a:ea typeface="Calibri" panose="020F0502020204030204" pitchFamily="34" charset="0"/>
                <a:cs typeface="Times New Roman" panose="02020603050405020304" pitchFamily="18" charset="0"/>
              </a:rPr>
              <a:t>müdürü</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Wood’un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desteğiyle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Amerika’ya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giden</a:t>
            </a:r>
            <a:r>
              <a:rPr lang="en-US" dirty="0">
                <a:effectLst/>
                <a:ea typeface="Calibri" panose="020F0502020204030204" pitchFamily="34" charset="0"/>
                <a:cs typeface="Times New Roman" panose="02020603050405020304" pitchFamily="18" charset="0"/>
              </a:rPr>
              <a:t> Turan, </a:t>
            </a:r>
            <a:r>
              <a:rPr lang="en-US" dirty="0" err="1">
                <a:effectLst/>
                <a:ea typeface="Calibri" panose="020F0502020204030204" pitchFamily="34" charset="0"/>
                <a:cs typeface="Times New Roman" panose="02020603050405020304" pitchFamily="18" charset="0"/>
              </a:rPr>
              <a:t>Colombiya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Üniversitesi’nde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ciddi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bir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Ermeni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lobisiyle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karşılaşır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Üyesi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olduğu</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Cozmopolitan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Club’te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arkadaşı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Radolf’la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oturduğu</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masanın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arkasındaki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birkaç</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Ermeni’den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duyduğu</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Eşek</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Türkler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sözü</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üzerine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sinirlenen</a:t>
            </a:r>
            <a:r>
              <a:rPr lang="en-US" dirty="0">
                <a:effectLst/>
                <a:ea typeface="Calibri" panose="020F0502020204030204" pitchFamily="34" charset="0"/>
                <a:cs typeface="Times New Roman" panose="02020603050405020304" pitchFamily="18" charset="0"/>
              </a:rPr>
              <a:t> Turan, milli </a:t>
            </a:r>
            <a:r>
              <a:rPr lang="en-US" dirty="0" err="1">
                <a:effectLst/>
                <a:ea typeface="Calibri" panose="020F0502020204030204" pitchFamily="34" charset="0"/>
                <a:cs typeface="Times New Roman" panose="02020603050405020304" pitchFamily="18" charset="0"/>
              </a:rPr>
              <a:t>değerlerine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dönmeye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karar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verir.Bir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Ermeni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tarafından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tahkir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edilmek</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kanına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dokunur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Sevdiği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kız</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Helen’in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farklı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kültürlerde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oldukları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için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evlenemeyeceklerini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söylemesi</a:t>
            </a:r>
            <a:r>
              <a:rPr lang="en-US" dirty="0">
                <a:effectLst/>
                <a:ea typeface="Calibri" panose="020F0502020204030204" pitchFamily="34" charset="0"/>
                <a:cs typeface="Times New Roman" panose="02020603050405020304" pitchFamily="18" charset="0"/>
              </a:rPr>
              <a:t> de </a:t>
            </a:r>
            <a:r>
              <a:rPr lang="en-US" dirty="0" err="1">
                <a:effectLst/>
                <a:ea typeface="Calibri" panose="020F0502020204030204" pitchFamily="34" charset="0"/>
                <a:cs typeface="Times New Roman" panose="02020603050405020304" pitchFamily="18" charset="0"/>
              </a:rPr>
              <a:t>Turan’ın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kendi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özüne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dönüşünü</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sağlar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İnsanlık</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kardeşlik</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ve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sevginin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bir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masal</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olduğuna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inanmaya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başlar</a:t>
            </a:r>
            <a:r>
              <a:rPr lang="en-US" dirty="0">
                <a:effectLst/>
                <a:ea typeface="Calibri" panose="020F0502020204030204" pitchFamily="34" charset="0"/>
                <a:cs typeface="Times New Roman" panose="02020603050405020304" pitchFamily="18" charset="0"/>
              </a:rPr>
              <a:t>. </a:t>
            </a:r>
            <a:r>
              <a:rPr lang="en-US" dirty="0">
                <a:solidFill>
                  <a:srgbClr val="000000"/>
                </a:solidFill>
                <a:effectLst/>
                <a:ea typeface="Calibri" panose="020F0502020204030204" pitchFamily="34" charset="0"/>
                <a:cs typeface="Times New Roman" panose="02020603050405020304" pitchFamily="18" charset="0"/>
              </a:rPr>
              <a:t>(M</a:t>
            </a:r>
            <a:r>
              <a:rPr lang="tr-TR" dirty="0">
                <a:solidFill>
                  <a:srgbClr val="000000"/>
                </a:solidFill>
                <a:effectLst/>
                <a:ea typeface="Calibri" panose="020F0502020204030204" pitchFamily="34" charset="0"/>
                <a:cs typeface="Times New Roman" panose="02020603050405020304" pitchFamily="18" charset="0"/>
              </a:rPr>
              <a:t>ustafa Aydemir</a:t>
            </a:r>
            <a:r>
              <a:rPr lang="en-US" dirty="0">
                <a:solidFill>
                  <a:srgbClr val="000000"/>
                </a:solidFill>
                <a:effectLst/>
                <a:ea typeface="Calibri" panose="020F0502020204030204" pitchFamily="34" charset="0"/>
                <a:cs typeface="Times New Roman" panose="02020603050405020304" pitchFamily="18" charset="0"/>
              </a:rPr>
              <a:t>,2017:284) </a:t>
            </a:r>
            <a:endParaRPr lang="el-CY"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21469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65" name="Rectangle 19464">
            <a:extLst>
              <a:ext uri="{FF2B5EF4-FFF2-40B4-BE49-F238E27FC236}">
                <a16:creationId xmlns:a16="http://schemas.microsoft.com/office/drawing/2014/main" id="{0205D939-00C4-4F2E-9797-3170DD040D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67" name="Rectangle 19466">
            <a:extLst>
              <a:ext uri="{FF2B5EF4-FFF2-40B4-BE49-F238E27FC236}">
                <a16:creationId xmlns:a16="http://schemas.microsoft.com/office/drawing/2014/main" id="{38EE4E44-1403-472B-8C01-D354CB8F5A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460" name="Picture 4" descr="Şemsettin Ünlü - Biyografya">
            <a:extLst>
              <a:ext uri="{FF2B5EF4-FFF2-40B4-BE49-F238E27FC236}">
                <a16:creationId xmlns:a16="http://schemas.microsoft.com/office/drawing/2014/main" id="{BE738E0F-7E22-56A5-B192-6E6CA3EF35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516" r="4404" b="-1"/>
          <a:stretch>
            <a:fillRect/>
          </a:stretch>
        </p:blipFill>
        <p:spPr bwMode="auto">
          <a:xfrm>
            <a:off x="6421035"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
        <p:nvSpPr>
          <p:cNvPr id="19469" name="Rectangle 19468">
            <a:extLst>
              <a:ext uri="{FF2B5EF4-FFF2-40B4-BE49-F238E27FC236}">
                <a16:creationId xmlns:a16="http://schemas.microsoft.com/office/drawing/2014/main" id="{583CCE40-4C5F-42D3-86D9-7892AD1E9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458" name="Picture 2" descr="İkinci El Kitap ...">
            <a:extLst>
              <a:ext uri="{FF2B5EF4-FFF2-40B4-BE49-F238E27FC236}">
                <a16:creationId xmlns:a16="http://schemas.microsoft.com/office/drawing/2014/main" id="{8D2D7143-D45F-8DF6-7C53-A7A3DAF438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8805" r="-1" b="9847"/>
          <a:stretch>
            <a:fillRect/>
          </a:stretch>
        </p:blipFill>
        <p:spPr bwMode="auto">
          <a:xfrm>
            <a:off x="641180"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97530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3243F9-C60D-B444-A995-43B2BD0E8110}"/>
              </a:ext>
            </a:extLst>
          </p:cNvPr>
          <p:cNvSpPr txBox="1"/>
          <p:nvPr/>
        </p:nvSpPr>
        <p:spPr>
          <a:xfrm>
            <a:off x="381000" y="326271"/>
            <a:ext cx="11103429" cy="6436506"/>
          </a:xfrm>
          <a:prstGeom prst="rect">
            <a:avLst/>
          </a:prstGeom>
          <a:noFill/>
        </p:spPr>
        <p:txBody>
          <a:bodyPr wrap="square">
            <a:spAutoFit/>
          </a:bodyPr>
          <a:lstStyle/>
          <a:p>
            <a:pPr algn="just">
              <a:lnSpc>
                <a:spcPct val="107000"/>
              </a:lnSpc>
              <a:spcAft>
                <a:spcPts val="800"/>
              </a:spcAft>
              <a:buNone/>
            </a:pPr>
            <a:r>
              <a:rPr lang="tr-TR" b="1" dirty="0">
                <a:solidFill>
                  <a:srgbClr val="002060"/>
                </a:solidFill>
                <a:effectLst/>
                <a:ea typeface="Calibri" panose="020F0502020204030204" pitchFamily="34" charset="0"/>
                <a:cs typeface="Times New Roman" panose="02020603050405020304" pitchFamily="18" charset="0"/>
              </a:rPr>
              <a:t>1986 : Şemsettin Ünlü : </a:t>
            </a:r>
            <a:r>
              <a:rPr lang="tr-TR" b="1" i="1" dirty="0">
                <a:solidFill>
                  <a:srgbClr val="002060"/>
                </a:solidFill>
                <a:effectLst/>
                <a:ea typeface="Calibri" panose="020F0502020204030204" pitchFamily="34" charset="0"/>
                <a:cs typeface="Times New Roman" panose="02020603050405020304" pitchFamily="18" charset="0"/>
              </a:rPr>
              <a:t>Yukarışehir</a:t>
            </a:r>
            <a:r>
              <a:rPr lang="en-US" b="1" dirty="0">
                <a:solidFill>
                  <a:srgbClr val="002060"/>
                </a:solidFill>
                <a:effectLst/>
                <a:ea typeface="Calibri" panose="020F0502020204030204" pitchFamily="34" charset="0"/>
                <a:cs typeface="Times New Roman" panose="02020603050405020304" pitchFamily="18" charset="0"/>
              </a:rPr>
              <a:t> </a:t>
            </a:r>
            <a:endParaRPr lang="el-CY" b="1" dirty="0">
              <a:solidFill>
                <a:srgbClr val="00206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b="1" u="none" strike="noStrike" dirty="0">
                <a:solidFill>
                  <a:srgbClr val="000000"/>
                </a:solidFill>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 Zira’ nın, Rusya içlerinden dönen Halepli  Ermeni tüccarlarına  katıldığını, uzun  zaman  esarette  kalan  biçarenin uzun  yolda büsbütün  çöktüğünü, yakalandığı  dizanteriden  kurtulamayıp Hasankale’ de  bir  handa  ruhunu  teslim ettiğini  öğrendi.(Şemsettin Ünlü,1986:12)</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b="1" u="none" strike="noStrike"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a:t>
            </a:r>
            <a:r>
              <a:rPr lang="el-GR" dirty="0">
                <a:effectLst/>
                <a:ea typeface="Calibri" panose="020F0502020204030204" pitchFamily="34" charset="0"/>
                <a:cs typeface="Times New Roman" panose="02020603050405020304" pitchFamily="18" charset="0"/>
              </a:rPr>
              <a:t>Μ</a:t>
            </a:r>
            <a:r>
              <a:rPr lang="tr-TR" dirty="0">
                <a:effectLst/>
                <a:ea typeface="Calibri" panose="020F0502020204030204" pitchFamily="34" charset="0"/>
                <a:cs typeface="Times New Roman" panose="02020603050405020304" pitchFamily="18" charset="0"/>
              </a:rPr>
              <a:t>isyonerleri, konsolosu, papazları  gücendirmemeye özen gösterdi. Ne var ki, Wheller’ le Barnum’ un  Amerikan  Koleji, Konsolos Pier’ in  Fransiz Okulu, Ermeni papazlarının  Ermeni Koleji açılması  yolundaki bitip tükenmez çabalarına ulema, hacı, hoca, topluca karşı çıktılar. Konu yıllarca ortada kaldı. (Şemsettin Ünlü,1986:91)</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[…]Paşa telgrafı aldı :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«Nedir?» diye   yüzüne  baktı Mümtaz Beyin. </a:t>
            </a:r>
            <a:r>
              <a:rPr lang="en-US" dirty="0" err="1">
                <a:effectLst/>
                <a:ea typeface="Calibri" panose="020F0502020204030204" pitchFamily="34" charset="0"/>
                <a:cs typeface="Times New Roman" panose="02020603050405020304" pitchFamily="18" charset="0"/>
              </a:rPr>
              <a:t>Mektupçu</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telâşla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ard</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arda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sıraladı</a:t>
            </a:r>
            <a:r>
              <a:rPr lang="en-US"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dirty="0">
                <a:effectLst/>
                <a:ea typeface="Calibri" panose="020F0502020204030204" pitchFamily="34" charset="0"/>
                <a:cs typeface="Times New Roman" panose="02020603050405020304" pitchFamily="18" charset="0"/>
              </a:rPr>
              <a:t>«</a:t>
            </a:r>
            <a:r>
              <a:rPr lang="en-US" dirty="0" err="1">
                <a:effectLst/>
                <a:ea typeface="Calibri" panose="020F0502020204030204" pitchFamily="34" charset="0"/>
                <a:cs typeface="Times New Roman" panose="02020603050405020304" pitchFamily="18" charset="0"/>
              </a:rPr>
              <a:t>Telgraf</a:t>
            </a:r>
            <a:r>
              <a:rPr lang="en-US" dirty="0">
                <a:effectLst/>
                <a:ea typeface="Calibri" panose="020F0502020204030204" pitchFamily="34" charset="0"/>
                <a:cs typeface="Times New Roman" panose="02020603050405020304" pitchFamily="18" charset="0"/>
              </a:rPr>
              <a:t>  </a:t>
            </a:r>
            <a:r>
              <a:rPr lang="tr-TR" dirty="0">
                <a:effectLst/>
                <a:ea typeface="Calibri" panose="020F0502020204030204" pitchFamily="34" charset="0"/>
                <a:cs typeface="Times New Roman" panose="02020603050405020304" pitchFamily="18" charset="0"/>
              </a:rPr>
              <a:t>İ</a:t>
            </a:r>
            <a:r>
              <a:rPr lang="en-US" dirty="0" err="1">
                <a:effectLst/>
                <a:ea typeface="Calibri" panose="020F0502020204030204" pitchFamily="34" charset="0"/>
                <a:cs typeface="Times New Roman" panose="02020603050405020304" pitchFamily="18" charset="0"/>
              </a:rPr>
              <a:t>stanbul</a:t>
            </a:r>
            <a:r>
              <a:rPr lang="en-US" dirty="0">
                <a:effectLst/>
                <a:ea typeface="Calibri" panose="020F0502020204030204" pitchFamily="34" charset="0"/>
                <a:cs typeface="Times New Roman" panose="02020603050405020304" pitchFamily="18" charset="0"/>
              </a:rPr>
              <a:t>’ dan, </a:t>
            </a:r>
            <a:r>
              <a:rPr lang="en-US" dirty="0" err="1">
                <a:effectLst/>
                <a:ea typeface="Calibri" panose="020F0502020204030204" pitchFamily="34" charset="0"/>
                <a:cs typeface="Times New Roman" panose="02020603050405020304" pitchFamily="18" charset="0"/>
              </a:rPr>
              <a:t>Dahiliye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Nezareti’nden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Paşa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Hazretleri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Yukarışehir</a:t>
            </a:r>
            <a:r>
              <a:rPr lang="en-US" dirty="0">
                <a:effectLst/>
                <a:ea typeface="Calibri" panose="020F0502020204030204" pitchFamily="34" charset="0"/>
                <a:cs typeface="Times New Roman" panose="02020603050405020304" pitchFamily="18" charset="0"/>
              </a:rPr>
              <a:t>’ de </a:t>
            </a:r>
            <a:r>
              <a:rPr lang="en-US" dirty="0" err="1">
                <a:effectLst/>
                <a:ea typeface="Calibri" panose="020F0502020204030204" pitchFamily="34" charset="0"/>
                <a:cs typeface="Times New Roman" panose="02020603050405020304" pitchFamily="18" charset="0"/>
              </a:rPr>
              <a:t>arife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günü</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olaylar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çıktığı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ezcümle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gayrımüslimlerin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kadınlarını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baş</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açık</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örtüsüz</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saygısız</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çarşıda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dolaştırdıkları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evlerde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kadın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erkek</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toplanıp</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eğlendikleri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bahane</a:t>
            </a:r>
            <a:r>
              <a:rPr lang="en-US" dirty="0">
                <a:effectLst/>
                <a:ea typeface="Calibri" panose="020F0502020204030204" pitchFamily="34" charset="0"/>
                <a:cs typeface="Times New Roman" panose="02020603050405020304" pitchFamily="18" charset="0"/>
              </a:rPr>
              <a:t>  </a:t>
            </a:r>
            <a:r>
              <a:rPr lang="tr-TR" dirty="0">
                <a:effectLst/>
                <a:ea typeface="Calibri" panose="020F0502020204030204" pitchFamily="34" charset="0"/>
                <a:cs typeface="Times New Roman" panose="02020603050405020304" pitchFamily="18" charset="0"/>
              </a:rPr>
              <a:t>e</a:t>
            </a:r>
            <a:r>
              <a:rPr lang="en-US" dirty="0" err="1">
                <a:effectLst/>
                <a:ea typeface="Calibri" panose="020F0502020204030204" pitchFamily="34" charset="0"/>
                <a:cs typeface="Times New Roman" panose="02020603050405020304" pitchFamily="18" charset="0"/>
              </a:rPr>
              <a:t>dilerek</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tekbir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ile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camilerden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çıkan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Müslümanları</a:t>
            </a:r>
            <a:r>
              <a:rPr lang="tr-TR" dirty="0">
                <a:effectLst/>
                <a:ea typeface="Calibri" panose="020F0502020204030204" pitchFamily="34" charset="0"/>
                <a:cs typeface="Times New Roman" panose="02020603050405020304" pitchFamily="18" charset="0"/>
              </a:rPr>
              <a:t>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Hıristiyan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dükkânlarını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ateşe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verdikleri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yağma</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ettikleri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Amerikalı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iki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misyonerle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kızlarının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kaçırıldığı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ya</a:t>
            </a:r>
            <a:r>
              <a:rPr lang="en-US" dirty="0">
                <a:effectLst/>
                <a:ea typeface="Calibri" panose="020F0502020204030204" pitchFamily="34" charset="0"/>
                <a:cs typeface="Times New Roman" panose="02020603050405020304" pitchFamily="18" charset="0"/>
              </a:rPr>
              <a:t> da  </a:t>
            </a:r>
            <a:r>
              <a:rPr lang="en-US" dirty="0" err="1">
                <a:effectLst/>
                <a:ea typeface="Calibri" panose="020F0502020204030204" pitchFamily="34" charset="0"/>
                <a:cs typeface="Times New Roman" panose="02020603050405020304" pitchFamily="18" charset="0"/>
              </a:rPr>
              <a:t>öldürüldüğü</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Ermeni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milletinin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korkusundan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kiliselere</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kapandığı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Müslümanların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kiliseleri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kuşattığı</a:t>
            </a:r>
            <a:r>
              <a:rPr lang="en-US" dirty="0">
                <a:effectLst/>
                <a:ea typeface="Calibri" panose="020F0502020204030204" pitchFamily="34" charset="0"/>
                <a:cs typeface="Times New Roman" panose="02020603050405020304" pitchFamily="18" charset="0"/>
              </a:rPr>
              <a:t>; can, mal, </a:t>
            </a:r>
            <a:r>
              <a:rPr lang="en-US" dirty="0" err="1">
                <a:effectLst/>
                <a:ea typeface="Calibri" panose="020F0502020204030204" pitchFamily="34" charset="0"/>
                <a:cs typeface="Times New Roman" panose="02020603050405020304" pitchFamily="18" charset="0"/>
              </a:rPr>
              <a:t>güvenliğinin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kalmadığı</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ölenler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yaralananlar</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bulunduğunun</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öğrenildiği</a:t>
            </a:r>
            <a:r>
              <a:rPr lang="en-US" dirty="0">
                <a:effectLst/>
                <a:ea typeface="Calibri" panose="020F0502020204030204" pitchFamily="34" charset="0"/>
                <a:cs typeface="Times New Roman" panose="02020603050405020304" pitchFamily="18" charset="0"/>
              </a:rPr>
              <a:t> </a:t>
            </a:r>
            <a:r>
              <a:rPr lang="en-US" dirty="0" err="1">
                <a:effectLst/>
                <a:ea typeface="Calibri" panose="020F0502020204030204" pitchFamily="34" charset="0"/>
                <a:cs typeface="Times New Roman" panose="02020603050405020304" pitchFamily="18" charset="0"/>
              </a:rPr>
              <a:t>yazılı</a:t>
            </a:r>
            <a:r>
              <a:rPr lang="en-US" dirty="0">
                <a:effectLst/>
                <a:ea typeface="Calibri" panose="020F0502020204030204" pitchFamily="34" charset="0"/>
                <a:cs typeface="Times New Roman" panose="02020603050405020304" pitchFamily="18" charset="0"/>
              </a:rPr>
              <a:t>!»</a:t>
            </a:r>
            <a:r>
              <a:rPr lang="tr-TR" dirty="0">
                <a:effectLst/>
                <a:ea typeface="Calibri" panose="020F0502020204030204" pitchFamily="34" charset="0"/>
                <a:cs typeface="Times New Roman" panose="02020603050405020304" pitchFamily="18" charset="0"/>
              </a:rPr>
              <a:t> (Şemsettin Ünlü,1986:99)</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l-CY"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860416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71652-7AC7-036D-7E35-933F7671CB5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EC317AA-FED4-83AF-30AF-A09ACC7B286E}"/>
              </a:ext>
            </a:extLst>
          </p:cNvPr>
          <p:cNvSpPr txBox="1"/>
          <p:nvPr/>
        </p:nvSpPr>
        <p:spPr>
          <a:xfrm>
            <a:off x="544285" y="1609899"/>
            <a:ext cx="11103429" cy="2863476"/>
          </a:xfrm>
          <a:prstGeom prst="rect">
            <a:avLst/>
          </a:prstGeom>
          <a:noFill/>
        </p:spPr>
        <p:txBody>
          <a:bodyPr wrap="square">
            <a:spAutoFit/>
          </a:bodyPr>
          <a:lstStyle/>
          <a:p>
            <a:pPr marL="179705" marR="179705" algn="just">
              <a:lnSpc>
                <a:spcPct val="107000"/>
              </a:lnSpc>
              <a:spcAft>
                <a:spcPts val="800"/>
              </a:spcAft>
              <a:buNone/>
            </a:pPr>
            <a:r>
              <a:rPr lang="tr-TR" sz="1800" b="1" u="none" strike="noStrik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CY"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 İstanbul’ dan  gelen  tele  göre; Ermeni milletine  adam  saldırtıp dükkân  talân   ettiren,  kız kaçıran, yol kestiren,  adam  öldürten hep sensin yeğen!» (Şemsettin Ünlü,1986:127)</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 Caylar içildikten  sonra, Vali konuya girdi: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«Arife gününden  bu yana ortalığı karıştırmaya  çalışanlar var Osman Bey!  Sizin   de kulağınıza gelmiştir; Dahiliye  Nezareti’nden  telgraf aldık. Ermenilerin  saldırıya  uğradıkları, ölen  yaralanan bulunduğu,  gösteriler  yapıldığı  falan….(Şemsettin Ünlü,1986:155)</a:t>
            </a:r>
            <a:endParaRPr lang="el-CY"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38011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9" name="Rectangle 20488">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7170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91" name="Rectangle 20490">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482" name="Picture 2" descr="Baba ve Piç (Elif Şafak) Fiyatı ...">
            <a:extLst>
              <a:ext uri="{FF2B5EF4-FFF2-40B4-BE49-F238E27FC236}">
                <a16:creationId xmlns:a16="http://schemas.microsoft.com/office/drawing/2014/main" id="{6852A7E1-A54A-82C9-88A9-03C06912CA2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098295" y="643467"/>
            <a:ext cx="3775264" cy="5571066"/>
          </a:xfrm>
          <a:prstGeom prst="rect">
            <a:avLst/>
          </a:prstGeom>
          <a:noFill/>
          <a:extLst>
            <a:ext uri="{909E8E84-426E-40DD-AFC4-6F175D3DCCD1}">
              <a14:hiddenFill xmlns:a14="http://schemas.microsoft.com/office/drawing/2010/main">
                <a:solidFill>
                  <a:srgbClr val="FFFFFF"/>
                </a:solidFill>
              </a14:hiddenFill>
            </a:ext>
          </a:extLst>
        </p:spPr>
      </p:pic>
      <p:sp>
        <p:nvSpPr>
          <p:cNvPr id="20493" name="Rectangle 20492">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484" name="Picture 4" descr="‪Baba ve Piç - سونای‌کیتاب‬‏">
            <a:extLst>
              <a:ext uri="{FF2B5EF4-FFF2-40B4-BE49-F238E27FC236}">
                <a16:creationId xmlns:a16="http://schemas.microsoft.com/office/drawing/2014/main" id="{E3F4FC6F-2797-2CD4-58F8-C4444B1991E2}"/>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1180" y="864108"/>
            <a:ext cx="5129784" cy="5129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1918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6A42E8-D7DF-04FF-981F-379F3F6CA9DF}"/>
              </a:ext>
            </a:extLst>
          </p:cNvPr>
          <p:cNvSpPr txBox="1"/>
          <p:nvPr/>
        </p:nvSpPr>
        <p:spPr>
          <a:xfrm>
            <a:off x="544284" y="1700898"/>
            <a:ext cx="10646229" cy="3456203"/>
          </a:xfrm>
          <a:prstGeom prst="rect">
            <a:avLst/>
          </a:prstGeom>
          <a:noFill/>
        </p:spPr>
        <p:txBody>
          <a:bodyPr wrap="square">
            <a:spAutoFit/>
          </a:bodyPr>
          <a:lstStyle/>
          <a:p>
            <a:pPr algn="just" fontAlgn="base">
              <a:lnSpc>
                <a:spcPct val="107000"/>
              </a:lnSpc>
              <a:spcAft>
                <a:spcPts val="800"/>
              </a:spcAft>
              <a:buNone/>
            </a:pPr>
            <a:r>
              <a:rPr lang="tr-TR" b="1" dirty="0">
                <a:solidFill>
                  <a:srgbClr val="002060"/>
                </a:solidFill>
                <a:effectLst/>
                <a:ea typeface="Times New Roman" panose="02020603050405020304" pitchFamily="18" charset="0"/>
                <a:cs typeface="Times New Roman" panose="02020603050405020304" pitchFamily="18" charset="0"/>
              </a:rPr>
              <a:t>2006 Elif Şafak</a:t>
            </a:r>
            <a:r>
              <a:rPr lang="tr-TR" b="1" i="1" dirty="0">
                <a:solidFill>
                  <a:srgbClr val="002060"/>
                </a:solidFill>
                <a:effectLst/>
                <a:ea typeface="Calibri" panose="020F0502020204030204" pitchFamily="34" charset="0"/>
                <a:cs typeface="Times New Roman" panose="02020603050405020304" pitchFamily="18" charset="0"/>
              </a:rPr>
              <a:t> : Baba ve Piç</a:t>
            </a:r>
            <a:r>
              <a:rPr lang="en-US" dirty="0">
                <a:solidFill>
                  <a:srgbClr val="002060"/>
                </a:solidFill>
                <a:effectLst/>
                <a:ea typeface="Calibri" panose="020F0502020204030204" pitchFamily="34" charset="0"/>
                <a:cs typeface="Times New Roman" panose="02020603050405020304" pitchFamily="18" charset="0"/>
              </a:rPr>
              <a:t> </a:t>
            </a:r>
            <a:r>
              <a:rPr lang="en-US" b="1" i="1" dirty="0">
                <a:solidFill>
                  <a:srgbClr val="002060"/>
                </a:solidFill>
                <a:effectLst/>
                <a:ea typeface="Calibri" panose="020F0502020204030204" pitchFamily="34" charset="0"/>
                <a:cs typeface="Times New Roman" panose="02020603050405020304" pitchFamily="18" charset="0"/>
              </a:rPr>
              <a:t> </a:t>
            </a:r>
            <a:endParaRPr lang="el-CY" dirty="0">
              <a:solidFill>
                <a:srgbClr val="002060"/>
              </a:solidFill>
              <a:effectLst/>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tr-TR" dirty="0">
                <a:solidFill>
                  <a:srgbClr val="000000"/>
                </a:solidFill>
                <a:effectLst/>
                <a:ea typeface="Times New Roman" panose="02020603050405020304" pitchFamily="18"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fontAlgn="base">
              <a:lnSpc>
                <a:spcPct val="107000"/>
              </a:lnSpc>
              <a:spcAft>
                <a:spcPts val="800"/>
              </a:spcAft>
              <a:buNone/>
            </a:pPr>
            <a:r>
              <a:rPr lang="tr-TR" dirty="0">
                <a:solidFill>
                  <a:srgbClr val="000000"/>
                </a:solidFill>
                <a:effectLst/>
                <a:ea typeface="Times New Roman" panose="02020603050405020304" pitchFamily="18" charset="0"/>
                <a:cs typeface="Times New Roman" panose="02020603050405020304" pitchFamily="18" charset="0"/>
              </a:rPr>
              <a:t>[…]"O masum kuzu  ilerde ne söyleyecek arkadaşlarına ? Babamın  ismi Barsam Çakmakçıyan, büyük dayımın ismi Dikran İstanbuliyan, onun  da babası Yervant İstanbuliyan, benim adım Armanuş Çakmakçıyan, bütün soyağacım Filanca Falancıyan… bütün akrabalarını 1915’ te kasap Türklerin ellerinde kaybetmiş soykırım zede bir sülalenin torunuyum amma velakin Mustafa adında bir  Türk tarafından büyütüldüğüm  için köklerime ihanet etmeyi öğrendim, soykırımı inkâr  etmek üzere yetiştirildim!Fıkra gibi valla….Ah, marnim khalasim!"  (Elif Şafak,2006:63-64)</a:t>
            </a:r>
            <a:r>
              <a:rPr lang="tr-TR" dirty="0">
                <a:solidFill>
                  <a:srgbClr val="000000"/>
                </a:solidFill>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b="1" dirty="0">
                <a:effectLst/>
                <a:ea typeface="Times New Roman" panose="02020603050405020304" pitchFamily="18"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b="1" dirty="0">
                <a:effectLst/>
                <a:ea typeface="Times New Roman" panose="02020603050405020304" pitchFamily="18"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69623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2967E9F5-5997-4917-EB36-2380156BDC98}"/>
              </a:ext>
            </a:extLst>
          </p:cNvPr>
          <p:cNvSpPr>
            <a:spLocks noChangeArrowheads="1"/>
          </p:cNvSpPr>
          <p:nvPr/>
        </p:nvSpPr>
        <p:spPr bwMode="auto">
          <a:xfrm>
            <a:off x="326572" y="301649"/>
            <a:ext cx="10515600" cy="60170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CY" sz="1100" i="0" u="sng"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ΒΙΒΛΙΟΓΡΑΦΙΑ </a:t>
            </a:r>
            <a:endParaRPr kumimoji="0" lang="el-GR" altLang="el-CY" sz="110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A</a:t>
            </a:r>
            <a:r>
              <a:rPr kumimoji="0" lang="tr-TR"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dıvar, H. E. (1993). </a:t>
            </a:r>
            <a:r>
              <a:rPr kumimoji="0" lang="tr-TR" altLang="el-CY" sz="1100" i="1"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Ateşten Gömlek: Sakarya Ordusuna. </a:t>
            </a:r>
            <a:r>
              <a:rPr kumimoji="0" lang="tr-TR"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İ</a:t>
            </a:r>
            <a:r>
              <a:rPr kumimoji="0" lang="en-US" altLang="el-CY" sz="1100" i="0" strike="noStrike" cap="none" normalizeH="0" baseline="0" dirty="0" err="1" bmk="">
                <a:ln>
                  <a:noFill/>
                </a:ln>
                <a:effectLst/>
                <a:latin typeface="Calibri" panose="020F0502020204030204" pitchFamily="34" charset="0"/>
                <a:ea typeface="Times New Roman" panose="02020603050405020304" pitchFamily="18" charset="0"/>
                <a:cs typeface="Times New Roman" panose="02020603050405020304" pitchFamily="18" charset="0"/>
              </a:rPr>
              <a:t>stanbul</a:t>
            </a:r>
            <a:r>
              <a:rPr kumimoji="0" lang="en-US"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 Atlas </a:t>
            </a:r>
            <a:r>
              <a:rPr kumimoji="0" lang="en-US" altLang="el-CY" sz="1100" i="0" strike="noStrike" cap="none" normalizeH="0" baseline="0" dirty="0" err="1" bmk="">
                <a:ln>
                  <a:noFill/>
                </a:ln>
                <a:effectLst/>
                <a:latin typeface="Calibri" panose="020F0502020204030204" pitchFamily="34" charset="0"/>
                <a:ea typeface="Times New Roman" panose="02020603050405020304" pitchFamily="18" charset="0"/>
                <a:cs typeface="Times New Roman" panose="02020603050405020304" pitchFamily="18" charset="0"/>
              </a:rPr>
              <a:t>Kitabevi</a:t>
            </a:r>
            <a:r>
              <a:rPr kumimoji="0" lang="tr-TR"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PL248.A3A8 1993</a:t>
            </a:r>
            <a:r>
              <a:rPr kumimoji="0" lang="en-US"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  </a:t>
            </a:r>
            <a:endParaRPr kumimoji="0" lang="en-US" altLang="el-CY" sz="1100" i="0" strike="noStrike" cap="none" normalizeH="0" baseline="0" dirty="0" bmk="">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Ağaoğlu, A.</a:t>
            </a:r>
            <a:r>
              <a:rPr kumimoji="0" lang="tr-TR"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 (1973).</a:t>
            </a:r>
            <a:r>
              <a:rPr kumimoji="0" lang="en-US"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bmk="">
                <a:ln>
                  <a:noFill/>
                </a:ln>
                <a:effectLst/>
                <a:latin typeface="Calibri" panose="020F0502020204030204" pitchFamily="34" charset="0"/>
                <a:ea typeface="Calibri" panose="020F0502020204030204" pitchFamily="34" charset="0"/>
                <a:cs typeface="Times New Roman" panose="02020603050405020304" pitchFamily="18" charset="0"/>
              </a:rPr>
              <a:t>Ölmeye</a:t>
            </a:r>
            <a:r>
              <a:rPr kumimoji="0" lang="en-US" altLang="el-CY" sz="1100" i="1"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bmk="">
                <a:ln>
                  <a:noFill/>
                </a:ln>
                <a:effectLst/>
                <a:latin typeface="Calibri" panose="020F0502020204030204" pitchFamily="34" charset="0"/>
                <a:ea typeface="Calibri" panose="020F0502020204030204" pitchFamily="34" charset="0"/>
                <a:cs typeface="Times New Roman" panose="02020603050405020304" pitchFamily="18" charset="0"/>
              </a:rPr>
              <a:t>yatmak</a:t>
            </a:r>
            <a:r>
              <a:rPr kumimoji="0" lang="en-US" altLang="el-CY" sz="1100" i="1"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 roman</a:t>
            </a:r>
            <a:r>
              <a:rPr kumimoji="0" lang="tr-TR" altLang="el-CY" sz="1100" i="1"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 İstanbul : Remzi</a:t>
            </a:r>
            <a:r>
              <a:rPr kumimoji="0" lang="tr-TR"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a:t>
            </a:r>
            <a:r>
              <a:rPr kumimoji="0" lang="tr-TR" altLang="el-CY" sz="1100" i="0" strike="noStrike" cap="none" normalizeH="0" baseline="30000" dirty="0" bmk="">
                <a:ln>
                  <a:noFill/>
                </a:ln>
                <a:effectLst/>
                <a:latin typeface="Times New Roman" panose="02020603050405020304" pitchFamily="18"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[1]</a:t>
            </a:r>
            <a:endParaRPr kumimoji="0" lang="tr-TR" altLang="el-CY" sz="1100" i="0" strike="noStrike" cap="none" normalizeH="0" baseline="0" dirty="0" bmk="">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Ali</a:t>
            </a:r>
            <a:r>
              <a:rPr kumimoji="0" lang="tr-TR"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en-US"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 S</a:t>
            </a:r>
            <a:r>
              <a:rPr kumimoji="0" lang="tr-TR"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.(1937). </a:t>
            </a:r>
            <a:r>
              <a:rPr kumimoji="0" lang="en-US" altLang="el-CY" sz="1100" i="1" strike="noStrike" cap="none" normalizeH="0" baseline="0" dirty="0" err="1" bmk="">
                <a:ln>
                  <a:noFill/>
                </a:ln>
                <a:effectLst/>
                <a:latin typeface="Calibri" panose="020F0502020204030204" pitchFamily="34" charset="0"/>
                <a:ea typeface="Times New Roman" panose="02020603050405020304" pitchFamily="18" charset="0"/>
                <a:cs typeface="Times New Roman" panose="02020603050405020304" pitchFamily="18" charset="0"/>
              </a:rPr>
              <a:t>Kuyucak</a:t>
            </a:r>
            <a:r>
              <a:rPr kumimoji="0" lang="tr-TR" altLang="el-CY" sz="1100" i="1"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lı</a:t>
            </a:r>
            <a:r>
              <a:rPr kumimoji="0" lang="en-US" altLang="el-CY" sz="1100" i="1"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 Yusuf: roman</a:t>
            </a:r>
            <a:r>
              <a:rPr kumimoji="0" lang="tr-TR" altLang="el-CY" sz="1100" i="1"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tr-TR"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 İstanbul </a:t>
            </a:r>
            <a:r>
              <a:rPr kumimoji="0" lang="en-US"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 Yeni </a:t>
            </a:r>
            <a:r>
              <a:rPr kumimoji="0" lang="en-US" altLang="el-CY" sz="1100" i="0" strike="noStrike" cap="none" normalizeH="0" baseline="0" dirty="0" err="1" bmk="">
                <a:ln>
                  <a:noFill/>
                </a:ln>
                <a:effectLst/>
                <a:latin typeface="Calibri" panose="020F0502020204030204" pitchFamily="34" charset="0"/>
                <a:ea typeface="Times New Roman" panose="02020603050405020304" pitchFamily="18" charset="0"/>
                <a:cs typeface="Times New Roman" panose="02020603050405020304" pitchFamily="18" charset="0"/>
              </a:rPr>
              <a:t>Kitapci</a:t>
            </a:r>
            <a:r>
              <a:rPr kumimoji="0" lang="en-US"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en-US"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PL248.S237K8 1937</a:t>
            </a:r>
            <a:r>
              <a:rPr kumimoji="0" lang="en-US" altLang="el-CY" sz="1100" i="0" strike="noStrike" cap="none" normalizeH="0" baseline="30000" dirty="0" bmk="">
                <a:ln>
                  <a:noFill/>
                </a:ln>
                <a:effectLst/>
                <a:latin typeface="Times New Roman" panose="02020603050405020304" pitchFamily="18"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[2]</a:t>
            </a:r>
            <a:endParaRPr kumimoji="0" lang="en-US" altLang="el-CY" sz="1100" i="0" strike="noStrike" cap="none" normalizeH="0" baseline="0" dirty="0" bmk="">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Aydemir, M. (2017). T</a:t>
            </a:r>
            <a:r>
              <a:rPr kumimoji="0" lang="tr-TR"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tr-TR"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rk Romanında Ermeni Milliyet</a:t>
            </a:r>
            <a:r>
              <a:rPr kumimoji="0" lang="tr-TR"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ç</a:t>
            </a:r>
            <a:r>
              <a:rPr kumimoji="0" lang="tr-TR"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iliğinin Uyanışında Amerikan Kolejlerinin Etkisi. </a:t>
            </a:r>
            <a:r>
              <a:rPr kumimoji="0" lang="en-US" altLang="el-CY" sz="1100" i="1" strike="noStrike" cap="none" normalizeH="0" baseline="0" dirty="0" err="1" bmk="">
                <a:ln>
                  <a:noFill/>
                </a:ln>
                <a:effectLst/>
                <a:latin typeface="Times New Roman" panose="02020603050405020304" pitchFamily="18" charset="0"/>
                <a:ea typeface="Calibri" panose="020F0502020204030204" pitchFamily="34" charset="0"/>
                <a:cs typeface="Times New Roman" panose="02020603050405020304" pitchFamily="18" charset="0"/>
              </a:rPr>
              <a:t>Iğdır</a:t>
            </a:r>
            <a:r>
              <a:rPr kumimoji="0" lang="en-US" altLang="el-CY" sz="1100" i="1"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err="1" bmk="">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1" strike="noStrike" cap="none" normalizeH="0" baseline="0" dirty="0" err="1" bmk="">
                <a:ln>
                  <a:noFill/>
                </a:ln>
                <a:effectLst/>
                <a:latin typeface="Times New Roman" panose="02020603050405020304" pitchFamily="18" charset="0"/>
                <a:ea typeface="Calibri" panose="020F0502020204030204" pitchFamily="34" charset="0"/>
                <a:cs typeface="Times New Roman" panose="02020603050405020304" pitchFamily="18" charset="0"/>
              </a:rPr>
              <a:t>niversitesi</a:t>
            </a:r>
            <a:r>
              <a:rPr kumimoji="0" lang="en-US" altLang="el-CY" sz="1100" i="1"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err="1" bmk="">
                <a:ln>
                  <a:noFill/>
                </a:ln>
                <a:effectLst/>
                <a:latin typeface="Times New Roman" panose="02020603050405020304" pitchFamily="18" charset="0"/>
                <a:ea typeface="Calibri" panose="020F0502020204030204" pitchFamily="34" charset="0"/>
                <a:cs typeface="Times New Roman" panose="02020603050405020304" pitchFamily="18" charset="0"/>
              </a:rPr>
              <a:t>Sosyal</a:t>
            </a:r>
            <a:r>
              <a:rPr kumimoji="0" lang="en-US" altLang="el-CY" sz="1100" i="1"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err="1" bmk="">
                <a:ln>
                  <a:noFill/>
                </a:ln>
                <a:effectLst/>
                <a:latin typeface="Times New Roman" panose="02020603050405020304" pitchFamily="18" charset="0"/>
                <a:ea typeface="Calibri" panose="020F0502020204030204" pitchFamily="34" charset="0"/>
                <a:cs typeface="Times New Roman" panose="02020603050405020304" pitchFamily="18" charset="0"/>
              </a:rPr>
              <a:t>Bilimler</a:t>
            </a:r>
            <a:r>
              <a:rPr kumimoji="0" lang="en-US" altLang="el-CY" sz="1100" i="1"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err="1" bmk="">
                <a:ln>
                  <a:noFill/>
                </a:ln>
                <a:effectLst/>
                <a:latin typeface="Times New Roman" panose="02020603050405020304" pitchFamily="18" charset="0"/>
                <a:ea typeface="Calibri" panose="020F0502020204030204" pitchFamily="34" charset="0"/>
                <a:cs typeface="Times New Roman" panose="02020603050405020304" pitchFamily="18" charset="0"/>
              </a:rPr>
              <a:t>Dergisi</a:t>
            </a:r>
            <a:r>
              <a:rPr kumimoji="0" lang="en-US" altLang="el-CY" sz="1100" i="1"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(13), 277-295.</a:t>
            </a:r>
            <a:endParaRPr kumimoji="0" lang="en-US" altLang="el-CY" sz="1100" i="0" strike="noStrike" cap="none" normalizeH="0" baseline="0" dirty="0" bmk="">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Ayhan, S. (2008). </a:t>
            </a:r>
            <a:r>
              <a:rPr kumimoji="0" lang="en-US" altLang="el-CY" sz="1100" i="1"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T</a:t>
            </a:r>
            <a:r>
              <a:rPr kumimoji="0" lang="en-US" altLang="el-CY" sz="1100" i="1"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1"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RK ROMANINDA AZINLIKLAR (1872-1950).</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 BURSA : T.C. ULUDAĞ </a:t>
            </a:r>
            <a:r>
              <a:rPr kumimoji="0" lang="en-US"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N</a:t>
            </a:r>
            <a:r>
              <a:rPr kumimoji="0" lang="tr-TR"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İ</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VERSİTESİ SOSYAL BİLİMLER ENSTİT</a:t>
            </a:r>
            <a:r>
              <a:rPr kumimoji="0" lang="en-US"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S</a:t>
            </a:r>
            <a:r>
              <a:rPr kumimoji="0" lang="en-US"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 T</a:t>
            </a:r>
            <a:r>
              <a:rPr kumimoji="0" lang="en-US"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RK DİLİ VE EDEBİYATI ANABİLİM DALI YENİ T</a:t>
            </a:r>
            <a:r>
              <a:rPr kumimoji="0" lang="en-US"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RK EDEBİYATI BİLİM DALI, Y</a:t>
            </a:r>
            <a:r>
              <a:rPr kumimoji="0" lang="tr-TR"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AYINLANMAMIŞ </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DOKTORA TEZİ.</a:t>
            </a:r>
            <a:endParaRPr kumimoji="0" lang="en-US" altLang="el-CY" sz="1100" i="0" strike="noStrike" cap="none" normalizeH="0" baseline="0" dirty="0" bmk="">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Belge, M.</a:t>
            </a:r>
            <a:r>
              <a:rPr kumimoji="0" lang="en-US"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 (1995). </a:t>
            </a:r>
            <a:r>
              <a:rPr kumimoji="0" lang="en-US" altLang="el-CY" sz="1100" i="1"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JÖN TÜRK Ahmet </a:t>
            </a:r>
            <a:r>
              <a:rPr kumimoji="0" lang="tr-TR" altLang="el-CY" sz="1100" i="1"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Mithat Efendi</a:t>
            </a:r>
            <a:r>
              <a:rPr kumimoji="0" lang="en-US"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 İstanbul : </a:t>
            </a:r>
            <a:r>
              <a:rPr kumimoji="0" lang="tr-TR" altLang="el-CY" sz="1100" i="0" strike="noStrike" cap="none" normalizeH="0" baseline="0" dirty="0" bmk="">
                <a:ln>
                  <a:noFill/>
                </a:ln>
                <a:effectLst/>
                <a:latin typeface="Calibri" panose="020F0502020204030204" pitchFamily="34" charset="0"/>
                <a:ea typeface="Times New Roman" panose="02020603050405020304" pitchFamily="18" charset="0"/>
                <a:cs typeface="Times New Roman" panose="02020603050405020304" pitchFamily="18" charset="0"/>
              </a:rPr>
              <a:t>Oğlak Yayıncılık ve Reklamcılık.</a:t>
            </a:r>
            <a:r>
              <a:rPr kumimoji="0" lang="tr-TR"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PL248.A3173</a:t>
            </a:r>
            <a:r>
              <a:rPr kumimoji="0" lang="en-US"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l-CY" sz="1100" i="0" strike="noStrike" cap="none" normalizeH="0" baseline="0" dirty="0" bmk="">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1"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Buğra, T. </a:t>
            </a:r>
            <a:r>
              <a:rPr kumimoji="0" lang="en-US"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(1993). </a:t>
            </a:r>
            <a:r>
              <a:rPr kumimoji="0" lang="en-US" altLang="el-CY" sz="1100" i="1"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K</a:t>
            </a:r>
            <a:r>
              <a:rPr kumimoji="0" lang="tr-TR" altLang="el-CY" sz="1100" i="1"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üçü</a:t>
            </a:r>
            <a:r>
              <a:rPr kumimoji="0" lang="en-US" altLang="el-CY" sz="1100" i="1"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k A</a:t>
            </a:r>
            <a:r>
              <a:rPr kumimoji="0" lang="tr-TR" altLang="el-CY" sz="1100" i="1"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ğ</a:t>
            </a:r>
            <a:r>
              <a:rPr kumimoji="0" lang="en-US" altLang="el-CY" sz="1100" i="1"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a</a:t>
            </a:r>
            <a:r>
              <a:rPr kumimoji="0" lang="en-US"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tr-TR"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İ</a:t>
            </a:r>
            <a:r>
              <a:rPr kumimoji="0" lang="en-US" altLang="el-CY" sz="1100" i="0" strike="noStrike" cap="none" normalizeH="0" baseline="0" dirty="0" err="1" bmk="">
                <a:ln>
                  <a:noFill/>
                </a:ln>
                <a:effectLst/>
                <a:latin typeface="Times New Roman" panose="02020603050405020304" pitchFamily="18" charset="0"/>
                <a:ea typeface="Calibri" panose="020F0502020204030204" pitchFamily="34" charset="0"/>
                <a:cs typeface="Times New Roman" panose="02020603050405020304" pitchFamily="18" charset="0"/>
              </a:rPr>
              <a:t>stanbul</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tr-TR"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Ö</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t</a:t>
            </a:r>
            <a:r>
              <a:rPr kumimoji="0" lang="tr-TR" altLang="el-CY" sz="1100" i="0" strike="noStrike" cap="none" normalizeH="0" baseline="0" dirty="0" bmk="">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ken</a:t>
            </a:r>
            <a:r>
              <a:rPr kumimoji="0" lang="en-US" altLang="el-CY" sz="1100" i="1"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PL248.B77K82 1993</a:t>
            </a:r>
            <a:r>
              <a:rPr kumimoji="0" lang="en-US" altLang="el-CY" sz="1100" i="0" strike="noStrike" cap="none" normalizeH="0" baseline="0" dirty="0" bmk="">
                <a:ln>
                  <a:noFill/>
                </a:ln>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el-CY" sz="1100" i="0" strike="noStrike" cap="none" normalizeH="0" baseline="30000" dirty="0" bmk="">
                <a:ln>
                  <a:noFill/>
                </a:ln>
                <a:effectLst/>
                <a:latin typeface="Times New Roman" panose="02020603050405020304" pitchFamily="18" charset="0"/>
                <a:ea typeface="Calibri" panose="020F050202020403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[3]</a:t>
            </a:r>
            <a:endParaRPr kumimoji="0" lang="en-US" altLang="el-CY" sz="1100" i="0" strike="noStrike" cap="none" normalizeH="0" baseline="0" dirty="0" bmk="_Hlk119316953">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Engin, E. (2010).</a:t>
            </a:r>
            <a:r>
              <a:rPr kumimoji="0" lang="en-US" altLang="el-CY" sz="1100" i="1"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T</a:t>
            </a:r>
            <a:r>
              <a:rPr kumimoji="0" lang="en-US" altLang="el-CY" sz="1100" i="1" strike="noStrike" cap="none" normalizeH="0" baseline="0" dirty="0" bmk="_Hlk119316953">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1"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RK ROMANINDA ERMENİLER (1874-2010. </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 İSTANBUL : T.C. MARMARA </a:t>
            </a:r>
            <a:r>
              <a:rPr kumimoji="0" lang="en-US" altLang="el-CY" sz="1100" i="0" strike="noStrike" cap="none" normalizeH="0" baseline="0" dirty="0" bmk="_Hlk119316953">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NİVERSİTESİ T</a:t>
            </a:r>
            <a:r>
              <a:rPr kumimoji="0" lang="en-US" altLang="el-CY" sz="1100" i="0" strike="noStrike" cap="none" normalizeH="0" baseline="0" dirty="0" bmk="_Hlk119316953">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RKİYAT ARAŞTIRMALARI ENSTİT</a:t>
            </a:r>
            <a:r>
              <a:rPr kumimoji="0" lang="en-US" altLang="el-CY" sz="1100" i="0" strike="noStrike" cap="none" normalizeH="0" baseline="0" dirty="0" bmk="_Hlk119316953">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S</a:t>
            </a:r>
            <a:r>
              <a:rPr kumimoji="0" lang="en-US" altLang="el-CY" sz="1100" i="0" strike="noStrike" cap="none" normalizeH="0" baseline="0" dirty="0" bmk="_Hlk119316953">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 T</a:t>
            </a:r>
            <a:r>
              <a:rPr kumimoji="0" lang="en-US" altLang="el-CY" sz="1100" i="0" strike="noStrike" cap="none" normalizeH="0" baseline="0" dirty="0" bmk="_Hlk119316953">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RK DİLİ VE EDEBİYATI ANABİLİM DALI YENİ T</a:t>
            </a:r>
            <a:r>
              <a:rPr kumimoji="0" lang="en-US" altLang="el-CY" sz="1100" i="0" strike="noStrike" cap="none" normalizeH="0" baseline="0" dirty="0" bmk="_Hlk119316953">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RK EDEBİYATI BİLİM DALI, Y</a:t>
            </a:r>
            <a:r>
              <a:rPr kumimoji="0" lang="tr-TR"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AYINLANMAMIŞ </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DOKTORA TEZİ.</a:t>
            </a:r>
            <a:endParaRPr kumimoji="0" lang="en-US" altLang="el-CY" sz="1100" i="0" strike="noStrike" cap="none" normalizeH="0" baseline="0" dirty="0" bmk="_Hlk119316953">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bmk="_Hlk119316953">
                <a:ln>
                  <a:noFill/>
                </a:ln>
                <a:effectLst/>
                <a:latin typeface="Calibri" panose="020F0502020204030204" pitchFamily="34" charset="0"/>
                <a:ea typeface="Calibri" panose="020F0502020204030204" pitchFamily="34" charset="0"/>
                <a:cs typeface="Times New Roman" panose="02020603050405020304" pitchFamily="18" charset="0"/>
              </a:rPr>
              <a:t>Enis, R. (1944). </a:t>
            </a:r>
            <a:r>
              <a:rPr kumimoji="0" lang="en-US" altLang="el-CY" sz="1100" i="1" strike="noStrike" cap="none" normalizeH="0" baseline="0" dirty="0" bmk="_Hlk119316953">
                <a:ln>
                  <a:noFill/>
                </a:ln>
                <a:effectLst/>
                <a:latin typeface="Calibri" panose="020F0502020204030204" pitchFamily="34" charset="0"/>
                <a:ea typeface="Calibri" panose="020F0502020204030204" pitchFamily="34" charset="0"/>
                <a:cs typeface="Times New Roman" panose="02020603050405020304" pitchFamily="18" charset="0"/>
              </a:rPr>
              <a:t>Toprak </a:t>
            </a:r>
            <a:r>
              <a:rPr kumimoji="0" lang="en-US" altLang="el-CY" sz="1100" i="1" strike="noStrike" cap="none" normalizeH="0" baseline="0" dirty="0" err="1" bmk="_Hlk119316953">
                <a:ln>
                  <a:noFill/>
                </a:ln>
                <a:effectLst/>
                <a:latin typeface="Calibri" panose="020F0502020204030204" pitchFamily="34" charset="0"/>
                <a:ea typeface="Calibri" panose="020F0502020204030204" pitchFamily="34" charset="0"/>
                <a:cs typeface="Times New Roman" panose="02020603050405020304" pitchFamily="18" charset="0"/>
              </a:rPr>
              <a:t>kokusu</a:t>
            </a:r>
            <a:r>
              <a:rPr kumimoji="0" lang="en-US" altLang="el-CY" sz="1100" i="1" strike="noStrike" cap="none" normalizeH="0" baseline="0" dirty="0" bmk="_Hlk119316953">
                <a:ln>
                  <a:noFill/>
                </a:ln>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tr-TR"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İ</a:t>
            </a:r>
            <a:r>
              <a:rPr kumimoji="0" lang="en-US" altLang="el-CY" sz="1100" i="0" strike="noStrike" cap="none" normalizeH="0" baseline="0" dirty="0" err="1"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stanbul</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bmk="_Hlk119316953">
                <a:ln>
                  <a:noFill/>
                </a:ln>
                <a:effectLst/>
                <a:latin typeface="Calibri" panose="020F0502020204030204" pitchFamily="34" charset="0"/>
                <a:ea typeface="Calibri" panose="020F0502020204030204" pitchFamily="34" charset="0"/>
                <a:cs typeface="Times New Roman" panose="02020603050405020304" pitchFamily="18" charset="0"/>
              </a:rPr>
              <a:t>Semih Lütfi </a:t>
            </a:r>
            <a:r>
              <a:rPr kumimoji="0" lang="en-US" altLang="el-CY" sz="1100" i="1" strike="noStrike" cap="none" normalizeH="0" baseline="0" dirty="0" err="1" bmk="_Hlk119316953">
                <a:ln>
                  <a:noFill/>
                </a:ln>
                <a:effectLst/>
                <a:latin typeface="Calibri" panose="020F0502020204030204" pitchFamily="34" charset="0"/>
                <a:ea typeface="Calibri" panose="020F0502020204030204" pitchFamily="34" charset="0"/>
                <a:cs typeface="Times New Roman" panose="02020603050405020304" pitchFamily="18" charset="0"/>
              </a:rPr>
              <a:t>Erciyas</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bmk="_Hlk119316953">
                <a:ln>
                  <a:noFill/>
                </a:ln>
                <a:effectLst/>
                <a:latin typeface="Times New Roman" panose="02020603050405020304" pitchFamily="18" charset="0"/>
                <a:ea typeface="Calibri" panose="020F0502020204030204" pitchFamily="34" charset="0"/>
                <a:cs typeface="Times New Roman" panose="02020603050405020304" pitchFamily="18" charset="0"/>
                <a:hlinkClick r:id="rId9">
                  <a:extLst>
                    <a:ext uri="{A12FA001-AC4F-418D-AE19-62706E023703}">
                      <ahyp:hlinkClr xmlns:ahyp="http://schemas.microsoft.com/office/drawing/2018/hyperlinkcolor" val="tx"/>
                    </a:ext>
                  </a:extLst>
                </a:hlinkClick>
              </a:rPr>
              <a:t>PL248.R45T67 1944</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Erol, S. (2010). Ülker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Fırtınası</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el-CY" sz="1100" i="1"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tr-TR"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İ</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stanbul</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Kubbealtı</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hlinkClick r:id="rId10">
                  <a:extLst>
                    <a:ext uri="{A12FA001-AC4F-418D-AE19-62706E023703}">
                      <ahyp:hlinkClr xmlns:ahyp="http://schemas.microsoft.com/office/drawing/2018/hyperlinkcolor" val="tx"/>
                    </a:ext>
                  </a:extLst>
                </a:hlinkClick>
              </a:rPr>
              <a:t>PL248.E762U45 2010</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Güntekin</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R. N.(1993). </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Ateş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gecesi</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İstanbul</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 </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İnkilap</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11">
                  <a:extLst>
                    <a:ext uri="{A12FA001-AC4F-418D-AE19-62706E023703}">
                      <ahyp:hlinkClr xmlns:ahyp="http://schemas.microsoft.com/office/drawing/2018/hyperlinkcolor" val="tx"/>
                    </a:ext>
                  </a:extLst>
                </a:hlinkClick>
              </a:rPr>
              <a:t>PL248.G8A8 1993</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G</a:t>
            </a:r>
            <a:r>
              <a:rPr kumimoji="0" lang="en-US" altLang="el-CY" sz="1100" i="0"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rpınar</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H. R.(1922). </a:t>
            </a:r>
            <a:r>
              <a:rPr kumimoji="0" lang="en-US"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Ben deli </a:t>
            </a:r>
            <a:r>
              <a:rPr kumimoji="0" lang="en-US" altLang="el-CY" sz="1100" i="1"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miyim</a:t>
            </a:r>
            <a:r>
              <a:rPr kumimoji="0" lang="en-US"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İstanbul: Hilmi.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12">
                  <a:extLst>
                    <a:ext uri="{A12FA001-AC4F-418D-AE19-62706E023703}">
                      <ahyp:hlinkClr xmlns:ahyp="http://schemas.microsoft.com/office/drawing/2018/hyperlinkcolor" val="tx"/>
                    </a:ext>
                  </a:extLst>
                </a:hlinkClick>
              </a:rPr>
              <a:t>PL248.G84B4 1922</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G</a:t>
            </a:r>
            <a:r>
              <a:rPr kumimoji="0" lang="en-US" altLang="el-CY" sz="1100" i="0"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rpınar</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H.</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R. (1988). </a:t>
            </a:r>
            <a:r>
              <a:rPr kumimoji="0" lang="en-US" altLang="el-CY" sz="1100" i="1"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Kuyruklu</a:t>
            </a:r>
            <a:r>
              <a:rPr kumimoji="0" lang="en-US"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yıldız</a:t>
            </a:r>
            <a:r>
              <a:rPr kumimoji="0" lang="en-US"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altında</a:t>
            </a:r>
            <a:r>
              <a:rPr kumimoji="0" lang="en-US"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bir</a:t>
            </a:r>
            <a:r>
              <a:rPr kumimoji="0" lang="en-US"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evlenme</a:t>
            </a:r>
            <a:r>
              <a:rPr kumimoji="0" lang="en-US"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a:t>
            </a:r>
            <a:r>
              <a:rPr kumimoji="0" lang="tr-TR"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Kaderin cilvesi</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İ</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stanbul</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Atlas </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Kitabevi</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13">
                  <a:extLst>
                    <a:ext uri="{A12FA001-AC4F-418D-AE19-62706E023703}">
                      <ahyp:hlinkClr xmlns:ahyp="http://schemas.microsoft.com/office/drawing/2018/hyperlinkcolor" val="tx"/>
                    </a:ext>
                  </a:extLst>
                </a:hlinkClick>
              </a:rPr>
              <a:t>PL248.G84K99 1988</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Karay, R. H. (196-).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İstanbul</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un</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Bir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Yüzü</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İstanbul</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İnkilap</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ve</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Aka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Kitabevleri</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hlinkClick r:id="rId14">
                  <a:extLst>
                    <a:ext uri="{A12FA001-AC4F-418D-AE19-62706E023703}">
                      <ahyp:hlinkClr xmlns:ahyp="http://schemas.microsoft.com/office/drawing/2018/hyperlinkcolor" val="tx"/>
                    </a:ext>
                  </a:extLst>
                </a:hlinkClick>
              </a:rPr>
              <a:t>PL248.K36I7</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Κ</a:t>
            </a:r>
            <a:r>
              <a:rPr kumimoji="0" lang="en-US" altLang="el-CY" sz="1100" i="0"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emal</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O. (2009). </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Baba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evi</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küçük</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adamın</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notları</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1.</a:t>
            </a:r>
            <a:r>
              <a:rPr kumimoji="0" lang="en-US"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İstanbul: Everest. </a:t>
            </a:r>
            <a:r>
              <a:rPr kumimoji="0" lang="en-US" altLang="el-CY" sz="1100" i="0" strike="noStrike" cap="none" normalizeH="0" baseline="0" dirty="0">
                <a:ln>
                  <a:noFill/>
                </a:ln>
                <a:solidFill>
                  <a:srgbClr val="467886"/>
                </a:solidFill>
                <a:effectLst/>
                <a:latin typeface="Times New Roman" panose="02020603050405020304" pitchFamily="18" charset="0"/>
                <a:ea typeface="Calibri" panose="020F050202020403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PL</a:t>
            </a:r>
            <a:r>
              <a:rPr kumimoji="0" lang="el-GR" altLang="el-CY" sz="1100" i="0" strike="noStrike" cap="none" normalizeH="0" baseline="0" dirty="0">
                <a:ln>
                  <a:noFill/>
                </a:ln>
                <a:solidFill>
                  <a:srgbClr val="467886"/>
                </a:solidFill>
                <a:effectLst/>
                <a:latin typeface="Times New Roman" panose="02020603050405020304" pitchFamily="18" charset="0"/>
                <a:ea typeface="Calibri" panose="020F050202020403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248.</a:t>
            </a:r>
            <a:r>
              <a:rPr kumimoji="0" lang="en-US" altLang="el-CY" sz="1100" i="0" strike="noStrike" cap="none" normalizeH="0" baseline="0" dirty="0">
                <a:ln>
                  <a:noFill/>
                </a:ln>
                <a:solidFill>
                  <a:srgbClr val="467886"/>
                </a:solidFill>
                <a:effectLst/>
                <a:latin typeface="Times New Roman" panose="02020603050405020304" pitchFamily="18" charset="0"/>
                <a:ea typeface="Calibri" panose="020F050202020403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O</a:t>
            </a:r>
            <a:r>
              <a:rPr kumimoji="0" lang="el-GR" altLang="el-CY" sz="1100" i="0" strike="noStrike" cap="none" normalizeH="0" baseline="0" dirty="0">
                <a:ln>
                  <a:noFill/>
                </a:ln>
                <a:solidFill>
                  <a:srgbClr val="467886"/>
                </a:solidFill>
                <a:effectLst/>
                <a:latin typeface="Times New Roman" panose="02020603050405020304" pitchFamily="18" charset="0"/>
                <a:ea typeface="Calibri" panose="020F050202020403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743</a:t>
            </a:r>
            <a:r>
              <a:rPr kumimoji="0" lang="en-US" altLang="el-CY" sz="1100" i="0" strike="noStrike" cap="none" normalizeH="0" baseline="0" dirty="0">
                <a:ln>
                  <a:noFill/>
                </a:ln>
                <a:solidFill>
                  <a:srgbClr val="467886"/>
                </a:solidFill>
                <a:effectLst/>
                <a:latin typeface="Times New Roman" panose="02020603050405020304" pitchFamily="18" charset="0"/>
                <a:ea typeface="Calibri" panose="020F050202020403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B</a:t>
            </a:r>
            <a:r>
              <a:rPr kumimoji="0" lang="el-G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33 2009</a:t>
            </a:r>
            <a:endParaRPr kumimoji="0" lang="el-GR"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Κουρτιάν</a:t>
            </a:r>
            <a:r>
              <a:rPr kumimoji="0" lang="el-G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Α. (1990). </a:t>
            </a:r>
            <a:r>
              <a:rPr kumimoji="0" lang="el-G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el-GR"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Ερμενί</a:t>
            </a:r>
            <a:r>
              <a:rPr kumimoji="0" lang="el-G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τρείς μαρτυρίες Αρμενίων για τη γενοκτονία.</a:t>
            </a:r>
            <a:r>
              <a:rPr kumimoji="0" lang="el-G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Αθήνα: </a:t>
            </a:r>
            <a:r>
              <a:rPr kumimoji="0" lang="el-GR"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Βιβλιοπωλείον</a:t>
            </a:r>
            <a:r>
              <a:rPr kumimoji="0" lang="el-G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της "Εστίας". </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solidFill>
                  <a:srgbClr val="467886"/>
                </a:solidFill>
                <a:effectLst/>
                <a:latin typeface="Times New Roman" panose="02020603050405020304" pitchFamily="18" charset="0"/>
                <a:ea typeface="Calibri" panose="020F0502020204030204" pitchFamily="34" charset="0"/>
                <a:cs typeface="Times New Roman" panose="02020603050405020304" pitchFamily="18" charset="0"/>
                <a:hlinkClick r:id="rId16">
                  <a:extLst>
                    <a:ext uri="{A12FA001-AC4F-418D-AE19-62706E023703}">
                      <ahyp:hlinkClr xmlns:ahyp="http://schemas.microsoft.com/office/drawing/2018/hyperlinkcolor" val="tx"/>
                    </a:ext>
                  </a:extLst>
                </a:hlinkClick>
              </a:rPr>
              <a:t>DS</a:t>
            </a:r>
            <a:r>
              <a:rPr kumimoji="0" lang="el-GR" altLang="el-CY" sz="1100" i="0" strike="noStrike" cap="none" normalizeH="0" baseline="0" dirty="0">
                <a:ln>
                  <a:noFill/>
                </a:ln>
                <a:solidFill>
                  <a:srgbClr val="467886"/>
                </a:solidFill>
                <a:effectLst/>
                <a:latin typeface="Times New Roman" panose="02020603050405020304" pitchFamily="18" charset="0"/>
                <a:ea typeface="Calibri" panose="020F0502020204030204" pitchFamily="34" charset="0"/>
                <a:cs typeface="Times New Roman" panose="02020603050405020304" pitchFamily="18" charset="0"/>
                <a:hlinkClick r:id="rId16">
                  <a:extLst>
                    <a:ext uri="{A12FA001-AC4F-418D-AE19-62706E023703}">
                      <ahyp:hlinkClr xmlns:ahyp="http://schemas.microsoft.com/office/drawing/2018/hyperlinkcolor" val="tx"/>
                    </a:ext>
                  </a:extLst>
                </a:hlinkClick>
              </a:rPr>
              <a:t>195.5.</a:t>
            </a:r>
            <a:r>
              <a:rPr kumimoji="0" lang="en-US" altLang="el-CY" sz="1100" i="0" strike="noStrike" cap="none" normalizeH="0" baseline="0" dirty="0">
                <a:ln>
                  <a:noFill/>
                </a:ln>
                <a:solidFill>
                  <a:srgbClr val="467886"/>
                </a:solidFill>
                <a:effectLst/>
                <a:latin typeface="Times New Roman" panose="02020603050405020304" pitchFamily="18" charset="0"/>
                <a:ea typeface="Calibri" panose="020F0502020204030204" pitchFamily="34" charset="0"/>
                <a:cs typeface="Times New Roman" panose="02020603050405020304" pitchFamily="18" charset="0"/>
                <a:hlinkClick r:id="rId16">
                  <a:extLst>
                    <a:ext uri="{A12FA001-AC4F-418D-AE19-62706E023703}">
                      <ahyp:hlinkClr xmlns:ahyp="http://schemas.microsoft.com/office/drawing/2018/hyperlinkcolor" val="tx"/>
                    </a:ext>
                  </a:extLst>
                </a:hlinkClick>
              </a:rPr>
              <a:t>K</a:t>
            </a:r>
            <a:r>
              <a:rPr kumimoji="0" lang="el-G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16">
                  <a:extLst>
                    <a:ext uri="{A12FA001-AC4F-418D-AE19-62706E023703}">
                      <ahyp:hlinkClr xmlns:ahyp="http://schemas.microsoft.com/office/drawing/2018/hyperlinkcolor" val="tx"/>
                    </a:ext>
                  </a:extLst>
                </a:hlinkClick>
              </a:rPr>
              <a:t>67 1990</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Maleville</a:t>
            </a:r>
            <a:r>
              <a:rPr kumimoji="0" lang="el-G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G</a:t>
            </a:r>
            <a:r>
              <a:rPr kumimoji="0" lang="el-G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(1998). </a:t>
            </a:r>
            <a:r>
              <a:rPr kumimoji="0" lang="el-G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1915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Osmanl</a:t>
            </a:r>
            <a:r>
              <a:rPr kumimoji="0" lang="el-GR"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ı</a:t>
            </a:r>
            <a:r>
              <a:rPr kumimoji="0" lang="el-G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Rus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Ermeni</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Trajedisi</a:t>
            </a:r>
            <a:r>
              <a:rPr kumimoji="0" lang="el-G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el-G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İ</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stanbul</a:t>
            </a:r>
            <a:r>
              <a:rPr kumimoji="0" lang="el-G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Toplumsal</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D</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ö</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n</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üşü</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m Yay</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ı</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nlar</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ı</a:t>
            </a:r>
            <a:r>
              <a:rPr kumimoji="0" lang="el-G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solidFill>
                  <a:srgbClr val="467886"/>
                </a:solidFill>
                <a:effectLst/>
                <a:latin typeface="Times New Roman" panose="02020603050405020304" pitchFamily="18" charset="0"/>
                <a:ea typeface="Calibri" panose="020F0502020204030204" pitchFamily="34" charset="0"/>
                <a:cs typeface="Times New Roman" panose="02020603050405020304" pitchFamily="18" charset="0"/>
                <a:hlinkClick r:id="rId17">
                  <a:extLst>
                    <a:ext uri="{A12FA001-AC4F-418D-AE19-62706E023703}">
                      <ahyp:hlinkClr xmlns:ahyp="http://schemas.microsoft.com/office/drawing/2018/hyperlinkcolor" val="tx"/>
                    </a:ext>
                  </a:extLst>
                </a:hlinkClick>
              </a:rPr>
              <a:t>DS</a:t>
            </a:r>
            <a:r>
              <a:rPr kumimoji="0" lang="el-GR" altLang="el-CY" sz="1100" i="0" strike="noStrike" cap="none" normalizeH="0" baseline="0" dirty="0">
                <a:ln>
                  <a:noFill/>
                </a:ln>
                <a:solidFill>
                  <a:srgbClr val="467886"/>
                </a:solidFill>
                <a:effectLst/>
                <a:latin typeface="Times New Roman" panose="02020603050405020304" pitchFamily="18" charset="0"/>
                <a:ea typeface="Calibri" panose="020F0502020204030204" pitchFamily="34" charset="0"/>
                <a:cs typeface="Times New Roman" panose="02020603050405020304" pitchFamily="18" charset="0"/>
                <a:hlinkClick r:id="rId17">
                  <a:extLst>
                    <a:ext uri="{A12FA001-AC4F-418D-AE19-62706E023703}">
                      <ahyp:hlinkClr xmlns:ahyp="http://schemas.microsoft.com/office/drawing/2018/hyperlinkcolor" val="tx"/>
                    </a:ext>
                  </a:extLst>
                </a:hlinkClick>
              </a:rPr>
              <a:t>195.5.</a:t>
            </a:r>
            <a:r>
              <a:rPr kumimoji="0" lang="en-US" altLang="el-CY" sz="1100" i="0" strike="noStrike" cap="none" normalizeH="0" baseline="0" dirty="0">
                <a:ln>
                  <a:noFill/>
                </a:ln>
                <a:solidFill>
                  <a:srgbClr val="467886"/>
                </a:solidFill>
                <a:effectLst/>
                <a:latin typeface="Times New Roman" panose="02020603050405020304" pitchFamily="18" charset="0"/>
                <a:ea typeface="Calibri" panose="020F0502020204030204" pitchFamily="34" charset="0"/>
                <a:cs typeface="Times New Roman" panose="02020603050405020304" pitchFamily="18" charset="0"/>
                <a:hlinkClick r:id="rId17">
                  <a:extLst>
                    <a:ext uri="{A12FA001-AC4F-418D-AE19-62706E023703}">
                      <ahyp:hlinkClr xmlns:ahyp="http://schemas.microsoft.com/office/drawing/2018/hyperlinkcolor" val="tx"/>
                    </a:ext>
                  </a:extLst>
                </a:hlinkClick>
              </a:rPr>
              <a:t>M</a:t>
            </a:r>
            <a:r>
              <a:rPr kumimoji="0" lang="el-G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17">
                  <a:extLst>
                    <a:ext uri="{A12FA001-AC4F-418D-AE19-62706E023703}">
                      <ahyp:hlinkClr xmlns:ahyp="http://schemas.microsoft.com/office/drawing/2018/hyperlinkcolor" val="tx"/>
                    </a:ext>
                  </a:extLst>
                </a:hlinkClick>
              </a:rPr>
              <a:t>3419 1998</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Μαυροπούλου</a:t>
            </a:r>
            <a:r>
              <a:rPr kumimoji="0" lang="tr-TR"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l-GR"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Μ</a:t>
            </a:r>
            <a:r>
              <a:rPr kumimoji="0" lang="tr-TR"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(2016). </a:t>
            </a:r>
            <a:r>
              <a:rPr kumimoji="0" lang="el-GR"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Χαλιντέ</a:t>
            </a:r>
            <a:r>
              <a:rPr kumimoji="0" lang="el-GR"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l-GR"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Εντίμπ</a:t>
            </a:r>
            <a:r>
              <a:rPr kumimoji="0" lang="el-GR"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l-GR"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Αντιβάρ</a:t>
            </a:r>
            <a:r>
              <a:rPr kumimoji="0" lang="tr-TR"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(Halide Edib Adivar) : </a:t>
            </a:r>
            <a:r>
              <a:rPr kumimoji="0" lang="el-GR"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σκιαγραφώντας την ιδανική γυναίκα</a:t>
            </a:r>
            <a:r>
              <a:rPr kumimoji="0" lang="tr-TR"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l-G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Αθήνα</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 </a:t>
            </a:r>
            <a:r>
              <a:rPr kumimoji="0" lang="el-GR"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Λειμών</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18">
                  <a:extLst>
                    <a:ext uri="{A12FA001-AC4F-418D-AE19-62706E023703}">
                      <ahyp:hlinkClr xmlns:ahyp="http://schemas.microsoft.com/office/drawing/2018/hyperlinkcolor" val="tx"/>
                    </a:ext>
                  </a:extLst>
                </a:hlinkClick>
              </a:rPr>
              <a:t>PL248.A3Z57 2016</a:t>
            </a:r>
            <a:r>
              <a:rPr kumimoji="0" lang="tr-TR"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tr-TR"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Mithat, A.</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(2016). </a:t>
            </a:r>
            <a:r>
              <a:rPr kumimoji="0" lang="en-US"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Felâtun</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Bey and </a:t>
            </a:r>
            <a:r>
              <a:rPr kumimoji="0" lang="en-US"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Râkım</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Efendi : an Ottoman novel</a:t>
            </a:r>
            <a:r>
              <a:rPr kumimoji="0" lang="en-US"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Syracuse</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New York : Syracuse University Press. </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Moran, B. (1994). </a:t>
            </a:r>
            <a:r>
              <a:rPr kumimoji="0" lang="tr-T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Türk romanına eleştirel bir bakış : Ahmet Mithat’ tan A.H. Tanpınar’ a.</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İstanbul : İletişim.</a:t>
            </a:r>
            <a:r>
              <a:rPr kumimoji="0" lang="tr-TR" altLang="el-CY" sz="1100" i="0"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 </a:t>
            </a:r>
            <a:r>
              <a:rPr kumimoji="0" lang="tr-TR" altLang="el-CY" sz="1100" i="0" strike="noStrike" cap="none" normalizeH="0" baseline="0" dirty="0">
                <a:ln>
                  <a:noFill/>
                </a:ln>
                <a:effectLst/>
                <a:latin typeface="Calibri" panose="020F0502020204030204" pitchFamily="34" charset="0"/>
                <a:ea typeface="Calibri" panose="020F0502020204030204" pitchFamily="34" charset="0"/>
                <a:cs typeface="Arial" panose="020B0604020202020204" pitchFamily="34" charset="0"/>
              </a:rPr>
              <a:t>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19">
                  <a:extLst>
                    <a:ext uri="{A12FA001-AC4F-418D-AE19-62706E023703}">
                      <ahyp:hlinkClr xmlns:ahyp="http://schemas.microsoft.com/office/drawing/2018/hyperlinkcolor" val="tx"/>
                    </a:ext>
                  </a:extLst>
                </a:hlinkClick>
              </a:rPr>
              <a:t>PL223.M67b</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Özkırımlı, A. (</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1983). </a:t>
            </a:r>
            <a:r>
              <a:rPr kumimoji="0" lang="tr-TR"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Ankara:</a:t>
            </a:r>
            <a:r>
              <a:rPr kumimoji="0" lang="tr-TR"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tr-TR"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Yakup</a:t>
            </a:r>
            <a:r>
              <a:rPr kumimoji="0" lang="tr-TR"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tr-TR"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Kadri Karaosmanoğlu.</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İstanbul : </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İletişim</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20">
                  <a:extLst>
                    <a:ext uri="{A12FA001-AC4F-418D-AE19-62706E023703}">
                      <ahyp:hlinkClr xmlns:ahyp="http://schemas.microsoft.com/office/drawing/2018/hyperlinkcolor" val="tx"/>
                    </a:ext>
                  </a:extLst>
                </a:hlinkClick>
              </a:rPr>
              <a:t>PL250.K3A7 1983</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Ruscuklu</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B. (</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2011</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Ermeni</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belgesi</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Elif'in</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hikayesi</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roman.</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İ</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stanbul</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Siyah Beyaz</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hlinkClick r:id="rId21">
                  <a:extLst>
                    <a:ext uri="{A12FA001-AC4F-418D-AE19-62706E023703}">
                      <ahyp:hlinkClr xmlns:ahyp="http://schemas.microsoft.com/office/drawing/2018/hyperlinkcolor" val="tx"/>
                    </a:ext>
                  </a:extLst>
                </a:hlinkClick>
              </a:rPr>
              <a:t>PL248.R86E75 2011</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Safa</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P</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(1949).</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Matmazel</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Noraliya'nın</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Koltuğu</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İ</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stanbul</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Nebioğlu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Yayınevi</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hlinkClick r:id="rId22">
                  <a:extLst>
                    <a:ext uri="{A12FA001-AC4F-418D-AE19-62706E023703}">
                      <ahyp:hlinkClr xmlns:ahyp="http://schemas.microsoft.com/office/drawing/2018/hyperlinkcolor" val="tx"/>
                    </a:ext>
                  </a:extLst>
                </a:hlinkClick>
              </a:rPr>
              <a:t>PL248.S28M3</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Safa, P.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1989). </a:t>
            </a:r>
            <a:r>
              <a:rPr kumimoji="0" lang="en-US" altLang="el-CY" sz="1100" i="1"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Mahşer</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İ</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stanbul</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Ö</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t</a:t>
            </a:r>
            <a:r>
              <a:rPr kumimoji="0" lang="en-US" altLang="el-CY" sz="1100" i="0"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ken</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Neşriyat</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A.S..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23">
                  <a:extLst>
                    <a:ext uri="{A12FA001-AC4F-418D-AE19-62706E023703}">
                      <ahyp:hlinkClr xmlns:ahyp="http://schemas.microsoft.com/office/drawing/2018/hyperlinkcolor" val="tx"/>
                    </a:ext>
                  </a:extLst>
                </a:hlinkClick>
              </a:rPr>
              <a:t>PL248.S28M33 1992</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Şafak,  E. (2006).</a:t>
            </a:r>
            <a:r>
              <a:rPr kumimoji="0" lang="en-US" altLang="el-CY" sz="1100" i="1"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Baba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ve</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Piç</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roman</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İstanbul: Metis</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24">
                  <a:extLst>
                    <a:ext uri="{A12FA001-AC4F-418D-AE19-62706E023703}">
                      <ahyp:hlinkClr xmlns:ahyp="http://schemas.microsoft.com/office/drawing/2018/hyperlinkcolor" val="tx"/>
                    </a:ext>
                  </a:extLst>
                </a:hlinkClick>
              </a:rPr>
              <a:t>PL248.S44B3 2006</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Şafak,  E. (2007). </a:t>
            </a:r>
            <a:r>
              <a:rPr kumimoji="0" lang="el-G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Το μπάσταρδο της Κωνσταντινούπολης</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el-G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Αθήνα: Λιβάνη</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a:t>
            </a:r>
            <a:endParaRPr kumimoji="0" lang="tr-TR"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25">
                  <a:extLst>
                    <a:ext uri="{A12FA001-AC4F-418D-AE19-62706E023703}">
                      <ahyp:hlinkClr xmlns:ahyp="http://schemas.microsoft.com/office/drawing/2018/hyperlinkcolor" val="tx"/>
                    </a:ext>
                  </a:extLst>
                </a:hlinkClick>
              </a:rPr>
              <a:t>PS3619.H328B3715 2007</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Saglam, N., Yetis, K. &amp; </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Andı</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M. F.(2000). </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Hen</a:t>
            </a:r>
            <a:r>
              <a:rPr kumimoji="0" lang="tr-T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ü</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z 17 Ya</a:t>
            </a:r>
            <a:r>
              <a:rPr kumimoji="0" lang="tr-T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şı</a:t>
            </a:r>
            <a:r>
              <a:rPr kumimoji="0" lang="en-US"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nda</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Ahmet Midhat Efendi.</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Ankara: T</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ü</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rk</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Dil </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Kurumu</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Yay</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ı</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nlar</a:t>
            </a:r>
            <a:r>
              <a:rPr kumimoji="0" lang="tr-TR"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hlinkClick r:id="rId26">
                  <a:extLst>
                    <a:ext uri="{A12FA001-AC4F-418D-AE19-62706E023703}">
                      <ahyp:hlinkClr xmlns:ahyp="http://schemas.microsoft.com/office/drawing/2018/hyperlinkcolor" val="tx"/>
                    </a:ext>
                  </a:extLst>
                </a:hlinkClick>
              </a:rPr>
              <a:t>PL248.A3173H46 2000</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Tanpınar</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A. H. (1986). Huzur</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roman</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İ</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stanbul</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Dergah</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hlinkClick r:id="rId27">
                  <a:extLst>
                    <a:ext uri="{A12FA001-AC4F-418D-AE19-62706E023703}">
                      <ahyp:hlinkClr xmlns:ahyp="http://schemas.microsoft.com/office/drawing/2018/hyperlinkcolor" val="tx"/>
                    </a:ext>
                  </a:extLst>
                </a:hlinkClick>
              </a:rPr>
              <a:t>PL248.T367H8 1986</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nl</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ü</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Ş. (1986). </a:t>
            </a:r>
            <a:r>
              <a:rPr kumimoji="0" lang="en-US" altLang="el-CY" sz="1100" i="1"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Yukarışehir</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İstanbul: Remzi </a:t>
            </a:r>
            <a:r>
              <a:rPr kumimoji="0" lang="en-US" altLang="el-CY" sz="1100" i="0"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Kitabevi</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Yeghiayan, V. &amp; Fermanian, L. (2009).</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Rafael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Lemkin'in</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Ermeni</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Soykırımı</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1" strike="noStrike" cap="none" normalizeH="0" baseline="0" dirty="0" err="1">
                <a:ln>
                  <a:noFill/>
                </a:ln>
                <a:effectLst/>
                <a:latin typeface="Calibri" panose="020F0502020204030204" pitchFamily="34" charset="0"/>
                <a:ea typeface="Calibri" panose="020F0502020204030204" pitchFamily="34" charset="0"/>
                <a:cs typeface="Times New Roman" panose="02020603050405020304" pitchFamily="18" charset="0"/>
              </a:rPr>
              <a:t>Dosyası</a:t>
            </a:r>
            <a:r>
              <a:rPr kumimoji="0" lang="en-US"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İstanbul: </a:t>
            </a:r>
            <a:r>
              <a:rPr kumimoji="0" lang="tr-TR" altLang="el-CY" sz="1100" i="1"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Belge Yayınları.</a:t>
            </a:r>
            <a:r>
              <a:rPr kumimoji="0" lang="tr-TR"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28">
                  <a:extLst>
                    <a:ext uri="{A12FA001-AC4F-418D-AE19-62706E023703}">
                      <ahyp:hlinkClr xmlns:ahyp="http://schemas.microsoft.com/office/drawing/2018/hyperlinkcolor" val="tx"/>
                    </a:ext>
                  </a:extLst>
                </a:hlinkClick>
              </a:rPr>
              <a:t>DS195.5.L4619 2009</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l-CY" sz="1100" i="0"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Y</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ı</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ld</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ı</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z, A. D. (2009). </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Pop</a:t>
            </a:r>
            <a:r>
              <a:rPr kumimoji="0" lang="tr-T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ü</a:t>
            </a:r>
            <a:r>
              <a:rPr kumimoji="0" lang="en-US"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ler</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tr-T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Tü</a:t>
            </a:r>
            <a:r>
              <a:rPr kumimoji="0" lang="en-US"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rk</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tr-T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R</a:t>
            </a:r>
            <a:r>
              <a:rPr kumimoji="0" lang="en-US"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omanlar</a:t>
            </a:r>
            <a:r>
              <a:rPr kumimoji="0" lang="tr-TR"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ı</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Kerime Nadir, Esat Mahmut Karakurt, Muazzez Tahsin </a:t>
            </a:r>
            <a:r>
              <a:rPr kumimoji="0" lang="en-US" altLang="el-CY" sz="1100" i="1"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Berkand</a:t>
            </a:r>
            <a:r>
              <a:rPr kumimoji="0" lang="en-US" altLang="el-CY" sz="1100" i="1"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1930-1950</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İ</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stanbul</a:t>
            </a:r>
            <a:r>
              <a:rPr kumimoji="0" lang="en-US"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 </a:t>
            </a:r>
            <a:r>
              <a:rPr kumimoji="0" lang="en-US" altLang="el-CY" sz="1100" i="0" strike="noStrike" cap="none" normalizeH="0" baseline="0" dirty="0" err="1">
                <a:ln>
                  <a:noFill/>
                </a:ln>
                <a:effectLst/>
                <a:latin typeface="Calibri" panose="020F0502020204030204" pitchFamily="34" charset="0"/>
                <a:ea typeface="Times New Roman" panose="02020603050405020304" pitchFamily="18" charset="0"/>
                <a:cs typeface="Times New Roman" panose="02020603050405020304" pitchFamily="18" charset="0"/>
              </a:rPr>
              <a:t>Dergah</a:t>
            </a:r>
            <a:r>
              <a:rPr kumimoji="0" lang="tr-TR" altLang="el-CY" sz="1100" i="0" strike="noStrike" cap="none" normalizeH="0" baseline="0" dirty="0">
                <a:ln>
                  <a:noFill/>
                </a:ln>
                <a:effectLst/>
                <a:latin typeface="Calibri" panose="020F0502020204030204" pitchFamily="34" charset="0"/>
                <a:ea typeface="Times New Roman" panose="02020603050405020304" pitchFamily="18" charset="0"/>
                <a:cs typeface="Times New Roman" panose="02020603050405020304" pitchFamily="18" charset="0"/>
              </a:rPr>
              <a:t>.</a:t>
            </a:r>
            <a:r>
              <a:rPr kumimoji="0" lang="tr-TR"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l-CY" sz="1100" i="0"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hlinkClick r:id="rId29">
                  <a:extLst>
                    <a:ext uri="{A12FA001-AC4F-418D-AE19-62706E023703}">
                      <ahyp:hlinkClr xmlns:ahyp="http://schemas.microsoft.com/office/drawing/2018/hyperlinkcolor" val="tx"/>
                    </a:ext>
                  </a:extLst>
                </a:hlinkClick>
              </a:rPr>
              <a:t>PL223.Y55 2009</a:t>
            </a:r>
            <a:r>
              <a:rPr kumimoji="0" lang="en-US" altLang="el-CY" sz="1100" i="0"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l-CY" sz="1100" i="0" strike="noStrike" cap="none" normalizeH="0" baseline="0" dirty="0">
              <a:ln>
                <a:noFill/>
              </a:ln>
              <a:effectLst/>
            </a:endParaRPr>
          </a:p>
        </p:txBody>
      </p:sp>
    </p:spTree>
    <p:extLst>
      <p:ext uri="{BB962C8B-B14F-4D97-AF65-F5344CB8AC3E}">
        <p14:creationId xmlns:p14="http://schemas.microsoft.com/office/powerpoint/2010/main" val="3582218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AC6073-32F1-B828-7A61-580108E5C56C}"/>
              </a:ext>
            </a:extLst>
          </p:cNvPr>
          <p:cNvSpPr txBox="1"/>
          <p:nvPr/>
        </p:nvSpPr>
        <p:spPr>
          <a:xfrm>
            <a:off x="348343" y="466394"/>
            <a:ext cx="10863943" cy="5925212"/>
          </a:xfrm>
          <a:prstGeom prst="rect">
            <a:avLst/>
          </a:prstGeom>
          <a:noFill/>
        </p:spPr>
        <p:txBody>
          <a:bodyPr wrap="square">
            <a:spAutoFit/>
          </a:bodyPr>
          <a:lstStyle/>
          <a:p>
            <a:pPr algn="just">
              <a:lnSpc>
                <a:spcPct val="107000"/>
              </a:lnSpc>
              <a:spcAft>
                <a:spcPts val="800"/>
              </a:spcAft>
              <a:buNone/>
            </a:pPr>
            <a:r>
              <a:rPr lang="en-US" sz="18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1881 Ahmet Midhat Efendi</a:t>
            </a:r>
            <a:r>
              <a:rPr lang="en-US" sz="18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Hen</a:t>
            </a:r>
            <a:r>
              <a:rPr lang="tr-TR" sz="18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ü</a:t>
            </a:r>
            <a:r>
              <a:rPr lang="en-US" sz="18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z 17 Ya</a:t>
            </a:r>
            <a:r>
              <a:rPr lang="tr-TR" sz="18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şı</a:t>
            </a:r>
            <a:r>
              <a:rPr lang="en-US" sz="1800" b="1" i="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nda</a:t>
            </a:r>
            <a:r>
              <a:rPr lang="en-US" sz="105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CY" sz="16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CY"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Times New Roman" panose="02020603050405020304" pitchFamily="18" charset="0"/>
                <a:cs typeface="Times New Roman" panose="02020603050405020304" pitchFamily="18" charset="0"/>
              </a:rPr>
              <a:t>[…]Bu karıların birisi Rum diğeri Ermeni olarak  yekdiğerinin  lisanları bilmedikleri  cihetle Türkçe  konuşuyorlardır. Sözlerinin iptidası Ermeni karısının   o gece iki müşteriyi   idare etmiş olduğuna dair  idüğini  Ahmet Edendi muhaverenin bekiyesinden anladı.[…]Ahmet Efendi, bu yerlerin murdarlığını bir kat daha arttırmak üzere şöyle  iki adamı birden iğfal eylemek ihtimalini  henüz  tahayyül bile etmemiş olduğundan, karının  bu sözlerine şaşmıştı. Hâlbuki Rum karısı  dahi Ermeni karısının  bu sözlerine  beyân-ı hayretle  «Kız Agavni ! (Nuri Saglam,  Kâzım Yetis &amp; Fatih Andı, 2000:33-34)</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b="1" u="none" strike="noStrike" dirty="0">
                <a:solidFill>
                  <a:srgbClr val="000000"/>
                </a:solidFill>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Times New Roman" panose="02020603050405020304" pitchFamily="18" charset="0"/>
                <a:cs typeface="Times New Roman" panose="02020603050405020304" pitchFamily="18" charset="0"/>
              </a:rPr>
              <a:t>[…]-O hâller çok! Hangi biri  söylenir? Bu geceyi sabah etsek yine yetmez. Meselâ en çok vakitler vaki olur ki bizim  en  ziyade hoşlandığımız, sevdiğimiz adamlar bizi en ziyade  sevenler değildir. Bizi en  ziyade sevenleri  ise biz sevmeyiz. Meselâ  arkadaşınızın karısı olan  Agavni yok mu ? İşte o bir Ermeni’ yi  sever. Herif  dahi onu sever. Fakat herifin iki cebinde beş para yok ki kalksınlar buradan çıksınlar da bir yerde daimî olarak birleşsinler. Herif hamallık etmeye razı ise de Agavni pek kirli bir karıdır. Bir kere beraber bunu  söyleşirken bana dedi ki «Burada beylerle, efendilerle sohbet etmeye, paralar kazanmaya alışmış olduğum hâlde nasıl olur ki Artin ile gidip aç ve çıplak  kalmağa razı  olayım» Sevgi iki taraftan  olur. Hem de kuruya sevgi de karın  doyurmaz. İnsanın sırtı ruba ister.(Nuri Saglam,  Kâzım Yetis &amp; Fatih Andı, 2000:68)</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l-CY"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343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Jöntürk (Ahmet Mithat Efendi ) Fiyatı ...">
            <a:extLst>
              <a:ext uri="{FF2B5EF4-FFF2-40B4-BE49-F238E27FC236}">
                <a16:creationId xmlns:a16="http://schemas.microsoft.com/office/drawing/2014/main" id="{4FF8683A-A4C6-7B4D-A8C4-0BAC2397DA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869" y="424543"/>
            <a:ext cx="5070701" cy="575179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Jöntürk (Ahmet Mithat Efendi ) Fiyatı ...">
            <a:extLst>
              <a:ext uri="{FF2B5EF4-FFF2-40B4-BE49-F238E27FC236}">
                <a16:creationId xmlns:a16="http://schemas.microsoft.com/office/drawing/2014/main" id="{7CE9FAAF-F1AF-8E04-E453-B76A3CDB6A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199" y="424542"/>
            <a:ext cx="5606143" cy="57517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8609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5E05FD-4E52-9876-32C4-1AF41F41DD5F}"/>
              </a:ext>
            </a:extLst>
          </p:cNvPr>
          <p:cNvSpPr txBox="1"/>
          <p:nvPr/>
        </p:nvSpPr>
        <p:spPr>
          <a:xfrm>
            <a:off x="424542" y="695732"/>
            <a:ext cx="10668000" cy="4933530"/>
          </a:xfrm>
          <a:prstGeom prst="rect">
            <a:avLst/>
          </a:prstGeom>
          <a:noFill/>
        </p:spPr>
        <p:txBody>
          <a:bodyPr wrap="square">
            <a:spAutoFit/>
          </a:bodyPr>
          <a:lstStyle/>
          <a:p>
            <a:pPr algn="just">
              <a:lnSpc>
                <a:spcPct val="107000"/>
              </a:lnSpc>
              <a:spcAft>
                <a:spcPts val="800"/>
              </a:spcAft>
              <a:buNone/>
            </a:pPr>
            <a:r>
              <a:rPr lang="en-US" sz="18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1910 Ahmet </a:t>
            </a:r>
            <a:r>
              <a:rPr lang="tr-TR" sz="18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Mithat Efendi  </a:t>
            </a:r>
            <a:r>
              <a:rPr lang="en-US" sz="18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JÖN TÜRK </a:t>
            </a:r>
            <a:r>
              <a:rPr lang="en-US" sz="105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endParaRPr lang="el-CY" sz="16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strike="noStrik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CY"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strike="noStrik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CY"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dirty="0">
                <a:solidFill>
                  <a:srgbClr val="000000"/>
                </a:solidFill>
                <a:effectLst/>
                <a:ea typeface="Calibri" panose="020F0502020204030204" pitchFamily="34" charset="0"/>
                <a:cs typeface="Times New Roman" panose="02020603050405020304" pitchFamily="18" charset="0"/>
              </a:rPr>
              <a:t>[…] " Sezayıdil hanım  ile  Ceylan  hanım  bundan iki buçuk, üç  hafta mukaddem Üsküdar’ a iki üç  saat mesafede kain paşa  köyüne gitmişler idi. Ceylan’ ın müddeti yaklaştığı  için  eşden  dosttan  kimsenin  haberi olmaksızın  Ceylan’ ı  yükünden  kurtarmak  için  bu tedbir kullanılmıştır. Kazım bey dairesinden… hem de birisi  eski  dairesi  ve diğeri  Feyzullah  efendi namında  bir  büyük  adamın yeni  daire  olmak üzere  iki dairesinden   ayrılmayacağı için   evinde kalıp ve  Despina ile Kiryaku dahi efendiden  ayrılmayıp Ceylan yalnız validesiyle  Paşa  köyüne  gitmiş idi. Bu Paşa köyü, altı yüz haneli adeta kasaba kadar bir  köy  olup eski Rum  ebelerinden birçoğu  orada vardır. Bunlar Rumdurlar ama Rumca bilmezler. An- asıl bir paşanın  çiftliği olup Bulgar amele ve yanaşmalara Rumlar kız vermedikleri için  Alemdağı’ndaki Ermeni köyünden  birkaç kız ile izdivaç etmişler ve köy  ahalisi bunlardan türemişlerdir ki Bulgar ve Ermeni  kanlarından hasıl  olan  evladın  lisanları  da zaten analarının  babalarının  müştereken  mütekellim  oldukları Türkçe olmuşdur."</a:t>
            </a:r>
            <a:r>
              <a:rPr lang="tr-TR" sz="1800" dirty="0">
                <a:solidFill>
                  <a:srgbClr val="000000"/>
                </a:solidFill>
                <a:effectLst/>
                <a:ea typeface="Times New Roman" panose="02020603050405020304" pitchFamily="18" charset="0"/>
                <a:cs typeface="Times New Roman" panose="02020603050405020304" pitchFamily="18" charset="0"/>
              </a:rPr>
              <a:t>(Murat Belge, 1995:277)</a:t>
            </a:r>
            <a:endParaRPr lang="el-CY" sz="16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b="1" strike="noStrike" dirty="0">
                <a:solidFill>
                  <a:srgbClr val="000000"/>
                </a:solidFill>
                <a:effectLst/>
                <a:ea typeface="Calibri" panose="020F0502020204030204" pitchFamily="34" charset="0"/>
                <a:cs typeface="Times New Roman" panose="02020603050405020304" pitchFamily="18" charset="0"/>
              </a:rPr>
              <a:t> </a:t>
            </a:r>
            <a:endParaRPr lang="el-CY" sz="1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2943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3" name="Rectangle 4102">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574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5" name="Rectangle 4104">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Εικόνα 1">
            <a:extLst>
              <a:ext uri="{FF2B5EF4-FFF2-40B4-BE49-F238E27FC236}">
                <a16:creationId xmlns:a16="http://schemas.microsoft.com/office/drawing/2014/main" id="{64032955-7413-D7D7-80F4-FC6766986BFC}"/>
              </a:ext>
            </a:extLst>
          </p:cNvPr>
          <p:cNvPicPr>
            <a:picLocks noChangeAspect="1"/>
          </p:cNvPicPr>
          <p:nvPr/>
        </p:nvPicPr>
        <p:blipFill>
          <a:blip r:embed="rId2"/>
          <a:stretch>
            <a:fillRect/>
          </a:stretch>
        </p:blipFill>
        <p:spPr>
          <a:xfrm>
            <a:off x="7201600" y="643467"/>
            <a:ext cx="3568654" cy="5571066"/>
          </a:xfrm>
          <a:prstGeom prst="rect">
            <a:avLst/>
          </a:prstGeom>
        </p:spPr>
      </p:pic>
      <p:sp>
        <p:nvSpPr>
          <p:cNvPr id="4107" name="Rectangle 4106">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Kaderin Cilvesi – Ayrıntı Yayın Grubu">
            <a:extLst>
              <a:ext uri="{FF2B5EF4-FFF2-40B4-BE49-F238E27FC236}">
                <a16:creationId xmlns:a16="http://schemas.microsoft.com/office/drawing/2014/main" id="{911D80C1-6E2B-72C3-34E7-EA247C1A2B8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52426" y="643467"/>
            <a:ext cx="3707291" cy="5571066"/>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üseyin Rahmi Gürpınar - Vikipedi">
            <a:extLst>
              <a:ext uri="{FF2B5EF4-FFF2-40B4-BE49-F238E27FC236}">
                <a16:creationId xmlns:a16="http://schemas.microsoft.com/office/drawing/2014/main" id="{2B185773-64FB-0757-0528-60FAFC8F93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14925" y="2266950"/>
            <a:ext cx="1962150" cy="2324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41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60A07E-794F-5510-8A8A-6CF200311117}"/>
              </a:ext>
            </a:extLst>
          </p:cNvPr>
          <p:cNvSpPr txBox="1"/>
          <p:nvPr/>
        </p:nvSpPr>
        <p:spPr>
          <a:xfrm>
            <a:off x="457200" y="905635"/>
            <a:ext cx="10755085" cy="4545988"/>
          </a:xfrm>
          <a:prstGeom prst="rect">
            <a:avLst/>
          </a:prstGeom>
          <a:noFill/>
        </p:spPr>
        <p:txBody>
          <a:bodyPr wrap="square">
            <a:spAutoFit/>
          </a:bodyPr>
          <a:lstStyle/>
          <a:p>
            <a:pPr algn="just">
              <a:lnSpc>
                <a:spcPct val="107000"/>
              </a:lnSpc>
              <a:spcAft>
                <a:spcPts val="800"/>
              </a:spcAft>
              <a:buNone/>
            </a:pPr>
            <a:r>
              <a:rPr lang="tr-TR" sz="1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1912 Hüseyin Rahmi </a:t>
            </a:r>
            <a:r>
              <a:rPr lang="en-US" sz="1800" b="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Gürpınar</a:t>
            </a:r>
            <a:r>
              <a:rPr lang="tr-TR" sz="18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 </a:t>
            </a:r>
            <a:r>
              <a:rPr lang="tr-TR" sz="18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Kaderin cilvesi</a:t>
            </a:r>
            <a:r>
              <a:rPr lang="en-US" sz="105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endParaRPr lang="el-CY" sz="16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tr-TR" sz="1800" i="1" dirty="0">
                <a:effectLst/>
                <a:latin typeface="Calibri" panose="020F0502020204030204" pitchFamily="34" charset="0"/>
                <a:ea typeface="Calibri" panose="020F0502020204030204" pitchFamily="34" charset="0"/>
                <a:cs typeface="Times New Roman" panose="02020603050405020304" pitchFamily="18" charset="0"/>
              </a:rPr>
              <a:t> </a:t>
            </a:r>
            <a:endParaRPr lang="el-CY"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Calibri" panose="020F0502020204030204" pitchFamily="34" charset="0"/>
                <a:cs typeface="Times New Roman" panose="02020603050405020304" pitchFamily="18" charset="0"/>
              </a:rPr>
              <a:t>[…]Orta  yaşlı, kıvırcık saçlı bir gözü  boncuktan, tek gözlü  bir  Rum  hizmetçileri var : Eleni…  Bir  kerhane   emeklisi … Aşağı  yukarı  koşan  hamarat bir  karı. Bir  delikanlı  Ermeni  uşak :  Vortik ….  Bu  kârevinin  değirmenini ikisi  çeviriyorlar. Karının  kart, oğlanın  genç olmasına rağmen  aralarında sıcak  bir  uyuşma var. Vortik  dedikçe Eleni’ nin  tek  gözü  süzülür,  içi titrer. Kaynanam mutfakta birkaç defa ikisi  fena durumda görmüş.(Hüseyin Rahmi Gürpınar,1988:187)</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effectLst/>
                <a:ea typeface="Calibri" panose="020F0502020204030204" pitchFamily="34" charset="0"/>
                <a:cs typeface="Times New Roman" panose="02020603050405020304" pitchFamily="18" charset="0"/>
              </a:rPr>
              <a:t>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Calibri" panose="020F0502020204030204" pitchFamily="34" charset="0"/>
                <a:cs typeface="Times New Roman" panose="02020603050405020304" pitchFamily="18" charset="0"/>
              </a:rPr>
              <a:t>[</a:t>
            </a:r>
            <a:r>
              <a:rPr lang="en-US" dirty="0">
                <a:solidFill>
                  <a:srgbClr val="000000"/>
                </a:solidFill>
                <a:effectLst/>
                <a:ea typeface="Calibri" panose="020F0502020204030204" pitchFamily="34" charset="0"/>
                <a:cs typeface="Times New Roman" panose="02020603050405020304" pitchFamily="18" charset="0"/>
              </a:rPr>
              <a:t>…</a:t>
            </a:r>
            <a:r>
              <a:rPr lang="tr-TR" dirty="0">
                <a:solidFill>
                  <a:srgbClr val="000000"/>
                </a:solidFill>
                <a:effectLst/>
                <a:ea typeface="Calibri" panose="020F0502020204030204" pitchFamily="34" charset="0"/>
                <a:cs typeface="Times New Roman" panose="02020603050405020304" pitchFamily="18" charset="0"/>
              </a:rPr>
              <a:t>]Bu herif  bir Ermeni  ebe  imiş. Aman  ne  meşe yarması  korkunç  bir   ebe. Çocuk doğmak değil, sözüm  meclisten dışarı, insanın  çişi gelse bunun  suratını görünce geri kaçar.</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Calibri" panose="020F0502020204030204" pitchFamily="34" charset="0"/>
                <a:cs typeface="Times New Roman" panose="02020603050405020304" pitchFamily="18" charset="0"/>
              </a:rPr>
              <a:t>Telâstan  dili dolaşarak  Vortik : </a:t>
            </a:r>
            <a:endParaRPr lang="el-CY"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dirty="0">
                <a:solidFill>
                  <a:srgbClr val="000000"/>
                </a:solidFill>
                <a:effectLst/>
                <a:ea typeface="Calibri" panose="020F0502020204030204" pitchFamily="34" charset="0"/>
                <a:cs typeface="Times New Roman" panose="02020603050405020304" pitchFamily="18" charset="0"/>
              </a:rPr>
              <a:t>-Efendim,  mösyön Lo  doktoru  devletli hanelerinde  bulamadım. Genç  hizmetçi Miryam’ ı duldum.(Hüseyin Rahmi Gürpınar,1988: 206)</a:t>
            </a:r>
            <a:endParaRPr lang="el-CY"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7290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9" name="Rectangle 5128">
            <a:extLst>
              <a:ext uri="{FF2B5EF4-FFF2-40B4-BE49-F238E27FC236}">
                <a16:creationId xmlns:a16="http://schemas.microsoft.com/office/drawing/2014/main" id="{0205D939-00C4-4F2E-9797-3170DD040D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1" name="Rectangle 5130">
            <a:extLst>
              <a:ext uri="{FF2B5EF4-FFF2-40B4-BE49-F238E27FC236}">
                <a16:creationId xmlns:a16="http://schemas.microsoft.com/office/drawing/2014/main" id="{38EE4E44-1403-472B-8C01-D354CB8F5A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4" name="Picture 4" descr="Refik Halit Karay - Vikipedi">
            <a:extLst>
              <a:ext uri="{FF2B5EF4-FFF2-40B4-BE49-F238E27FC236}">
                <a16:creationId xmlns:a16="http://schemas.microsoft.com/office/drawing/2014/main" id="{C2C2CB99-8F7C-9612-71CC-E2FFCB54E4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1039" r="1" b="17606"/>
          <a:stretch>
            <a:fillRect/>
          </a:stretch>
        </p:blipFill>
        <p:spPr bwMode="auto">
          <a:xfrm>
            <a:off x="6421035"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
        <p:nvSpPr>
          <p:cNvPr id="5133" name="Rectangle 5132">
            <a:extLst>
              <a:ext uri="{FF2B5EF4-FFF2-40B4-BE49-F238E27FC236}">
                <a16:creationId xmlns:a16="http://schemas.microsoft.com/office/drawing/2014/main" id="{583CCE40-4C5F-42D3-86D9-7892AD1E9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İstanbul'un Bir Yüzü (Refik Halid Karay ...">
            <a:extLst>
              <a:ext uri="{FF2B5EF4-FFF2-40B4-BE49-F238E27FC236}">
                <a16:creationId xmlns:a16="http://schemas.microsoft.com/office/drawing/2014/main" id="{3407CD16-885D-7F19-455E-4A75CE2B6F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10531" r="-2" b="14929"/>
          <a:stretch>
            <a:fillRect/>
          </a:stretch>
        </p:blipFill>
        <p:spPr bwMode="auto">
          <a:xfrm>
            <a:off x="641180"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704291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76</TotalTime>
  <Words>3214</Words>
  <Application>Microsoft Office PowerPoint</Application>
  <PresentationFormat>Ευρεία οθόνη</PresentationFormat>
  <Paragraphs>138</Paragraphs>
  <Slides>36</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36</vt:i4>
      </vt:variant>
    </vt:vector>
  </HeadingPairs>
  <TitlesOfParts>
    <vt:vector size="42" baseType="lpstr">
      <vt:lpstr>Aptos</vt:lpstr>
      <vt:lpstr>Aptos Display</vt:lpstr>
      <vt:lpstr>Arial</vt:lpstr>
      <vt:lpstr>Calibri</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ΕΛΕΝΗ ΧΑΡΑΛΑΜΠΟΥΣ</dc:creator>
  <cp:lastModifiedBy>ΕΛΕΝΗ ΧΑΡΑΛΑΜΠΟΥΣ</cp:lastModifiedBy>
  <cp:revision>22</cp:revision>
  <dcterms:created xsi:type="dcterms:W3CDTF">2026-01-01T14:27:50Z</dcterms:created>
  <dcterms:modified xsi:type="dcterms:W3CDTF">2026-01-01T17:18:17Z</dcterms:modified>
</cp:coreProperties>
</file>