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08" r:id="rId2"/>
    <p:sldId id="450" r:id="rId3"/>
    <p:sldId id="451" r:id="rId4"/>
    <p:sldId id="487" r:id="rId5"/>
    <p:sldId id="278" r:id="rId6"/>
    <p:sldId id="488" r:id="rId7"/>
    <p:sldId id="489" r:id="rId8"/>
    <p:sldId id="369" r:id="rId9"/>
    <p:sldId id="502" r:id="rId10"/>
    <p:sldId id="490" r:id="rId11"/>
    <p:sldId id="512" r:id="rId12"/>
    <p:sldId id="492" r:id="rId13"/>
    <p:sldId id="503" r:id="rId14"/>
    <p:sldId id="504" r:id="rId15"/>
    <p:sldId id="491" r:id="rId16"/>
    <p:sldId id="505" r:id="rId17"/>
    <p:sldId id="497" r:id="rId18"/>
    <p:sldId id="532" r:id="rId19"/>
    <p:sldId id="493" r:id="rId20"/>
    <p:sldId id="533" r:id="rId21"/>
    <p:sldId id="507" r:id="rId22"/>
    <p:sldId id="534" r:id="rId23"/>
    <p:sldId id="494" r:id="rId24"/>
    <p:sldId id="535" r:id="rId25"/>
    <p:sldId id="513" r:id="rId26"/>
    <p:sldId id="495" r:id="rId27"/>
    <p:sldId id="496" r:id="rId28"/>
    <p:sldId id="374" r:id="rId29"/>
    <p:sldId id="536" r:id="rId30"/>
    <p:sldId id="537" r:id="rId31"/>
    <p:sldId id="514" r:id="rId32"/>
    <p:sldId id="500" r:id="rId33"/>
    <p:sldId id="440" r:id="rId34"/>
    <p:sldId id="511" r:id="rId35"/>
    <p:sldId id="538" r:id="rId36"/>
    <p:sldId id="539" r:id="rId37"/>
    <p:sldId id="531" r:id="rId38"/>
    <p:sldId id="499" r:id="rId39"/>
    <p:sldId id="508" r:id="rId40"/>
    <p:sldId id="509" r:id="rId41"/>
    <p:sldId id="498" r:id="rId42"/>
    <p:sldId id="540" r:id="rId43"/>
    <p:sldId id="530" r:id="rId44"/>
    <p:sldId id="52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Φύλλο1!$A$2:$A$77</cx:f>
        <cx:lvl ptCount="76" formatCode="General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title pos="t" align="ctr" overlay="0">
      <cx:tx>
        <cx:txData>
          <cx:v>Μεταφορικά Μέσα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l-GR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Μεταφορικά Μέσα</a:t>
          </a:r>
        </a:p>
      </cx:txPr>
    </cx:title>
    <cx:plotArea>
      <cx:plotAreaRegion>
        <cx:series layoutId="clusteredColumn" uniqueId="{08AA03A7-D94F-45A6-A95A-7D977BEE69E0}">
          <cx:tx>
            <cx:txData>
              <cx:f>Φύλλο1!$A$1</cx:f>
              <cx:v>Σειρά1</cx:v>
            </cx:txData>
          </cx:tx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90383-CBB8-4841-805C-C008095985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15E08-B340-4AB7-8B1C-902226F68C38}">
      <dgm:prSet/>
      <dgm:spPr/>
      <dgm:t>
        <a:bodyPr/>
        <a:lstStyle/>
        <a:p>
          <a:r>
            <a:rPr lang="el-GR" dirty="0"/>
            <a:t>Θα ταξιδέψω</a:t>
          </a:r>
          <a:endParaRPr lang="en-US" dirty="0"/>
        </a:p>
      </dgm:t>
    </dgm:pt>
    <dgm:pt modelId="{DFD0A179-6E98-4C77-913F-946095D7DECE}" type="parTrans" cxnId="{759ECE96-CB44-41D6-975C-E1391EB5D2A6}">
      <dgm:prSet/>
      <dgm:spPr/>
      <dgm:t>
        <a:bodyPr/>
        <a:lstStyle/>
        <a:p>
          <a:endParaRPr lang="en-US"/>
        </a:p>
      </dgm:t>
    </dgm:pt>
    <dgm:pt modelId="{A14D4333-E88E-4C6D-8906-7EAE243082AB}" type="sibTrans" cxnId="{759ECE96-CB44-41D6-975C-E1391EB5D2A6}">
      <dgm:prSet/>
      <dgm:spPr/>
      <dgm:t>
        <a:bodyPr/>
        <a:lstStyle/>
        <a:p>
          <a:endParaRPr lang="en-US"/>
        </a:p>
      </dgm:t>
    </dgm:pt>
    <dgm:pt modelId="{191F493B-AF8C-40D8-9583-BC5DE98E1108}">
      <dgm:prSet/>
      <dgm:spPr/>
      <dgm:t>
        <a:bodyPr/>
        <a:lstStyle/>
        <a:p>
          <a:r>
            <a:rPr lang="el-GR" dirty="0"/>
            <a:t>Θα κλείσω εισιτήριο</a:t>
          </a:r>
          <a:endParaRPr lang="en-US" dirty="0"/>
        </a:p>
      </dgm:t>
    </dgm:pt>
    <dgm:pt modelId="{E49DDFCE-7229-42AF-8A85-2BA8CEEC6D87}" type="parTrans" cxnId="{8847E26E-9923-49DC-B7FD-9CC98BA47921}">
      <dgm:prSet/>
      <dgm:spPr/>
      <dgm:t>
        <a:bodyPr/>
        <a:lstStyle/>
        <a:p>
          <a:endParaRPr lang="en-US"/>
        </a:p>
      </dgm:t>
    </dgm:pt>
    <dgm:pt modelId="{CFBE5CAB-46D4-4304-83A7-B220BF485194}" type="sibTrans" cxnId="{8847E26E-9923-49DC-B7FD-9CC98BA47921}">
      <dgm:prSet/>
      <dgm:spPr/>
      <dgm:t>
        <a:bodyPr/>
        <a:lstStyle/>
        <a:p>
          <a:endParaRPr lang="en-US"/>
        </a:p>
      </dgm:t>
    </dgm:pt>
    <dgm:pt modelId="{C6EE18B2-255E-4119-94A1-40C83BB8AB05}">
      <dgm:prSet/>
      <dgm:spPr/>
      <dgm:t>
        <a:bodyPr/>
        <a:lstStyle/>
        <a:p>
          <a:r>
            <a:rPr lang="el-GR" dirty="0"/>
            <a:t>Θα κολυμπήσω</a:t>
          </a:r>
          <a:endParaRPr lang="en-US" dirty="0"/>
        </a:p>
      </dgm:t>
    </dgm:pt>
    <dgm:pt modelId="{61AC6ED2-B918-4D0E-AA18-5D038F5762AF}" type="parTrans" cxnId="{4E6780FE-E2CA-4191-9E28-71C22A1F5DF3}">
      <dgm:prSet/>
      <dgm:spPr/>
      <dgm:t>
        <a:bodyPr/>
        <a:lstStyle/>
        <a:p>
          <a:endParaRPr lang="en-US"/>
        </a:p>
      </dgm:t>
    </dgm:pt>
    <dgm:pt modelId="{079674CB-CE68-43A7-A81E-5D8F86088BD9}" type="sibTrans" cxnId="{4E6780FE-E2CA-4191-9E28-71C22A1F5DF3}">
      <dgm:prSet/>
      <dgm:spPr/>
      <dgm:t>
        <a:bodyPr/>
        <a:lstStyle/>
        <a:p>
          <a:endParaRPr lang="en-US"/>
        </a:p>
      </dgm:t>
    </dgm:pt>
    <dgm:pt modelId="{66223499-8650-429D-B710-1EA8EE572217}">
      <dgm:prSet/>
      <dgm:spPr/>
      <dgm:t>
        <a:bodyPr/>
        <a:lstStyle/>
        <a:p>
          <a:r>
            <a:rPr lang="el-GR" dirty="0"/>
            <a:t>Θα δω έναν ποδοσφαιρικό αγώνα</a:t>
          </a:r>
          <a:endParaRPr lang="en-US" dirty="0"/>
        </a:p>
      </dgm:t>
    </dgm:pt>
    <dgm:pt modelId="{70D1FFFA-8CA6-4985-8370-F52A80B13C0D}" type="parTrans" cxnId="{36AF3C2C-4D38-4517-B6B4-2BBB3C30BC9A}">
      <dgm:prSet/>
      <dgm:spPr/>
      <dgm:t>
        <a:bodyPr/>
        <a:lstStyle/>
        <a:p>
          <a:endParaRPr lang="en-US"/>
        </a:p>
      </dgm:t>
    </dgm:pt>
    <dgm:pt modelId="{862532C5-314B-4C42-B1F7-1A1CDA8B3C37}" type="sibTrans" cxnId="{36AF3C2C-4D38-4517-B6B4-2BBB3C30BC9A}">
      <dgm:prSet/>
      <dgm:spPr/>
      <dgm:t>
        <a:bodyPr/>
        <a:lstStyle/>
        <a:p>
          <a:endParaRPr lang="en-US"/>
        </a:p>
      </dgm:t>
    </dgm:pt>
    <dgm:pt modelId="{902CEEB0-BF75-4B4E-AFE1-61E75039D97A}">
      <dgm:prSet/>
      <dgm:spPr/>
      <dgm:t>
        <a:bodyPr/>
        <a:lstStyle/>
        <a:p>
          <a:r>
            <a:rPr lang="el-GR" dirty="0"/>
            <a:t>Θα πάω στο βουνό</a:t>
          </a:r>
          <a:endParaRPr lang="en-US" dirty="0"/>
        </a:p>
      </dgm:t>
    </dgm:pt>
    <dgm:pt modelId="{551E4937-52F2-469D-BA00-96060AB1D9C9}" type="parTrans" cxnId="{0DFDBFFD-15E3-456C-9D0F-990D6B87FE8D}">
      <dgm:prSet/>
      <dgm:spPr/>
      <dgm:t>
        <a:bodyPr/>
        <a:lstStyle/>
        <a:p>
          <a:endParaRPr lang="en-US"/>
        </a:p>
      </dgm:t>
    </dgm:pt>
    <dgm:pt modelId="{F9558FE6-674F-412F-9F9D-E4B1C86FE196}" type="sibTrans" cxnId="{0DFDBFFD-15E3-456C-9D0F-990D6B87FE8D}">
      <dgm:prSet/>
      <dgm:spPr/>
      <dgm:t>
        <a:bodyPr/>
        <a:lstStyle/>
        <a:p>
          <a:endParaRPr lang="en-US"/>
        </a:p>
      </dgm:t>
    </dgm:pt>
    <dgm:pt modelId="{7B009694-A0FC-413D-826C-B030B5A6CEC1}" type="pres">
      <dgm:prSet presAssocID="{6D990383-CBB8-4841-805C-C008095985BE}" presName="diagram" presStyleCnt="0">
        <dgm:presLayoutVars>
          <dgm:dir/>
          <dgm:resizeHandles val="exact"/>
        </dgm:presLayoutVars>
      </dgm:prSet>
      <dgm:spPr/>
    </dgm:pt>
    <dgm:pt modelId="{9B7757EE-CCF1-4309-B047-A6BA29549547}" type="pres">
      <dgm:prSet presAssocID="{91815E08-B340-4AB7-8B1C-902226F68C38}" presName="node" presStyleLbl="node1" presStyleIdx="0" presStyleCnt="5" custLinFactX="8260" custLinFactNeighborX="100000" custLinFactNeighborY="-209">
        <dgm:presLayoutVars>
          <dgm:bulletEnabled val="1"/>
        </dgm:presLayoutVars>
      </dgm:prSet>
      <dgm:spPr/>
    </dgm:pt>
    <dgm:pt modelId="{253ACC17-65DE-4BF6-A066-A541CB934B1D}" type="pres">
      <dgm:prSet presAssocID="{A14D4333-E88E-4C6D-8906-7EAE243082AB}" presName="sibTrans" presStyleCnt="0"/>
      <dgm:spPr/>
    </dgm:pt>
    <dgm:pt modelId="{8F17B949-28E6-4194-9CD7-B9AEB6550BB2}" type="pres">
      <dgm:prSet presAssocID="{191F493B-AF8C-40D8-9583-BC5DE98E1108}" presName="node" presStyleLbl="node1" presStyleIdx="1" presStyleCnt="5" custLinFactX="-4886" custLinFactNeighborX="-100000" custLinFactNeighborY="1300">
        <dgm:presLayoutVars>
          <dgm:bulletEnabled val="1"/>
        </dgm:presLayoutVars>
      </dgm:prSet>
      <dgm:spPr/>
    </dgm:pt>
    <dgm:pt modelId="{1E507A0E-9626-4088-BFE6-06F1EEA0D3E3}" type="pres">
      <dgm:prSet presAssocID="{CFBE5CAB-46D4-4304-83A7-B220BF485194}" presName="sibTrans" presStyleCnt="0"/>
      <dgm:spPr/>
    </dgm:pt>
    <dgm:pt modelId="{1933928F-A5AA-4A7C-A315-A9D0220246D8}" type="pres">
      <dgm:prSet presAssocID="{C6EE18B2-255E-4119-94A1-40C83BB8AB05}" presName="node" presStyleLbl="node1" presStyleIdx="2" presStyleCnt="5">
        <dgm:presLayoutVars>
          <dgm:bulletEnabled val="1"/>
        </dgm:presLayoutVars>
      </dgm:prSet>
      <dgm:spPr/>
    </dgm:pt>
    <dgm:pt modelId="{012BDCDC-0273-4641-99C2-6510F2FB0355}" type="pres">
      <dgm:prSet presAssocID="{079674CB-CE68-43A7-A81E-5D8F86088BD9}" presName="sibTrans" presStyleCnt="0"/>
      <dgm:spPr/>
    </dgm:pt>
    <dgm:pt modelId="{AC987528-AE0D-4CA6-80FE-C7DB78AFC123}" type="pres">
      <dgm:prSet presAssocID="{66223499-8650-429D-B710-1EA8EE572217}" presName="node" presStyleLbl="node1" presStyleIdx="3" presStyleCnt="5">
        <dgm:presLayoutVars>
          <dgm:bulletEnabled val="1"/>
        </dgm:presLayoutVars>
      </dgm:prSet>
      <dgm:spPr/>
    </dgm:pt>
    <dgm:pt modelId="{882AE808-017E-4DAF-BA2E-0EDA39A3E52F}" type="pres">
      <dgm:prSet presAssocID="{862532C5-314B-4C42-B1F7-1A1CDA8B3C37}" presName="sibTrans" presStyleCnt="0"/>
      <dgm:spPr/>
    </dgm:pt>
    <dgm:pt modelId="{DFFEF926-992C-4DB1-AF67-264C7A2468D8}" type="pres">
      <dgm:prSet presAssocID="{902CEEB0-BF75-4B4E-AFE1-61E75039D97A}" presName="node" presStyleLbl="node1" presStyleIdx="4" presStyleCnt="5">
        <dgm:presLayoutVars>
          <dgm:bulletEnabled val="1"/>
        </dgm:presLayoutVars>
      </dgm:prSet>
      <dgm:spPr/>
    </dgm:pt>
  </dgm:ptLst>
  <dgm:cxnLst>
    <dgm:cxn modelId="{50AB7D1D-C55C-48AB-A978-CF30C6AE0CE0}" type="presOf" srcId="{C6EE18B2-255E-4119-94A1-40C83BB8AB05}" destId="{1933928F-A5AA-4A7C-A315-A9D0220246D8}" srcOrd="0" destOrd="0" presId="urn:microsoft.com/office/officeart/2005/8/layout/default"/>
    <dgm:cxn modelId="{0C349427-C273-4AC4-9C92-52ACA36EC877}" type="presOf" srcId="{66223499-8650-429D-B710-1EA8EE572217}" destId="{AC987528-AE0D-4CA6-80FE-C7DB78AFC123}" srcOrd="0" destOrd="0" presId="urn:microsoft.com/office/officeart/2005/8/layout/default"/>
    <dgm:cxn modelId="{36AF3C2C-4D38-4517-B6B4-2BBB3C30BC9A}" srcId="{6D990383-CBB8-4841-805C-C008095985BE}" destId="{66223499-8650-429D-B710-1EA8EE572217}" srcOrd="3" destOrd="0" parTransId="{70D1FFFA-8CA6-4985-8370-F52A80B13C0D}" sibTransId="{862532C5-314B-4C42-B1F7-1A1CDA8B3C37}"/>
    <dgm:cxn modelId="{8847E26E-9923-49DC-B7FD-9CC98BA47921}" srcId="{6D990383-CBB8-4841-805C-C008095985BE}" destId="{191F493B-AF8C-40D8-9583-BC5DE98E1108}" srcOrd="1" destOrd="0" parTransId="{E49DDFCE-7229-42AF-8A85-2BA8CEEC6D87}" sibTransId="{CFBE5CAB-46D4-4304-83A7-B220BF485194}"/>
    <dgm:cxn modelId="{D30E9E54-A5D1-444D-BB53-09A19EFEC515}" type="presOf" srcId="{902CEEB0-BF75-4B4E-AFE1-61E75039D97A}" destId="{DFFEF926-992C-4DB1-AF67-264C7A2468D8}" srcOrd="0" destOrd="0" presId="urn:microsoft.com/office/officeart/2005/8/layout/default"/>
    <dgm:cxn modelId="{876AC393-09CE-4F49-980B-C7C709E22C15}" type="presOf" srcId="{91815E08-B340-4AB7-8B1C-902226F68C38}" destId="{9B7757EE-CCF1-4309-B047-A6BA29549547}" srcOrd="0" destOrd="0" presId="urn:microsoft.com/office/officeart/2005/8/layout/default"/>
    <dgm:cxn modelId="{759ECE96-CB44-41D6-975C-E1391EB5D2A6}" srcId="{6D990383-CBB8-4841-805C-C008095985BE}" destId="{91815E08-B340-4AB7-8B1C-902226F68C38}" srcOrd="0" destOrd="0" parTransId="{DFD0A179-6E98-4C77-913F-946095D7DECE}" sibTransId="{A14D4333-E88E-4C6D-8906-7EAE243082AB}"/>
    <dgm:cxn modelId="{840FD5DE-A580-4507-B083-D5D622554AFC}" type="presOf" srcId="{191F493B-AF8C-40D8-9583-BC5DE98E1108}" destId="{8F17B949-28E6-4194-9CD7-B9AEB6550BB2}" srcOrd="0" destOrd="0" presId="urn:microsoft.com/office/officeart/2005/8/layout/default"/>
    <dgm:cxn modelId="{0DFDBFFD-15E3-456C-9D0F-990D6B87FE8D}" srcId="{6D990383-CBB8-4841-805C-C008095985BE}" destId="{902CEEB0-BF75-4B4E-AFE1-61E75039D97A}" srcOrd="4" destOrd="0" parTransId="{551E4937-52F2-469D-BA00-96060AB1D9C9}" sibTransId="{F9558FE6-674F-412F-9F9D-E4B1C86FE196}"/>
    <dgm:cxn modelId="{4E6780FE-E2CA-4191-9E28-71C22A1F5DF3}" srcId="{6D990383-CBB8-4841-805C-C008095985BE}" destId="{C6EE18B2-255E-4119-94A1-40C83BB8AB05}" srcOrd="2" destOrd="0" parTransId="{61AC6ED2-B918-4D0E-AA18-5D038F5762AF}" sibTransId="{079674CB-CE68-43A7-A81E-5D8F86088BD9}"/>
    <dgm:cxn modelId="{083F2DFF-E8A1-486C-B986-B58E16915AB4}" type="presOf" srcId="{6D990383-CBB8-4841-805C-C008095985BE}" destId="{7B009694-A0FC-413D-826C-B030B5A6CEC1}" srcOrd="0" destOrd="0" presId="urn:microsoft.com/office/officeart/2005/8/layout/default"/>
    <dgm:cxn modelId="{15027494-108E-48DD-B627-35F6FAF00A67}" type="presParOf" srcId="{7B009694-A0FC-413D-826C-B030B5A6CEC1}" destId="{9B7757EE-CCF1-4309-B047-A6BA29549547}" srcOrd="0" destOrd="0" presId="urn:microsoft.com/office/officeart/2005/8/layout/default"/>
    <dgm:cxn modelId="{A13CCC75-CA2A-420F-BD19-FB0DD58C89F4}" type="presParOf" srcId="{7B009694-A0FC-413D-826C-B030B5A6CEC1}" destId="{253ACC17-65DE-4BF6-A066-A541CB934B1D}" srcOrd="1" destOrd="0" presId="urn:microsoft.com/office/officeart/2005/8/layout/default"/>
    <dgm:cxn modelId="{AD3C1C48-DDD2-42C8-B597-7932DFDE29C7}" type="presParOf" srcId="{7B009694-A0FC-413D-826C-B030B5A6CEC1}" destId="{8F17B949-28E6-4194-9CD7-B9AEB6550BB2}" srcOrd="2" destOrd="0" presId="urn:microsoft.com/office/officeart/2005/8/layout/default"/>
    <dgm:cxn modelId="{23021D23-2F42-4CC4-B7AA-A789E557DA79}" type="presParOf" srcId="{7B009694-A0FC-413D-826C-B030B5A6CEC1}" destId="{1E507A0E-9626-4088-BFE6-06F1EEA0D3E3}" srcOrd="3" destOrd="0" presId="urn:microsoft.com/office/officeart/2005/8/layout/default"/>
    <dgm:cxn modelId="{EE63439F-2520-488B-BA47-06907676D557}" type="presParOf" srcId="{7B009694-A0FC-413D-826C-B030B5A6CEC1}" destId="{1933928F-A5AA-4A7C-A315-A9D0220246D8}" srcOrd="4" destOrd="0" presId="urn:microsoft.com/office/officeart/2005/8/layout/default"/>
    <dgm:cxn modelId="{D31A6E75-63CE-46DF-A8CC-27A0BC17ECDE}" type="presParOf" srcId="{7B009694-A0FC-413D-826C-B030B5A6CEC1}" destId="{012BDCDC-0273-4641-99C2-6510F2FB0355}" srcOrd="5" destOrd="0" presId="urn:microsoft.com/office/officeart/2005/8/layout/default"/>
    <dgm:cxn modelId="{710EBA20-DD12-4AEB-B823-5F28B163AC84}" type="presParOf" srcId="{7B009694-A0FC-413D-826C-B030B5A6CEC1}" destId="{AC987528-AE0D-4CA6-80FE-C7DB78AFC123}" srcOrd="6" destOrd="0" presId="urn:microsoft.com/office/officeart/2005/8/layout/default"/>
    <dgm:cxn modelId="{E7576DD9-F5DE-48B2-A90B-B08BAF5A0938}" type="presParOf" srcId="{7B009694-A0FC-413D-826C-B030B5A6CEC1}" destId="{882AE808-017E-4DAF-BA2E-0EDA39A3E52F}" srcOrd="7" destOrd="0" presId="urn:microsoft.com/office/officeart/2005/8/layout/default"/>
    <dgm:cxn modelId="{C9396704-3869-4D21-BBC2-E88D8457B84D}" type="presParOf" srcId="{7B009694-A0FC-413D-826C-B030B5A6CEC1}" destId="{DFFEF926-992C-4DB1-AF67-264C7A2468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90383-CBB8-4841-805C-C008095985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15E08-B340-4AB7-8B1C-902226F68C38}">
      <dgm:prSet/>
      <dgm:spPr/>
      <dgm:t>
        <a:bodyPr/>
        <a:lstStyle/>
        <a:p>
          <a:r>
            <a:rPr lang="el-GR" dirty="0"/>
            <a:t>Θα ταξιδέψω</a:t>
          </a:r>
          <a:endParaRPr lang="en-US" dirty="0"/>
        </a:p>
      </dgm:t>
    </dgm:pt>
    <dgm:pt modelId="{DFD0A179-6E98-4C77-913F-946095D7DECE}" type="parTrans" cxnId="{759ECE96-CB44-41D6-975C-E1391EB5D2A6}">
      <dgm:prSet/>
      <dgm:spPr/>
      <dgm:t>
        <a:bodyPr/>
        <a:lstStyle/>
        <a:p>
          <a:endParaRPr lang="en-US"/>
        </a:p>
      </dgm:t>
    </dgm:pt>
    <dgm:pt modelId="{A14D4333-E88E-4C6D-8906-7EAE243082AB}" type="sibTrans" cxnId="{759ECE96-CB44-41D6-975C-E1391EB5D2A6}">
      <dgm:prSet/>
      <dgm:spPr/>
      <dgm:t>
        <a:bodyPr/>
        <a:lstStyle/>
        <a:p>
          <a:endParaRPr lang="en-US"/>
        </a:p>
      </dgm:t>
    </dgm:pt>
    <dgm:pt modelId="{191F493B-AF8C-40D8-9583-BC5DE98E1108}">
      <dgm:prSet/>
      <dgm:spPr/>
      <dgm:t>
        <a:bodyPr/>
        <a:lstStyle/>
        <a:p>
          <a:r>
            <a:rPr lang="el-GR" dirty="0"/>
            <a:t>Θα κλείσω εισιτήριο</a:t>
          </a:r>
          <a:endParaRPr lang="en-US" dirty="0"/>
        </a:p>
      </dgm:t>
    </dgm:pt>
    <dgm:pt modelId="{E49DDFCE-7229-42AF-8A85-2BA8CEEC6D87}" type="parTrans" cxnId="{8847E26E-9923-49DC-B7FD-9CC98BA47921}">
      <dgm:prSet/>
      <dgm:spPr/>
      <dgm:t>
        <a:bodyPr/>
        <a:lstStyle/>
        <a:p>
          <a:endParaRPr lang="en-US"/>
        </a:p>
      </dgm:t>
    </dgm:pt>
    <dgm:pt modelId="{CFBE5CAB-46D4-4304-83A7-B220BF485194}" type="sibTrans" cxnId="{8847E26E-9923-49DC-B7FD-9CC98BA47921}">
      <dgm:prSet/>
      <dgm:spPr/>
      <dgm:t>
        <a:bodyPr/>
        <a:lstStyle/>
        <a:p>
          <a:endParaRPr lang="en-US"/>
        </a:p>
      </dgm:t>
    </dgm:pt>
    <dgm:pt modelId="{C6EE18B2-255E-4119-94A1-40C83BB8AB05}">
      <dgm:prSet/>
      <dgm:spPr/>
      <dgm:t>
        <a:bodyPr/>
        <a:lstStyle/>
        <a:p>
          <a:r>
            <a:rPr lang="el-GR" dirty="0"/>
            <a:t>Θα κολυμπήσω</a:t>
          </a:r>
          <a:endParaRPr lang="en-US" dirty="0"/>
        </a:p>
      </dgm:t>
    </dgm:pt>
    <dgm:pt modelId="{61AC6ED2-B918-4D0E-AA18-5D038F5762AF}" type="parTrans" cxnId="{4E6780FE-E2CA-4191-9E28-71C22A1F5DF3}">
      <dgm:prSet/>
      <dgm:spPr/>
      <dgm:t>
        <a:bodyPr/>
        <a:lstStyle/>
        <a:p>
          <a:endParaRPr lang="en-US"/>
        </a:p>
      </dgm:t>
    </dgm:pt>
    <dgm:pt modelId="{079674CB-CE68-43A7-A81E-5D8F86088BD9}" type="sibTrans" cxnId="{4E6780FE-E2CA-4191-9E28-71C22A1F5DF3}">
      <dgm:prSet/>
      <dgm:spPr/>
      <dgm:t>
        <a:bodyPr/>
        <a:lstStyle/>
        <a:p>
          <a:endParaRPr lang="en-US"/>
        </a:p>
      </dgm:t>
    </dgm:pt>
    <dgm:pt modelId="{66223499-8650-429D-B710-1EA8EE572217}">
      <dgm:prSet/>
      <dgm:spPr/>
      <dgm:t>
        <a:bodyPr/>
        <a:lstStyle/>
        <a:p>
          <a:r>
            <a:rPr lang="el-GR" dirty="0"/>
            <a:t>Θα δω έναν ποδοσφαιρικό αγώνα</a:t>
          </a:r>
          <a:endParaRPr lang="en-US" dirty="0"/>
        </a:p>
      </dgm:t>
    </dgm:pt>
    <dgm:pt modelId="{70D1FFFA-8CA6-4985-8370-F52A80B13C0D}" type="parTrans" cxnId="{36AF3C2C-4D38-4517-B6B4-2BBB3C30BC9A}">
      <dgm:prSet/>
      <dgm:spPr/>
      <dgm:t>
        <a:bodyPr/>
        <a:lstStyle/>
        <a:p>
          <a:endParaRPr lang="en-US"/>
        </a:p>
      </dgm:t>
    </dgm:pt>
    <dgm:pt modelId="{862532C5-314B-4C42-B1F7-1A1CDA8B3C37}" type="sibTrans" cxnId="{36AF3C2C-4D38-4517-B6B4-2BBB3C30BC9A}">
      <dgm:prSet/>
      <dgm:spPr/>
      <dgm:t>
        <a:bodyPr/>
        <a:lstStyle/>
        <a:p>
          <a:endParaRPr lang="en-US"/>
        </a:p>
      </dgm:t>
    </dgm:pt>
    <dgm:pt modelId="{902CEEB0-BF75-4B4E-AFE1-61E75039D97A}">
      <dgm:prSet/>
      <dgm:spPr/>
      <dgm:t>
        <a:bodyPr/>
        <a:lstStyle/>
        <a:p>
          <a:r>
            <a:rPr lang="el-GR" dirty="0"/>
            <a:t>Θα πάω στο βουνό</a:t>
          </a:r>
          <a:endParaRPr lang="en-US" dirty="0"/>
        </a:p>
      </dgm:t>
    </dgm:pt>
    <dgm:pt modelId="{551E4937-52F2-469D-BA00-96060AB1D9C9}" type="parTrans" cxnId="{0DFDBFFD-15E3-456C-9D0F-990D6B87FE8D}">
      <dgm:prSet/>
      <dgm:spPr/>
      <dgm:t>
        <a:bodyPr/>
        <a:lstStyle/>
        <a:p>
          <a:endParaRPr lang="en-US"/>
        </a:p>
      </dgm:t>
    </dgm:pt>
    <dgm:pt modelId="{F9558FE6-674F-412F-9F9D-E4B1C86FE196}" type="sibTrans" cxnId="{0DFDBFFD-15E3-456C-9D0F-990D6B87FE8D}">
      <dgm:prSet/>
      <dgm:spPr/>
      <dgm:t>
        <a:bodyPr/>
        <a:lstStyle/>
        <a:p>
          <a:endParaRPr lang="en-US"/>
        </a:p>
      </dgm:t>
    </dgm:pt>
    <dgm:pt modelId="{7B009694-A0FC-413D-826C-B030B5A6CEC1}" type="pres">
      <dgm:prSet presAssocID="{6D990383-CBB8-4841-805C-C008095985BE}" presName="diagram" presStyleCnt="0">
        <dgm:presLayoutVars>
          <dgm:dir/>
          <dgm:resizeHandles val="exact"/>
        </dgm:presLayoutVars>
      </dgm:prSet>
      <dgm:spPr/>
    </dgm:pt>
    <dgm:pt modelId="{9B7757EE-CCF1-4309-B047-A6BA29549547}" type="pres">
      <dgm:prSet presAssocID="{91815E08-B340-4AB7-8B1C-902226F68C38}" presName="node" presStyleLbl="node1" presStyleIdx="0" presStyleCnt="5" custLinFactX="8260" custLinFactNeighborX="100000" custLinFactNeighborY="-209">
        <dgm:presLayoutVars>
          <dgm:bulletEnabled val="1"/>
        </dgm:presLayoutVars>
      </dgm:prSet>
      <dgm:spPr/>
    </dgm:pt>
    <dgm:pt modelId="{253ACC17-65DE-4BF6-A066-A541CB934B1D}" type="pres">
      <dgm:prSet presAssocID="{A14D4333-E88E-4C6D-8906-7EAE243082AB}" presName="sibTrans" presStyleCnt="0"/>
      <dgm:spPr/>
    </dgm:pt>
    <dgm:pt modelId="{8F17B949-28E6-4194-9CD7-B9AEB6550BB2}" type="pres">
      <dgm:prSet presAssocID="{191F493B-AF8C-40D8-9583-BC5DE98E1108}" presName="node" presStyleLbl="node1" presStyleIdx="1" presStyleCnt="5" custLinFactX="-4886" custLinFactNeighborX="-100000" custLinFactNeighborY="1300">
        <dgm:presLayoutVars>
          <dgm:bulletEnabled val="1"/>
        </dgm:presLayoutVars>
      </dgm:prSet>
      <dgm:spPr/>
    </dgm:pt>
    <dgm:pt modelId="{1E507A0E-9626-4088-BFE6-06F1EEA0D3E3}" type="pres">
      <dgm:prSet presAssocID="{CFBE5CAB-46D4-4304-83A7-B220BF485194}" presName="sibTrans" presStyleCnt="0"/>
      <dgm:spPr/>
    </dgm:pt>
    <dgm:pt modelId="{1933928F-A5AA-4A7C-A315-A9D0220246D8}" type="pres">
      <dgm:prSet presAssocID="{C6EE18B2-255E-4119-94A1-40C83BB8AB05}" presName="node" presStyleLbl="node1" presStyleIdx="2" presStyleCnt="5">
        <dgm:presLayoutVars>
          <dgm:bulletEnabled val="1"/>
        </dgm:presLayoutVars>
      </dgm:prSet>
      <dgm:spPr/>
    </dgm:pt>
    <dgm:pt modelId="{012BDCDC-0273-4641-99C2-6510F2FB0355}" type="pres">
      <dgm:prSet presAssocID="{079674CB-CE68-43A7-A81E-5D8F86088BD9}" presName="sibTrans" presStyleCnt="0"/>
      <dgm:spPr/>
    </dgm:pt>
    <dgm:pt modelId="{AC987528-AE0D-4CA6-80FE-C7DB78AFC123}" type="pres">
      <dgm:prSet presAssocID="{66223499-8650-429D-B710-1EA8EE572217}" presName="node" presStyleLbl="node1" presStyleIdx="3" presStyleCnt="5">
        <dgm:presLayoutVars>
          <dgm:bulletEnabled val="1"/>
        </dgm:presLayoutVars>
      </dgm:prSet>
      <dgm:spPr/>
    </dgm:pt>
    <dgm:pt modelId="{882AE808-017E-4DAF-BA2E-0EDA39A3E52F}" type="pres">
      <dgm:prSet presAssocID="{862532C5-314B-4C42-B1F7-1A1CDA8B3C37}" presName="sibTrans" presStyleCnt="0"/>
      <dgm:spPr/>
    </dgm:pt>
    <dgm:pt modelId="{DFFEF926-992C-4DB1-AF67-264C7A2468D8}" type="pres">
      <dgm:prSet presAssocID="{902CEEB0-BF75-4B4E-AFE1-61E75039D97A}" presName="node" presStyleLbl="node1" presStyleIdx="4" presStyleCnt="5">
        <dgm:presLayoutVars>
          <dgm:bulletEnabled val="1"/>
        </dgm:presLayoutVars>
      </dgm:prSet>
      <dgm:spPr/>
    </dgm:pt>
  </dgm:ptLst>
  <dgm:cxnLst>
    <dgm:cxn modelId="{50AB7D1D-C55C-48AB-A978-CF30C6AE0CE0}" type="presOf" srcId="{C6EE18B2-255E-4119-94A1-40C83BB8AB05}" destId="{1933928F-A5AA-4A7C-A315-A9D0220246D8}" srcOrd="0" destOrd="0" presId="urn:microsoft.com/office/officeart/2005/8/layout/default"/>
    <dgm:cxn modelId="{0C349427-C273-4AC4-9C92-52ACA36EC877}" type="presOf" srcId="{66223499-8650-429D-B710-1EA8EE572217}" destId="{AC987528-AE0D-4CA6-80FE-C7DB78AFC123}" srcOrd="0" destOrd="0" presId="urn:microsoft.com/office/officeart/2005/8/layout/default"/>
    <dgm:cxn modelId="{36AF3C2C-4D38-4517-B6B4-2BBB3C30BC9A}" srcId="{6D990383-CBB8-4841-805C-C008095985BE}" destId="{66223499-8650-429D-B710-1EA8EE572217}" srcOrd="3" destOrd="0" parTransId="{70D1FFFA-8CA6-4985-8370-F52A80B13C0D}" sibTransId="{862532C5-314B-4C42-B1F7-1A1CDA8B3C37}"/>
    <dgm:cxn modelId="{8847E26E-9923-49DC-B7FD-9CC98BA47921}" srcId="{6D990383-CBB8-4841-805C-C008095985BE}" destId="{191F493B-AF8C-40D8-9583-BC5DE98E1108}" srcOrd="1" destOrd="0" parTransId="{E49DDFCE-7229-42AF-8A85-2BA8CEEC6D87}" sibTransId="{CFBE5CAB-46D4-4304-83A7-B220BF485194}"/>
    <dgm:cxn modelId="{D30E9E54-A5D1-444D-BB53-09A19EFEC515}" type="presOf" srcId="{902CEEB0-BF75-4B4E-AFE1-61E75039D97A}" destId="{DFFEF926-992C-4DB1-AF67-264C7A2468D8}" srcOrd="0" destOrd="0" presId="urn:microsoft.com/office/officeart/2005/8/layout/default"/>
    <dgm:cxn modelId="{876AC393-09CE-4F49-980B-C7C709E22C15}" type="presOf" srcId="{91815E08-B340-4AB7-8B1C-902226F68C38}" destId="{9B7757EE-CCF1-4309-B047-A6BA29549547}" srcOrd="0" destOrd="0" presId="urn:microsoft.com/office/officeart/2005/8/layout/default"/>
    <dgm:cxn modelId="{759ECE96-CB44-41D6-975C-E1391EB5D2A6}" srcId="{6D990383-CBB8-4841-805C-C008095985BE}" destId="{91815E08-B340-4AB7-8B1C-902226F68C38}" srcOrd="0" destOrd="0" parTransId="{DFD0A179-6E98-4C77-913F-946095D7DECE}" sibTransId="{A14D4333-E88E-4C6D-8906-7EAE243082AB}"/>
    <dgm:cxn modelId="{840FD5DE-A580-4507-B083-D5D622554AFC}" type="presOf" srcId="{191F493B-AF8C-40D8-9583-BC5DE98E1108}" destId="{8F17B949-28E6-4194-9CD7-B9AEB6550BB2}" srcOrd="0" destOrd="0" presId="urn:microsoft.com/office/officeart/2005/8/layout/default"/>
    <dgm:cxn modelId="{0DFDBFFD-15E3-456C-9D0F-990D6B87FE8D}" srcId="{6D990383-CBB8-4841-805C-C008095985BE}" destId="{902CEEB0-BF75-4B4E-AFE1-61E75039D97A}" srcOrd="4" destOrd="0" parTransId="{551E4937-52F2-469D-BA00-96060AB1D9C9}" sibTransId="{F9558FE6-674F-412F-9F9D-E4B1C86FE196}"/>
    <dgm:cxn modelId="{4E6780FE-E2CA-4191-9E28-71C22A1F5DF3}" srcId="{6D990383-CBB8-4841-805C-C008095985BE}" destId="{C6EE18B2-255E-4119-94A1-40C83BB8AB05}" srcOrd="2" destOrd="0" parTransId="{61AC6ED2-B918-4D0E-AA18-5D038F5762AF}" sibTransId="{079674CB-CE68-43A7-A81E-5D8F86088BD9}"/>
    <dgm:cxn modelId="{083F2DFF-E8A1-486C-B986-B58E16915AB4}" type="presOf" srcId="{6D990383-CBB8-4841-805C-C008095985BE}" destId="{7B009694-A0FC-413D-826C-B030B5A6CEC1}" srcOrd="0" destOrd="0" presId="urn:microsoft.com/office/officeart/2005/8/layout/default"/>
    <dgm:cxn modelId="{15027494-108E-48DD-B627-35F6FAF00A67}" type="presParOf" srcId="{7B009694-A0FC-413D-826C-B030B5A6CEC1}" destId="{9B7757EE-CCF1-4309-B047-A6BA29549547}" srcOrd="0" destOrd="0" presId="urn:microsoft.com/office/officeart/2005/8/layout/default"/>
    <dgm:cxn modelId="{A13CCC75-CA2A-420F-BD19-FB0DD58C89F4}" type="presParOf" srcId="{7B009694-A0FC-413D-826C-B030B5A6CEC1}" destId="{253ACC17-65DE-4BF6-A066-A541CB934B1D}" srcOrd="1" destOrd="0" presId="urn:microsoft.com/office/officeart/2005/8/layout/default"/>
    <dgm:cxn modelId="{AD3C1C48-DDD2-42C8-B597-7932DFDE29C7}" type="presParOf" srcId="{7B009694-A0FC-413D-826C-B030B5A6CEC1}" destId="{8F17B949-28E6-4194-9CD7-B9AEB6550BB2}" srcOrd="2" destOrd="0" presId="urn:microsoft.com/office/officeart/2005/8/layout/default"/>
    <dgm:cxn modelId="{23021D23-2F42-4CC4-B7AA-A789E557DA79}" type="presParOf" srcId="{7B009694-A0FC-413D-826C-B030B5A6CEC1}" destId="{1E507A0E-9626-4088-BFE6-06F1EEA0D3E3}" srcOrd="3" destOrd="0" presId="urn:microsoft.com/office/officeart/2005/8/layout/default"/>
    <dgm:cxn modelId="{EE63439F-2520-488B-BA47-06907676D557}" type="presParOf" srcId="{7B009694-A0FC-413D-826C-B030B5A6CEC1}" destId="{1933928F-A5AA-4A7C-A315-A9D0220246D8}" srcOrd="4" destOrd="0" presId="urn:microsoft.com/office/officeart/2005/8/layout/default"/>
    <dgm:cxn modelId="{D31A6E75-63CE-46DF-A8CC-27A0BC17ECDE}" type="presParOf" srcId="{7B009694-A0FC-413D-826C-B030B5A6CEC1}" destId="{012BDCDC-0273-4641-99C2-6510F2FB0355}" srcOrd="5" destOrd="0" presId="urn:microsoft.com/office/officeart/2005/8/layout/default"/>
    <dgm:cxn modelId="{710EBA20-DD12-4AEB-B823-5F28B163AC84}" type="presParOf" srcId="{7B009694-A0FC-413D-826C-B030B5A6CEC1}" destId="{AC987528-AE0D-4CA6-80FE-C7DB78AFC123}" srcOrd="6" destOrd="0" presId="urn:microsoft.com/office/officeart/2005/8/layout/default"/>
    <dgm:cxn modelId="{E7576DD9-F5DE-48B2-A90B-B08BAF5A0938}" type="presParOf" srcId="{7B009694-A0FC-413D-826C-B030B5A6CEC1}" destId="{882AE808-017E-4DAF-BA2E-0EDA39A3E52F}" srcOrd="7" destOrd="0" presId="urn:microsoft.com/office/officeart/2005/8/layout/default"/>
    <dgm:cxn modelId="{C9396704-3869-4D21-BBC2-E88D8457B84D}" type="presParOf" srcId="{7B009694-A0FC-413D-826C-B030B5A6CEC1}" destId="{DFFEF926-992C-4DB1-AF67-264C7A2468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90383-CBB8-4841-805C-C008095985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15E08-B340-4AB7-8B1C-902226F68C38}">
      <dgm:prSet/>
      <dgm:spPr/>
      <dgm:t>
        <a:bodyPr/>
        <a:lstStyle/>
        <a:p>
          <a:r>
            <a:rPr lang="el-GR" dirty="0"/>
            <a:t>Θα ταξιδέψω</a:t>
          </a:r>
          <a:endParaRPr lang="en-US" dirty="0"/>
        </a:p>
      </dgm:t>
    </dgm:pt>
    <dgm:pt modelId="{DFD0A179-6E98-4C77-913F-946095D7DECE}" type="parTrans" cxnId="{759ECE96-CB44-41D6-975C-E1391EB5D2A6}">
      <dgm:prSet/>
      <dgm:spPr/>
      <dgm:t>
        <a:bodyPr/>
        <a:lstStyle/>
        <a:p>
          <a:endParaRPr lang="en-US"/>
        </a:p>
      </dgm:t>
    </dgm:pt>
    <dgm:pt modelId="{A14D4333-E88E-4C6D-8906-7EAE243082AB}" type="sibTrans" cxnId="{759ECE96-CB44-41D6-975C-E1391EB5D2A6}">
      <dgm:prSet/>
      <dgm:spPr/>
      <dgm:t>
        <a:bodyPr/>
        <a:lstStyle/>
        <a:p>
          <a:endParaRPr lang="en-US"/>
        </a:p>
      </dgm:t>
    </dgm:pt>
    <dgm:pt modelId="{191F493B-AF8C-40D8-9583-BC5DE98E1108}">
      <dgm:prSet/>
      <dgm:spPr/>
      <dgm:t>
        <a:bodyPr/>
        <a:lstStyle/>
        <a:p>
          <a:r>
            <a:rPr lang="el-GR" dirty="0"/>
            <a:t>Θα κλείσω εισιτήριο</a:t>
          </a:r>
          <a:endParaRPr lang="en-US" dirty="0"/>
        </a:p>
      </dgm:t>
    </dgm:pt>
    <dgm:pt modelId="{E49DDFCE-7229-42AF-8A85-2BA8CEEC6D87}" type="parTrans" cxnId="{8847E26E-9923-49DC-B7FD-9CC98BA47921}">
      <dgm:prSet/>
      <dgm:spPr/>
      <dgm:t>
        <a:bodyPr/>
        <a:lstStyle/>
        <a:p>
          <a:endParaRPr lang="en-US"/>
        </a:p>
      </dgm:t>
    </dgm:pt>
    <dgm:pt modelId="{CFBE5CAB-46D4-4304-83A7-B220BF485194}" type="sibTrans" cxnId="{8847E26E-9923-49DC-B7FD-9CC98BA47921}">
      <dgm:prSet/>
      <dgm:spPr/>
      <dgm:t>
        <a:bodyPr/>
        <a:lstStyle/>
        <a:p>
          <a:endParaRPr lang="en-US"/>
        </a:p>
      </dgm:t>
    </dgm:pt>
    <dgm:pt modelId="{C6EE18B2-255E-4119-94A1-40C83BB8AB05}">
      <dgm:prSet/>
      <dgm:spPr/>
      <dgm:t>
        <a:bodyPr/>
        <a:lstStyle/>
        <a:p>
          <a:r>
            <a:rPr lang="el-GR" dirty="0"/>
            <a:t>Θα κολυμπήσω</a:t>
          </a:r>
          <a:endParaRPr lang="en-US" dirty="0"/>
        </a:p>
      </dgm:t>
    </dgm:pt>
    <dgm:pt modelId="{61AC6ED2-B918-4D0E-AA18-5D038F5762AF}" type="parTrans" cxnId="{4E6780FE-E2CA-4191-9E28-71C22A1F5DF3}">
      <dgm:prSet/>
      <dgm:spPr/>
      <dgm:t>
        <a:bodyPr/>
        <a:lstStyle/>
        <a:p>
          <a:endParaRPr lang="en-US"/>
        </a:p>
      </dgm:t>
    </dgm:pt>
    <dgm:pt modelId="{079674CB-CE68-43A7-A81E-5D8F86088BD9}" type="sibTrans" cxnId="{4E6780FE-E2CA-4191-9E28-71C22A1F5DF3}">
      <dgm:prSet/>
      <dgm:spPr/>
      <dgm:t>
        <a:bodyPr/>
        <a:lstStyle/>
        <a:p>
          <a:endParaRPr lang="en-US"/>
        </a:p>
      </dgm:t>
    </dgm:pt>
    <dgm:pt modelId="{66223499-8650-429D-B710-1EA8EE572217}">
      <dgm:prSet/>
      <dgm:spPr/>
      <dgm:t>
        <a:bodyPr/>
        <a:lstStyle/>
        <a:p>
          <a:r>
            <a:rPr lang="el-GR" dirty="0"/>
            <a:t>Θα δω έναν ποδοσφαιρικό αγώνα</a:t>
          </a:r>
          <a:endParaRPr lang="en-US" dirty="0"/>
        </a:p>
      </dgm:t>
    </dgm:pt>
    <dgm:pt modelId="{70D1FFFA-8CA6-4985-8370-F52A80B13C0D}" type="parTrans" cxnId="{36AF3C2C-4D38-4517-B6B4-2BBB3C30BC9A}">
      <dgm:prSet/>
      <dgm:spPr/>
      <dgm:t>
        <a:bodyPr/>
        <a:lstStyle/>
        <a:p>
          <a:endParaRPr lang="en-US"/>
        </a:p>
      </dgm:t>
    </dgm:pt>
    <dgm:pt modelId="{862532C5-314B-4C42-B1F7-1A1CDA8B3C37}" type="sibTrans" cxnId="{36AF3C2C-4D38-4517-B6B4-2BBB3C30BC9A}">
      <dgm:prSet/>
      <dgm:spPr/>
      <dgm:t>
        <a:bodyPr/>
        <a:lstStyle/>
        <a:p>
          <a:endParaRPr lang="en-US"/>
        </a:p>
      </dgm:t>
    </dgm:pt>
    <dgm:pt modelId="{902CEEB0-BF75-4B4E-AFE1-61E75039D97A}">
      <dgm:prSet/>
      <dgm:spPr/>
      <dgm:t>
        <a:bodyPr/>
        <a:lstStyle/>
        <a:p>
          <a:r>
            <a:rPr lang="el-GR" dirty="0"/>
            <a:t>Θα πάω στο βουνό</a:t>
          </a:r>
          <a:endParaRPr lang="en-US" dirty="0"/>
        </a:p>
      </dgm:t>
    </dgm:pt>
    <dgm:pt modelId="{551E4937-52F2-469D-BA00-96060AB1D9C9}" type="parTrans" cxnId="{0DFDBFFD-15E3-456C-9D0F-990D6B87FE8D}">
      <dgm:prSet/>
      <dgm:spPr/>
      <dgm:t>
        <a:bodyPr/>
        <a:lstStyle/>
        <a:p>
          <a:endParaRPr lang="en-US"/>
        </a:p>
      </dgm:t>
    </dgm:pt>
    <dgm:pt modelId="{F9558FE6-674F-412F-9F9D-E4B1C86FE196}" type="sibTrans" cxnId="{0DFDBFFD-15E3-456C-9D0F-990D6B87FE8D}">
      <dgm:prSet/>
      <dgm:spPr/>
      <dgm:t>
        <a:bodyPr/>
        <a:lstStyle/>
        <a:p>
          <a:endParaRPr lang="en-US"/>
        </a:p>
      </dgm:t>
    </dgm:pt>
    <dgm:pt modelId="{7B009694-A0FC-413D-826C-B030B5A6CEC1}" type="pres">
      <dgm:prSet presAssocID="{6D990383-CBB8-4841-805C-C008095985BE}" presName="diagram" presStyleCnt="0">
        <dgm:presLayoutVars>
          <dgm:dir/>
          <dgm:resizeHandles val="exact"/>
        </dgm:presLayoutVars>
      </dgm:prSet>
      <dgm:spPr/>
    </dgm:pt>
    <dgm:pt modelId="{9B7757EE-CCF1-4309-B047-A6BA29549547}" type="pres">
      <dgm:prSet presAssocID="{91815E08-B340-4AB7-8B1C-902226F68C38}" presName="node" presStyleLbl="node1" presStyleIdx="0" presStyleCnt="5" custLinFactX="8260" custLinFactNeighborX="100000" custLinFactNeighborY="-209">
        <dgm:presLayoutVars>
          <dgm:bulletEnabled val="1"/>
        </dgm:presLayoutVars>
      </dgm:prSet>
      <dgm:spPr/>
    </dgm:pt>
    <dgm:pt modelId="{253ACC17-65DE-4BF6-A066-A541CB934B1D}" type="pres">
      <dgm:prSet presAssocID="{A14D4333-E88E-4C6D-8906-7EAE243082AB}" presName="sibTrans" presStyleCnt="0"/>
      <dgm:spPr/>
    </dgm:pt>
    <dgm:pt modelId="{8F17B949-28E6-4194-9CD7-B9AEB6550BB2}" type="pres">
      <dgm:prSet presAssocID="{191F493B-AF8C-40D8-9583-BC5DE98E1108}" presName="node" presStyleLbl="node1" presStyleIdx="1" presStyleCnt="5" custLinFactX="-4886" custLinFactNeighborX="-100000" custLinFactNeighborY="1300">
        <dgm:presLayoutVars>
          <dgm:bulletEnabled val="1"/>
        </dgm:presLayoutVars>
      </dgm:prSet>
      <dgm:spPr/>
    </dgm:pt>
    <dgm:pt modelId="{1E507A0E-9626-4088-BFE6-06F1EEA0D3E3}" type="pres">
      <dgm:prSet presAssocID="{CFBE5CAB-46D4-4304-83A7-B220BF485194}" presName="sibTrans" presStyleCnt="0"/>
      <dgm:spPr/>
    </dgm:pt>
    <dgm:pt modelId="{1933928F-A5AA-4A7C-A315-A9D0220246D8}" type="pres">
      <dgm:prSet presAssocID="{C6EE18B2-255E-4119-94A1-40C83BB8AB05}" presName="node" presStyleLbl="node1" presStyleIdx="2" presStyleCnt="5">
        <dgm:presLayoutVars>
          <dgm:bulletEnabled val="1"/>
        </dgm:presLayoutVars>
      </dgm:prSet>
      <dgm:spPr/>
    </dgm:pt>
    <dgm:pt modelId="{012BDCDC-0273-4641-99C2-6510F2FB0355}" type="pres">
      <dgm:prSet presAssocID="{079674CB-CE68-43A7-A81E-5D8F86088BD9}" presName="sibTrans" presStyleCnt="0"/>
      <dgm:spPr/>
    </dgm:pt>
    <dgm:pt modelId="{AC987528-AE0D-4CA6-80FE-C7DB78AFC123}" type="pres">
      <dgm:prSet presAssocID="{66223499-8650-429D-B710-1EA8EE572217}" presName="node" presStyleLbl="node1" presStyleIdx="3" presStyleCnt="5">
        <dgm:presLayoutVars>
          <dgm:bulletEnabled val="1"/>
        </dgm:presLayoutVars>
      </dgm:prSet>
      <dgm:spPr/>
    </dgm:pt>
    <dgm:pt modelId="{882AE808-017E-4DAF-BA2E-0EDA39A3E52F}" type="pres">
      <dgm:prSet presAssocID="{862532C5-314B-4C42-B1F7-1A1CDA8B3C37}" presName="sibTrans" presStyleCnt="0"/>
      <dgm:spPr/>
    </dgm:pt>
    <dgm:pt modelId="{DFFEF926-992C-4DB1-AF67-264C7A2468D8}" type="pres">
      <dgm:prSet presAssocID="{902CEEB0-BF75-4B4E-AFE1-61E75039D97A}" presName="node" presStyleLbl="node1" presStyleIdx="4" presStyleCnt="5">
        <dgm:presLayoutVars>
          <dgm:bulletEnabled val="1"/>
        </dgm:presLayoutVars>
      </dgm:prSet>
      <dgm:spPr/>
    </dgm:pt>
  </dgm:ptLst>
  <dgm:cxnLst>
    <dgm:cxn modelId="{50AB7D1D-C55C-48AB-A978-CF30C6AE0CE0}" type="presOf" srcId="{C6EE18B2-255E-4119-94A1-40C83BB8AB05}" destId="{1933928F-A5AA-4A7C-A315-A9D0220246D8}" srcOrd="0" destOrd="0" presId="urn:microsoft.com/office/officeart/2005/8/layout/default"/>
    <dgm:cxn modelId="{0C349427-C273-4AC4-9C92-52ACA36EC877}" type="presOf" srcId="{66223499-8650-429D-B710-1EA8EE572217}" destId="{AC987528-AE0D-4CA6-80FE-C7DB78AFC123}" srcOrd="0" destOrd="0" presId="urn:microsoft.com/office/officeart/2005/8/layout/default"/>
    <dgm:cxn modelId="{36AF3C2C-4D38-4517-B6B4-2BBB3C30BC9A}" srcId="{6D990383-CBB8-4841-805C-C008095985BE}" destId="{66223499-8650-429D-B710-1EA8EE572217}" srcOrd="3" destOrd="0" parTransId="{70D1FFFA-8CA6-4985-8370-F52A80B13C0D}" sibTransId="{862532C5-314B-4C42-B1F7-1A1CDA8B3C37}"/>
    <dgm:cxn modelId="{8847E26E-9923-49DC-B7FD-9CC98BA47921}" srcId="{6D990383-CBB8-4841-805C-C008095985BE}" destId="{191F493B-AF8C-40D8-9583-BC5DE98E1108}" srcOrd="1" destOrd="0" parTransId="{E49DDFCE-7229-42AF-8A85-2BA8CEEC6D87}" sibTransId="{CFBE5CAB-46D4-4304-83A7-B220BF485194}"/>
    <dgm:cxn modelId="{D30E9E54-A5D1-444D-BB53-09A19EFEC515}" type="presOf" srcId="{902CEEB0-BF75-4B4E-AFE1-61E75039D97A}" destId="{DFFEF926-992C-4DB1-AF67-264C7A2468D8}" srcOrd="0" destOrd="0" presId="urn:microsoft.com/office/officeart/2005/8/layout/default"/>
    <dgm:cxn modelId="{876AC393-09CE-4F49-980B-C7C709E22C15}" type="presOf" srcId="{91815E08-B340-4AB7-8B1C-902226F68C38}" destId="{9B7757EE-CCF1-4309-B047-A6BA29549547}" srcOrd="0" destOrd="0" presId="urn:microsoft.com/office/officeart/2005/8/layout/default"/>
    <dgm:cxn modelId="{759ECE96-CB44-41D6-975C-E1391EB5D2A6}" srcId="{6D990383-CBB8-4841-805C-C008095985BE}" destId="{91815E08-B340-4AB7-8B1C-902226F68C38}" srcOrd="0" destOrd="0" parTransId="{DFD0A179-6E98-4C77-913F-946095D7DECE}" sibTransId="{A14D4333-E88E-4C6D-8906-7EAE243082AB}"/>
    <dgm:cxn modelId="{840FD5DE-A580-4507-B083-D5D622554AFC}" type="presOf" srcId="{191F493B-AF8C-40D8-9583-BC5DE98E1108}" destId="{8F17B949-28E6-4194-9CD7-B9AEB6550BB2}" srcOrd="0" destOrd="0" presId="urn:microsoft.com/office/officeart/2005/8/layout/default"/>
    <dgm:cxn modelId="{0DFDBFFD-15E3-456C-9D0F-990D6B87FE8D}" srcId="{6D990383-CBB8-4841-805C-C008095985BE}" destId="{902CEEB0-BF75-4B4E-AFE1-61E75039D97A}" srcOrd="4" destOrd="0" parTransId="{551E4937-52F2-469D-BA00-96060AB1D9C9}" sibTransId="{F9558FE6-674F-412F-9F9D-E4B1C86FE196}"/>
    <dgm:cxn modelId="{4E6780FE-E2CA-4191-9E28-71C22A1F5DF3}" srcId="{6D990383-CBB8-4841-805C-C008095985BE}" destId="{C6EE18B2-255E-4119-94A1-40C83BB8AB05}" srcOrd="2" destOrd="0" parTransId="{61AC6ED2-B918-4D0E-AA18-5D038F5762AF}" sibTransId="{079674CB-CE68-43A7-A81E-5D8F86088BD9}"/>
    <dgm:cxn modelId="{083F2DFF-E8A1-486C-B986-B58E16915AB4}" type="presOf" srcId="{6D990383-CBB8-4841-805C-C008095985BE}" destId="{7B009694-A0FC-413D-826C-B030B5A6CEC1}" srcOrd="0" destOrd="0" presId="urn:microsoft.com/office/officeart/2005/8/layout/default"/>
    <dgm:cxn modelId="{15027494-108E-48DD-B627-35F6FAF00A67}" type="presParOf" srcId="{7B009694-A0FC-413D-826C-B030B5A6CEC1}" destId="{9B7757EE-CCF1-4309-B047-A6BA29549547}" srcOrd="0" destOrd="0" presId="urn:microsoft.com/office/officeart/2005/8/layout/default"/>
    <dgm:cxn modelId="{A13CCC75-CA2A-420F-BD19-FB0DD58C89F4}" type="presParOf" srcId="{7B009694-A0FC-413D-826C-B030B5A6CEC1}" destId="{253ACC17-65DE-4BF6-A066-A541CB934B1D}" srcOrd="1" destOrd="0" presId="urn:microsoft.com/office/officeart/2005/8/layout/default"/>
    <dgm:cxn modelId="{AD3C1C48-DDD2-42C8-B597-7932DFDE29C7}" type="presParOf" srcId="{7B009694-A0FC-413D-826C-B030B5A6CEC1}" destId="{8F17B949-28E6-4194-9CD7-B9AEB6550BB2}" srcOrd="2" destOrd="0" presId="urn:microsoft.com/office/officeart/2005/8/layout/default"/>
    <dgm:cxn modelId="{23021D23-2F42-4CC4-B7AA-A789E557DA79}" type="presParOf" srcId="{7B009694-A0FC-413D-826C-B030B5A6CEC1}" destId="{1E507A0E-9626-4088-BFE6-06F1EEA0D3E3}" srcOrd="3" destOrd="0" presId="urn:microsoft.com/office/officeart/2005/8/layout/default"/>
    <dgm:cxn modelId="{EE63439F-2520-488B-BA47-06907676D557}" type="presParOf" srcId="{7B009694-A0FC-413D-826C-B030B5A6CEC1}" destId="{1933928F-A5AA-4A7C-A315-A9D0220246D8}" srcOrd="4" destOrd="0" presId="urn:microsoft.com/office/officeart/2005/8/layout/default"/>
    <dgm:cxn modelId="{D31A6E75-63CE-46DF-A8CC-27A0BC17ECDE}" type="presParOf" srcId="{7B009694-A0FC-413D-826C-B030B5A6CEC1}" destId="{012BDCDC-0273-4641-99C2-6510F2FB0355}" srcOrd="5" destOrd="0" presId="urn:microsoft.com/office/officeart/2005/8/layout/default"/>
    <dgm:cxn modelId="{710EBA20-DD12-4AEB-B823-5F28B163AC84}" type="presParOf" srcId="{7B009694-A0FC-413D-826C-B030B5A6CEC1}" destId="{AC987528-AE0D-4CA6-80FE-C7DB78AFC123}" srcOrd="6" destOrd="0" presId="urn:microsoft.com/office/officeart/2005/8/layout/default"/>
    <dgm:cxn modelId="{E7576DD9-F5DE-48B2-A90B-B08BAF5A0938}" type="presParOf" srcId="{7B009694-A0FC-413D-826C-B030B5A6CEC1}" destId="{882AE808-017E-4DAF-BA2E-0EDA39A3E52F}" srcOrd="7" destOrd="0" presId="urn:microsoft.com/office/officeart/2005/8/layout/default"/>
    <dgm:cxn modelId="{C9396704-3869-4D21-BBC2-E88D8457B84D}" type="presParOf" srcId="{7B009694-A0FC-413D-826C-B030B5A6CEC1}" destId="{DFFEF926-992C-4DB1-AF67-264C7A2468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57EE-CCF1-4309-B047-A6BA29549547}">
      <dsp:nvSpPr>
        <dsp:cNvPr id="0" name=""/>
        <dsp:cNvSpPr/>
      </dsp:nvSpPr>
      <dsp:spPr>
        <a:xfrm>
          <a:off x="3557558" y="3556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ταξιδέψω</a:t>
          </a:r>
          <a:endParaRPr lang="en-US" sz="3900" kern="1200" dirty="0"/>
        </a:p>
      </dsp:txBody>
      <dsp:txXfrm>
        <a:off x="3557558" y="35566"/>
        <a:ext cx="3286125" cy="1971675"/>
      </dsp:txXfrm>
    </dsp:sp>
    <dsp:sp modelId="{8F17B949-28E6-4194-9CD7-B9AEB6550BB2}">
      <dsp:nvSpPr>
        <dsp:cNvPr id="0" name=""/>
        <dsp:cNvSpPr/>
      </dsp:nvSpPr>
      <dsp:spPr>
        <a:xfrm>
          <a:off x="168052" y="65319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κλείσω εισιτήριο</a:t>
          </a:r>
          <a:endParaRPr lang="en-US" sz="3900" kern="1200" dirty="0"/>
        </a:p>
      </dsp:txBody>
      <dsp:txXfrm>
        <a:off x="168052" y="65319"/>
        <a:ext cx="3286125" cy="1971675"/>
      </dsp:txXfrm>
    </dsp:sp>
    <dsp:sp modelId="{1933928F-A5AA-4A7C-A315-A9D0220246D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κολυμπήσω</a:t>
          </a:r>
          <a:endParaRPr lang="en-US" sz="3900" kern="1200" dirty="0"/>
        </a:p>
      </dsp:txBody>
      <dsp:txXfrm>
        <a:off x="7229475" y="39687"/>
        <a:ext cx="3286125" cy="1971675"/>
      </dsp:txXfrm>
    </dsp:sp>
    <dsp:sp modelId="{AC987528-AE0D-4CA6-80FE-C7DB78AFC12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δω έναν ποδοσφαιρικό αγώνα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DFFEF926-992C-4DB1-AF67-264C7A2468D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πάω στο βουνό</a:t>
          </a: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57EE-CCF1-4309-B047-A6BA29549547}">
      <dsp:nvSpPr>
        <dsp:cNvPr id="0" name=""/>
        <dsp:cNvSpPr/>
      </dsp:nvSpPr>
      <dsp:spPr>
        <a:xfrm>
          <a:off x="3557558" y="3556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ταξιδέψω</a:t>
          </a:r>
          <a:endParaRPr lang="en-US" sz="3900" kern="1200" dirty="0"/>
        </a:p>
      </dsp:txBody>
      <dsp:txXfrm>
        <a:off x="3557558" y="35566"/>
        <a:ext cx="3286125" cy="1971675"/>
      </dsp:txXfrm>
    </dsp:sp>
    <dsp:sp modelId="{8F17B949-28E6-4194-9CD7-B9AEB6550BB2}">
      <dsp:nvSpPr>
        <dsp:cNvPr id="0" name=""/>
        <dsp:cNvSpPr/>
      </dsp:nvSpPr>
      <dsp:spPr>
        <a:xfrm>
          <a:off x="168052" y="65319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κλείσω εισιτήριο</a:t>
          </a:r>
          <a:endParaRPr lang="en-US" sz="3900" kern="1200" dirty="0"/>
        </a:p>
      </dsp:txBody>
      <dsp:txXfrm>
        <a:off x="168052" y="65319"/>
        <a:ext cx="3286125" cy="1971675"/>
      </dsp:txXfrm>
    </dsp:sp>
    <dsp:sp modelId="{1933928F-A5AA-4A7C-A315-A9D0220246D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κολυμπήσω</a:t>
          </a:r>
          <a:endParaRPr lang="en-US" sz="3900" kern="1200" dirty="0"/>
        </a:p>
      </dsp:txBody>
      <dsp:txXfrm>
        <a:off x="7229475" y="39687"/>
        <a:ext cx="3286125" cy="1971675"/>
      </dsp:txXfrm>
    </dsp:sp>
    <dsp:sp modelId="{AC987528-AE0D-4CA6-80FE-C7DB78AFC12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δω έναν ποδοσφαιρικό αγώνα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DFFEF926-992C-4DB1-AF67-264C7A2468D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πάω στο βουνό</a:t>
          </a: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57EE-CCF1-4309-B047-A6BA29549547}">
      <dsp:nvSpPr>
        <dsp:cNvPr id="0" name=""/>
        <dsp:cNvSpPr/>
      </dsp:nvSpPr>
      <dsp:spPr>
        <a:xfrm>
          <a:off x="3557558" y="3556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ταξιδέψω</a:t>
          </a:r>
          <a:endParaRPr lang="en-US" sz="3900" kern="1200" dirty="0"/>
        </a:p>
      </dsp:txBody>
      <dsp:txXfrm>
        <a:off x="3557558" y="35566"/>
        <a:ext cx="3286125" cy="1971675"/>
      </dsp:txXfrm>
    </dsp:sp>
    <dsp:sp modelId="{8F17B949-28E6-4194-9CD7-B9AEB6550BB2}">
      <dsp:nvSpPr>
        <dsp:cNvPr id="0" name=""/>
        <dsp:cNvSpPr/>
      </dsp:nvSpPr>
      <dsp:spPr>
        <a:xfrm>
          <a:off x="168052" y="65319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κλείσω εισιτήριο</a:t>
          </a:r>
          <a:endParaRPr lang="en-US" sz="3900" kern="1200" dirty="0"/>
        </a:p>
      </dsp:txBody>
      <dsp:txXfrm>
        <a:off x="168052" y="65319"/>
        <a:ext cx="3286125" cy="1971675"/>
      </dsp:txXfrm>
    </dsp:sp>
    <dsp:sp modelId="{1933928F-A5AA-4A7C-A315-A9D0220246D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κολυμπήσω</a:t>
          </a:r>
          <a:endParaRPr lang="en-US" sz="3900" kern="1200" dirty="0"/>
        </a:p>
      </dsp:txBody>
      <dsp:txXfrm>
        <a:off x="7229475" y="39687"/>
        <a:ext cx="3286125" cy="1971675"/>
      </dsp:txXfrm>
    </dsp:sp>
    <dsp:sp modelId="{AC987528-AE0D-4CA6-80FE-C7DB78AFC12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δω έναν ποδοσφαιρικό αγώνα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DFFEF926-992C-4DB1-AF67-264C7A2468D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πάω στο βουνό</a:t>
          </a: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3458-9424-4C00-9619-68DCEEFD83E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87A8-2310-4B92-A5B4-16F702A3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4.jpeg"/><Relationship Id="rId7" Type="http://schemas.openxmlformats.org/officeDocument/2006/relationships/image" Target="../media/image1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3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5801" y="5561174"/>
            <a:ext cx="6901542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36. Θεματικός κύκλος 12: Μέσα μεταφοράς και διακοπές   </a:t>
            </a:r>
            <a:endParaRPr lang="el-CY" sz="2000" dirty="0">
              <a:solidFill>
                <a:schemeClr val="tx1"/>
              </a:solidFill>
            </a:endParaRPr>
          </a:p>
          <a:p>
            <a:pPr algn="ctr"/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DD5834-9B3E-FABA-9FA8-E7F09B71F85A}"/>
              </a:ext>
            </a:extLst>
          </p:cNvPr>
          <p:cNvSpPr txBox="1"/>
          <p:nvPr/>
        </p:nvSpPr>
        <p:spPr>
          <a:xfrm>
            <a:off x="413656" y="305068"/>
            <a:ext cx="6096000" cy="62478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Το καλοκαίρι η φίλη μου η Μαρία πήγε διακοπές στην Ελλάδα. Πρώτα βρήκε το διαβατήριό της. Μετά έσπασε τον κουμπαρά της και αγόρασε από το ταξιδιωτικό γραφείο  το αεροπορικό  εισιτήριο. Έμεινε 5 μέρες στην Ελλάδα.</a:t>
            </a:r>
            <a:endParaRPr lang="el-CY" sz="4000" dirty="0"/>
          </a:p>
        </p:txBody>
      </p:sp>
      <p:pic>
        <p:nvPicPr>
          <p:cNvPr id="1026" name="Picture 2" descr="Ένα διαβατήριο κινουμένων σχεδίων με ένα: Vector στοκ (χωρίς δικαιώματα)  2662808031 | Shutterstock">
            <a:extLst>
              <a:ext uri="{FF2B5EF4-FFF2-40B4-BE49-F238E27FC236}">
                <a16:creationId xmlns:a16="http://schemas.microsoft.com/office/drawing/2014/main" id="{4848F174-649A-7D59-AAFB-34E8AEB0F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4"/>
          <a:stretch>
            <a:fillRect/>
          </a:stretch>
        </p:blipFill>
        <p:spPr bwMode="auto">
          <a:xfrm>
            <a:off x="6847114" y="129951"/>
            <a:ext cx="1828800" cy="14811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0564714-EE4B-D3A5-0D68-8DD818099F08}"/>
              </a:ext>
            </a:extLst>
          </p:cNvPr>
          <p:cNvSpPr/>
          <p:nvPr/>
        </p:nvSpPr>
        <p:spPr>
          <a:xfrm>
            <a:off x="8828315" y="222819"/>
            <a:ext cx="3135085" cy="1295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30" name="Picture 6" descr="χαριτωμένο κουμπαρά σπασμένο κουμπαρά σφυρί νόμισμα: Vector στοκ (χωρίς  δικαιώματα) 2647204761 | Shutterstock">
            <a:extLst>
              <a:ext uri="{FF2B5EF4-FFF2-40B4-BE49-F238E27FC236}">
                <a16:creationId xmlns:a16="http://schemas.microsoft.com/office/drawing/2014/main" id="{9D929788-8DB9-C4D7-76B1-0264F6A53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>
            <a:fillRect/>
          </a:stretch>
        </p:blipFill>
        <p:spPr bwMode="auto">
          <a:xfrm>
            <a:off x="6857999" y="1796143"/>
            <a:ext cx="1719943" cy="16328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9A40F1F-C6D7-1FB2-B245-947A49CD9BDC}"/>
              </a:ext>
            </a:extLst>
          </p:cNvPr>
          <p:cNvSpPr/>
          <p:nvPr/>
        </p:nvSpPr>
        <p:spPr>
          <a:xfrm>
            <a:off x="8828315" y="1796143"/>
            <a:ext cx="3135085" cy="1295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32" name="Picture 8" descr="Τουριστικά Γραφεία Επαρχίας Λευκωσίας - Cyprus Highlights">
            <a:extLst>
              <a:ext uri="{FF2B5EF4-FFF2-40B4-BE49-F238E27FC236}">
                <a16:creationId xmlns:a16="http://schemas.microsoft.com/office/drawing/2014/main" id="{53C8C871-4685-9A7C-E56C-6A7AF085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3614056"/>
            <a:ext cx="1905000" cy="16328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8D02B1E-2C98-6C81-692C-2CE75121201B}"/>
              </a:ext>
            </a:extLst>
          </p:cNvPr>
          <p:cNvSpPr/>
          <p:nvPr/>
        </p:nvSpPr>
        <p:spPr>
          <a:xfrm>
            <a:off x="8828315" y="3614056"/>
            <a:ext cx="3135085" cy="1295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86ED02D5-CCA4-FECB-621C-95940CBDC5E3}"/>
              </a:ext>
            </a:extLst>
          </p:cNvPr>
          <p:cNvSpPr/>
          <p:nvPr/>
        </p:nvSpPr>
        <p:spPr>
          <a:xfrm>
            <a:off x="8926286" y="5148942"/>
            <a:ext cx="3135085" cy="1295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34" name="Picture 10" descr="Γιατί η Αθήνα δεν κρατάει τους τουρίστες της; | LiFO">
            <a:extLst>
              <a:ext uri="{FF2B5EF4-FFF2-40B4-BE49-F238E27FC236}">
                <a16:creationId xmlns:a16="http://schemas.microsoft.com/office/drawing/2014/main" id="{34B37D35-8D0B-AD7C-3DE8-CDB0C068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3" y="5431968"/>
            <a:ext cx="1828801" cy="11209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6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BF93-E58E-4B71-4B5C-E27030E6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345EB15D-390D-35DD-A33B-0AD0A6F8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1CED481-DDFC-D7CD-FEE9-F00FA371FB9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και κατανόηση 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65472D9-259F-6C75-782D-07E79896836A}"/>
              </a:ext>
            </a:extLst>
          </p:cNvPr>
          <p:cNvSpPr/>
          <p:nvPr/>
        </p:nvSpPr>
        <p:spPr>
          <a:xfrm rot="440519">
            <a:off x="8577964" y="1217923"/>
            <a:ext cx="2459143" cy="1661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Πες !</a:t>
            </a:r>
          </a:p>
          <a:p>
            <a:r>
              <a:rPr lang="el-GR" sz="3600" b="1" dirty="0">
                <a:solidFill>
                  <a:schemeClr val="tx1"/>
                </a:solidFill>
              </a:rPr>
              <a:t>Άκουσε!</a:t>
            </a:r>
          </a:p>
          <a:p>
            <a:r>
              <a:rPr lang="el-GR" sz="3600" b="1" dirty="0">
                <a:solidFill>
                  <a:schemeClr val="tx1"/>
                </a:solidFill>
              </a:rPr>
              <a:t>Γράψε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94AA1-232A-1E06-9011-1C8C9429D46F}"/>
              </a:ext>
            </a:extLst>
          </p:cNvPr>
          <p:cNvSpPr txBox="1"/>
          <p:nvPr/>
        </p:nvSpPr>
        <p:spPr>
          <a:xfrm>
            <a:off x="141513" y="3418113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pic>
        <p:nvPicPr>
          <p:cNvPr id="1026" name="Picture 2" descr="Χαρούμενη Μουσουλμάνα Εικονογράφηση Κινουμένων Σχεδίων Ευτυχισμένο:  Εικονογράφηση μόδας 2650727265 | Shutterstock">
            <a:extLst>
              <a:ext uri="{FF2B5EF4-FFF2-40B4-BE49-F238E27FC236}">
                <a16:creationId xmlns:a16="http://schemas.microsoft.com/office/drawing/2014/main" id="{A83B2D56-CF53-8DF2-4807-14135DCE0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>
            <a:fillRect/>
          </a:stretch>
        </p:blipFill>
        <p:spPr bwMode="auto">
          <a:xfrm>
            <a:off x="201386" y="414679"/>
            <a:ext cx="2057400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ουσουλμάνα κοπέλα που διαβάζει Κοράνι, χαριτωμένη: Vector στοκ (χωρίς  δικαιώματα) 2656185763 | Shutterstock">
            <a:extLst>
              <a:ext uri="{FF2B5EF4-FFF2-40B4-BE49-F238E27FC236}">
                <a16:creationId xmlns:a16="http://schemas.microsoft.com/office/drawing/2014/main" id="{B55A5F41-37A9-5FE9-E17C-CE354355F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>
            <a:fillRect/>
          </a:stretch>
        </p:blipFill>
        <p:spPr bwMode="auto">
          <a:xfrm>
            <a:off x="2264227" y="891779"/>
            <a:ext cx="2057400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ια χαριτωμένη μουσουλμάνα κοπέλα σε καρτούν με ένα κόκκινο μπαλόνι  Διανυσματική απεικόνιση - εικονογραφία από lifestyle: 84700302">
            <a:extLst>
              <a:ext uri="{FF2B5EF4-FFF2-40B4-BE49-F238E27FC236}">
                <a16:creationId xmlns:a16="http://schemas.microsoft.com/office/drawing/2014/main" id="{9DD6EE80-E9D1-444E-99B3-F04682B7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14" y="414678"/>
            <a:ext cx="1790700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Μασκότ μαθητής ξανθό χαρούμενο αγόρι στην 2D / 3D Μασκότ">
            <a:extLst>
              <a:ext uri="{FF2B5EF4-FFF2-40B4-BE49-F238E27FC236}">
                <a16:creationId xmlns:a16="http://schemas.microsoft.com/office/drawing/2014/main" id="{32A8F8AE-FDF5-F5B6-C620-7C4C8C05F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3"/>
          <a:stretch>
            <a:fillRect/>
          </a:stretch>
        </p:blipFill>
        <p:spPr bwMode="auto">
          <a:xfrm>
            <a:off x="6407949" y="891779"/>
            <a:ext cx="1834922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Εικονογράφηση Διάνυσμα Του Cartoon Χαρούμενο Αγόρι Σχολείο Θέτει Διάνυσμα  από ©tigatelu 569041056">
            <a:extLst>
              <a:ext uri="{FF2B5EF4-FFF2-40B4-BE49-F238E27FC236}">
                <a16:creationId xmlns:a16="http://schemas.microsoft.com/office/drawing/2014/main" id="{8FFD0D3F-EF3F-41B7-0F78-A9838EE98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>
            <a:fillRect/>
          </a:stretch>
        </p:blipFill>
        <p:spPr bwMode="auto">
          <a:xfrm>
            <a:off x="8344593" y="229621"/>
            <a:ext cx="1790700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ορτραίτο Του Νεαρή Όμορφη Γυναίκα Ξανθά Μαλλιά Που Κυματίζει Καρτούν  Διάνυσμα από ©reinekke 203337602">
            <a:extLst>
              <a:ext uri="{FF2B5EF4-FFF2-40B4-BE49-F238E27FC236}">
                <a16:creationId xmlns:a16="http://schemas.microsoft.com/office/drawing/2014/main" id="{CEFBCFAB-583C-BDAF-559B-086F19818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>
            <a:fillRect/>
          </a:stretch>
        </p:blipFill>
        <p:spPr bwMode="auto">
          <a:xfrm>
            <a:off x="10329193" y="793807"/>
            <a:ext cx="1661421" cy="23303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1DB95-B744-F4AA-582C-DB13BF8E47E5}"/>
              </a:ext>
            </a:extLst>
          </p:cNvPr>
          <p:cNvSpPr txBox="1"/>
          <p:nvPr/>
        </p:nvSpPr>
        <p:spPr>
          <a:xfrm>
            <a:off x="2198913" y="3407229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E5D81-674B-488F-B064-A303D4C4B3CD}"/>
              </a:ext>
            </a:extLst>
          </p:cNvPr>
          <p:cNvSpPr txBox="1"/>
          <p:nvPr/>
        </p:nvSpPr>
        <p:spPr>
          <a:xfrm>
            <a:off x="4321627" y="3407229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8D053-D00C-B0C1-7415-D1136312BD3F}"/>
              </a:ext>
            </a:extLst>
          </p:cNvPr>
          <p:cNvSpPr txBox="1"/>
          <p:nvPr/>
        </p:nvSpPr>
        <p:spPr>
          <a:xfrm>
            <a:off x="6444341" y="3387335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EAA76-FD31-54AF-C11B-4C19957DFC8E}"/>
              </a:ext>
            </a:extLst>
          </p:cNvPr>
          <p:cNvSpPr txBox="1"/>
          <p:nvPr/>
        </p:nvSpPr>
        <p:spPr>
          <a:xfrm>
            <a:off x="8517393" y="3396342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4971A-192F-70FA-AC18-A578CFF0D2F4}"/>
              </a:ext>
            </a:extLst>
          </p:cNvPr>
          <p:cNvSpPr txBox="1"/>
          <p:nvPr/>
        </p:nvSpPr>
        <p:spPr>
          <a:xfrm>
            <a:off x="10574793" y="3407229"/>
            <a:ext cx="1617207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800" dirty="0"/>
              <a:t>Θα</a:t>
            </a:r>
          </a:p>
          <a:p>
            <a:r>
              <a:rPr lang="el-GR" sz="2800" dirty="0"/>
              <a:t>ήθελα </a:t>
            </a:r>
          </a:p>
          <a:p>
            <a:r>
              <a:rPr lang="el-GR" sz="2800" dirty="0"/>
              <a:t>να</a:t>
            </a:r>
          </a:p>
          <a:p>
            <a:r>
              <a:rPr lang="el-GR" sz="2800" dirty="0"/>
              <a:t>ταξιδέψω</a:t>
            </a:r>
          </a:p>
          <a:p>
            <a:r>
              <a:rPr lang="el-GR" sz="2800" dirty="0"/>
              <a:t>_____</a:t>
            </a:r>
          </a:p>
          <a:p>
            <a:r>
              <a:rPr lang="el-GR" sz="2800" dirty="0"/>
              <a:t>_______.         </a:t>
            </a:r>
            <a:r>
              <a:rPr lang="el-GR" sz="3600" dirty="0"/>
              <a:t>    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81526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52028-EC65-DB7A-15DD-7095493C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CC9A5ABE-7501-DF7B-4A97-789E3E0A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B69F3A0-753D-556C-7774-57F71615CF27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8448411-E4C3-38F9-65F2-D1CCF20D2876}"/>
              </a:ext>
            </a:extLst>
          </p:cNvPr>
          <p:cNvSpPr/>
          <p:nvPr/>
        </p:nvSpPr>
        <p:spPr>
          <a:xfrm rot="440519">
            <a:off x="8515269" y="2271325"/>
            <a:ext cx="2379334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Διάβασε!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4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863ED-6A69-E00B-5958-7D9DE34112C0}"/>
              </a:ext>
            </a:extLst>
          </p:cNvPr>
          <p:cNvSpPr txBox="1"/>
          <p:nvPr/>
        </p:nvSpPr>
        <p:spPr>
          <a:xfrm>
            <a:off x="163285" y="5323505"/>
            <a:ext cx="11865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0A0A0A"/>
                </a:solidFill>
                <a:latin typeface="Google Sans"/>
              </a:rPr>
              <a:t>α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</a:rPr>
              <a:t>φετηρία  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  <a:sym typeface="Wingdings" panose="05000000000000000000" pitchFamily="2" charset="2"/>
              </a:rPr>
              <a:t></a:t>
            </a:r>
            <a:r>
              <a:rPr lang="el-GR" sz="4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</a:rPr>
              <a:t>ενδιάμεσες στάσεις 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  <a:sym typeface="Wingdings" panose="05000000000000000000" pitchFamily="2" charset="2"/>
              </a:rPr>
              <a:t></a:t>
            </a:r>
            <a:r>
              <a:rPr lang="el-GR" sz="4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</a:rPr>
              <a:t>τερματισμός</a:t>
            </a:r>
            <a:endParaRPr lang="el-CY" sz="4400" dirty="0"/>
          </a:p>
        </p:txBody>
      </p:sp>
      <p:pic>
        <p:nvPicPr>
          <p:cNvPr id="2050" name="Picture 2" descr="Τα δρομολόγια της Δημοτικής Συγκοινωνίας του Δήμου Αγίου Δημητρίου – Δήμος  Αγίου Δημητρίου">
            <a:extLst>
              <a:ext uri="{FF2B5EF4-FFF2-40B4-BE49-F238E27FC236}">
                <a16:creationId xmlns:a16="http://schemas.microsoft.com/office/drawing/2014/main" id="{0D80175F-E8B9-E4A7-F407-34DB7ACE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31" y="1791271"/>
            <a:ext cx="4955041" cy="31586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Δημόσιες Συγκοινωνίες: Βασικό Αγγλικό Λεξιλόγιο και Συμβουλές">
            <a:extLst>
              <a:ext uri="{FF2B5EF4-FFF2-40B4-BE49-F238E27FC236}">
                <a16:creationId xmlns:a16="http://schemas.microsoft.com/office/drawing/2014/main" id="{C5558517-5117-5198-3B3B-345121CF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72" y="1814665"/>
            <a:ext cx="3396344" cy="31352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chool bus driver Royalty-Free Διανύσματα">
            <a:extLst>
              <a:ext uri="{FF2B5EF4-FFF2-40B4-BE49-F238E27FC236}">
                <a16:creationId xmlns:a16="http://schemas.microsoft.com/office/drawing/2014/main" id="{CB37EA47-F679-8D37-CFDB-BD143F0BA0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75F4D3-F807-2DF7-224F-9F1DC74DC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1271"/>
            <a:ext cx="2845358" cy="315867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3568182-E576-8274-F997-A5CF951CC94E}"/>
              </a:ext>
            </a:extLst>
          </p:cNvPr>
          <p:cNvSpPr/>
          <p:nvPr/>
        </p:nvSpPr>
        <p:spPr>
          <a:xfrm>
            <a:off x="1306286" y="511629"/>
            <a:ext cx="8741228" cy="67491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ΔΡΟΜΟΛΟΓΙΟ</a:t>
            </a:r>
            <a:endParaRPr lang="el-CY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2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45A69-EB1B-9A25-24A8-6549393AFC1B}"/>
              </a:ext>
            </a:extLst>
          </p:cNvPr>
          <p:cNvSpPr txBox="1"/>
          <p:nvPr/>
        </p:nvSpPr>
        <p:spPr>
          <a:xfrm>
            <a:off x="1992085" y="449720"/>
            <a:ext cx="90242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Ώρες και δρομολόγια λεωφορείων</a:t>
            </a:r>
          </a:p>
          <a:p>
            <a:endParaRPr lang="el-GR" sz="40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CA56DF0-3B28-D454-B6AF-707B03B4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271"/>
            <a:ext cx="2845358" cy="315867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C4FED85-5066-0087-3D01-A48F304C00F2}"/>
              </a:ext>
            </a:extLst>
          </p:cNvPr>
          <p:cNvSpPr/>
          <p:nvPr/>
        </p:nvSpPr>
        <p:spPr>
          <a:xfrm>
            <a:off x="707571" y="2079171"/>
            <a:ext cx="1110343" cy="57694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42</a:t>
            </a:r>
            <a:endParaRPr lang="el-CY" sz="4000" dirty="0"/>
          </a:p>
        </p:txBody>
      </p:sp>
      <p:pic>
        <p:nvPicPr>
          <p:cNvPr id="3074" name="Picture 2" descr="Πανεπιστήμιο... - Πανεπιστήμιο Κύπρου | University Of Cyprus">
            <a:extLst>
              <a:ext uri="{FF2B5EF4-FFF2-40B4-BE49-F238E27FC236}">
                <a16:creationId xmlns:a16="http://schemas.microsoft.com/office/drawing/2014/main" id="{2EC45F49-76E4-A9A2-8C68-BC90D755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33" y="311875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5836DB1-BF1E-2AA8-FCD0-75AA5D9995F0}"/>
              </a:ext>
            </a:extLst>
          </p:cNvPr>
          <p:cNvSpPr/>
          <p:nvPr/>
        </p:nvSpPr>
        <p:spPr>
          <a:xfrm>
            <a:off x="3147333" y="1959427"/>
            <a:ext cx="2524124" cy="8164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Πανεπιστήμιο Κύπρου</a:t>
            </a:r>
          </a:p>
          <a:p>
            <a:pPr algn="ctr"/>
            <a:r>
              <a:rPr lang="el-GR" b="1" dirty="0" err="1">
                <a:solidFill>
                  <a:schemeClr val="tx1"/>
                </a:solidFill>
              </a:rPr>
              <a:t>Αγλαντζιά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Η Lidl Κύπρου άνοιξε το νέο κατάστημά της στη Λευκωσία! | Check In Cyprus">
            <a:extLst>
              <a:ext uri="{FF2B5EF4-FFF2-40B4-BE49-F238E27FC236}">
                <a16:creationId xmlns:a16="http://schemas.microsoft.com/office/drawing/2014/main" id="{B987977E-A156-BFA3-C592-71083DB3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091543"/>
            <a:ext cx="310242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Ελέγχθηκαν και πληρούν όλα τα κριτήρια τα νέα λεωφορεία λέει η CPT |  AlphaNews">
            <a:extLst>
              <a:ext uri="{FF2B5EF4-FFF2-40B4-BE49-F238E27FC236}">
                <a16:creationId xmlns:a16="http://schemas.microsoft.com/office/drawing/2014/main" id="{E12315C2-9E61-137A-18B2-9F303503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46" y="3118756"/>
            <a:ext cx="2466975" cy="16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02EA225-24DD-82AE-C696-000703A0780A}"/>
              </a:ext>
            </a:extLst>
          </p:cNvPr>
          <p:cNvSpPr/>
          <p:nvPr/>
        </p:nvSpPr>
        <p:spPr>
          <a:xfrm>
            <a:off x="5973432" y="1959426"/>
            <a:ext cx="2524124" cy="8164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Υπεραγορά </a:t>
            </a:r>
            <a:r>
              <a:rPr lang="tr-TR" b="1" dirty="0">
                <a:solidFill>
                  <a:schemeClr val="tx1"/>
                </a:solidFill>
              </a:rPr>
              <a:t>L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tr-TR" b="1" dirty="0">
                <a:solidFill>
                  <a:schemeClr val="tx1"/>
                </a:solidFill>
              </a:rPr>
              <a:t>dl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Παλουριώτισσα 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F3004FF-ABB5-00FC-FFF7-16D7838A43B4}"/>
              </a:ext>
            </a:extLst>
          </p:cNvPr>
          <p:cNvSpPr/>
          <p:nvPr/>
        </p:nvSpPr>
        <p:spPr>
          <a:xfrm>
            <a:off x="9040482" y="1959425"/>
            <a:ext cx="2524124" cy="8164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>
                <a:solidFill>
                  <a:schemeClr val="tx1"/>
                </a:solidFill>
              </a:rPr>
              <a:t>Μακάρειο</a:t>
            </a:r>
            <a:r>
              <a:rPr lang="el-GR" b="1" dirty="0">
                <a:solidFill>
                  <a:schemeClr val="tx1"/>
                </a:solidFill>
              </a:rPr>
              <a:t> Στάδιο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l-GR" b="1" dirty="0" err="1">
                <a:solidFill>
                  <a:schemeClr val="tx1"/>
                </a:solidFill>
              </a:rPr>
              <a:t>Έγκωμη</a:t>
            </a:r>
            <a:r>
              <a:rPr lang="el-GR" b="1" dirty="0">
                <a:solidFill>
                  <a:schemeClr val="tx1"/>
                </a:solidFill>
              </a:rPr>
              <a:t>  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EF8092F-97D2-17A0-0CD1-F1BE3CE11509}"/>
              </a:ext>
            </a:extLst>
          </p:cNvPr>
          <p:cNvSpPr/>
          <p:nvPr/>
        </p:nvSpPr>
        <p:spPr>
          <a:xfrm>
            <a:off x="3071133" y="4891014"/>
            <a:ext cx="8552088" cy="592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>
                <a:solidFill>
                  <a:schemeClr val="tx1"/>
                </a:solidFill>
              </a:rPr>
              <a:t>         6:20                     6:40                    7:00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3F0C63C-355E-3CA2-204D-1ACB4170AEBA}"/>
              </a:ext>
            </a:extLst>
          </p:cNvPr>
          <p:cNvSpPr/>
          <p:nvPr/>
        </p:nvSpPr>
        <p:spPr>
          <a:xfrm>
            <a:off x="3071134" y="6157083"/>
            <a:ext cx="8552088" cy="592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 10:20                     10:40                    11:00 </a:t>
            </a:r>
            <a:endParaRPr lang="el-CY" sz="3600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21C5DEB2-753C-B40C-B48F-F59AF7423B9F}"/>
              </a:ext>
            </a:extLst>
          </p:cNvPr>
          <p:cNvSpPr/>
          <p:nvPr/>
        </p:nvSpPr>
        <p:spPr>
          <a:xfrm>
            <a:off x="3087462" y="5518152"/>
            <a:ext cx="8552088" cy="592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 8:20                     8:40                    9:00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57283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B4D53-3985-EB67-61B1-CCDABE320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13CF4-3199-6E92-7354-2A0C26FAEB2B}"/>
              </a:ext>
            </a:extLst>
          </p:cNvPr>
          <p:cNvSpPr txBox="1"/>
          <p:nvPr/>
        </p:nvSpPr>
        <p:spPr>
          <a:xfrm>
            <a:off x="3222170" y="362634"/>
            <a:ext cx="5334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Διαφημιστικά φυλλάδια ταξιδιωτικών γραφείων</a:t>
            </a:r>
          </a:p>
        </p:txBody>
      </p:sp>
      <p:pic>
        <p:nvPicPr>
          <p:cNvPr id="4098" name="Picture 2" descr="Ταξιδιωτικό γραφείο Καβάλα, Ταξιδιωτικά πρακτορεία, ταξίδια, Καβάλα,  εκδρομές, εκδρομές εξωτερικό, εκδρομές Ελλάδα, εκδρομές Fly - drive,  Ταξιδιωτικό γραφείο, Καβάλα">
            <a:extLst>
              <a:ext uri="{FF2B5EF4-FFF2-40B4-BE49-F238E27FC236}">
                <a16:creationId xmlns:a16="http://schemas.microsoft.com/office/drawing/2014/main" id="{48951532-804A-45A2-99A3-5F347D28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7" y="1915887"/>
            <a:ext cx="6447744" cy="4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witzerland in Red on Full Globe Isolated on White Stock Illustration -  Illustration of international, europe: 87835985">
            <a:extLst>
              <a:ext uri="{FF2B5EF4-FFF2-40B4-BE49-F238E27FC236}">
                <a16:creationId xmlns:a16="http://schemas.microsoft.com/office/drawing/2014/main" id="{B2D314D0-2D29-BEFC-55EE-809875EF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1915887"/>
            <a:ext cx="4680856" cy="46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0BAA131-3318-510D-80EA-B0B49EB31830}"/>
              </a:ext>
            </a:extLst>
          </p:cNvPr>
          <p:cNvCxnSpPr/>
          <p:nvPr/>
        </p:nvCxnSpPr>
        <p:spPr>
          <a:xfrm>
            <a:off x="9459686" y="4245429"/>
            <a:ext cx="1055914" cy="4463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E753DA6-5D03-1135-D0EE-63C4EEDAF3BB}"/>
              </a:ext>
            </a:extLst>
          </p:cNvPr>
          <p:cNvSpPr/>
          <p:nvPr/>
        </p:nvSpPr>
        <p:spPr>
          <a:xfrm>
            <a:off x="4963885" y="1914672"/>
            <a:ext cx="2155371" cy="12845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CY" sz="4400" dirty="0"/>
              <a:t>€</a:t>
            </a:r>
            <a:r>
              <a:rPr lang="el-GR" sz="4400" dirty="0"/>
              <a:t>495</a:t>
            </a:r>
            <a:endParaRPr lang="el-CY" sz="44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77A4072-3780-1E96-289C-BBE019D82FC0}"/>
              </a:ext>
            </a:extLst>
          </p:cNvPr>
          <p:cNvSpPr/>
          <p:nvPr/>
        </p:nvSpPr>
        <p:spPr>
          <a:xfrm>
            <a:off x="584427" y="4875587"/>
            <a:ext cx="3265715" cy="1284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5 ΗΜΕΡΕΣ</a:t>
            </a:r>
          </a:p>
          <a:p>
            <a:pPr algn="ctr"/>
            <a:r>
              <a:rPr lang="el-GR" sz="4400" dirty="0"/>
              <a:t>18/1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65307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5504-A42D-4E0A-EDCB-A81A1BB64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8B0941-E9D5-5364-13C5-635CF90C351A}"/>
              </a:ext>
            </a:extLst>
          </p:cNvPr>
          <p:cNvSpPr txBox="1"/>
          <p:nvPr/>
        </p:nvSpPr>
        <p:spPr>
          <a:xfrm>
            <a:off x="489857" y="190306"/>
            <a:ext cx="4071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Ταξιδιωτικές ευχές </a:t>
            </a:r>
            <a:endParaRPr lang="el-CY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38 Καλό ταξίδι ιδέες | ταξίδι, ταξίδια, χαρούμενη ζωή">
            <a:extLst>
              <a:ext uri="{FF2B5EF4-FFF2-40B4-BE49-F238E27FC236}">
                <a16:creationId xmlns:a16="http://schemas.microsoft.com/office/drawing/2014/main" id="{84E02820-F408-8B62-5820-6B7CCCDD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421266"/>
            <a:ext cx="4607216" cy="49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8 Καλό ταξίδι ιδέες | ταξίδι, ταξίδια, χαρούμενη ζωή">
            <a:extLst>
              <a:ext uri="{FF2B5EF4-FFF2-40B4-BE49-F238E27FC236}">
                <a16:creationId xmlns:a16="http://schemas.microsoft.com/office/drawing/2014/main" id="{DB1FFF21-EB62-543B-BF3F-C2E053E5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11604"/>
            <a:ext cx="3222851" cy="60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Καλό ταξίδι - 5,1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F988E9E4-68F5-308C-EDE9-5A7930EED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"/>
          <a:stretch>
            <a:fillRect/>
          </a:stretch>
        </p:blipFill>
        <p:spPr bwMode="auto">
          <a:xfrm>
            <a:off x="8779329" y="311604"/>
            <a:ext cx="2922814" cy="227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 Iyi Yolculuklar Royalty-Free Images, Stock Photos &amp; Pictures |  Shutterstock">
            <a:extLst>
              <a:ext uri="{FF2B5EF4-FFF2-40B4-BE49-F238E27FC236}">
                <a16:creationId xmlns:a16="http://schemas.microsoft.com/office/drawing/2014/main" id="{EE746DCB-D5A3-6047-78F2-E5EC80985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>
            <a:fillRect/>
          </a:stretch>
        </p:blipFill>
        <p:spPr bwMode="auto">
          <a:xfrm>
            <a:off x="9171214" y="2738439"/>
            <a:ext cx="2743200" cy="15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rapça Kalıp - İyi Yolculuklar - YouTube">
            <a:extLst>
              <a:ext uri="{FF2B5EF4-FFF2-40B4-BE49-F238E27FC236}">
                <a16:creationId xmlns:a16="http://schemas.microsoft.com/office/drawing/2014/main" id="{2A467587-F74C-C47A-CBF4-B40656988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r="17601" b="24150"/>
          <a:stretch>
            <a:fillRect/>
          </a:stretch>
        </p:blipFill>
        <p:spPr bwMode="auto">
          <a:xfrm>
            <a:off x="9035142" y="4414846"/>
            <a:ext cx="3015343" cy="19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0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4680-29FB-CEF0-8C31-9C471FB8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DEE3BD5-E5BD-813E-648C-E907920C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716E099-AF03-6E15-9288-342B6356F55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92F5752-FFF7-8927-BF43-75FEF66337EB}"/>
              </a:ext>
            </a:extLst>
          </p:cNvPr>
          <p:cNvSpPr/>
          <p:nvPr/>
        </p:nvSpPr>
        <p:spPr>
          <a:xfrm rot="440519">
            <a:off x="8513932" y="2292152"/>
            <a:ext cx="2705282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Απάντησε !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06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6E26B3-F6E0-6FD3-5BDB-1DF09478C901}"/>
              </a:ext>
            </a:extLst>
          </p:cNvPr>
          <p:cNvSpPr txBox="1"/>
          <p:nvPr/>
        </p:nvSpPr>
        <p:spPr>
          <a:xfrm>
            <a:off x="2062843" y="522906"/>
            <a:ext cx="806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Τηλεφωνική κράτηση  ξενοδοχείου</a:t>
            </a:r>
            <a:endParaRPr lang="el-CY" sz="3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70D932-EF46-678D-5812-027640391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58" y="1548025"/>
            <a:ext cx="11655883" cy="434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03136" rIns="0" bIns="2031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Πελάτης: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Κα</a:t>
            </a:r>
            <a:r>
              <a:rPr kumimoji="0" lang="el-CY" altLang="el-CY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λημέρ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σας. Θα </a:t>
            </a:r>
            <a:r>
              <a:rPr kumimoji="0" lang="el-CY" altLang="el-CY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ήθελ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να κάνω μια κράτηση, παρακαλώ.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Κα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λημέρ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α. 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Βε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βαίως. 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ποιες ημερομηνίες;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Πελάτης: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Από 10 Ιουλίου έως 15 Ιουλίου.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Μισό 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λε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πτό... 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Ναι, έχουμε. Τι </a:t>
            </a:r>
            <a:r>
              <a:rPr kumimoji="0" lang="el-CY" altLang="el-CY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τύ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πο δωματίου 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θέλετε;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Πελάτης: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 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δίκλινο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δωμάτιο, παρακαλώ.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Ωρ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αία. </a:t>
            </a:r>
            <a:endParaRPr kumimoji="0" lang="el-GR" altLang="el-CY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CY" altLang="el-CY" sz="3200" b="1" dirty="0">
                <a:solidFill>
                  <a:srgbClr val="0A0A0A"/>
                </a:solidFill>
                <a:latin typeface="Google Sans"/>
              </a:rPr>
              <a:t>Πελάτης: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 Πολύ </a:t>
            </a:r>
            <a:r>
              <a:rPr lang="el-CY" altLang="el-CY" sz="3200" dirty="0" err="1">
                <a:solidFill>
                  <a:srgbClr val="0A0A0A"/>
                </a:solidFill>
                <a:latin typeface="Google Sans"/>
              </a:rPr>
              <a:t>ωρ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αία. </a:t>
            </a:r>
            <a:r>
              <a:rPr lang="el-CY" altLang="el-CY" sz="3200" dirty="0" err="1">
                <a:solidFill>
                  <a:srgbClr val="0A0A0A"/>
                </a:solidFill>
                <a:latin typeface="Google Sans"/>
              </a:rPr>
              <a:t>Ευχ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αριστώ πολύ!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CY" altLang="el-CY" sz="3200" b="1" dirty="0">
                <a:solidFill>
                  <a:srgbClr val="0A0A0A"/>
                </a:solidFill>
                <a:latin typeface="Google Sans"/>
              </a:rPr>
              <a:t>Υπ</a:t>
            </a:r>
            <a:r>
              <a:rPr lang="el-CY" altLang="el-CY" sz="3200" b="1" dirty="0" err="1">
                <a:solidFill>
                  <a:srgbClr val="0A0A0A"/>
                </a:solidFill>
                <a:latin typeface="Google Sans"/>
              </a:rPr>
              <a:t>άλληλος</a:t>
            </a:r>
            <a:r>
              <a:rPr lang="el-CY" altLang="el-CY" sz="3200" b="1" dirty="0">
                <a:solidFill>
                  <a:srgbClr val="0A0A0A"/>
                </a:solidFill>
                <a:latin typeface="Google Sans"/>
              </a:rPr>
              <a:t>: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 Κι εγώ. Κα</a:t>
            </a:r>
            <a:r>
              <a:rPr lang="el-CY" altLang="el-CY" sz="3200" dirty="0" err="1">
                <a:solidFill>
                  <a:srgbClr val="0A0A0A"/>
                </a:solidFill>
                <a:latin typeface="Google Sans"/>
              </a:rPr>
              <a:t>λό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 σας ταξίδι!</a:t>
            </a:r>
          </a:p>
        </p:txBody>
      </p:sp>
    </p:spTree>
    <p:extLst>
      <p:ext uri="{BB962C8B-B14F-4D97-AF65-F5344CB8AC3E}">
        <p14:creationId xmlns:p14="http://schemas.microsoft.com/office/powerpoint/2010/main" val="220774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10163456" y="799392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ΕΣΑ ΜΕΤΑΦΟΡΑΣ – 1ο ΝΗΠΙΑΓΩΓΕΙΟ ΠΡΟΑΣΤΙΟΥ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/>
          <a:stretch>
            <a:fillRect/>
          </a:stretch>
        </p:blipFill>
        <p:spPr bwMode="auto">
          <a:xfrm>
            <a:off x="2504209" y="860313"/>
            <a:ext cx="7183581" cy="470228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AFFCAC-50AA-5E0E-62A2-52A70B8E177F}"/>
              </a:ext>
            </a:extLst>
          </p:cNvPr>
          <p:cNvSpPr/>
          <p:nvPr/>
        </p:nvSpPr>
        <p:spPr>
          <a:xfrm>
            <a:off x="2389413" y="5773467"/>
            <a:ext cx="7407730" cy="64438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CY" sz="1200" dirty="0"/>
              <a:t>Μ. Καρα</a:t>
            </a:r>
            <a:r>
              <a:rPr lang="el-CY" sz="1200" dirty="0" err="1"/>
              <a:t>κύργιου</a:t>
            </a:r>
            <a:r>
              <a:rPr lang="el-CY" sz="1200" dirty="0"/>
              <a:t> &amp;  Β. Πανα</a:t>
            </a:r>
            <a:r>
              <a:rPr lang="el-CY" sz="1200" dirty="0" err="1"/>
              <a:t>γιωτίδου</a:t>
            </a:r>
            <a:r>
              <a:rPr lang="el-GR" sz="1200" dirty="0"/>
              <a:t>, </a:t>
            </a:r>
            <a:r>
              <a:rPr lang="el-CY" sz="1200" i="1" dirty="0"/>
              <a:t>ΚΛΙΚ </a:t>
            </a:r>
            <a:r>
              <a:rPr lang="el-CY" sz="1200" i="1" dirty="0" err="1"/>
              <a:t>στ</a:t>
            </a:r>
            <a:r>
              <a:rPr lang="el-CY" sz="1200" i="1" dirty="0"/>
              <a:t>α ελληνικά. Επίπ</a:t>
            </a:r>
            <a:r>
              <a:rPr lang="el-CY" sz="1200" i="1" dirty="0" err="1"/>
              <a:t>εδο</a:t>
            </a:r>
            <a:r>
              <a:rPr lang="el-CY" sz="1200" i="1" dirty="0"/>
              <a:t> Α1 </a:t>
            </a:r>
            <a:r>
              <a:rPr lang="el-CY" sz="1200" i="1" dirty="0" err="1"/>
              <a:t>γι</a:t>
            </a:r>
            <a:r>
              <a:rPr lang="el-CY" sz="1200" i="1" dirty="0"/>
              <a:t>α εφήβους και ενηλίκους, </a:t>
            </a:r>
            <a:r>
              <a:rPr lang="el-CY" sz="1200" dirty="0"/>
              <a:t>Θεσσαλονική, 2015, σσ</a:t>
            </a:r>
            <a:r>
              <a:rPr lang="el-GR" sz="1200" dirty="0"/>
              <a:t>. 110—131.</a:t>
            </a:r>
            <a:endParaRPr lang="el-CY" sz="1200" dirty="0"/>
          </a:p>
        </p:txBody>
      </p: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A0AF4177-1BBA-89BA-AA5B-5730D2F7DD01}"/>
              </a:ext>
            </a:extLst>
          </p:cNvPr>
          <p:cNvSpPr/>
          <p:nvPr/>
        </p:nvSpPr>
        <p:spPr>
          <a:xfrm>
            <a:off x="250371" y="195941"/>
            <a:ext cx="3907972" cy="32330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ΠΟΙΟΙ;</a:t>
            </a:r>
            <a:endParaRPr lang="el-CY" sz="4800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E20DB8FD-AEEF-2F09-B430-BB074B99DBBF}"/>
              </a:ext>
            </a:extLst>
          </p:cNvPr>
          <p:cNvSpPr/>
          <p:nvPr/>
        </p:nvSpPr>
        <p:spPr>
          <a:xfrm>
            <a:off x="3940627" y="1888670"/>
            <a:ext cx="3907972" cy="32330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ΠΟΤΕ;</a:t>
            </a:r>
            <a:endParaRPr lang="el-CY" sz="48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A280415-CA92-09CF-40B7-91AE42B34556}"/>
              </a:ext>
            </a:extLst>
          </p:cNvPr>
          <p:cNvSpPr/>
          <p:nvPr/>
        </p:nvSpPr>
        <p:spPr>
          <a:xfrm>
            <a:off x="8098970" y="3309253"/>
            <a:ext cx="4093030" cy="32330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Τι </a:t>
            </a:r>
            <a:r>
              <a:rPr lang="el-CY" altLang="el-CY" sz="4800" dirty="0" err="1">
                <a:solidFill>
                  <a:srgbClr val="0A0A0A"/>
                </a:solidFill>
                <a:latin typeface="Google Sans"/>
              </a:rPr>
              <a:t>τύ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πο </a:t>
            </a:r>
            <a:endParaRPr lang="el-GR" altLang="el-CY" sz="4800" dirty="0">
              <a:solidFill>
                <a:srgbClr val="0A0A0A"/>
              </a:solidFill>
              <a:latin typeface="Google Sans"/>
            </a:endParaRPr>
          </a:p>
          <a:p>
            <a:r>
              <a:rPr lang="el-CY" altLang="el-CY" sz="4800" dirty="0" err="1">
                <a:solidFill>
                  <a:srgbClr val="0A0A0A"/>
                </a:solidFill>
                <a:latin typeface="Google Sans"/>
              </a:rPr>
              <a:t>δωμ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ατίου</a:t>
            </a:r>
            <a:r>
              <a:rPr lang="el-GR" altLang="el-CY" sz="4800" dirty="0">
                <a:solidFill>
                  <a:srgbClr val="0A0A0A"/>
                </a:solidFill>
                <a:latin typeface="Google Sans"/>
              </a:rPr>
              <a:t>;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 </a:t>
            </a:r>
            <a:endParaRPr lang="el-CY" sz="4800" dirty="0"/>
          </a:p>
        </p:txBody>
      </p:sp>
      <p:pic>
        <p:nvPicPr>
          <p:cNvPr id="2052" name="Picture 4" descr="Hotel reception cartoon background | Free Vector">
            <a:extLst>
              <a:ext uri="{FF2B5EF4-FFF2-40B4-BE49-F238E27FC236}">
                <a16:creationId xmlns:a16="http://schemas.microsoft.com/office/drawing/2014/main" id="{AEAD03AE-E676-01A4-BD11-F725CAA8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248" y="315690"/>
            <a:ext cx="4032474" cy="24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6,100+ Cartoon Of Hotel Stock Photos, Pictures &amp; Royalty-Free Images -  iStock">
            <a:extLst>
              <a:ext uri="{FF2B5EF4-FFF2-40B4-BE49-F238E27FC236}">
                <a16:creationId xmlns:a16="http://schemas.microsoft.com/office/drawing/2014/main" id="{50F07CCC-F5AE-3361-91AB-45B04A24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8" y="231314"/>
            <a:ext cx="2552700" cy="14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ntact Clipart Cartoon Cute Customer Calling Himself On Old Fashioned  Telephone Vector, Cute Clipart, Cartoon Clipart, Telephone Clipart PNG and  Vector with Transparent Background for Free Download">
            <a:extLst>
              <a:ext uri="{FF2B5EF4-FFF2-40B4-BE49-F238E27FC236}">
                <a16:creationId xmlns:a16="http://schemas.microsoft.com/office/drawing/2014/main" id="{56978C23-25B0-84EF-D6C0-23710AC3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24" y="40501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Ανέκδοτο: Ένας τύπος τηλεφωνεί στον γιατρό">
            <a:extLst>
              <a:ext uri="{FF2B5EF4-FFF2-40B4-BE49-F238E27FC236}">
                <a16:creationId xmlns:a16="http://schemas.microsoft.com/office/drawing/2014/main" id="{D2B896AF-737C-A84E-9D4F-AF868A372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8371113" y="580861"/>
            <a:ext cx="1021896" cy="11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8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C8C5-B905-32D6-EF0D-B18EB80E5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5EE7E-63B7-9C96-6E25-A6693DE6ED90}"/>
              </a:ext>
            </a:extLst>
          </p:cNvPr>
          <p:cNvSpPr txBox="1"/>
          <p:nvPr/>
        </p:nvSpPr>
        <p:spPr>
          <a:xfrm>
            <a:off x="3311912" y="678491"/>
            <a:ext cx="806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Τηλεφωνική κράτηση εισιτηρίου</a:t>
            </a:r>
            <a:endParaRPr lang="el-CY" sz="3200" dirty="0">
              <a:solidFill>
                <a:srgbClr val="FF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F23CA72-97B0-1329-C750-1A702173D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814" y="1296446"/>
            <a:ext cx="9206944" cy="51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03136" rIns="0" bIns="2031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Κα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λημέρ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α. Θα 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ήθελ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</a:t>
            </a:r>
            <a:r>
              <a:rPr lang="el-GR" altLang="el-CY" sz="2400" dirty="0">
                <a:solidFill>
                  <a:srgbClr val="0A0A0A"/>
                </a:solidFill>
                <a:latin typeface="Google Sans"/>
              </a:rPr>
              <a:t> ένα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εισιτήριο, παρακαλώ.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Κα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λημέρ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α. </a:t>
            </a:r>
            <a:r>
              <a:rPr lang="el-GR" altLang="el-CY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ού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θέλετε να ταξιδέψετε;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GR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Στη </a:t>
            </a:r>
            <a:r>
              <a:rPr lang="el-GR" altLang="el-CY" sz="24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εσσ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αλονίκη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Ωρ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αία. Πότε θέλετε να φύγετε;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Στις 20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Αυγούστου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Μισό 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λε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πτό... Ναι, έχουμε 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την πτήση των 5 το απόγευμα.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Τέλεια. Πόσο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κοστίζει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Η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τιμή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είν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αι 85 ευρώ.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Εντάξει,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κλείστε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το, παρακα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λώ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Το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όνομά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σας;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Μα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ρί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Παπαδοπούλου.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Ωρ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αία, η κράτησή σας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ολοκληρώθηκε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 Κα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λό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ταξίδι!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CY" altLang="el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7E0F-61BA-0E41-937C-D526E565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E74BABEC-44A1-BEA0-93BB-70DA05533DD4}"/>
              </a:ext>
            </a:extLst>
          </p:cNvPr>
          <p:cNvSpPr/>
          <p:nvPr/>
        </p:nvSpPr>
        <p:spPr>
          <a:xfrm>
            <a:off x="250371" y="195941"/>
            <a:ext cx="3004458" cy="32330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ΠΟΙΟΙ;</a:t>
            </a:r>
            <a:endParaRPr lang="el-CY" sz="4800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1F43DDC4-28B7-BD06-5F6A-31D5C3F871BE}"/>
              </a:ext>
            </a:extLst>
          </p:cNvPr>
          <p:cNvSpPr/>
          <p:nvPr/>
        </p:nvSpPr>
        <p:spPr>
          <a:xfrm>
            <a:off x="3254829" y="1643744"/>
            <a:ext cx="2552700" cy="28574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ΠΟΤΕ;</a:t>
            </a:r>
            <a:endParaRPr lang="el-CY" sz="48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BD9ECEE8-4CF5-7A9D-41D3-19A513A38695}"/>
              </a:ext>
            </a:extLst>
          </p:cNvPr>
          <p:cNvSpPr/>
          <p:nvPr/>
        </p:nvSpPr>
        <p:spPr>
          <a:xfrm>
            <a:off x="5807529" y="2884713"/>
            <a:ext cx="2143125" cy="25363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CY" sz="4800" dirty="0">
                <a:solidFill>
                  <a:srgbClr val="0A0A0A"/>
                </a:solidFill>
                <a:latin typeface="Google Sans"/>
              </a:rPr>
              <a:t>ΠΟΥ;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 </a:t>
            </a:r>
            <a:endParaRPr lang="el-CY" sz="4800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1DB3467C-F358-A3F5-40D4-FC960714A3B9}"/>
              </a:ext>
            </a:extLst>
          </p:cNvPr>
          <p:cNvSpPr/>
          <p:nvPr/>
        </p:nvSpPr>
        <p:spPr>
          <a:xfrm>
            <a:off x="7950654" y="3276600"/>
            <a:ext cx="3958317" cy="3135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CY" sz="4800" dirty="0">
                <a:solidFill>
                  <a:srgbClr val="0A0A0A"/>
                </a:solidFill>
                <a:latin typeface="Google Sans"/>
              </a:rPr>
              <a:t>ΠΟΣΟ ΚΟΣΤΙΖΕΙ;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 </a:t>
            </a:r>
            <a:endParaRPr lang="el-CY" sz="4800" dirty="0"/>
          </a:p>
        </p:txBody>
      </p:sp>
      <p:pic>
        <p:nvPicPr>
          <p:cNvPr id="4098" name="Picture 2" descr="Νεαρή Χαμογελαστή Γυναίκα Τζέιν Μιλάει Στο Τηλέφωνο Τηλεφωνεί Επικοινωνία  Συζήτηση Διάνυσμα από ©molokowall 544670622">
            <a:extLst>
              <a:ext uri="{FF2B5EF4-FFF2-40B4-BE49-F238E27FC236}">
                <a16:creationId xmlns:a16="http://schemas.microsoft.com/office/drawing/2014/main" id="{5A7350E6-5CBB-A25E-0F8F-A4CF6A217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>
            <a:fillRect/>
          </a:stretch>
        </p:blipFill>
        <p:spPr bwMode="auto">
          <a:xfrm>
            <a:off x="940254" y="3885520"/>
            <a:ext cx="2076450" cy="2003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Τουριστικά Γραφεία Επαρχίας Λάρνακας - Cyprus Highlights">
            <a:extLst>
              <a:ext uri="{FF2B5EF4-FFF2-40B4-BE49-F238E27FC236}">
                <a16:creationId xmlns:a16="http://schemas.microsoft.com/office/drawing/2014/main" id="{6CB88E43-F911-FD3D-4DED-DA5067C3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22" y="348339"/>
            <a:ext cx="2503259" cy="24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artoon Map Of Greece Stock Illustration - Download Image Now - Thessaloniki,  Acropolis - Athens, Ancient - iStock">
            <a:extLst>
              <a:ext uri="{FF2B5EF4-FFF2-40B4-BE49-F238E27FC236}">
                <a16:creationId xmlns:a16="http://schemas.microsoft.com/office/drawing/2014/main" id="{D810CC78-931E-9094-1639-36E0A899F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b="13946"/>
          <a:stretch>
            <a:fillRect/>
          </a:stretch>
        </p:blipFill>
        <p:spPr bwMode="auto">
          <a:xfrm>
            <a:off x="6045654" y="348338"/>
            <a:ext cx="3015343" cy="24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8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BFEFA4-3D42-2382-6CE5-3CE3BEC163B2}"/>
              </a:ext>
            </a:extLst>
          </p:cNvPr>
          <p:cNvSpPr txBox="1"/>
          <p:nvPr/>
        </p:nvSpPr>
        <p:spPr>
          <a:xfrm>
            <a:off x="2569027" y="533792"/>
            <a:ext cx="8665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Ένα e-</a:t>
            </a:r>
            <a:r>
              <a:rPr lang="el-GR" sz="4000" dirty="0" err="1">
                <a:solidFill>
                  <a:srgbClr val="FF0000"/>
                </a:solidFill>
              </a:rPr>
              <a:t>mail</a:t>
            </a:r>
            <a:r>
              <a:rPr lang="el-GR" sz="4000" dirty="0">
                <a:solidFill>
                  <a:srgbClr val="FF0000"/>
                </a:solidFill>
              </a:rPr>
              <a:t> σε ένα ταξιδιωτικό γραφείο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2D67C-0625-1145-9BE6-C3DF05081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12" y="1778633"/>
            <a:ext cx="6104043" cy="40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03136" rIns="0" bIns="2031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Αγαπ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ητ</a:t>
            </a:r>
            <a:r>
              <a:rPr kumimoji="0" lang="el-GR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 κυρία Κυριάκου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Ονομάζομ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αι Μαρία Παπαδοπούλου.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Ενδι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αφέρομαι για ένα ταξίδι στην Κρήτη. </a:t>
            </a:r>
            <a:endParaRPr kumimoji="0" lang="el-GR" altLang="el-CY" sz="24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ήθελ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να μάθω για ξενοδοχεία και εισιτήρια </a:t>
            </a:r>
            <a:endParaRPr kumimoji="0" lang="el-GR" altLang="el-CY" sz="24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τον μήνα Ιούλιο.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Πόσο κοστίζει το πα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κέτο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Ευχ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αριστώ πολύ.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Με εκτίμηση,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Μα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ρί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Παπαδοπούλου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CY" altLang="el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24,400+ Email Cartoon Stock Illustrations, Royalty-Free Vector Graphics &amp;  Clip Art - iStock">
            <a:extLst>
              <a:ext uri="{FF2B5EF4-FFF2-40B4-BE49-F238E27FC236}">
                <a16:creationId xmlns:a16="http://schemas.microsoft.com/office/drawing/2014/main" id="{FAE95A88-8DFB-1C5C-4DFA-7E4100D7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15" y="4110896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Τουριστικά Γραφεία Επαρχίας Λάρνακας - Cyprus Highlights">
            <a:extLst>
              <a:ext uri="{FF2B5EF4-FFF2-40B4-BE49-F238E27FC236}">
                <a16:creationId xmlns:a16="http://schemas.microsoft.com/office/drawing/2014/main" id="{83166A7E-9EFD-1D1E-4C7A-61561FEC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93" y="3784245"/>
            <a:ext cx="3186795" cy="24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4E6C2CE-FD18-F124-58A3-1EABD769C2DB}"/>
              </a:ext>
            </a:extLst>
          </p:cNvPr>
          <p:cNvSpPr/>
          <p:nvPr/>
        </p:nvSpPr>
        <p:spPr>
          <a:xfrm>
            <a:off x="8948057" y="3429000"/>
            <a:ext cx="26887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Ταξιδιωτικό γραφείο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Μαρία Κυριάκου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Βέλος: Καμπύλο προς τα κάτω 5">
            <a:extLst>
              <a:ext uri="{FF2B5EF4-FFF2-40B4-BE49-F238E27FC236}">
                <a16:creationId xmlns:a16="http://schemas.microsoft.com/office/drawing/2014/main" id="{76B18219-FB0C-A115-02FD-F77AC41F76AC}"/>
              </a:ext>
            </a:extLst>
          </p:cNvPr>
          <p:cNvSpPr/>
          <p:nvPr/>
        </p:nvSpPr>
        <p:spPr>
          <a:xfrm rot="20284930">
            <a:off x="5987142" y="2042333"/>
            <a:ext cx="4528457" cy="1232097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62E2530-3897-A302-2C8C-F52955E17869}"/>
              </a:ext>
            </a:extLst>
          </p:cNvPr>
          <p:cNvSpPr/>
          <p:nvPr/>
        </p:nvSpPr>
        <p:spPr>
          <a:xfrm>
            <a:off x="4763861" y="6052457"/>
            <a:ext cx="2181225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CY" altLang="el-CY" dirty="0">
                <a:solidFill>
                  <a:srgbClr val="0A0A0A"/>
                </a:solidFill>
                <a:latin typeface="Google Sans"/>
              </a:rPr>
              <a:t>Μα</a:t>
            </a:r>
            <a:r>
              <a:rPr lang="el-GR" altLang="el-CY" dirty="0" err="1">
                <a:solidFill>
                  <a:srgbClr val="0A0A0A"/>
                </a:solidFill>
                <a:latin typeface="Google Sans"/>
              </a:rPr>
              <a:t>ρία</a:t>
            </a:r>
            <a:r>
              <a:rPr lang="el-CY" altLang="el-CY" dirty="0">
                <a:solidFill>
                  <a:srgbClr val="0A0A0A"/>
                </a:solidFill>
                <a:latin typeface="Google Sans"/>
              </a:rPr>
              <a:t> Παπαδοπούλου</a:t>
            </a:r>
          </a:p>
        </p:txBody>
      </p:sp>
    </p:spTree>
    <p:extLst>
      <p:ext uri="{BB962C8B-B14F-4D97-AF65-F5344CB8AC3E}">
        <p14:creationId xmlns:p14="http://schemas.microsoft.com/office/powerpoint/2010/main" val="420665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965DD-BE90-CFA0-1F65-DC8251B28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71697BBC-D6A2-3457-D455-AA45BEEA0834}"/>
              </a:ext>
            </a:extLst>
          </p:cNvPr>
          <p:cNvSpPr/>
          <p:nvPr/>
        </p:nvSpPr>
        <p:spPr>
          <a:xfrm>
            <a:off x="510609" y="378278"/>
            <a:ext cx="2857500" cy="24520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ΠΟΙΑ;</a:t>
            </a:r>
            <a:endParaRPr lang="el-CY" sz="4800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E65BACA-F2C0-1A71-EA50-A6F1A546A60F}"/>
              </a:ext>
            </a:extLst>
          </p:cNvPr>
          <p:cNvSpPr/>
          <p:nvPr/>
        </p:nvSpPr>
        <p:spPr>
          <a:xfrm>
            <a:off x="5938158" y="3038472"/>
            <a:ext cx="2943225" cy="19580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ΠΟΤΕ;</a:t>
            </a:r>
            <a:endParaRPr lang="el-CY" sz="48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07DF6E3E-8EBD-5B10-6D97-59E1C186E174}"/>
              </a:ext>
            </a:extLst>
          </p:cNvPr>
          <p:cNvSpPr/>
          <p:nvPr/>
        </p:nvSpPr>
        <p:spPr>
          <a:xfrm>
            <a:off x="9051472" y="4441371"/>
            <a:ext cx="2607128" cy="19580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CY" sz="4800" dirty="0">
                <a:solidFill>
                  <a:srgbClr val="0A0A0A"/>
                </a:solidFill>
                <a:latin typeface="Google Sans"/>
              </a:rPr>
              <a:t>ΠΟΥ;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 </a:t>
            </a:r>
            <a:endParaRPr lang="el-CY" sz="4800" dirty="0"/>
          </a:p>
        </p:txBody>
      </p:sp>
      <p:pic>
        <p:nvPicPr>
          <p:cNvPr id="4100" name="Picture 4" descr="Τουριστικά Γραφεία Επαρχίας Λάρνακας - Cyprus Highlights">
            <a:extLst>
              <a:ext uri="{FF2B5EF4-FFF2-40B4-BE49-F238E27FC236}">
                <a16:creationId xmlns:a16="http://schemas.microsoft.com/office/drawing/2014/main" id="{59779D2E-52B7-6233-32D4-2F01C0C2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86466"/>
            <a:ext cx="3269341" cy="2452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Πρότυπα email επιχείρησης (Αντιγραφή &amp; επικόλληση) | LiveAgent">
            <a:extLst>
              <a:ext uri="{FF2B5EF4-FFF2-40B4-BE49-F238E27FC236}">
                <a16:creationId xmlns:a16="http://schemas.microsoft.com/office/drawing/2014/main" id="{96948B15-8AA8-8341-FA7C-A774D16A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8" y="3892324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μεσογειακός χάρτης Στοκ Εικονογραφήσεις, Vectors, &amp; Clipart – (9,342 Στοκ  Εικονογραφήσεις)">
            <a:extLst>
              <a:ext uri="{FF2B5EF4-FFF2-40B4-BE49-F238E27FC236}">
                <a16:creationId xmlns:a16="http://schemas.microsoft.com/office/drawing/2014/main" id="{7E880BAC-F90C-1FBE-050B-425BF5B4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64" y="2945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εροπορικά εισιτήρια: πως τα βρίσκεις, πως τα κλείνεις">
            <a:extLst>
              <a:ext uri="{FF2B5EF4-FFF2-40B4-BE49-F238E27FC236}">
                <a16:creationId xmlns:a16="http://schemas.microsoft.com/office/drawing/2014/main" id="{278CDBC3-5F01-BB7A-4720-C8CA25D2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3583" y="5284336"/>
            <a:ext cx="2755446" cy="13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F3C11B4A-85DF-F647-D76E-492A3C5E7734}"/>
              </a:ext>
            </a:extLst>
          </p:cNvPr>
          <p:cNvSpPr/>
          <p:nvPr/>
        </p:nvSpPr>
        <p:spPr>
          <a:xfrm>
            <a:off x="3278641" y="1989364"/>
            <a:ext cx="2755446" cy="19696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ΣΕ ΠΟΙΑ;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71456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2562B-77C5-77E9-AE7F-8E026B61C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3D5DAAFD-7849-4833-2826-9A220D0F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CFA5EB4-67AF-9530-0A0E-9C68E4520671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4DEE3A-5970-8F76-C22E-5489261473B2}"/>
              </a:ext>
            </a:extLst>
          </p:cNvPr>
          <p:cNvSpPr/>
          <p:nvPr/>
        </p:nvSpPr>
        <p:spPr>
          <a:xfrm rot="440519">
            <a:off x="8457153" y="2296003"/>
            <a:ext cx="2822092" cy="1556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>
                <a:solidFill>
                  <a:schemeClr val="tx1"/>
                </a:solidFill>
              </a:rPr>
              <a:t>Διάβασε!</a:t>
            </a:r>
          </a:p>
          <a:p>
            <a:r>
              <a:rPr lang="el-GR" sz="3600" dirty="0">
                <a:solidFill>
                  <a:schemeClr val="tx1"/>
                </a:solidFill>
              </a:rPr>
              <a:t>Απάντησε!</a:t>
            </a:r>
          </a:p>
          <a:p>
            <a:r>
              <a:rPr lang="el-GR" sz="3600" dirty="0">
                <a:solidFill>
                  <a:schemeClr val="tx1"/>
                </a:solidFill>
              </a:rPr>
              <a:t>Γράψε!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4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8967B-0973-FD82-D6E6-7A7CE1B59CC9}"/>
              </a:ext>
            </a:extLst>
          </p:cNvPr>
          <p:cNvSpPr txBox="1"/>
          <p:nvPr/>
        </p:nvSpPr>
        <p:spPr>
          <a:xfrm>
            <a:off x="653142" y="1884125"/>
            <a:ext cx="27976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B37F5-AA99-AAE4-79F6-17FE85FB6AEB}"/>
              </a:ext>
            </a:extLst>
          </p:cNvPr>
          <p:cNvSpPr txBox="1"/>
          <p:nvPr/>
        </p:nvSpPr>
        <p:spPr>
          <a:xfrm>
            <a:off x="2057399" y="566448"/>
            <a:ext cx="9056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Πώς πηγαίνουν στο σχολείο τα περισσότερα παιδιά; </a:t>
            </a:r>
            <a:endParaRPr lang="el-CY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Γράφημα 6">
                <a:extLst>
                  <a:ext uri="{FF2B5EF4-FFF2-40B4-BE49-F238E27FC236}">
                    <a16:creationId xmlns:a16="http://schemas.microsoft.com/office/drawing/2014/main" id="{B5FA2B93-7AC5-6AD9-F5EC-5A279852F6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18481232"/>
                  </p:ext>
                </p:extLst>
              </p:nvPr>
            </p:nvGraphicFramePr>
            <p:xfrm>
              <a:off x="2877457" y="1352413"/>
              <a:ext cx="8128000" cy="36939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Γράφημα 6">
                <a:extLst>
                  <a:ext uri="{FF2B5EF4-FFF2-40B4-BE49-F238E27FC236}">
                    <a16:creationId xmlns:a16="http://schemas.microsoft.com/office/drawing/2014/main" id="{B5FA2B93-7AC5-6AD9-F5EC-5A279852F6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457" y="1352413"/>
                <a:ext cx="8128000" cy="3693903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97F23A1-27AA-A4D2-8AE7-3C8DDD942D5D}"/>
              </a:ext>
            </a:extLst>
          </p:cNvPr>
          <p:cNvSpPr txBox="1"/>
          <p:nvPr/>
        </p:nvSpPr>
        <p:spPr>
          <a:xfrm>
            <a:off x="6000748" y="4723150"/>
            <a:ext cx="117021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το ποδήλατό μου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DECAB-8393-29C3-B293-110F4B9C6879}"/>
              </a:ext>
            </a:extLst>
          </p:cNvPr>
          <p:cNvSpPr txBox="1"/>
          <p:nvPr/>
        </p:nvSpPr>
        <p:spPr>
          <a:xfrm>
            <a:off x="4635270" y="4734799"/>
            <a:ext cx="117021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τα πόδια</a:t>
            </a:r>
          </a:p>
          <a:p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382CA-7A52-C45C-B6DA-790D25969A82}"/>
              </a:ext>
            </a:extLst>
          </p:cNvPr>
          <p:cNvSpPr txBox="1"/>
          <p:nvPr/>
        </p:nvSpPr>
        <p:spPr>
          <a:xfrm>
            <a:off x="8530316" y="4723150"/>
            <a:ext cx="156074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το αυτοκίνητο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96B48-2300-23D6-A9F2-144D71CA464D}"/>
              </a:ext>
            </a:extLst>
          </p:cNvPr>
          <p:cNvSpPr txBox="1"/>
          <p:nvPr/>
        </p:nvSpPr>
        <p:spPr>
          <a:xfrm>
            <a:off x="3370486" y="4769316"/>
            <a:ext cx="117021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τη  μηχανή του μπαμπά μου</a:t>
            </a:r>
          </a:p>
          <a:p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DC65C-A7D9-65DB-68F8-394C9D296A86}"/>
              </a:ext>
            </a:extLst>
          </p:cNvPr>
          <p:cNvSpPr txBox="1"/>
          <p:nvPr/>
        </p:nvSpPr>
        <p:spPr>
          <a:xfrm>
            <a:off x="7158716" y="4700280"/>
            <a:ext cx="1371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το λεωφορείο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07E1A-E2D0-43DB-1FA6-3845C5441398}"/>
              </a:ext>
            </a:extLst>
          </p:cNvPr>
          <p:cNvSpPr txBox="1"/>
          <p:nvPr/>
        </p:nvSpPr>
        <p:spPr>
          <a:xfrm>
            <a:off x="10091057" y="4723150"/>
            <a:ext cx="11702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ταξί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FE809A27-9E61-9128-0082-E0594B1CF027}"/>
              </a:ext>
            </a:extLst>
          </p:cNvPr>
          <p:cNvSpPr/>
          <p:nvPr/>
        </p:nvSpPr>
        <p:spPr>
          <a:xfrm>
            <a:off x="9960429" y="5497286"/>
            <a:ext cx="1850571" cy="1273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Εσύ;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06D7C-2AFA-E849-5ADB-A842A747F9BF}"/>
              </a:ext>
            </a:extLst>
          </p:cNvPr>
          <p:cNvSpPr txBox="1"/>
          <p:nvPr/>
        </p:nvSpPr>
        <p:spPr>
          <a:xfrm>
            <a:off x="424541" y="406178"/>
            <a:ext cx="10755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Τα μεταφορικά μέσα στην Κύπρο και  σε άλλες χώρες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2" name="AutoShape 2" descr="Chica de anime Royalty-Free Διανύσματα">
            <a:extLst>
              <a:ext uri="{FF2B5EF4-FFF2-40B4-BE49-F238E27FC236}">
                <a16:creationId xmlns:a16="http://schemas.microsoft.com/office/drawing/2014/main" id="{601A2836-3859-5899-1A3F-D5546A754A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 descr="Εικόνα που περιέχει ανθρώπινο πρόσωπο, καρτούν, εικονογράφηση, clipart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4105653-B80D-C3AE-102F-0A05C454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81" y="5278433"/>
            <a:ext cx="748811" cy="748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Χαριτωμένο αγόρι με κινούμενα σχέδια με γυαλιά με χαλαρά ρούχα που  στέκονται με σιγουριά Απεικόνιση αποθεμάτων - εικονογραφία από childhood,  arroyos: 399243949">
            <a:extLst>
              <a:ext uri="{FF2B5EF4-FFF2-40B4-BE49-F238E27FC236}">
                <a16:creationId xmlns:a16="http://schemas.microsoft.com/office/drawing/2014/main" id="{FA0458C0-CC09-EB64-F4C7-DD6BE852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0" y="5304285"/>
            <a:ext cx="748812" cy="748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ορτραίτο Του Νεαρή Όμορφη Γυναίκα Ξανθά Μαλλιά Που Κυματίζει Καρτούν  Διάνυσμα από ©reinekke 203337602">
            <a:extLst>
              <a:ext uri="{FF2B5EF4-FFF2-40B4-BE49-F238E27FC236}">
                <a16:creationId xmlns:a16="http://schemas.microsoft.com/office/drawing/2014/main" id="{01044E3C-46CE-C546-A720-63400F48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>
            <a:fillRect/>
          </a:stretch>
        </p:blipFill>
        <p:spPr bwMode="auto">
          <a:xfrm>
            <a:off x="971161" y="5238542"/>
            <a:ext cx="654493" cy="918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Χαρούμενη Μουσουλμάνα Εικονογράφηση Κινουμένων Σχεδίων Ευτυχισμένο:  Εικονογράφηση μόδας 2650727265 | Shutterstock">
            <a:extLst>
              <a:ext uri="{FF2B5EF4-FFF2-40B4-BE49-F238E27FC236}">
                <a16:creationId xmlns:a16="http://schemas.microsoft.com/office/drawing/2014/main" id="{C27573D7-F8C5-3A54-8F70-56DAAEC11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>
            <a:fillRect/>
          </a:stretch>
        </p:blipFill>
        <p:spPr bwMode="auto">
          <a:xfrm>
            <a:off x="2581510" y="5238542"/>
            <a:ext cx="755810" cy="748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Μασκότ μαθητής ξανθό χαρούμενο αγόρι στην 2D / 3D Μασκότ">
            <a:extLst>
              <a:ext uri="{FF2B5EF4-FFF2-40B4-BE49-F238E27FC236}">
                <a16:creationId xmlns:a16="http://schemas.microsoft.com/office/drawing/2014/main" id="{5B6A2708-806D-2651-AD2A-713D36B66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3"/>
          <a:stretch>
            <a:fillRect/>
          </a:stretch>
        </p:blipFill>
        <p:spPr bwMode="auto">
          <a:xfrm>
            <a:off x="3459517" y="5172798"/>
            <a:ext cx="733263" cy="814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Μουσουλμάνα κοπέλα που διαβάζει Κοράνι, χαριτωμένη: Vector στοκ (χωρίς  δικαιώματα) 2656185763 | Shutterstock">
            <a:extLst>
              <a:ext uri="{FF2B5EF4-FFF2-40B4-BE49-F238E27FC236}">
                <a16:creationId xmlns:a16="http://schemas.microsoft.com/office/drawing/2014/main" id="{80E991B1-FEFD-CF77-8D10-DB365121E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>
            <a:fillRect/>
          </a:stretch>
        </p:blipFill>
        <p:spPr bwMode="auto">
          <a:xfrm>
            <a:off x="2959415" y="5831434"/>
            <a:ext cx="902859" cy="894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Εικονογράφηση Διάνυσμα Του Cartoon Χαρούμενο Αγόρι Σχολείο Θέτει Διάνυσμα  από ©tigatelu 569041056">
            <a:extLst>
              <a:ext uri="{FF2B5EF4-FFF2-40B4-BE49-F238E27FC236}">
                <a16:creationId xmlns:a16="http://schemas.microsoft.com/office/drawing/2014/main" id="{4CA703C2-CF88-4CE5-1B1A-94CA1BC72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>
            <a:fillRect/>
          </a:stretch>
        </p:blipFill>
        <p:spPr bwMode="auto">
          <a:xfrm>
            <a:off x="4675731" y="5200404"/>
            <a:ext cx="962693" cy="1095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Εικονογράφηση Διάνυσμα Του Cartoon Χαρούμενο Αγόρι Σχολείο Θέτει Διάνυσμα  από ©tigatelu 569041056">
            <a:extLst>
              <a:ext uri="{FF2B5EF4-FFF2-40B4-BE49-F238E27FC236}">
                <a16:creationId xmlns:a16="http://schemas.microsoft.com/office/drawing/2014/main" id="{0632F739-0F24-128C-D6E0-B3D74FC97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>
            <a:fillRect/>
          </a:stretch>
        </p:blipFill>
        <p:spPr bwMode="auto">
          <a:xfrm>
            <a:off x="6602837" y="5182853"/>
            <a:ext cx="962693" cy="1095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ια χαριτωμένη μουσουλμάνα κοπέλα σε καρτούν με ένα κόκκινο μπαλόνι  Διανυσματική απεικόνιση - εικονογραφία από lifestyle: 84700302">
            <a:extLst>
              <a:ext uri="{FF2B5EF4-FFF2-40B4-BE49-F238E27FC236}">
                <a16:creationId xmlns:a16="http://schemas.microsoft.com/office/drawing/2014/main" id="{25A18E8A-3262-5DFE-00F6-855D99F5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55" y="5210774"/>
            <a:ext cx="895686" cy="1019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55C84574-D058-9D79-1CA0-F3B36FC92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35267"/>
              </p:ext>
            </p:extLst>
          </p:nvPr>
        </p:nvGraphicFramePr>
        <p:xfrm>
          <a:off x="296500" y="2138930"/>
          <a:ext cx="11440889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815">
                  <a:extLst>
                    <a:ext uri="{9D8B030D-6E8A-4147-A177-3AD203B41FA5}">
                      <a16:colId xmlns:a16="http://schemas.microsoft.com/office/drawing/2014/main" val="1584022780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356859067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317572855"/>
                    </a:ext>
                  </a:extLst>
                </a:gridCol>
                <a:gridCol w="2133369">
                  <a:extLst>
                    <a:ext uri="{9D8B030D-6E8A-4147-A177-3AD203B41FA5}">
                      <a16:colId xmlns:a16="http://schemas.microsoft.com/office/drawing/2014/main" val="2688100171"/>
                    </a:ext>
                  </a:extLst>
                </a:gridCol>
                <a:gridCol w="2161046">
                  <a:extLst>
                    <a:ext uri="{9D8B030D-6E8A-4147-A177-3AD203B41FA5}">
                      <a16:colId xmlns:a16="http://schemas.microsoft.com/office/drawing/2014/main" val="3252131773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3331126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dirty="0"/>
                        <a:t>Κύπρος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Συρία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Βέλγιο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Βουλγαρία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Αφγανιστάν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Τουρκία</a:t>
                      </a:r>
                      <a:endParaRPr lang="el-C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6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48424"/>
                  </a:ext>
                </a:extLst>
              </a:tr>
            </a:tbl>
          </a:graphicData>
        </a:graphic>
      </p:graphicFrame>
      <p:pic>
        <p:nvPicPr>
          <p:cNvPr id="10" name="Picture 6" descr="Μια χαριτωμένη μουσουλμάνα κοπέλα σε καρτούν με ένα κόκκινο μπαλόνι  Διανυσματική απεικόνιση - εικονογραφία από lifestyle: 84700302">
            <a:extLst>
              <a:ext uri="{FF2B5EF4-FFF2-40B4-BE49-F238E27FC236}">
                <a16:creationId xmlns:a16="http://schemas.microsoft.com/office/drawing/2014/main" id="{2376FFFE-2D07-103C-CAEA-A56175A0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212" y="5217410"/>
            <a:ext cx="773491" cy="895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Χαρούμενη Μουσουλμάνα Εικονογράφηση Κινουμένων Σχεδίων Ευτυχισμένο:  Εικονογράφηση μόδας 2650727265 | Shutterstock">
            <a:extLst>
              <a:ext uri="{FF2B5EF4-FFF2-40B4-BE49-F238E27FC236}">
                <a16:creationId xmlns:a16="http://schemas.microsoft.com/office/drawing/2014/main" id="{3DAC0727-F25A-E8E9-83F5-16F78ED22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>
            <a:fillRect/>
          </a:stretch>
        </p:blipFill>
        <p:spPr bwMode="auto">
          <a:xfrm>
            <a:off x="10124519" y="5200404"/>
            <a:ext cx="962693" cy="953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5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Μαθητές Που Μιλάνε Μεταξύ Τους Στο Σχολικό Φορέα Κινουμένων Σχεδίων  Διάνυσμα από ©serkanavci 649987518">
            <a:extLst>
              <a:ext uri="{FF2B5EF4-FFF2-40B4-BE49-F238E27FC236}">
                <a16:creationId xmlns:a16="http://schemas.microsoft.com/office/drawing/2014/main" id="{99E130E5-33F1-B1FB-4095-5299FB03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2525486"/>
            <a:ext cx="4651942" cy="40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1DE582E1-DF7F-BA82-327D-8829F2EA2B96}"/>
              </a:ext>
            </a:extLst>
          </p:cNvPr>
          <p:cNvSpPr/>
          <p:nvPr/>
        </p:nvSpPr>
        <p:spPr>
          <a:xfrm>
            <a:off x="7445829" y="478971"/>
            <a:ext cx="4059382" cy="1963779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Πού θα ήθελες  να πας  καλοκαιρινές διακοπές; </a:t>
            </a:r>
          </a:p>
          <a:p>
            <a:pPr algn="ctr"/>
            <a:endParaRPr lang="el-CY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C0507D80-8AB4-C243-4F8D-B8BA49C7E1BD}"/>
              </a:ext>
            </a:extLst>
          </p:cNvPr>
          <p:cNvSpPr/>
          <p:nvPr/>
        </p:nvSpPr>
        <p:spPr>
          <a:xfrm>
            <a:off x="2188028" y="584560"/>
            <a:ext cx="3907972" cy="1752600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319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7F7AF-D56C-8B00-83F3-776D3D784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Μαθητές Που Μιλάνε Μεταξύ Τους Στο Σχολικό Φορέα Κινουμένων Σχεδίων  Διάνυσμα από ©serkanavci 649987518">
            <a:extLst>
              <a:ext uri="{FF2B5EF4-FFF2-40B4-BE49-F238E27FC236}">
                <a16:creationId xmlns:a16="http://schemas.microsoft.com/office/drawing/2014/main" id="{E931EB6F-2858-77EA-1582-C79E38B9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2525486"/>
            <a:ext cx="4651942" cy="40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2B0D1C89-6F3B-7F7D-2940-12691002E5DC}"/>
              </a:ext>
            </a:extLst>
          </p:cNvPr>
          <p:cNvSpPr/>
          <p:nvPr/>
        </p:nvSpPr>
        <p:spPr>
          <a:xfrm>
            <a:off x="7424058" y="587828"/>
            <a:ext cx="4059382" cy="1963779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Πώς  ήρθες στην Κύπρο;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84ADAB44-2873-FE18-B68E-EACE48A9C6F5}"/>
              </a:ext>
            </a:extLst>
          </p:cNvPr>
          <p:cNvSpPr/>
          <p:nvPr/>
        </p:nvSpPr>
        <p:spPr>
          <a:xfrm>
            <a:off x="2188028" y="584560"/>
            <a:ext cx="3907972" cy="1752600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4269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Ιανουαρίου 2026 (__/01/2026).Τώρα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0BE0B-8277-FFD7-705C-C6AF167D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Μαθητές Που Μιλάνε Μεταξύ Τους Στο Σχολικό Φορέα Κινουμένων Σχεδίων  Διάνυσμα από ©serkanavci 649987518">
            <a:extLst>
              <a:ext uri="{FF2B5EF4-FFF2-40B4-BE49-F238E27FC236}">
                <a16:creationId xmlns:a16="http://schemas.microsoft.com/office/drawing/2014/main" id="{08A593C0-D518-17D7-BA21-9D8E3B83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2525486"/>
            <a:ext cx="4651942" cy="40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8FF7E603-89B6-740D-EFE1-E364F12D8297}"/>
              </a:ext>
            </a:extLst>
          </p:cNvPr>
          <p:cNvSpPr/>
          <p:nvPr/>
        </p:nvSpPr>
        <p:spPr>
          <a:xfrm>
            <a:off x="7369629" y="561707"/>
            <a:ext cx="4059382" cy="1963779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Με τι σου αρέσει να ταξιδεύεις;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0756B32B-AE98-2DA9-43F6-71600595993B}"/>
              </a:ext>
            </a:extLst>
          </p:cNvPr>
          <p:cNvSpPr/>
          <p:nvPr/>
        </p:nvSpPr>
        <p:spPr>
          <a:xfrm>
            <a:off x="2188028" y="584560"/>
            <a:ext cx="3907972" cy="1752600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5079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8F95-1FF5-E94E-4CEC-C3899E6C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DF8C9B6-85F9-6DD6-7811-01429446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BA03A0A-F652-6F91-3FD1-5F9248039BF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ΕΡΓΑΣΙΑ ΣΤΟ ΣΠΙΤΙ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47A54C9-A5E5-4BE3-6993-3CB89B16EDAE}"/>
              </a:ext>
            </a:extLst>
          </p:cNvPr>
          <p:cNvSpPr/>
          <p:nvPr/>
        </p:nvSpPr>
        <p:spPr>
          <a:xfrm rot="440519">
            <a:off x="8495769" y="2300890"/>
            <a:ext cx="2859652" cy="949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Παιχνίδι ρόλων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12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84F56-B8FD-0470-1F08-FC31751D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E6831D-AD16-F1FD-BE38-3332CC063736}"/>
              </a:ext>
            </a:extLst>
          </p:cNvPr>
          <p:cNvSpPr txBox="1"/>
          <p:nvPr/>
        </p:nvSpPr>
        <p:spPr>
          <a:xfrm>
            <a:off x="620486" y="197346"/>
            <a:ext cx="485502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Πού θα πάτε φέτος διακοπές; 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r>
              <a:rPr lang="el-GR" b="1" dirty="0"/>
              <a:t>Πού πήγατε πέρυσι;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Πώς θα ταξιδέψετε; 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r>
              <a:rPr lang="el-GR" b="1" dirty="0"/>
              <a:t>Τι θα δείτε;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Τι θα κάνετε;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endParaRPr lang="el-GR" dirty="0"/>
          </a:p>
        </p:txBody>
      </p:sp>
      <p:pic>
        <p:nvPicPr>
          <p:cNvPr id="9220" name="Picture 4" descr="δημοσιογράφος Στοκ Εικονογραφήσεις, Vectors, &amp; Clipart – (45,820 Στοκ  Εικονογραφήσεις)">
            <a:extLst>
              <a:ext uri="{FF2B5EF4-FFF2-40B4-BE49-F238E27FC236}">
                <a16:creationId xmlns:a16="http://schemas.microsoft.com/office/drawing/2014/main" id="{A39E0D80-E832-30B1-6A38-6933CF93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001485"/>
            <a:ext cx="4855029" cy="48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16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C9CCD-EA47-83CB-AAFB-4F4E87B36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947EBE-7B8F-3F7C-9190-EB74AD0989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>
            <a:fillRect/>
          </a:stretch>
        </p:blipFill>
        <p:spPr>
          <a:xfrm>
            <a:off x="168573" y="250371"/>
            <a:ext cx="12191980" cy="6444820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F8E104B-906F-D6CB-2E81-C7A54ABE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922835"/>
              </p:ext>
            </p:extLst>
          </p:nvPr>
        </p:nvGraphicFramePr>
        <p:xfrm>
          <a:off x="669639" y="16022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B6ACAF-8057-DA6E-D68D-DF9CDC5A5494}"/>
              </a:ext>
            </a:extLst>
          </p:cNvPr>
          <p:cNvSpPr txBox="1"/>
          <p:nvPr/>
        </p:nvSpPr>
        <p:spPr>
          <a:xfrm>
            <a:off x="5148944" y="-1651074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4000" dirty="0"/>
              <a:t>Ρήματα: </a:t>
            </a:r>
            <a:endParaRPr lang="en-US" sz="4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C3E4C1B-89E2-CB3E-655D-1AF4EC63CE26}"/>
              </a:ext>
            </a:extLst>
          </p:cNvPr>
          <p:cNvSpPr/>
          <p:nvPr/>
        </p:nvSpPr>
        <p:spPr>
          <a:xfrm>
            <a:off x="3951514" y="436349"/>
            <a:ext cx="3929743" cy="936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ΡΗΜΑΤΑ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423961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FAAA2-07AF-AE6B-5914-353A329A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5D143-D69A-1BDE-70A1-F8AFBB7A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>
            <a:fillRect/>
          </a:stretch>
        </p:blipFill>
        <p:spPr>
          <a:xfrm>
            <a:off x="168573" y="250371"/>
            <a:ext cx="12191980" cy="6444820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19554DA-FC11-37A8-141B-70AAE8C1C5BD}"/>
              </a:ext>
            </a:extLst>
          </p:cNvPr>
          <p:cNvGraphicFramePr/>
          <p:nvPr/>
        </p:nvGraphicFramePr>
        <p:xfrm>
          <a:off x="669639" y="16022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0B72B4-2FB6-0EF4-DF20-0F681CDD2B86}"/>
              </a:ext>
            </a:extLst>
          </p:cNvPr>
          <p:cNvSpPr txBox="1"/>
          <p:nvPr/>
        </p:nvSpPr>
        <p:spPr>
          <a:xfrm>
            <a:off x="5148944" y="-1651074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4000" dirty="0"/>
              <a:t>Ρήματα: </a:t>
            </a:r>
            <a:endParaRPr lang="en-US" sz="4000" dirty="0"/>
          </a:p>
        </p:txBody>
      </p:sp>
      <p:pic>
        <p:nvPicPr>
          <p:cNvPr id="10242" name="Picture 2" descr="15 συμβουλές για ταξίδι με παιδιά">
            <a:extLst>
              <a:ext uri="{FF2B5EF4-FFF2-40B4-BE49-F238E27FC236}">
                <a16:creationId xmlns:a16="http://schemas.microsoft.com/office/drawing/2014/main" id="{C8A7073A-C356-50CB-03F1-9C166207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20" y="555171"/>
            <a:ext cx="2409825" cy="15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Kids Diving Sea Cartoon Children: Vector στοκ (χωρίς δικαιώματα)  2140004887 | Shutterstock">
            <a:extLst>
              <a:ext uri="{FF2B5EF4-FFF2-40B4-BE49-F238E27FC236}">
                <a16:creationId xmlns:a16="http://schemas.microsoft.com/office/drawing/2014/main" id="{3DE45929-FC91-6D46-8F92-6BC839ED4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>
            <a:fillRect/>
          </a:stretch>
        </p:blipFill>
        <p:spPr bwMode="auto">
          <a:xfrm>
            <a:off x="8006065" y="555171"/>
            <a:ext cx="2914650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εισιτήρια Στοκ Εικονογραφήσεις, Vectors, &amp; Clipart – (44,056 Στοκ  Εικονογραφήσεις)">
            <a:extLst>
              <a:ext uri="{FF2B5EF4-FFF2-40B4-BE49-F238E27FC236}">
                <a16:creationId xmlns:a16="http://schemas.microsoft.com/office/drawing/2014/main" id="{F0080033-E0B2-197F-45BF-A7B0E95C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70" y="555171"/>
            <a:ext cx="1943152" cy="14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Ένα ταξίδι στα βουνά για το Σαββατοκύριακο με την οικογένεια. Διάνυσμα  τέχνη χαρτί Διάνυσμα από ©symkin 182939016">
            <a:extLst>
              <a:ext uri="{FF2B5EF4-FFF2-40B4-BE49-F238E27FC236}">
                <a16:creationId xmlns:a16="http://schemas.microsoft.com/office/drawing/2014/main" id="{00F1DFE8-48B0-D6AD-BD3F-C7D6803EE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7"/>
          <a:stretch>
            <a:fillRect/>
          </a:stretch>
        </p:blipFill>
        <p:spPr bwMode="auto">
          <a:xfrm>
            <a:off x="9205232" y="4184142"/>
            <a:ext cx="2177696" cy="16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γώνας ποδοσφαίρου | medΝutrition">
            <a:extLst>
              <a:ext uri="{FF2B5EF4-FFF2-40B4-BE49-F238E27FC236}">
                <a16:creationId xmlns:a16="http://schemas.microsoft.com/office/drawing/2014/main" id="{FFF67F3C-0CED-D74F-C324-D4E36700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2" y="4184143"/>
            <a:ext cx="1792614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21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32775-F29C-B6B6-39E4-0E589B96F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0EF296-9087-DA5A-F42D-5E9DAB4E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>
            <a:fillRect/>
          </a:stretch>
        </p:blipFill>
        <p:spPr>
          <a:xfrm>
            <a:off x="168573" y="250371"/>
            <a:ext cx="12191980" cy="6444820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AE4B9B1-2F01-018B-25CF-AF32E8620391}"/>
              </a:ext>
            </a:extLst>
          </p:cNvPr>
          <p:cNvGraphicFramePr/>
          <p:nvPr/>
        </p:nvGraphicFramePr>
        <p:xfrm>
          <a:off x="669639" y="16022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655A53-C2A5-2221-27BD-B71CA29232CF}"/>
              </a:ext>
            </a:extLst>
          </p:cNvPr>
          <p:cNvSpPr txBox="1"/>
          <p:nvPr/>
        </p:nvSpPr>
        <p:spPr>
          <a:xfrm>
            <a:off x="5148944" y="-1651074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4000" dirty="0"/>
              <a:t>Ρήματα: </a:t>
            </a:r>
            <a:endParaRPr lang="en-US" sz="4000" dirty="0"/>
          </a:p>
        </p:txBody>
      </p:sp>
      <p:pic>
        <p:nvPicPr>
          <p:cNvPr id="10242" name="Picture 2" descr="15 συμβουλές για ταξίδι με παιδιά">
            <a:extLst>
              <a:ext uri="{FF2B5EF4-FFF2-40B4-BE49-F238E27FC236}">
                <a16:creationId xmlns:a16="http://schemas.microsoft.com/office/drawing/2014/main" id="{8F60E137-5FE0-4DB1-ED39-D1B04E5B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26" y="1854415"/>
            <a:ext cx="2914650" cy="15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Kids Diving Sea Cartoon Children: Vector στοκ (χωρίς δικαιώματα)  2140004887 | Shutterstock">
            <a:extLst>
              <a:ext uri="{FF2B5EF4-FFF2-40B4-BE49-F238E27FC236}">
                <a16:creationId xmlns:a16="http://schemas.microsoft.com/office/drawing/2014/main" id="{DCA9CE10-35C8-E6DC-C512-36C9C89F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>
            <a:fillRect/>
          </a:stretch>
        </p:blipFill>
        <p:spPr bwMode="auto">
          <a:xfrm>
            <a:off x="8172213" y="1995202"/>
            <a:ext cx="2914650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εισιτήρια Στοκ Εικονογραφήσεις, Vectors, &amp; Clipart – (44,056 Στοκ  Εικονογραφήσεις)">
            <a:extLst>
              <a:ext uri="{FF2B5EF4-FFF2-40B4-BE49-F238E27FC236}">
                <a16:creationId xmlns:a16="http://schemas.microsoft.com/office/drawing/2014/main" id="{46A80DCB-4827-252B-593E-DFA9F829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21" y="1912483"/>
            <a:ext cx="2423522" cy="14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Ένα ταξίδι στα βουνά για το Σαββατοκύριακο με την οικογένεια. Διάνυσμα  τέχνη χαρτί Διάνυσμα από ©symkin 182939016">
            <a:extLst>
              <a:ext uri="{FF2B5EF4-FFF2-40B4-BE49-F238E27FC236}">
                <a16:creationId xmlns:a16="http://schemas.microsoft.com/office/drawing/2014/main" id="{CAD5E725-7FA3-DEC8-F45C-BEE13605D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7"/>
          <a:stretch>
            <a:fillRect/>
          </a:stretch>
        </p:blipFill>
        <p:spPr bwMode="auto">
          <a:xfrm>
            <a:off x="6340763" y="4071801"/>
            <a:ext cx="2770580" cy="16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γώνας ποδοσφαίρου | medΝutrition">
            <a:extLst>
              <a:ext uri="{FF2B5EF4-FFF2-40B4-BE49-F238E27FC236}">
                <a16:creationId xmlns:a16="http://schemas.microsoft.com/office/drawing/2014/main" id="{E7879A56-B0F1-B995-3BCB-496C3D43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6" y="4164383"/>
            <a:ext cx="291464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7B07682-F159-16EA-8FC4-637141FABAE5}"/>
              </a:ext>
            </a:extLst>
          </p:cNvPr>
          <p:cNvSpPr/>
          <p:nvPr/>
        </p:nvSpPr>
        <p:spPr>
          <a:xfrm>
            <a:off x="3951514" y="436349"/>
            <a:ext cx="3929743" cy="936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ΡΗΜΑΤΑ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941589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5353-F7B5-0A9E-ACFA-4BC104ED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1DECD11-20F9-FF2B-4795-F08FD6BF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εισιτήρια Στοκ Εικονογραφήσεις, Vectors, &amp; Clipart – (44,056 Στοκ  Εικονογραφήσεις)">
            <a:extLst>
              <a:ext uri="{FF2B5EF4-FFF2-40B4-BE49-F238E27FC236}">
                <a16:creationId xmlns:a16="http://schemas.microsoft.com/office/drawing/2014/main" id="{621ED1F9-CBFD-CAED-7670-E4836A79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4" y="1839741"/>
            <a:ext cx="2466975" cy="28171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79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9C516-E28A-15F5-B304-146D05A77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684448-FFAB-2E0E-B62F-FE2AA86BBFB7}"/>
              </a:ext>
            </a:extLst>
          </p:cNvPr>
          <p:cNvSpPr txBox="1"/>
          <p:nvPr/>
        </p:nvSpPr>
        <p:spPr>
          <a:xfrm>
            <a:off x="5203371" y="316077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Διακοπές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A26D9-FB71-9F65-99F0-6E0F980B1CC4}"/>
              </a:ext>
            </a:extLst>
          </p:cNvPr>
          <p:cNvSpPr txBox="1"/>
          <p:nvPr/>
        </p:nvSpPr>
        <p:spPr>
          <a:xfrm>
            <a:off x="794657" y="1219591"/>
            <a:ext cx="1698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πόλη</a:t>
            </a:r>
            <a:endParaRPr lang="el-CY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DE7A5-7985-63F6-9DC2-F32E0718E55B}"/>
              </a:ext>
            </a:extLst>
          </p:cNvPr>
          <p:cNvSpPr txBox="1"/>
          <p:nvPr/>
        </p:nvSpPr>
        <p:spPr>
          <a:xfrm>
            <a:off x="3058886" y="1209096"/>
            <a:ext cx="1698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χωριό</a:t>
            </a:r>
            <a:endParaRPr lang="el-CY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CC22B-F016-06B0-50A9-F2D24FEF043C}"/>
              </a:ext>
            </a:extLst>
          </p:cNvPr>
          <p:cNvSpPr txBox="1"/>
          <p:nvPr/>
        </p:nvSpPr>
        <p:spPr>
          <a:xfrm>
            <a:off x="5323115" y="1085518"/>
            <a:ext cx="1698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νησί</a:t>
            </a:r>
            <a:endParaRPr lang="el-CY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7A1DE-256B-74CF-E08F-532B4E9B9798}"/>
              </a:ext>
            </a:extLst>
          </p:cNvPr>
          <p:cNvSpPr txBox="1"/>
          <p:nvPr/>
        </p:nvSpPr>
        <p:spPr>
          <a:xfrm>
            <a:off x="7228115" y="1085517"/>
            <a:ext cx="17090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βουνό</a:t>
            </a:r>
            <a:endParaRPr lang="el-CY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5EAFE-28C8-8353-48E2-4A530C1C67CD}"/>
              </a:ext>
            </a:extLst>
          </p:cNvPr>
          <p:cNvSpPr txBox="1"/>
          <p:nvPr/>
        </p:nvSpPr>
        <p:spPr>
          <a:xfrm>
            <a:off x="9884231" y="990992"/>
            <a:ext cx="215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ποτάμι</a:t>
            </a:r>
            <a:endParaRPr lang="el-CY" sz="4400" dirty="0"/>
          </a:p>
        </p:txBody>
      </p:sp>
      <p:pic>
        <p:nvPicPr>
          <p:cNvPr id="12290" name="Picture 2" descr="Free City Cartoon Background by Cartoonsco on Dribbble">
            <a:extLst>
              <a:ext uri="{FF2B5EF4-FFF2-40B4-BE49-F238E27FC236}">
                <a16:creationId xmlns:a16="http://schemas.microsoft.com/office/drawing/2014/main" id="{7384A3C3-B4C6-671B-4E85-D1D52214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85" y="471448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χωριό Στοκ Εικονογραφήσεις, Vectors, &amp; Clipart – (526,482 Στοκ  Εικονογραφήσεις)">
            <a:extLst>
              <a:ext uri="{FF2B5EF4-FFF2-40B4-BE49-F238E27FC236}">
                <a16:creationId xmlns:a16="http://schemas.microsoft.com/office/drawing/2014/main" id="{CEF60DAF-73C7-8D6C-3711-45E320B9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5" y="471448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Χαμένο νησί στον ωκεανό με μοναχικό: Vector στοκ (χωρίς δικαιώματα)  1636557193 | Shutterstock">
            <a:extLst>
              <a:ext uri="{FF2B5EF4-FFF2-40B4-BE49-F238E27FC236}">
                <a16:creationId xmlns:a16="http://schemas.microsoft.com/office/drawing/2014/main" id="{B45B2591-D56B-4C8D-D5C7-7FD1424A5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2"/>
          <a:stretch>
            <a:fillRect/>
          </a:stretch>
        </p:blipFill>
        <p:spPr bwMode="auto">
          <a:xfrm>
            <a:off x="3058886" y="4714484"/>
            <a:ext cx="169817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Vector mountains landscape stock vector. Illustration of cartoon - 108263530">
            <a:extLst>
              <a:ext uri="{FF2B5EF4-FFF2-40B4-BE49-F238E27FC236}">
                <a16:creationId xmlns:a16="http://schemas.microsoft.com/office/drawing/2014/main" id="{596562B4-38DB-8272-FA4E-981BD797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1" y="4747821"/>
            <a:ext cx="169816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otami (396 x 300) - ECOPRESS">
            <a:extLst>
              <a:ext uri="{FF2B5EF4-FFF2-40B4-BE49-F238E27FC236}">
                <a16:creationId xmlns:a16="http://schemas.microsoft.com/office/drawing/2014/main" id="{2E28DC58-023C-513F-87B1-901754FB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94" y="4704959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FAF246BE-F359-D6CC-B36C-EF3F47F2C869}"/>
              </a:ext>
            </a:extLst>
          </p:cNvPr>
          <p:cNvCxnSpPr>
            <a:stCxn id="8" idx="2"/>
            <a:endCxn id="12292" idx="0"/>
          </p:cNvCxnSpPr>
          <p:nvPr/>
        </p:nvCxnSpPr>
        <p:spPr>
          <a:xfrm flipH="1">
            <a:off x="1643743" y="1978537"/>
            <a:ext cx="2264229" cy="2735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80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E9360-5A88-04A4-E579-D6C52D9E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265360-018E-FB98-06C6-9CB3417840F4}"/>
              </a:ext>
            </a:extLst>
          </p:cNvPr>
          <p:cNvSpPr txBox="1"/>
          <p:nvPr/>
        </p:nvSpPr>
        <p:spPr>
          <a:xfrm>
            <a:off x="5203371" y="316077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Διακοπές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9ECF4-A36B-6108-697A-A66367CAE483}"/>
              </a:ext>
            </a:extLst>
          </p:cNvPr>
          <p:cNvSpPr txBox="1"/>
          <p:nvPr/>
        </p:nvSpPr>
        <p:spPr>
          <a:xfrm>
            <a:off x="380999" y="1209096"/>
            <a:ext cx="1807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δάσος</a:t>
            </a:r>
            <a:endParaRPr lang="el-CY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2C193-0906-A260-3B10-4F23A59560FC}"/>
              </a:ext>
            </a:extLst>
          </p:cNvPr>
          <p:cNvSpPr txBox="1"/>
          <p:nvPr/>
        </p:nvSpPr>
        <p:spPr>
          <a:xfrm>
            <a:off x="2188028" y="1260548"/>
            <a:ext cx="1698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λιμάνι</a:t>
            </a:r>
            <a:endParaRPr lang="el-CY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8C5E5-D498-AF91-EAC9-B5000EF81C00}"/>
              </a:ext>
            </a:extLst>
          </p:cNvPr>
          <p:cNvSpPr txBox="1"/>
          <p:nvPr/>
        </p:nvSpPr>
        <p:spPr>
          <a:xfrm>
            <a:off x="3809997" y="1209096"/>
            <a:ext cx="3091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αεροδρόμιο</a:t>
            </a:r>
            <a:endParaRPr lang="el-CY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3D9A9-4A9D-37B2-F4C3-47E5982F5211}"/>
              </a:ext>
            </a:extLst>
          </p:cNvPr>
          <p:cNvSpPr txBox="1"/>
          <p:nvPr/>
        </p:nvSpPr>
        <p:spPr>
          <a:xfrm>
            <a:off x="6901542" y="1115122"/>
            <a:ext cx="26016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σταθμός τρένου</a:t>
            </a:r>
            <a:endParaRPr lang="el-CY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1C4F0-7387-C1E7-0E96-7D6275E73EB0}"/>
              </a:ext>
            </a:extLst>
          </p:cNvPr>
          <p:cNvSpPr txBox="1"/>
          <p:nvPr/>
        </p:nvSpPr>
        <p:spPr>
          <a:xfrm>
            <a:off x="9187543" y="1115122"/>
            <a:ext cx="27432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ξενοδοχείο</a:t>
            </a:r>
            <a:endParaRPr lang="el-CY" sz="4400" dirty="0"/>
          </a:p>
        </p:txBody>
      </p:sp>
      <p:pic>
        <p:nvPicPr>
          <p:cNvPr id="13314" name="Picture 2" descr="9 Δάσος ιδέες | δάσος, θέματα ζωγραφικής, χειροτεχνίες για παιδιά">
            <a:extLst>
              <a:ext uri="{FF2B5EF4-FFF2-40B4-BE49-F238E27FC236}">
                <a16:creationId xmlns:a16="http://schemas.microsoft.com/office/drawing/2014/main" id="{3C0C60B1-9859-EEB7-DA00-86D8FB0E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04" y="4546827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28,343,311 Puerto viejo Εικονογραφήσεις | DepositPhotos">
            <a:extLst>
              <a:ext uri="{FF2B5EF4-FFF2-40B4-BE49-F238E27FC236}">
                <a16:creationId xmlns:a16="http://schemas.microsoft.com/office/drawing/2014/main" id="{E624A3D1-1692-7BCC-AD97-89A1FDE9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09" y="4314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irport Cartoon Images – Browse 60,830 Stock Photos, Vectors, and Video |  Adobe Stock">
            <a:extLst>
              <a:ext uri="{FF2B5EF4-FFF2-40B4-BE49-F238E27FC236}">
                <a16:creationId xmlns:a16="http://schemas.microsoft.com/office/drawing/2014/main" id="{882EAE34-2C01-6C12-A665-349A7804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31" y="4546827"/>
            <a:ext cx="172810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26,100+ Cartoon Of Hotel Stock Photos, Pictures &amp; Royalty-Free Images -  iStock">
            <a:extLst>
              <a:ext uri="{FF2B5EF4-FFF2-40B4-BE49-F238E27FC236}">
                <a16:creationId xmlns:a16="http://schemas.microsoft.com/office/drawing/2014/main" id="{DE1C12F9-BDE3-B162-E496-2B087874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2" y="4546827"/>
            <a:ext cx="203631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Οδηγός τρένου εικονογράφηση Διάνυσμα από ©artisticco 258021580">
            <a:extLst>
              <a:ext uri="{FF2B5EF4-FFF2-40B4-BE49-F238E27FC236}">
                <a16:creationId xmlns:a16="http://schemas.microsoft.com/office/drawing/2014/main" id="{2289C81F-68B6-D273-C0DD-0F2B43EB4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1"/>
          <a:stretch>
            <a:fillRect/>
          </a:stretch>
        </p:blipFill>
        <p:spPr bwMode="auto">
          <a:xfrm>
            <a:off x="9377361" y="4508727"/>
            <a:ext cx="25050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4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16992" y="2168268"/>
            <a:ext cx="1958998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Γράψε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2FCE5-99AE-4B4C-AB84-E955AF2CF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A2555-FE01-7655-9EC2-C81F10C130D2}"/>
              </a:ext>
            </a:extLst>
          </p:cNvPr>
          <p:cNvSpPr txBox="1"/>
          <p:nvPr/>
        </p:nvSpPr>
        <p:spPr>
          <a:xfrm>
            <a:off x="5203371" y="316077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Διακοπές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A7CCB-E7CB-764C-7E6A-ADBBE1924A1E}"/>
              </a:ext>
            </a:extLst>
          </p:cNvPr>
          <p:cNvSpPr txBox="1"/>
          <p:nvPr/>
        </p:nvSpPr>
        <p:spPr>
          <a:xfrm>
            <a:off x="380999" y="1677182"/>
            <a:ext cx="2517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βαλίτσα</a:t>
            </a:r>
            <a:endParaRPr lang="el-CY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DF78A-3BDE-7BD2-CF5B-8871C72DCA18}"/>
              </a:ext>
            </a:extLst>
          </p:cNvPr>
          <p:cNvSpPr txBox="1"/>
          <p:nvPr/>
        </p:nvSpPr>
        <p:spPr>
          <a:xfrm>
            <a:off x="2898320" y="1503010"/>
            <a:ext cx="2928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διαβατήριο</a:t>
            </a:r>
            <a:endParaRPr lang="el-CY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39D62-B19D-F8C6-7EC1-654CA42B4123}"/>
              </a:ext>
            </a:extLst>
          </p:cNvPr>
          <p:cNvSpPr txBox="1"/>
          <p:nvPr/>
        </p:nvSpPr>
        <p:spPr>
          <a:xfrm>
            <a:off x="6536871" y="1305342"/>
            <a:ext cx="50999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φωτογραφική μηχανή</a:t>
            </a:r>
          </a:p>
          <a:p>
            <a:endParaRPr lang="el-CY" sz="4400" dirty="0"/>
          </a:p>
        </p:txBody>
      </p:sp>
      <p:pic>
        <p:nvPicPr>
          <p:cNvPr id="14338" name="Picture 2" descr="βαλίτσα Στοκ Εικονογραφήσεις, Vectors, &amp; Clipart – (250,306 Στοκ  Εικονογραφήσεις)">
            <a:extLst>
              <a:ext uri="{FF2B5EF4-FFF2-40B4-BE49-F238E27FC236}">
                <a16:creationId xmlns:a16="http://schemas.microsoft.com/office/drawing/2014/main" id="{ED3BA70E-34EA-6D9A-7860-BEBD9DB8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66" y="3648824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assport cartoon Images - Free Download on Freepik">
            <a:extLst>
              <a:ext uri="{FF2B5EF4-FFF2-40B4-BE49-F238E27FC236}">
                <a16:creationId xmlns:a16="http://schemas.microsoft.com/office/drawing/2014/main" id="{FC6DFBE6-3BC0-F21E-0A2C-01AF29F2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7" y="3867150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E4F889-6A34-7EC7-66F9-B31EDE7B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045" y="412432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07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C0566-7B8A-35C2-C680-6786F587A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40CD3-0CF3-9E1E-EEBE-17D42B566DFD}"/>
              </a:ext>
            </a:extLst>
          </p:cNvPr>
          <p:cNvSpPr txBox="1"/>
          <p:nvPr/>
        </p:nvSpPr>
        <p:spPr>
          <a:xfrm>
            <a:off x="163286" y="1213009"/>
            <a:ext cx="825137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Το αεροπλάνο είναι πιο γρήγορο από το πλοίο.</a:t>
            </a:r>
          </a:p>
          <a:p>
            <a:endParaRPr lang="el-GR" sz="3200" dirty="0"/>
          </a:p>
          <a:p>
            <a:r>
              <a:rPr lang="el-GR" sz="3200" dirty="0"/>
              <a:t>Το πλοίο είναι πιο φτηνό από το αεροπλάνο.</a:t>
            </a:r>
          </a:p>
          <a:p>
            <a:endParaRPr lang="el-GR" sz="3200" dirty="0"/>
          </a:p>
          <a:p>
            <a:r>
              <a:rPr lang="el-GR" sz="3200" dirty="0"/>
              <a:t>Το τρένο είναι πιο γρήγορο από το πλοίο.</a:t>
            </a:r>
          </a:p>
          <a:p>
            <a:endParaRPr lang="el-GR" sz="3200" dirty="0"/>
          </a:p>
          <a:p>
            <a:r>
              <a:rPr lang="el-GR" sz="3200" dirty="0"/>
              <a:t>Η μοτοσυκλέτα  δεν είναι πιο φτηνή από το αυτοκίνητο.</a:t>
            </a:r>
          </a:p>
          <a:p>
            <a:endParaRPr lang="el-GR" dirty="0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6A14D20-C8AC-0725-F204-48CCAEA4EFC8}"/>
              </a:ext>
            </a:extLst>
          </p:cNvPr>
          <p:cNvSpPr/>
          <p:nvPr/>
        </p:nvSpPr>
        <p:spPr>
          <a:xfrm>
            <a:off x="8773886" y="1153886"/>
            <a:ext cx="2481943" cy="77288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40D6A6B-607D-6E72-AA97-7C40B3915375}"/>
              </a:ext>
            </a:extLst>
          </p:cNvPr>
          <p:cNvSpPr/>
          <p:nvPr/>
        </p:nvSpPr>
        <p:spPr>
          <a:xfrm>
            <a:off x="8773885" y="2275113"/>
            <a:ext cx="2481943" cy="77288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54120D5-B5DF-C704-C9AA-67B0B96B361B}"/>
              </a:ext>
            </a:extLst>
          </p:cNvPr>
          <p:cNvSpPr/>
          <p:nvPr/>
        </p:nvSpPr>
        <p:spPr>
          <a:xfrm>
            <a:off x="8773884" y="4327065"/>
            <a:ext cx="2481943" cy="77288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D062D25-195F-EC75-F13C-6E173F27E8F0}"/>
              </a:ext>
            </a:extLst>
          </p:cNvPr>
          <p:cNvSpPr/>
          <p:nvPr/>
        </p:nvSpPr>
        <p:spPr>
          <a:xfrm>
            <a:off x="8773885" y="3292925"/>
            <a:ext cx="2481943" cy="77288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3074" name="Picture 2" descr="ΟΡΘΟΓΡΑΦΙΑ: Πονοκέφαλος ή γοητευτικό παιχνίδι; - filologikoergastiri.gr">
            <a:extLst>
              <a:ext uri="{FF2B5EF4-FFF2-40B4-BE49-F238E27FC236}">
                <a16:creationId xmlns:a16="http://schemas.microsoft.com/office/drawing/2014/main" id="{E44D2EEA-1AE1-1C40-F297-E1080402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4" y="4713507"/>
            <a:ext cx="5682343" cy="20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4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. ΑΡΓΑ ΓΡΗΓΟΡΑ - Μουσικη στο Δημοτικο">
            <a:extLst>
              <a:ext uri="{FF2B5EF4-FFF2-40B4-BE49-F238E27FC236}">
                <a16:creationId xmlns:a16="http://schemas.microsoft.com/office/drawing/2014/main" id="{9A5E132B-FF41-7F81-F795-3B72C205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788"/>
            <a:ext cx="5290457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FC48B1C-A4D4-9DF4-A057-55B7233E55B1}"/>
              </a:ext>
            </a:extLst>
          </p:cNvPr>
          <p:cNvSpPr/>
          <p:nvPr/>
        </p:nvSpPr>
        <p:spPr>
          <a:xfrm>
            <a:off x="304800" y="5040085"/>
            <a:ext cx="2688771" cy="12300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αργός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EC10864-E9EC-C80D-A6BD-928CBED45131}"/>
              </a:ext>
            </a:extLst>
          </p:cNvPr>
          <p:cNvSpPr/>
          <p:nvPr/>
        </p:nvSpPr>
        <p:spPr>
          <a:xfrm>
            <a:off x="3145971" y="5040084"/>
            <a:ext cx="2917373" cy="12300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γρήγορος</a:t>
            </a:r>
            <a:endParaRPr lang="el-CY" sz="4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0BBC449-7C08-B0A0-36DC-BE2D5180856D}"/>
              </a:ext>
            </a:extLst>
          </p:cNvPr>
          <p:cNvSpPr/>
          <p:nvPr/>
        </p:nvSpPr>
        <p:spPr>
          <a:xfrm>
            <a:off x="6215744" y="5040083"/>
            <a:ext cx="2917372" cy="12300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φτηνό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F47689A-CC3E-807E-FBB1-7341902EEFA6}"/>
              </a:ext>
            </a:extLst>
          </p:cNvPr>
          <p:cNvSpPr/>
          <p:nvPr/>
        </p:nvSpPr>
        <p:spPr>
          <a:xfrm>
            <a:off x="9285516" y="5040083"/>
            <a:ext cx="2634343" cy="12300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ακριβό</a:t>
            </a:r>
            <a:endParaRPr lang="el-CY" sz="4800" dirty="0"/>
          </a:p>
        </p:txBody>
      </p:sp>
      <p:pic>
        <p:nvPicPr>
          <p:cNvPr id="5124" name="Picture 4" descr="Καρτούν εικόνα του εικονιδίου κινητό τηλέφωνο. Εικονόγραμμα smartphone  Διάνυσμα από ©lkeskinen0 162468452">
            <a:extLst>
              <a:ext uri="{FF2B5EF4-FFF2-40B4-BE49-F238E27FC236}">
                <a16:creationId xmlns:a16="http://schemas.microsoft.com/office/drawing/2014/main" id="{37DFEEA2-EA77-4074-3C02-0B5DD3938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>
            <a:fillRect/>
          </a:stretch>
        </p:blipFill>
        <p:spPr bwMode="auto">
          <a:xfrm>
            <a:off x="6096000" y="904195"/>
            <a:ext cx="2536371" cy="37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Καρτούν εικόνα του εικονιδίου κινητό τηλέφωνο. Εικονόγραμμα smartphone  Διάνυσμα από ©lkeskinen0 162468452">
            <a:extLst>
              <a:ext uri="{FF2B5EF4-FFF2-40B4-BE49-F238E27FC236}">
                <a16:creationId xmlns:a16="http://schemas.microsoft.com/office/drawing/2014/main" id="{EF1564BD-1302-0162-8D92-CEF2B20B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>
            <a:fillRect/>
          </a:stretch>
        </p:blipFill>
        <p:spPr bwMode="auto">
          <a:xfrm>
            <a:off x="8915400" y="904195"/>
            <a:ext cx="2536371" cy="37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ABADF68-B3DA-0C54-8AFD-0DC6CB545109}"/>
              </a:ext>
            </a:extLst>
          </p:cNvPr>
          <p:cNvSpPr/>
          <p:nvPr/>
        </p:nvSpPr>
        <p:spPr>
          <a:xfrm>
            <a:off x="6792686" y="3886200"/>
            <a:ext cx="1197428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CY" dirty="0"/>
              <a:t>€ </a:t>
            </a:r>
            <a:r>
              <a:rPr lang="el-GR" dirty="0"/>
              <a:t>100</a:t>
            </a:r>
            <a:endParaRPr lang="el-CY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36169D1-F4F3-574A-CC2A-EDE936F74418}"/>
              </a:ext>
            </a:extLst>
          </p:cNvPr>
          <p:cNvSpPr/>
          <p:nvPr/>
        </p:nvSpPr>
        <p:spPr>
          <a:xfrm>
            <a:off x="9666514" y="3886200"/>
            <a:ext cx="1197428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CY" dirty="0"/>
              <a:t>€ </a:t>
            </a:r>
            <a:r>
              <a:rPr lang="el-GR" dirty="0"/>
              <a:t>500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583820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48150" cy="1325563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Βάζεις  ο  &amp; ω.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48150" cy="3456668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20000" dirty="0"/>
              <a:t>Λε</a:t>
            </a:r>
            <a:r>
              <a:rPr lang="el-GR" sz="20000" dirty="0">
                <a:solidFill>
                  <a:srgbClr val="FF0000"/>
                </a:solidFill>
              </a:rPr>
              <a:t>ω</a:t>
            </a:r>
            <a:r>
              <a:rPr lang="el-GR" sz="20000" dirty="0"/>
              <a:t>φ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  <a:r>
              <a:rPr lang="el-GR" sz="20000" dirty="0"/>
              <a:t>ρεί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Αερ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  <a:r>
              <a:rPr lang="el-GR" sz="20000" dirty="0"/>
              <a:t>πλάν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Μετρ</a:t>
            </a:r>
            <a:r>
              <a:rPr lang="el-GR" sz="20000" dirty="0">
                <a:solidFill>
                  <a:srgbClr val="FF0000"/>
                </a:solidFill>
              </a:rPr>
              <a:t>ό</a:t>
            </a:r>
          </a:p>
          <a:p>
            <a:pPr marL="0" indent="0">
              <a:buNone/>
            </a:pPr>
            <a:r>
              <a:rPr lang="el-GR" sz="20000" dirty="0"/>
              <a:t>Τρέν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πλοί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1030" name="Picture 6" descr="Ποια ειναι τα μεσα μαζικησ μεταφορασ βικιπαιδε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0" y="184728"/>
            <a:ext cx="11452392" cy="6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8414" y="1825625"/>
            <a:ext cx="1431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τρένο</a:t>
            </a:r>
            <a:endParaRPr lang="en-US" b="1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43AB529-9294-94F7-881F-C1082E6D074B}"/>
              </a:ext>
            </a:extLst>
          </p:cNvPr>
          <p:cNvSpPr/>
          <p:nvPr/>
        </p:nvSpPr>
        <p:spPr>
          <a:xfrm>
            <a:off x="838200" y="1524000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1.</a:t>
            </a:r>
            <a:endParaRPr lang="el-CY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5E10894-AF6F-1388-94B3-33C21BB92E15}"/>
              </a:ext>
            </a:extLst>
          </p:cNvPr>
          <p:cNvSpPr/>
          <p:nvPr/>
        </p:nvSpPr>
        <p:spPr>
          <a:xfrm>
            <a:off x="5818414" y="1339334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2.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ED6214A-416E-4477-7359-E6569412C4F4}"/>
              </a:ext>
            </a:extLst>
          </p:cNvPr>
          <p:cNvSpPr/>
          <p:nvPr/>
        </p:nvSpPr>
        <p:spPr>
          <a:xfrm>
            <a:off x="5818414" y="1893332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3.</a:t>
            </a:r>
            <a:endParaRPr lang="el-CY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D3E1F76-CDE1-E8C1-B62C-9A5B69ACAED6}"/>
              </a:ext>
            </a:extLst>
          </p:cNvPr>
          <p:cNvSpPr/>
          <p:nvPr/>
        </p:nvSpPr>
        <p:spPr>
          <a:xfrm>
            <a:off x="3124200" y="2480231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5.</a:t>
            </a:r>
            <a:endParaRPr lang="el-CY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C3D64D8-D628-1064-DAB5-648228182F68}"/>
              </a:ext>
            </a:extLst>
          </p:cNvPr>
          <p:cNvSpPr/>
          <p:nvPr/>
        </p:nvSpPr>
        <p:spPr>
          <a:xfrm>
            <a:off x="2188028" y="2998788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7.</a:t>
            </a:r>
            <a:endParaRPr lang="el-CY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A82AE44-7B7A-DC20-6D28-DA33403E5F11}"/>
              </a:ext>
            </a:extLst>
          </p:cNvPr>
          <p:cNvSpPr/>
          <p:nvPr/>
        </p:nvSpPr>
        <p:spPr>
          <a:xfrm>
            <a:off x="3124200" y="3621983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9.</a:t>
            </a:r>
            <a:endParaRPr lang="el-CY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5E9B618-0048-757F-F26F-2DF5CDC5CA42}"/>
              </a:ext>
            </a:extLst>
          </p:cNvPr>
          <p:cNvSpPr/>
          <p:nvPr/>
        </p:nvSpPr>
        <p:spPr>
          <a:xfrm>
            <a:off x="8588829" y="5455141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14.</a:t>
            </a:r>
            <a:endParaRPr lang="el-CY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69F8BC8-8186-DD60-2CEE-35ACFAAEF68A}"/>
              </a:ext>
            </a:extLst>
          </p:cNvPr>
          <p:cNvSpPr/>
          <p:nvPr/>
        </p:nvSpPr>
        <p:spPr>
          <a:xfrm>
            <a:off x="5818414" y="6204691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15.</a:t>
            </a:r>
            <a:endParaRPr lang="el-CY" dirty="0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CF26222C-FD29-CD76-58DB-27A0A7ABF90E}"/>
              </a:ext>
            </a:extLst>
          </p:cNvPr>
          <p:cNvSpPr/>
          <p:nvPr/>
        </p:nvSpPr>
        <p:spPr>
          <a:xfrm>
            <a:off x="4414156" y="5814370"/>
            <a:ext cx="1431472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13.</a:t>
            </a:r>
            <a:endParaRPr lang="el-CY" dirty="0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65E78678-1B5A-E1FC-410F-E42CB516E10B}"/>
              </a:ext>
            </a:extLst>
          </p:cNvPr>
          <p:cNvSpPr/>
          <p:nvPr/>
        </p:nvSpPr>
        <p:spPr>
          <a:xfrm>
            <a:off x="3208360" y="4452138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12.</a:t>
            </a:r>
            <a:endParaRPr lang="el-CY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68ECF37D-9D74-F31C-2FDC-5663DBA8AF93}"/>
              </a:ext>
            </a:extLst>
          </p:cNvPr>
          <p:cNvSpPr/>
          <p:nvPr/>
        </p:nvSpPr>
        <p:spPr>
          <a:xfrm>
            <a:off x="2177142" y="4006251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10.</a:t>
            </a:r>
            <a:endParaRPr lang="el-CY" dirty="0"/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37A13AEC-AF97-B548-A912-5D0E8BF1ABD7}"/>
              </a:ext>
            </a:extLst>
          </p:cNvPr>
          <p:cNvSpPr/>
          <p:nvPr/>
        </p:nvSpPr>
        <p:spPr>
          <a:xfrm>
            <a:off x="7249886" y="2309810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6.</a:t>
            </a:r>
            <a:endParaRPr lang="el-CY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3275AED7-DACF-5554-5406-F8197A3D4DD9}"/>
              </a:ext>
            </a:extLst>
          </p:cNvPr>
          <p:cNvSpPr/>
          <p:nvPr/>
        </p:nvSpPr>
        <p:spPr>
          <a:xfrm>
            <a:off x="8784772" y="3290112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8.</a:t>
            </a:r>
            <a:endParaRPr lang="el-CY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BF4945DD-2AA5-C699-774A-8F6DBA8687E6}"/>
              </a:ext>
            </a:extLst>
          </p:cNvPr>
          <p:cNvSpPr/>
          <p:nvPr/>
        </p:nvSpPr>
        <p:spPr>
          <a:xfrm>
            <a:off x="7189066" y="4363524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11.</a:t>
            </a:r>
            <a:endParaRPr lang="el-CY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BEEBA86C-4F39-FA7E-461A-55EFF0975F6E}"/>
              </a:ext>
            </a:extLst>
          </p:cNvPr>
          <p:cNvSpPr/>
          <p:nvPr/>
        </p:nvSpPr>
        <p:spPr>
          <a:xfrm>
            <a:off x="9475810" y="1916905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4.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62728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911F-3AD3-FAEB-4D59-1F4664E9E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E069-54C1-304C-21FD-EF4F6604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48150" cy="1325563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Βάζεις  ο  &amp; ω.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12A1-3093-4B76-8036-DB7C595E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8150" cy="3456668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20000" dirty="0"/>
              <a:t>Λε</a:t>
            </a:r>
            <a:r>
              <a:rPr lang="el-GR" sz="20000" dirty="0">
                <a:solidFill>
                  <a:srgbClr val="FF0000"/>
                </a:solidFill>
              </a:rPr>
              <a:t>ω</a:t>
            </a:r>
            <a:r>
              <a:rPr lang="el-GR" sz="20000" dirty="0"/>
              <a:t>φ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  <a:r>
              <a:rPr lang="el-GR" sz="20000" dirty="0"/>
              <a:t>ρεί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Αερ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  <a:r>
              <a:rPr lang="el-GR" sz="20000" dirty="0"/>
              <a:t>πλάν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Μετρ</a:t>
            </a:r>
            <a:r>
              <a:rPr lang="el-GR" sz="20000" dirty="0">
                <a:solidFill>
                  <a:srgbClr val="FF0000"/>
                </a:solidFill>
              </a:rPr>
              <a:t>ό</a:t>
            </a:r>
          </a:p>
          <a:p>
            <a:pPr marL="0" indent="0">
              <a:buNone/>
            </a:pPr>
            <a:r>
              <a:rPr lang="el-GR" sz="20000" dirty="0"/>
              <a:t>Τρέν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πλοί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1030" name="Picture 6" descr="Ποια ειναι τα μεσα μαζικησ μεταφορασ βικιπαιδεια">
            <a:extLst>
              <a:ext uri="{FF2B5EF4-FFF2-40B4-BE49-F238E27FC236}">
                <a16:creationId xmlns:a16="http://schemas.microsoft.com/office/drawing/2014/main" id="{07D2DA72-4041-BF1D-3C91-320005E9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0" y="184728"/>
            <a:ext cx="11452392" cy="6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321AF-5590-09ED-02C8-9298FBB2E33A}"/>
              </a:ext>
            </a:extLst>
          </p:cNvPr>
          <p:cNvSpPr txBox="1"/>
          <p:nvPr/>
        </p:nvSpPr>
        <p:spPr>
          <a:xfrm>
            <a:off x="5818414" y="1825625"/>
            <a:ext cx="1431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τρένο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99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B992-1143-D35F-DDE5-91014816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CAE0533-5E3D-DB8D-540E-AD662914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0B997FB-13D7-EA30-7F5D-C60D2C254CC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2840C93-059F-1936-4CAF-01DA941C1307}"/>
              </a:ext>
            </a:extLst>
          </p:cNvPr>
          <p:cNvSpPr/>
          <p:nvPr/>
        </p:nvSpPr>
        <p:spPr>
          <a:xfrm rot="440519">
            <a:off x="6912428" y="433274"/>
            <a:ext cx="2971801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3600" b="1" dirty="0">
              <a:solidFill>
                <a:srgbClr val="0070C0"/>
              </a:solidFill>
            </a:endParaRPr>
          </a:p>
          <a:p>
            <a:r>
              <a:rPr lang="el-GR" sz="3600" b="1" dirty="0">
                <a:solidFill>
                  <a:schemeClr val="tx1"/>
                </a:solidFill>
              </a:rPr>
              <a:t>Αντιστοίχισε!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Αντιστοίχιση Γραμμάτων Εκτυπώσιμο Υλικό – Learning Corner and Crafts">
            <a:extLst>
              <a:ext uri="{FF2B5EF4-FFF2-40B4-BE49-F238E27FC236}">
                <a16:creationId xmlns:a16="http://schemas.microsoft.com/office/drawing/2014/main" id="{D26B0D0A-40D7-1378-E3D0-30B86A64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3" b="55403"/>
          <a:stretch>
            <a:fillRect/>
          </a:stretch>
        </p:blipFill>
        <p:spPr bwMode="auto">
          <a:xfrm rot="1508890">
            <a:off x="8648700" y="1382486"/>
            <a:ext cx="1812471" cy="137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9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Μέσα μεταφοράς ac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 b="4286"/>
          <a:stretch/>
        </p:blipFill>
        <p:spPr bwMode="auto">
          <a:xfrm>
            <a:off x="131826" y="890651"/>
            <a:ext cx="11612870" cy="53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0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031AA-36FF-C869-7A42-5BAB518A5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B1D735A-E56F-EBE7-3B1A-D3533145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C79AFDE-3860-5F3F-52D0-290D5467281A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FB2F50A-63FE-2C13-4922-640050F8C6AC}"/>
              </a:ext>
            </a:extLst>
          </p:cNvPr>
          <p:cNvSpPr/>
          <p:nvPr/>
        </p:nvSpPr>
        <p:spPr>
          <a:xfrm rot="440519">
            <a:off x="8516992" y="2168268"/>
            <a:ext cx="1958998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Γράψε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4945</TotalTime>
  <Words>781</Words>
  <Application>Microsoft Office PowerPoint</Application>
  <PresentationFormat>Ευρεία οθόνη</PresentationFormat>
  <Paragraphs>276</Paragraphs>
  <Slides>44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Google Sans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Βάζεις  ο  &amp; ω.</vt:lpstr>
      <vt:lpstr>Βάζεις  ο  &amp; ω.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ΕΛΕΝΗ ΧΑΡΑΛΑΜΠΟΥΣ</cp:lastModifiedBy>
  <cp:revision>370</cp:revision>
  <dcterms:created xsi:type="dcterms:W3CDTF">2022-11-30T08:39:44Z</dcterms:created>
  <dcterms:modified xsi:type="dcterms:W3CDTF">2026-01-06T18:44:13Z</dcterms:modified>
</cp:coreProperties>
</file>