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8" r:id="rId2"/>
    <p:sldId id="450" r:id="rId3"/>
    <p:sldId id="541" r:id="rId4"/>
    <p:sldId id="543" r:id="rId5"/>
    <p:sldId id="451" r:id="rId6"/>
    <p:sldId id="487" r:id="rId7"/>
    <p:sldId id="488" r:id="rId8"/>
    <p:sldId id="531" r:id="rId9"/>
    <p:sldId id="490" r:id="rId10"/>
    <p:sldId id="533" r:id="rId11"/>
    <p:sldId id="489" r:id="rId12"/>
    <p:sldId id="535" r:id="rId13"/>
    <p:sldId id="491" r:id="rId14"/>
    <p:sldId id="536" r:id="rId15"/>
    <p:sldId id="492" r:id="rId16"/>
    <p:sldId id="493" r:id="rId17"/>
    <p:sldId id="554" r:id="rId18"/>
    <p:sldId id="537" r:id="rId19"/>
    <p:sldId id="494" r:id="rId20"/>
    <p:sldId id="538" r:id="rId21"/>
    <p:sldId id="495" r:id="rId22"/>
    <p:sldId id="366" r:id="rId23"/>
    <p:sldId id="372" r:id="rId24"/>
    <p:sldId id="375" r:id="rId25"/>
    <p:sldId id="376" r:id="rId26"/>
    <p:sldId id="377" r:id="rId27"/>
    <p:sldId id="496" r:id="rId28"/>
    <p:sldId id="371" r:id="rId29"/>
    <p:sldId id="374" r:id="rId30"/>
    <p:sldId id="497" r:id="rId31"/>
    <p:sldId id="555" r:id="rId32"/>
    <p:sldId id="380" r:id="rId33"/>
    <p:sldId id="392" r:id="rId34"/>
    <p:sldId id="381" r:id="rId35"/>
    <p:sldId id="393" r:id="rId36"/>
    <p:sldId id="382" r:id="rId37"/>
    <p:sldId id="394" r:id="rId38"/>
    <p:sldId id="383" r:id="rId39"/>
    <p:sldId id="395" r:id="rId40"/>
    <p:sldId id="384" r:id="rId41"/>
    <p:sldId id="396" r:id="rId42"/>
    <p:sldId id="385" r:id="rId43"/>
    <p:sldId id="397" r:id="rId44"/>
    <p:sldId id="386" r:id="rId45"/>
    <p:sldId id="398" r:id="rId46"/>
    <p:sldId id="387" r:id="rId47"/>
    <p:sldId id="399" r:id="rId48"/>
    <p:sldId id="388" r:id="rId49"/>
    <p:sldId id="400" r:id="rId50"/>
    <p:sldId id="389" r:id="rId51"/>
    <p:sldId id="401" r:id="rId52"/>
    <p:sldId id="390" r:id="rId53"/>
    <p:sldId id="402" r:id="rId54"/>
    <p:sldId id="539" r:id="rId55"/>
    <p:sldId id="540" r:id="rId56"/>
    <p:sldId id="500" r:id="rId57"/>
    <p:sldId id="556" r:id="rId58"/>
    <p:sldId id="257" r:id="rId59"/>
    <p:sldId id="258" r:id="rId60"/>
    <p:sldId id="259" r:id="rId61"/>
    <p:sldId id="260" r:id="rId62"/>
    <p:sldId id="261" r:id="rId63"/>
    <p:sldId id="262" r:id="rId64"/>
    <p:sldId id="263" r:id="rId65"/>
    <p:sldId id="265" r:id="rId66"/>
    <p:sldId id="266" r:id="rId67"/>
    <p:sldId id="267" r:id="rId68"/>
    <p:sldId id="268" r:id="rId69"/>
    <p:sldId id="502" r:id="rId70"/>
    <p:sldId id="503" r:id="rId71"/>
    <p:sldId id="504" r:id="rId72"/>
    <p:sldId id="505" r:id="rId73"/>
    <p:sldId id="506" r:id="rId74"/>
    <p:sldId id="256" r:id="rId75"/>
    <p:sldId id="276" r:id="rId76"/>
    <p:sldId id="277" r:id="rId77"/>
    <p:sldId id="278" r:id="rId78"/>
    <p:sldId id="279" r:id="rId79"/>
    <p:sldId id="280" r:id="rId80"/>
    <p:sldId id="557" r:id="rId81"/>
    <p:sldId id="269" r:id="rId82"/>
    <p:sldId id="270" r:id="rId83"/>
    <p:sldId id="558" r:id="rId84"/>
    <p:sldId id="510" r:id="rId85"/>
    <p:sldId id="559" r:id="rId86"/>
    <p:sldId id="551" r:id="rId87"/>
    <p:sldId id="508" r:id="rId88"/>
    <p:sldId id="440" r:id="rId89"/>
    <p:sldId id="514" r:id="rId90"/>
    <p:sldId id="544" r:id="rId91"/>
    <p:sldId id="545" r:id="rId92"/>
    <p:sldId id="546" r:id="rId93"/>
    <p:sldId id="547" r:id="rId94"/>
    <p:sldId id="548" r:id="rId95"/>
    <p:sldId id="549" r:id="rId96"/>
    <p:sldId id="560" r:id="rId97"/>
    <p:sldId id="561" r:id="rId98"/>
    <p:sldId id="550" r:id="rId99"/>
    <p:sldId id="552" r:id="rId100"/>
    <p:sldId id="562" r:id="rId101"/>
    <p:sldId id="563" r:id="rId102"/>
    <p:sldId id="553" r:id="rId103"/>
    <p:sldId id="529" r:id="rId104"/>
    <p:sldId id="530" r:id="rId105"/>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CY"/>
        </a:p>
      </c:txPr>
    </c:title>
    <c:autoTitleDeleted val="0"/>
    <c:plotArea>
      <c:layout/>
      <c:barChart>
        <c:barDir val="col"/>
        <c:grouping val="clustered"/>
        <c:varyColors val="0"/>
        <c:ser>
          <c:idx val="0"/>
          <c:order val="0"/>
          <c:tx>
            <c:strRef>
              <c:f>Φύλλο1!$B$1</c:f>
              <c:strCache>
                <c:ptCount val="1"/>
                <c:pt idx="0">
                  <c:v>Σειρά 1</c:v>
                </c:pt>
              </c:strCache>
            </c:strRef>
          </c:tx>
          <c:spPr>
            <a:solidFill>
              <a:schemeClr val="accent1"/>
            </a:solidFill>
            <a:ln>
              <a:noFill/>
            </a:ln>
            <a:effectLst/>
          </c:spPr>
          <c:invertIfNegative val="0"/>
          <c:cat>
            <c:strRef>
              <c:f>Φύλλο1!$A$2:$A$5</c:f>
              <c:strCache>
                <c:ptCount val="4"/>
                <c:pt idx="0">
                  <c:v>δάσκαλος</c:v>
                </c:pt>
                <c:pt idx="1">
                  <c:v>αστυνομικός</c:v>
                </c:pt>
                <c:pt idx="2">
                  <c:v>γιατρός</c:v>
                </c:pt>
                <c:pt idx="3">
                  <c:v>πωλητής</c:v>
                </c:pt>
              </c:strCache>
            </c:strRef>
          </c:cat>
          <c:val>
            <c:numRef>
              <c:f>Φύλλο1!$B$2:$B$5</c:f>
              <c:numCache>
                <c:formatCode>General</c:formatCode>
                <c:ptCount val="4"/>
                <c:pt idx="0">
                  <c:v>4</c:v>
                </c:pt>
                <c:pt idx="1">
                  <c:v>2</c:v>
                </c:pt>
                <c:pt idx="2">
                  <c:v>3</c:v>
                </c:pt>
                <c:pt idx="3">
                  <c:v>2</c:v>
                </c:pt>
              </c:numCache>
            </c:numRef>
          </c:val>
          <c:extLst>
            <c:ext xmlns:c16="http://schemas.microsoft.com/office/drawing/2014/chart" uri="{C3380CC4-5D6E-409C-BE32-E72D297353CC}">
              <c16:uniqueId val="{00000000-FDA4-40AB-8D75-257F62371FCA}"/>
            </c:ext>
          </c:extLst>
        </c:ser>
        <c:dLbls>
          <c:showLegendKey val="0"/>
          <c:showVal val="0"/>
          <c:showCatName val="0"/>
          <c:showSerName val="0"/>
          <c:showPercent val="0"/>
          <c:showBubbleSize val="0"/>
        </c:dLbls>
        <c:gapWidth val="219"/>
        <c:overlap val="-27"/>
        <c:axId val="1170451552"/>
        <c:axId val="1170452032"/>
      </c:barChart>
      <c:catAx>
        <c:axId val="117045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170452032"/>
        <c:crosses val="autoZero"/>
        <c:auto val="1"/>
        <c:lblAlgn val="ctr"/>
        <c:lblOffset val="100"/>
        <c:noMultiLvlLbl val="0"/>
      </c:catAx>
      <c:valAx>
        <c:axId val="117045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17045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CY"/>
        </a:p>
      </c:txPr>
    </c:title>
    <c:autoTitleDeleted val="0"/>
    <c:plotArea>
      <c:layout/>
      <c:barChart>
        <c:barDir val="col"/>
        <c:grouping val="clustered"/>
        <c:varyColors val="0"/>
        <c:ser>
          <c:idx val="0"/>
          <c:order val="0"/>
          <c:tx>
            <c:strRef>
              <c:f>Φύλλο1!$B$1</c:f>
              <c:strCache>
                <c:ptCount val="1"/>
                <c:pt idx="0">
                  <c:v>Σειρά 1</c:v>
                </c:pt>
              </c:strCache>
            </c:strRef>
          </c:tx>
          <c:spPr>
            <a:solidFill>
              <a:schemeClr val="accent1"/>
            </a:solidFill>
            <a:ln>
              <a:noFill/>
            </a:ln>
            <a:effectLst/>
          </c:spPr>
          <c:invertIfNegative val="0"/>
          <c:cat>
            <c:strRef>
              <c:f>Φύλλο1!$A$2:$A$5</c:f>
              <c:strCache>
                <c:ptCount val="4"/>
                <c:pt idx="0">
                  <c:v>δασκάλα</c:v>
                </c:pt>
                <c:pt idx="1">
                  <c:v>αστυνομικός</c:v>
                </c:pt>
                <c:pt idx="2">
                  <c:v>γιατρός</c:v>
                </c:pt>
                <c:pt idx="3">
                  <c:v>πωλήτρια</c:v>
                </c:pt>
              </c:strCache>
            </c:strRef>
          </c:cat>
          <c:val>
            <c:numRef>
              <c:f>Φύλλο1!$B$2:$B$5</c:f>
              <c:numCache>
                <c:formatCode>General</c:formatCode>
                <c:ptCount val="4"/>
                <c:pt idx="0">
                  <c:v>5</c:v>
                </c:pt>
                <c:pt idx="1">
                  <c:v>1</c:v>
                </c:pt>
                <c:pt idx="2">
                  <c:v>4</c:v>
                </c:pt>
                <c:pt idx="3">
                  <c:v>2</c:v>
                </c:pt>
              </c:numCache>
            </c:numRef>
          </c:val>
          <c:extLst>
            <c:ext xmlns:c16="http://schemas.microsoft.com/office/drawing/2014/chart" uri="{C3380CC4-5D6E-409C-BE32-E72D297353CC}">
              <c16:uniqueId val="{00000000-6ECD-4437-A762-4BE07D2B8C81}"/>
            </c:ext>
          </c:extLst>
        </c:ser>
        <c:dLbls>
          <c:showLegendKey val="0"/>
          <c:showVal val="0"/>
          <c:showCatName val="0"/>
          <c:showSerName val="0"/>
          <c:showPercent val="0"/>
          <c:showBubbleSize val="0"/>
        </c:dLbls>
        <c:gapWidth val="219"/>
        <c:overlap val="-27"/>
        <c:axId val="1098851856"/>
        <c:axId val="1098860016"/>
      </c:barChart>
      <c:catAx>
        <c:axId val="109885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60016"/>
        <c:crosses val="autoZero"/>
        <c:auto val="1"/>
        <c:lblAlgn val="ctr"/>
        <c:lblOffset val="100"/>
        <c:noMultiLvlLbl val="0"/>
      </c:catAx>
      <c:valAx>
        <c:axId val="109886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5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12758366141734"/>
          <c:y val="0.32351941907483894"/>
          <c:w val="0.63787241633858283"/>
          <c:h val="0.52163585619858166"/>
        </c:manualLayout>
      </c:layout>
      <c:barChart>
        <c:barDir val="col"/>
        <c:grouping val="clustered"/>
        <c:varyColors val="0"/>
        <c:ser>
          <c:idx val="0"/>
          <c:order val="0"/>
          <c:tx>
            <c:strRef>
              <c:f>Φύλλο1!$B$1</c:f>
              <c:strCache>
                <c:ptCount val="1"/>
                <c:pt idx="0">
                  <c:v>χαρακτηρισμός</c:v>
                </c:pt>
              </c:strCache>
            </c:strRef>
          </c:tx>
          <c:spPr>
            <a:solidFill>
              <a:schemeClr val="accent1"/>
            </a:solidFill>
            <a:ln>
              <a:noFill/>
            </a:ln>
            <a:effectLst/>
          </c:spPr>
          <c:invertIfNegative val="0"/>
          <c:cat>
            <c:strRef>
              <c:f>Φύλλο1!$A$2:$A$4</c:f>
              <c:strCache>
                <c:ptCount val="3"/>
                <c:pt idx="0">
                  <c:v>κουραστική</c:v>
                </c:pt>
                <c:pt idx="1">
                  <c:v>βαρετή</c:v>
                </c:pt>
                <c:pt idx="2">
                  <c:v>ευχάριστη</c:v>
                </c:pt>
              </c:strCache>
            </c:strRef>
          </c:cat>
          <c:val>
            <c:numRef>
              <c:f>Φύλλο1!$B$2:$B$4</c:f>
              <c:numCache>
                <c:formatCode>General</c:formatCode>
                <c:ptCount val="3"/>
                <c:pt idx="0">
                  <c:v>4.3</c:v>
                </c:pt>
                <c:pt idx="1">
                  <c:v>2.5</c:v>
                </c:pt>
                <c:pt idx="2">
                  <c:v>3.5</c:v>
                </c:pt>
              </c:numCache>
            </c:numRef>
          </c:val>
          <c:extLst>
            <c:ext xmlns:c16="http://schemas.microsoft.com/office/drawing/2014/chart" uri="{C3380CC4-5D6E-409C-BE32-E72D297353CC}">
              <c16:uniqueId val="{00000000-BAAC-4F63-93A6-BEB9A4D58093}"/>
            </c:ext>
          </c:extLst>
        </c:ser>
        <c:dLbls>
          <c:showLegendKey val="0"/>
          <c:showVal val="0"/>
          <c:showCatName val="0"/>
          <c:showSerName val="0"/>
          <c:showPercent val="0"/>
          <c:showBubbleSize val="0"/>
        </c:dLbls>
        <c:gapWidth val="219"/>
        <c:overlap val="-27"/>
        <c:axId val="1329891456"/>
        <c:axId val="1329908256"/>
      </c:barChart>
      <c:catAx>
        <c:axId val="13298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329908256"/>
        <c:crosses val="autoZero"/>
        <c:auto val="1"/>
        <c:lblAlgn val="ctr"/>
        <c:lblOffset val="100"/>
        <c:noMultiLvlLbl val="0"/>
      </c:catAx>
      <c:valAx>
        <c:axId val="132990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32989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0B5C32-5A7A-B125-9EA7-89F3F3B0FA4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9631A731-2FAF-C1E7-9A54-D4C1628F1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A45958E3-7D43-2999-33C5-CD7F5F8A4062}"/>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5" name="Θέση υποσέλιδου 4">
            <a:extLst>
              <a:ext uri="{FF2B5EF4-FFF2-40B4-BE49-F238E27FC236}">
                <a16:creationId xmlns:a16="http://schemas.microsoft.com/office/drawing/2014/main" id="{C8917F9D-4F17-2D58-F39D-5CC416FA7A7E}"/>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14B9413-FF90-7103-068D-2D92285CC6E6}"/>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06503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95F17C-C9EC-16DE-2CDC-43D2CF8EFAE1}"/>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A85852DD-7925-DE00-F07C-314E32714A1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07367F8-2C66-803C-CB97-A194791750AE}"/>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5" name="Θέση υποσέλιδου 4">
            <a:extLst>
              <a:ext uri="{FF2B5EF4-FFF2-40B4-BE49-F238E27FC236}">
                <a16:creationId xmlns:a16="http://schemas.microsoft.com/office/drawing/2014/main" id="{AFB7A984-313E-B7B0-FC3A-CD445ABDD91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B5239D44-676B-E587-1CDC-4FD80EA3C04A}"/>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83232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7505BE0-656C-8748-F731-BED7739D042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6FB613F7-E73D-F0D0-8C1B-AC739A711C0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B2F7EF04-057B-EB9A-E920-5095E1472D66}"/>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5" name="Θέση υποσέλιδου 4">
            <a:extLst>
              <a:ext uri="{FF2B5EF4-FFF2-40B4-BE49-F238E27FC236}">
                <a16:creationId xmlns:a16="http://schemas.microsoft.com/office/drawing/2014/main" id="{8EFF6DB7-B563-7C8E-8A8A-AB21AC06B66A}"/>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EE1DD5B6-959D-DBF9-D21B-A82C40284CE2}"/>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66144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A6BCC-4712-1EA5-DCCA-56DD4ECB53E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265CFEB4-C9BF-02A4-0E6E-31C81DFFB01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CF0668F-2CBF-6731-84D6-F0C16C97483B}"/>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5" name="Θέση υποσέλιδου 4">
            <a:extLst>
              <a:ext uri="{FF2B5EF4-FFF2-40B4-BE49-F238E27FC236}">
                <a16:creationId xmlns:a16="http://schemas.microsoft.com/office/drawing/2014/main" id="{A3D9DBD3-CDBF-57CC-5780-F859BBBBA7C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985E2BE-A60B-4C3E-A4E3-FD69097E8C8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81420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F5562B-0074-B37C-0380-B50ED959715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DEE2FD60-867D-4C55-25A4-0AFC732957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244A232-5863-3630-A745-D22F04F95BAD}"/>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5" name="Θέση υποσέλιδου 4">
            <a:extLst>
              <a:ext uri="{FF2B5EF4-FFF2-40B4-BE49-F238E27FC236}">
                <a16:creationId xmlns:a16="http://schemas.microsoft.com/office/drawing/2014/main" id="{284D312D-0BAF-0731-EABE-46321146B52B}"/>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0462061-9A7F-01E1-0162-365787DC6A91}"/>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94364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27ECDE-1F2B-8E26-C06D-323FE16D023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2F58755C-2D94-A88B-BEDA-BE4B8EF1B82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3D8754C2-84F5-F967-6570-621B692DCE6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9CA0B7EA-B499-B09C-01E0-68BEAA33DC06}"/>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6" name="Θέση υποσέλιδου 5">
            <a:extLst>
              <a:ext uri="{FF2B5EF4-FFF2-40B4-BE49-F238E27FC236}">
                <a16:creationId xmlns:a16="http://schemas.microsoft.com/office/drawing/2014/main" id="{0C62A388-76C7-704D-BC3C-00553C157A15}"/>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45D99DD5-60E6-BDAD-D10A-6CD1418110F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11601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1395AA-38D3-7F60-CD3F-946F061C3D8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57B3F981-A5AB-3DCB-1E33-F4B985DEE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DF37D6-3F27-68EF-1153-221005BE22F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9E915C6B-0273-5545-909A-CE9C4027E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E44FE55-507B-54D0-3DEB-0F450196CE7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013A7919-CABD-2628-CB7A-38DC1E09CD94}"/>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8" name="Θέση υποσέλιδου 7">
            <a:extLst>
              <a:ext uri="{FF2B5EF4-FFF2-40B4-BE49-F238E27FC236}">
                <a16:creationId xmlns:a16="http://schemas.microsoft.com/office/drawing/2014/main" id="{9A2FA129-7087-108C-DDCF-4691F2C77CFA}"/>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20981A66-43B3-76A8-6B67-B092E0C53CEC}"/>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21874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FB45D0-B6FD-F330-8383-103CB7E03EB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DEB15E5A-FBF8-9C31-F2DC-EB28EE5B8C47}"/>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4" name="Θέση υποσέλιδου 3">
            <a:extLst>
              <a:ext uri="{FF2B5EF4-FFF2-40B4-BE49-F238E27FC236}">
                <a16:creationId xmlns:a16="http://schemas.microsoft.com/office/drawing/2014/main" id="{D4E85AE0-138A-0CEE-2884-6BB5B6221199}"/>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154390F5-1374-ECA7-F0BA-1AA7C962E9B1}"/>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04879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EB8281C-EBA2-F53A-2734-AFB48F30A34C}"/>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3" name="Θέση υποσέλιδου 2">
            <a:extLst>
              <a:ext uri="{FF2B5EF4-FFF2-40B4-BE49-F238E27FC236}">
                <a16:creationId xmlns:a16="http://schemas.microsoft.com/office/drawing/2014/main" id="{001186B9-49D0-7C6F-3F80-EAD23827131C}"/>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30B7E6F7-C17F-027C-DE90-F66F99BE3A76}"/>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96246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EF3F73-480E-4C7E-04AA-23C0B5390B4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EBE5DB06-A17D-2BF7-11C4-0244A0C17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09558A6A-AD4A-C417-4F52-257467028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9A32D7C-32D0-B7D3-7100-257907803620}"/>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6" name="Θέση υποσέλιδου 5">
            <a:extLst>
              <a:ext uri="{FF2B5EF4-FFF2-40B4-BE49-F238E27FC236}">
                <a16:creationId xmlns:a16="http://schemas.microsoft.com/office/drawing/2014/main" id="{DFA962B0-3A07-CE8E-805D-10C7BA9C4FFA}"/>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CC63E2AC-8292-A79A-8A5E-C88A5810F062}"/>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96082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80F16-9C5C-F747-0A2E-A215398FD3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4F53EE3-8DF6-2096-CB30-93B94A386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B794C98-1314-720B-69A4-A567284F0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F0D0EF8-5621-5EDB-C17A-E19A89CBFD53}"/>
              </a:ext>
            </a:extLst>
          </p:cNvPr>
          <p:cNvSpPr>
            <a:spLocks noGrp="1"/>
          </p:cNvSpPr>
          <p:nvPr>
            <p:ph type="dt" sz="half" idx="10"/>
          </p:nvPr>
        </p:nvSpPr>
        <p:spPr/>
        <p:txBody>
          <a:bodyPr/>
          <a:lstStyle/>
          <a:p>
            <a:fld id="{3C0F4058-E6A0-4FF6-9DC2-4905B0448FDB}" type="datetimeFigureOut">
              <a:rPr lang="el-CY" smtClean="0"/>
              <a:t>6/1/2026</a:t>
            </a:fld>
            <a:endParaRPr lang="el-CY"/>
          </a:p>
        </p:txBody>
      </p:sp>
      <p:sp>
        <p:nvSpPr>
          <p:cNvPr id="6" name="Θέση υποσέλιδου 5">
            <a:extLst>
              <a:ext uri="{FF2B5EF4-FFF2-40B4-BE49-F238E27FC236}">
                <a16:creationId xmlns:a16="http://schemas.microsoft.com/office/drawing/2014/main" id="{B5A0F6C2-9FF5-2C05-27B0-47FDC7FFE0A0}"/>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72F5849C-BA49-747D-E994-8C0F09507D4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78006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9D52869-06C0-DD1C-0144-32C9545F4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56F811D5-A4E5-AD31-20DD-515F86288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5CAE930-CF66-70EF-F01F-AA3DC51A8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0F4058-E6A0-4FF6-9DC2-4905B0448FDB}" type="datetimeFigureOut">
              <a:rPr lang="el-CY" smtClean="0"/>
              <a:t>6/1/2026</a:t>
            </a:fld>
            <a:endParaRPr lang="el-CY"/>
          </a:p>
        </p:txBody>
      </p:sp>
      <p:sp>
        <p:nvSpPr>
          <p:cNvPr id="5" name="Θέση υποσέλιδου 4">
            <a:extLst>
              <a:ext uri="{FF2B5EF4-FFF2-40B4-BE49-F238E27FC236}">
                <a16:creationId xmlns:a16="http://schemas.microsoft.com/office/drawing/2014/main" id="{B3EF7C26-16F9-DA64-E305-4DE060B1D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D2119969-7ACF-4577-C334-1067301AB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ED3CED-681D-435D-8525-7BEC5A41F23D}" type="slidenum">
              <a:rPr lang="el-CY" smtClean="0"/>
              <a:t>‹#›</a:t>
            </a:fld>
            <a:endParaRPr lang="el-CY"/>
          </a:p>
        </p:txBody>
      </p:sp>
    </p:spTree>
    <p:extLst>
      <p:ext uri="{BB962C8B-B14F-4D97-AF65-F5344CB8AC3E}">
        <p14:creationId xmlns:p14="http://schemas.microsoft.com/office/powerpoint/2010/main" val="404050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vmaker.com.gr/" TargetMode="External"/><Relationship Id="rId2" Type="http://schemas.openxmlformats.org/officeDocument/2006/relationships/hyperlink" Target="mailto:mary@yahoo.gr"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561174"/>
            <a:ext cx="6901542"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a:solidFill>
                  <a:schemeClr val="tx1"/>
                </a:solidFill>
              </a:rPr>
              <a:t>35. </a:t>
            </a:r>
            <a:r>
              <a:rPr lang="el-GR" sz="2000" dirty="0">
                <a:solidFill>
                  <a:schemeClr val="tx1"/>
                </a:solidFill>
              </a:rPr>
              <a:t>Θεματικός κύκλος 11: Επαγγέλματα και χώροι εργασίας</a:t>
            </a:r>
            <a:endParaRPr lang="el-CY" sz="2000" dirty="0">
              <a:solidFill>
                <a:schemeClr val="tx1"/>
              </a:solidFill>
            </a:endParaRPr>
          </a:p>
          <a:p>
            <a:pPr algn="ct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1B7964-4E56-7C38-C2C8-73C9D129B763}"/>
              </a:ext>
            </a:extLst>
          </p:cNvPr>
          <p:cNvGraphicFramePr>
            <a:graphicFrameLocks noGrp="1"/>
          </p:cNvGraphicFramePr>
          <p:nvPr>
            <p:extLst>
              <p:ext uri="{D42A27DB-BD31-4B8C-83A1-F6EECF244321}">
                <p14:modId xmlns:p14="http://schemas.microsoft.com/office/powerpoint/2010/main" val="2904660672"/>
              </p:ext>
            </p:extLst>
          </p:nvPr>
        </p:nvGraphicFramePr>
        <p:xfrm>
          <a:off x="241007" y="398206"/>
          <a:ext cx="11308735" cy="6061588"/>
        </p:xfrm>
        <a:graphic>
          <a:graphicData uri="http://schemas.openxmlformats.org/drawingml/2006/table">
            <a:tbl>
              <a:tblPr firstRow="1" firstCol="1" bandRow="1">
                <a:tableStyleId>{5940675A-B579-460E-94D1-54222C63F5DA}</a:tableStyleId>
              </a:tblPr>
              <a:tblGrid>
                <a:gridCol w="2899858">
                  <a:extLst>
                    <a:ext uri="{9D8B030D-6E8A-4147-A177-3AD203B41FA5}">
                      <a16:colId xmlns:a16="http://schemas.microsoft.com/office/drawing/2014/main" val="423668922"/>
                    </a:ext>
                  </a:extLst>
                </a:gridCol>
                <a:gridCol w="4110739">
                  <a:extLst>
                    <a:ext uri="{9D8B030D-6E8A-4147-A177-3AD203B41FA5}">
                      <a16:colId xmlns:a16="http://schemas.microsoft.com/office/drawing/2014/main" val="4067935427"/>
                    </a:ext>
                  </a:extLst>
                </a:gridCol>
                <a:gridCol w="4298138">
                  <a:extLst>
                    <a:ext uri="{9D8B030D-6E8A-4147-A177-3AD203B41FA5}">
                      <a16:colId xmlns:a16="http://schemas.microsoft.com/office/drawing/2014/main" val="1515941178"/>
                    </a:ext>
                  </a:extLst>
                </a:gridCol>
              </a:tblGrid>
              <a:tr h="219493">
                <a:tc gridSpan="3">
                  <a:txBody>
                    <a:bodyPr/>
                    <a:lstStyle/>
                    <a:p>
                      <a:pPr algn="just">
                        <a:buNone/>
                      </a:pPr>
                      <a:r>
                        <a:rPr lang="el-GR" sz="1400" dirty="0">
                          <a:effectLst/>
                        </a:rPr>
                        <a:t>Β. Στοιχεία γονέων/κηδεμόνων</a:t>
                      </a:r>
                      <a:endParaRPr lang="el-CY" sz="1400" dirty="0">
                        <a:effectLst/>
                      </a:endParaRPr>
                    </a:p>
                    <a:p>
                      <a:pPr algn="just">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92D050"/>
                    </a:solidFill>
                  </a:tcPr>
                </a:tc>
                <a:tc hMerge="1">
                  <a:txBody>
                    <a:bodyPr/>
                    <a:lstStyle/>
                    <a:p>
                      <a:endParaRPr lang="el-CY"/>
                    </a:p>
                  </a:txBody>
                  <a:tcPr/>
                </a:tc>
                <a:tc hMerge="1">
                  <a:txBody>
                    <a:bodyPr/>
                    <a:lstStyle/>
                    <a:p>
                      <a:endParaRPr lang="el-CY"/>
                    </a:p>
                  </a:txBody>
                  <a:tcPr/>
                </a:tc>
                <a:extLst>
                  <a:ext uri="{0D108BD9-81ED-4DB2-BD59-A6C34878D82A}">
                    <a16:rowId xmlns:a16="http://schemas.microsoft.com/office/drawing/2014/main" val="1015278330"/>
                  </a:ext>
                </a:extLst>
              </a:tr>
              <a:tr h="126549">
                <a:tc>
                  <a:txBody>
                    <a:bodyPr/>
                    <a:lstStyle/>
                    <a:p>
                      <a:pPr algn="ctr">
                        <a:lnSpc>
                          <a:spcPct val="120000"/>
                        </a:lnSpc>
                        <a:buNone/>
                      </a:pPr>
                      <a:r>
                        <a:rPr lang="el-GR" sz="1400" u="none" strike="noStrike">
                          <a:effectLst/>
                        </a:rPr>
                        <a:t>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Πατέρας/Κηδεμόνας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chemeClr val="accent4">
                        <a:lumMod val="20000"/>
                        <a:lumOff val="80000"/>
                      </a:schemeClr>
                    </a:solidFill>
                  </a:tcPr>
                </a:tc>
                <a:tc>
                  <a:txBody>
                    <a:bodyPr/>
                    <a:lstStyle/>
                    <a:p>
                      <a:pPr algn="ctr">
                        <a:lnSpc>
                          <a:spcPct val="120000"/>
                        </a:lnSpc>
                        <a:buNone/>
                      </a:pPr>
                      <a:r>
                        <a:rPr lang="el-GR" sz="1400" dirty="0">
                          <a:effectLst/>
                        </a:rPr>
                        <a:t>Μητέρα/Κηδεμόνας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chemeClr val="accent5">
                        <a:lumMod val="20000"/>
                        <a:lumOff val="80000"/>
                      </a:schemeClr>
                    </a:solidFill>
                  </a:tcPr>
                </a:tc>
                <a:extLst>
                  <a:ext uri="{0D108BD9-81ED-4DB2-BD59-A6C34878D82A}">
                    <a16:rowId xmlns:a16="http://schemas.microsoft.com/office/drawing/2014/main" val="1496685899"/>
                  </a:ext>
                </a:extLst>
              </a:tr>
              <a:tr h="371563">
                <a:tc>
                  <a:txBody>
                    <a:bodyPr/>
                    <a:lstStyle/>
                    <a:p>
                      <a:pPr algn="ctr">
                        <a:lnSpc>
                          <a:spcPct val="120000"/>
                        </a:lnSpc>
                        <a:buNone/>
                      </a:pPr>
                      <a:r>
                        <a:rPr lang="el-GR" sz="1400" u="none" strike="noStrike" dirty="0">
                          <a:effectLst/>
                        </a:rPr>
                        <a:t> </a:t>
                      </a:r>
                      <a:endParaRPr lang="el-CY" sz="1400" dirty="0">
                        <a:effectLst/>
                      </a:endParaRPr>
                    </a:p>
                    <a:p>
                      <a:pPr>
                        <a:lnSpc>
                          <a:spcPct val="120000"/>
                        </a:lnSpc>
                        <a:buNone/>
                      </a:pPr>
                      <a:r>
                        <a:rPr lang="el-GR" sz="1400" dirty="0">
                          <a:effectLst/>
                        </a:rPr>
                        <a:t>Επώνυμο</a:t>
                      </a:r>
                      <a:endParaRPr lang="el-CY" sz="1400" dirty="0">
                        <a:effectLst/>
                      </a:endParaRPr>
                    </a:p>
                    <a:p>
                      <a:pPr algn="ctr">
                        <a:lnSpc>
                          <a:spcPct val="120000"/>
                        </a:lnSpc>
                        <a:buNone/>
                      </a:pP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657633370"/>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Όνομα</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2026557742"/>
                  </a:ext>
                </a:extLst>
              </a:tr>
              <a:tr h="371563">
                <a:tc>
                  <a:txBody>
                    <a:bodyPr/>
                    <a:lstStyle/>
                    <a:p>
                      <a:pPr algn="ctr">
                        <a:lnSpc>
                          <a:spcPct val="120000"/>
                        </a:lnSpc>
                        <a:buNone/>
                      </a:pPr>
                      <a:r>
                        <a:rPr lang="el-GR" sz="1400" u="none" strike="noStrike">
                          <a:effectLst/>
                        </a:rPr>
                        <a:t> </a:t>
                      </a:r>
                      <a:endParaRPr lang="el-CY" sz="1400">
                        <a:effectLst/>
                      </a:endParaRPr>
                    </a:p>
                    <a:p>
                      <a:pPr algn="just">
                        <a:lnSpc>
                          <a:spcPct val="120000"/>
                        </a:lnSpc>
                        <a:buNone/>
                      </a:pPr>
                      <a:r>
                        <a:rPr lang="el-GR" sz="1400">
                          <a:effectLst/>
                        </a:rPr>
                        <a:t>Τόπος καταγωγής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a:effectLst/>
                        </a:rPr>
                        <a:t> </a:t>
                      </a:r>
                      <a:endParaRPr lang="el-CY" sz="1400">
                        <a:effectLst/>
                      </a:endParaRPr>
                    </a:p>
                    <a:p>
                      <a:pPr algn="ctr">
                        <a:lnSpc>
                          <a:spcPct val="120000"/>
                        </a:lnSpc>
                        <a:buNone/>
                      </a:pPr>
                      <a:r>
                        <a:rPr lang="el-GR" sz="1400">
                          <a:effectLst/>
                        </a:rPr>
                        <a:t>………………</a:t>
                      </a:r>
                      <a:r>
                        <a:rPr lang="en-GB" sz="1400">
                          <a:effectLst/>
                        </a:rPr>
                        <a:t>…………</a:t>
                      </a:r>
                      <a:r>
                        <a:rPr lang="el-GR" sz="1400">
                          <a:effectLst/>
                        </a:rPr>
                        <a:t>…………………….</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3824055856"/>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Επάγγελμα</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057317166"/>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Τόπος εργασίας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3856367449"/>
                  </a:ext>
                </a:extLst>
              </a:tr>
              <a:tr h="762055">
                <a:tc>
                  <a:txBody>
                    <a:bodyPr/>
                    <a:lstStyle/>
                    <a:p>
                      <a:pPr>
                        <a:lnSpc>
                          <a:spcPct val="150000"/>
                        </a:lnSpc>
                        <a:buNone/>
                      </a:pPr>
                      <a:r>
                        <a:rPr lang="el-GR" sz="1400" dirty="0">
                          <a:effectLst/>
                        </a:rPr>
                        <a:t> </a:t>
                      </a:r>
                      <a:endParaRPr lang="el-CY" sz="1400" dirty="0">
                        <a:effectLst/>
                      </a:endParaRPr>
                    </a:p>
                    <a:p>
                      <a:pPr>
                        <a:lnSpc>
                          <a:spcPct val="150000"/>
                        </a:lnSpc>
                        <a:buNone/>
                      </a:pPr>
                      <a:r>
                        <a:rPr lang="el-GR" sz="1400" dirty="0">
                          <a:effectLst/>
                        </a:rPr>
                        <a:t>Διεύθυνση μόνιμης διαμονής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nSpc>
                          <a:spcPct val="150000"/>
                        </a:lnSpc>
                        <a:buNone/>
                      </a:pPr>
                      <a:r>
                        <a:rPr lang="el-GR" sz="1400" dirty="0">
                          <a:effectLst/>
                        </a:rPr>
                        <a:t> </a:t>
                      </a:r>
                      <a:endParaRPr lang="el-CY" sz="1400" dirty="0">
                        <a:effectLst/>
                      </a:endParaRPr>
                    </a:p>
                    <a:p>
                      <a:pPr>
                        <a:lnSpc>
                          <a:spcPct val="150000"/>
                        </a:lnSpc>
                        <a:buNone/>
                      </a:pPr>
                      <a:r>
                        <a:rPr lang="el-GR" sz="1400" dirty="0">
                          <a:effectLst/>
                        </a:rPr>
                        <a:t>Οδός: ……………………</a:t>
                      </a:r>
                      <a:r>
                        <a:rPr lang="en-GB" sz="1400" dirty="0">
                          <a:effectLst/>
                        </a:rPr>
                        <a:t>…</a:t>
                      </a:r>
                      <a:r>
                        <a:rPr lang="el-GR" sz="1400" dirty="0">
                          <a:effectLst/>
                        </a:rPr>
                        <a:t>…</a:t>
                      </a:r>
                      <a:r>
                        <a:rPr lang="el-GR" sz="1400" dirty="0" err="1">
                          <a:effectLst/>
                        </a:rPr>
                        <a:t>Ταχ</a:t>
                      </a:r>
                      <a:r>
                        <a:rPr lang="el-GR" sz="1400" dirty="0">
                          <a:effectLst/>
                        </a:rPr>
                        <a:t>. Κώδικας: ……. Περιοχή: ……………</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nSpc>
                          <a:spcPct val="150000"/>
                        </a:lnSpc>
                        <a:buNone/>
                      </a:pPr>
                      <a:r>
                        <a:rPr lang="el-GR" sz="1400" dirty="0">
                          <a:effectLst/>
                        </a:rPr>
                        <a:t> </a:t>
                      </a:r>
                      <a:endParaRPr lang="el-CY" sz="1400" dirty="0">
                        <a:effectLst/>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l-GR" sz="1400" u="none" strike="noStrike" dirty="0">
                          <a:effectLst/>
                        </a:rPr>
                        <a:t> </a:t>
                      </a:r>
                      <a:r>
                        <a:rPr lang="el-GR" sz="1400" dirty="0">
                          <a:effectLst/>
                        </a:rPr>
                        <a:t>Οδός: ……………………</a:t>
                      </a:r>
                      <a:r>
                        <a:rPr lang="en-GB" sz="1400" dirty="0">
                          <a:effectLst/>
                        </a:rPr>
                        <a:t>…</a:t>
                      </a:r>
                      <a:r>
                        <a:rPr lang="el-GR" sz="1400" dirty="0">
                          <a:effectLst/>
                        </a:rPr>
                        <a:t>…</a:t>
                      </a:r>
                      <a:r>
                        <a:rPr lang="el-GR" sz="1400" dirty="0" err="1">
                          <a:effectLst/>
                        </a:rPr>
                        <a:t>Ταχ</a:t>
                      </a:r>
                      <a:r>
                        <a:rPr lang="el-GR" sz="1400" dirty="0">
                          <a:effectLst/>
                        </a:rPr>
                        <a:t>. Κώδικας: ……. </a:t>
                      </a:r>
                    </a:p>
                    <a:p>
                      <a:pPr marL="0" marR="0" lvl="0" indent="0" algn="l" defTabSz="914400" rtl="0" eaLnBrk="1" fontAlgn="auto" latinLnBrk="0" hangingPunct="1">
                        <a:lnSpc>
                          <a:spcPct val="150000"/>
                        </a:lnSpc>
                        <a:spcBef>
                          <a:spcPts val="0"/>
                        </a:spcBef>
                        <a:spcAft>
                          <a:spcPts val="0"/>
                        </a:spcAft>
                        <a:buClrTx/>
                        <a:buSzTx/>
                        <a:buFontTx/>
                        <a:buNone/>
                        <a:tabLst/>
                        <a:defRPr/>
                      </a:pPr>
                      <a:r>
                        <a:rPr lang="el-GR" sz="1400" dirty="0">
                          <a:effectLst/>
                        </a:rPr>
                        <a:t>Περιοχή: ……………</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256658210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οικίας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8339344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εργασίας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a:effectLst/>
                        </a:rPr>
                        <a:t> </a:t>
                      </a:r>
                      <a:endParaRPr lang="el-CY" sz="1400">
                        <a:effectLst/>
                      </a:endParaRPr>
                    </a:p>
                    <a:p>
                      <a:pPr algn="ctr">
                        <a:lnSpc>
                          <a:spcPct val="120000"/>
                        </a:lnSpc>
                        <a:buNone/>
                      </a:pPr>
                      <a:r>
                        <a:rPr lang="el-GR" sz="1400">
                          <a:effectLst/>
                        </a:rPr>
                        <a:t>………………</a:t>
                      </a:r>
                      <a:r>
                        <a:rPr lang="en-GB" sz="1400">
                          <a:effectLst/>
                        </a:rPr>
                        <a:t>…………</a:t>
                      </a:r>
                      <a:r>
                        <a:rPr lang="el-GR" sz="1400">
                          <a:effectLst/>
                        </a:rPr>
                        <a:t>…………………….</a:t>
                      </a:r>
                      <a:endParaRPr lang="el-CY" sz="1400">
                        <a:effectLst/>
                      </a:endParaRPr>
                    </a:p>
                    <a:p>
                      <a:pPr algn="ctr">
                        <a:lnSpc>
                          <a:spcPct val="120000"/>
                        </a:lnSpc>
                        <a:buNone/>
                      </a:pPr>
                      <a:r>
                        <a:rPr lang="el-GR" sz="1400">
                          <a:effectLst/>
                        </a:rPr>
                        <a:t>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60225159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κινητό</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585520909"/>
                  </a:ext>
                </a:extLst>
              </a:tr>
            </a:tbl>
          </a:graphicData>
        </a:graphic>
      </p:graphicFrame>
      <p:sp>
        <p:nvSpPr>
          <p:cNvPr id="3" name="TextBox 2">
            <a:extLst>
              <a:ext uri="{FF2B5EF4-FFF2-40B4-BE49-F238E27FC236}">
                <a16:creationId xmlns:a16="http://schemas.microsoft.com/office/drawing/2014/main" id="{B9F2E85A-A49B-C784-5C9F-C3FB81543C6B}"/>
              </a:ext>
            </a:extLst>
          </p:cNvPr>
          <p:cNvSpPr txBox="1"/>
          <p:nvPr/>
        </p:nvSpPr>
        <p:spPr>
          <a:xfrm>
            <a:off x="4313772" y="0"/>
            <a:ext cx="5222114" cy="50278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200" b="1" kern="1200" cap="small" dirty="0">
                <a:solidFill>
                  <a:srgbClr val="FF0000"/>
                </a:solidFill>
                <a:effectLst/>
                <a:latin typeface="+mj-lt"/>
                <a:ea typeface="+mj-ea"/>
                <a:cs typeface="+mj-cs"/>
              </a:rPr>
              <a:t>ΑΤΟΜΙΚΟ ΔΕΛΤΙΟ ΜΑΘΗΤΗ/ΜΑΘΗΤΡΙΑΣ</a:t>
            </a:r>
            <a:endParaRPr lang="en-US" sz="1200" kern="1200" dirty="0">
              <a:solidFill>
                <a:srgbClr val="FF0000"/>
              </a:solidFill>
              <a:effectLst/>
              <a:latin typeface="+mj-lt"/>
              <a:ea typeface="+mj-ea"/>
              <a:cs typeface="+mj-cs"/>
            </a:endParaRPr>
          </a:p>
        </p:txBody>
      </p:sp>
    </p:spTree>
    <p:extLst>
      <p:ext uri="{BB962C8B-B14F-4D97-AF65-F5344CB8AC3E}">
        <p14:creationId xmlns:p14="http://schemas.microsoft.com/office/powerpoint/2010/main" val="8985303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63C70-3474-34BC-A0E1-B248F3014A2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D245386-62D0-9541-BB03-B44612B3B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7ABDFE9-0719-4CCA-168C-D9C16DFC7085}"/>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Μαθαίνω  αγγλικά και γαλλικά. Μου αρέσουν οι  __________.</a:t>
            </a:r>
          </a:p>
        </p:txBody>
      </p:sp>
      <p:sp>
        <p:nvSpPr>
          <p:cNvPr id="4" name="Ορθογώνιο: Στρογγύλεμα γωνιών 3">
            <a:extLst>
              <a:ext uri="{FF2B5EF4-FFF2-40B4-BE49-F238E27FC236}">
                <a16:creationId xmlns:a16="http://schemas.microsoft.com/office/drawing/2014/main" id="{BC5C12C7-7C3E-10B5-62CB-115031835F20}"/>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3128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8D44-A527-1A37-C72B-872A6CE144E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85E973A-F911-AA1C-75C5-83A78617E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CFCF10A-D28E-62AC-B152-DBA15E8B803C}"/>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Μαθαίνω  αγγλικά. Το απόγευμα πηγαίνω σε ένα ________ στη γειτονία μου.</a:t>
            </a:r>
          </a:p>
        </p:txBody>
      </p:sp>
      <p:sp>
        <p:nvSpPr>
          <p:cNvPr id="4" name="Ορθογώνιο: Στρογγύλεμα γωνιών 3">
            <a:extLst>
              <a:ext uri="{FF2B5EF4-FFF2-40B4-BE49-F238E27FC236}">
                <a16:creationId xmlns:a16="http://schemas.microsoft.com/office/drawing/2014/main" id="{704CF587-DF17-BB11-36D7-DB2B3CC77B72}"/>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26884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BED4-08D1-35B3-CF2A-581AA113783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3CC91B6-054F-7E27-A181-066058A0F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0DB8DF4-AC1E-1600-79AF-78C1E835F5AF}"/>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Δεν βρίσκω δουλειά. Είμαι _______.</a:t>
            </a:r>
          </a:p>
        </p:txBody>
      </p:sp>
      <p:sp>
        <p:nvSpPr>
          <p:cNvPr id="4" name="Ορθογώνιο: Στρογγύλεμα γωνιών 3">
            <a:extLst>
              <a:ext uri="{FF2B5EF4-FFF2-40B4-BE49-F238E27FC236}">
                <a16:creationId xmlns:a16="http://schemas.microsoft.com/office/drawing/2014/main" id="{C9B1B888-0A66-702E-E9CF-8176DF315A3C}"/>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μαθητής</a:t>
            </a:r>
          </a:p>
          <a:p>
            <a:r>
              <a:rPr lang="el-GR" sz="3200" dirty="0"/>
              <a:t>Β. φοιτητής</a:t>
            </a:r>
          </a:p>
          <a:p>
            <a:r>
              <a:rPr lang="el-GR" sz="3200" dirty="0"/>
              <a:t>Γ. άνεργος </a:t>
            </a:r>
            <a:endParaRPr lang="el-CY" sz="3200" dirty="0"/>
          </a:p>
        </p:txBody>
      </p:sp>
    </p:spTree>
    <p:extLst>
      <p:ext uri="{BB962C8B-B14F-4D97-AF65-F5344CB8AC3E}">
        <p14:creationId xmlns:p14="http://schemas.microsoft.com/office/powerpoint/2010/main" val="14469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76A2-5DF2-6EA2-9EDD-241233241B92}"/>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A1F05C7-4028-0DB3-857F-C983C17BAB0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355C85-8885-A7A3-CFC4-C43FA5A5384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3</a:t>
            </a:r>
            <a:r>
              <a:rPr lang="el-GR" sz="4000" baseline="30000" dirty="0">
                <a:solidFill>
                  <a:srgbClr val="FF0000"/>
                </a:solidFill>
              </a:rPr>
              <a:t>Ο</a:t>
            </a:r>
            <a:r>
              <a:rPr lang="el-GR" sz="4000" dirty="0">
                <a:solidFill>
                  <a:srgbClr val="FF0000"/>
                </a:solidFill>
              </a:rPr>
              <a:t> κείμενο</a:t>
            </a:r>
          </a:p>
          <a:p>
            <a:pPr algn="ctr"/>
            <a:r>
              <a:rPr lang="el-GR" sz="3200" dirty="0">
                <a:solidFill>
                  <a:srgbClr val="FF0000"/>
                </a:solidFill>
              </a:rPr>
              <a:t>Επαγγελματικές κάρτες</a:t>
            </a:r>
            <a:endParaRPr lang="el-CY" sz="3200" dirty="0">
              <a:solidFill>
                <a:srgbClr val="FF0000"/>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D81A3CCC-3102-2586-C2EF-DBE2AD00BF0C}"/>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6130060E-7171-63D6-CA98-0E549760CAF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85734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Επαγγελματικές κάρτες - Μανικιούρ">
            <a:extLst>
              <a:ext uri="{FF2B5EF4-FFF2-40B4-BE49-F238E27FC236}">
                <a16:creationId xmlns:a16="http://schemas.microsoft.com/office/drawing/2014/main" id="{F886D7C8-5A2D-E866-3C91-28638D3CDC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1517" y="321734"/>
            <a:ext cx="4478134" cy="29051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ΝΕΑ ΘΕΣΗ ΕΡΓΑΣΙΑΣ ΣΤΟ ΑΛΕΥΡΟΠΩΛΕΙΟ ΜΥΛΟΙ ΑΧΑΙΑΣ στην Αθηνα. - Ζητείται  οδηγος - εργάτης - Ηλικίας έως 45 ετών. - Επιθυμητή αν υπάρχει κάρτα  Ανεργίας / Οχι απαραίτητα ☎️ Τηλέφωνο επικοινωνίας 6972223391 (09:00 -  14:00 μ.μ.) κυρια Γιωτα Δνση ...">
            <a:extLst>
              <a:ext uri="{FF2B5EF4-FFF2-40B4-BE49-F238E27FC236}">
                <a16:creationId xmlns:a16="http://schemas.microsoft.com/office/drawing/2014/main" id="{95466385-11CD-7FFC-93A6-14850B01AF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797" y="3631096"/>
            <a:ext cx="4929571" cy="276056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Επαγγελματικές Κάρτες - Δασκαλοι - Κωδικός: 97968-1">
            <a:extLst>
              <a:ext uri="{FF2B5EF4-FFF2-40B4-BE49-F238E27FC236}">
                <a16:creationId xmlns:a16="http://schemas.microsoft.com/office/drawing/2014/main" id="{A96A83F1-E288-2A67-5EA0-956B46BCCF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1595737"/>
            <a:ext cx="5426764" cy="352191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35F754C1-5DED-7CEB-EB3E-FA2CDEB15396}"/>
              </a:ext>
            </a:extLst>
          </p:cNvPr>
          <p:cNvSpPr/>
          <p:nvPr/>
        </p:nvSpPr>
        <p:spPr>
          <a:xfrm>
            <a:off x="3780071" y="937151"/>
            <a:ext cx="2044492" cy="1317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Μαρία Γεωργίου </a:t>
            </a:r>
          </a:p>
          <a:p>
            <a:pPr algn="ctr"/>
            <a:r>
              <a:rPr lang="el-GR" dirty="0"/>
              <a:t>Μανικιούρ</a:t>
            </a:r>
          </a:p>
          <a:p>
            <a:pPr algn="ctr"/>
            <a:r>
              <a:rPr lang="el-GR" dirty="0"/>
              <a:t>Πεντικιούρ</a:t>
            </a:r>
          </a:p>
          <a:p>
            <a:pPr algn="ctr"/>
            <a:r>
              <a:rPr lang="el-GR" dirty="0"/>
              <a:t>Τεχνητά νύχια</a:t>
            </a:r>
          </a:p>
        </p:txBody>
      </p:sp>
    </p:spTree>
    <p:extLst>
      <p:ext uri="{BB962C8B-B14F-4D97-AF65-F5344CB8AC3E}">
        <p14:creationId xmlns:p14="http://schemas.microsoft.com/office/powerpoint/2010/main" val="270871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FA05-8719-3925-DA2D-1C54E50DD14D}"/>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0470BCEE-4094-DE5D-53C5-D1D7578E5F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6F9FC8AC-8937-379C-CEA1-C18A02534E4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4</a:t>
            </a:r>
            <a:r>
              <a:rPr lang="el-GR" sz="4000" baseline="30000" dirty="0">
                <a:solidFill>
                  <a:srgbClr val="FF0000"/>
                </a:solidFill>
              </a:rPr>
              <a:t>ο</a:t>
            </a:r>
            <a:r>
              <a:rPr lang="el-GR" sz="4000" dirty="0">
                <a:solidFill>
                  <a:srgbClr val="FF0000"/>
                </a:solidFill>
              </a:rPr>
              <a:t> κείμενο</a:t>
            </a:r>
          </a:p>
          <a:p>
            <a:pPr algn="ctr"/>
            <a:r>
              <a:rPr lang="el-GR" sz="4000" dirty="0">
                <a:solidFill>
                  <a:srgbClr val="FF0000"/>
                </a:solidFill>
              </a:rPr>
              <a:t>Ταμπέλες / Πινακίδες</a:t>
            </a:r>
            <a:endParaRPr lang="el-CY" sz="7200" dirty="0">
              <a:solidFill>
                <a:srgbClr val="FF0000"/>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2523839D-A29D-3775-9483-CD42FB71F620}"/>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4DEEF46B-1836-56A1-0BF9-99C5EA0E4DB7}"/>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80075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Γελοιογραφία Doodle Κενό Κρεμαστές Ταμπέλες Διάνυσμα από ©lineartestpilot  225560068">
            <a:extLst>
              <a:ext uri="{FF2B5EF4-FFF2-40B4-BE49-F238E27FC236}">
                <a16:creationId xmlns:a16="http://schemas.microsoft.com/office/drawing/2014/main" id="{9487575F-2E21-9A30-E345-8860CDFAD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44" b="8027"/>
          <a:stretch>
            <a:fillRect/>
          </a:stretch>
        </p:blipFill>
        <p:spPr bwMode="auto">
          <a:xfrm rot="20847264">
            <a:off x="662113" y="475829"/>
            <a:ext cx="4063659"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Γελοιογραφία Doodle Κενό Κρεμαστές Ταμπέλες Διάνυσμα από ©lineartestpilot  225560068">
            <a:extLst>
              <a:ext uri="{FF2B5EF4-FFF2-40B4-BE49-F238E27FC236}">
                <a16:creationId xmlns:a16="http://schemas.microsoft.com/office/drawing/2014/main" id="{B90183D9-38ED-B900-6359-1BE85B02B5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4" t="4375" r="4288" b="8027"/>
          <a:stretch>
            <a:fillRect/>
          </a:stretch>
        </p:blipFill>
        <p:spPr bwMode="auto">
          <a:xfrm rot="715854">
            <a:off x="7378231" y="580083"/>
            <a:ext cx="3926781" cy="471742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6D280E8D-963E-1B93-DB9D-ACD2DECFE720}"/>
              </a:ext>
            </a:extLst>
          </p:cNvPr>
          <p:cNvSpPr/>
          <p:nvPr/>
        </p:nvSpPr>
        <p:spPr>
          <a:xfrm rot="20474668">
            <a:off x="1567543" y="3102429"/>
            <a:ext cx="2329543" cy="1295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ανοικτό</a:t>
            </a:r>
            <a:endParaRPr lang="el-CY" sz="4400" dirty="0">
              <a:solidFill>
                <a:schemeClr val="tx1"/>
              </a:solidFill>
            </a:endParaRPr>
          </a:p>
        </p:txBody>
      </p:sp>
      <p:sp>
        <p:nvSpPr>
          <p:cNvPr id="4" name="Ορθογώνιο: Στρογγύλεμα γωνιών 3">
            <a:extLst>
              <a:ext uri="{FF2B5EF4-FFF2-40B4-BE49-F238E27FC236}">
                <a16:creationId xmlns:a16="http://schemas.microsoft.com/office/drawing/2014/main" id="{B60F0FAD-E3B5-D265-01E5-E1283860F4C0}"/>
              </a:ext>
            </a:extLst>
          </p:cNvPr>
          <p:cNvSpPr/>
          <p:nvPr/>
        </p:nvSpPr>
        <p:spPr>
          <a:xfrm rot="1171596">
            <a:off x="7959135" y="2886433"/>
            <a:ext cx="2329543" cy="1295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κλειστό</a:t>
            </a:r>
            <a:endParaRPr lang="el-CY" sz="4400" dirty="0">
              <a:solidFill>
                <a:schemeClr val="tx1"/>
              </a:solidFill>
            </a:endParaRPr>
          </a:p>
        </p:txBody>
      </p:sp>
      <p:pic>
        <p:nvPicPr>
          <p:cNvPr id="5124" name="Picture 4" descr="Πινακίδες Ανοιχτά / Κλειστά | Skroutz Cyprus">
            <a:extLst>
              <a:ext uri="{FF2B5EF4-FFF2-40B4-BE49-F238E27FC236}">
                <a16:creationId xmlns:a16="http://schemas.microsoft.com/office/drawing/2014/main" id="{5B0BB43E-132B-9697-ECBD-87E61AF15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27470">
            <a:off x="4608414" y="527855"/>
            <a:ext cx="23812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ΩΡΑΡΙΟ ΛΕΙΤΟΥΡΓΙΑ ΚΑΤΑΣΤΗΜΑΤΟΣ (με όλα τα απαραίτητα μέτρα προστασίας)">
            <a:extLst>
              <a:ext uri="{FF2B5EF4-FFF2-40B4-BE49-F238E27FC236}">
                <a16:creationId xmlns:a16="http://schemas.microsoft.com/office/drawing/2014/main" id="{5E246484-ECBE-A225-7FB9-240F8E532C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93" r="5270" b="26311"/>
          <a:stretch>
            <a:fillRect/>
          </a:stretch>
        </p:blipFill>
        <p:spPr bwMode="auto">
          <a:xfrm>
            <a:off x="4510503" y="4068582"/>
            <a:ext cx="2721428" cy="2361116"/>
          </a:xfrm>
          <a:prstGeom prst="rect">
            <a:avLst/>
          </a:prstGeom>
          <a:noFill/>
          <a:ln w="76200">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8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39F7-FFF9-B4C6-11F6-9E028207C6A5}"/>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AEC54D6-F3C9-420A-42C8-CCF224A9BEA8}"/>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23DE29B-56E3-7901-ADE0-8E85C064313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4000" b="1" dirty="0">
              <a:solidFill>
                <a:srgbClr val="FF0000"/>
              </a:solidFill>
            </a:endParaRPr>
          </a:p>
          <a:p>
            <a:endParaRPr lang="el-GR" sz="4000" b="1" dirty="0">
              <a:solidFill>
                <a:srgbClr val="FF0000"/>
              </a:solidFill>
            </a:endParaRPr>
          </a:p>
          <a:p>
            <a:r>
              <a:rPr lang="el-GR" sz="4000" b="1" dirty="0">
                <a:solidFill>
                  <a:schemeClr val="tx1"/>
                </a:solidFill>
              </a:rPr>
              <a:t>2. Κατανόηση προφορικού λόγου</a:t>
            </a:r>
            <a:endParaRPr lang="el-GR" sz="4000" dirty="0">
              <a:solidFill>
                <a:schemeClr val="tx1"/>
              </a:solidFill>
            </a:endParaRPr>
          </a:p>
          <a:p>
            <a:br>
              <a:rPr lang="el-GR" sz="4000" dirty="0">
                <a:solidFill>
                  <a:srgbClr val="FF0000"/>
                </a:solidFill>
              </a:rPr>
            </a:br>
            <a:br>
              <a:rPr lang="el-GR" sz="4000" dirty="0">
                <a:solidFill>
                  <a:srgbClr val="FF0000"/>
                </a:solidFill>
              </a:rPr>
            </a:br>
            <a:endParaRPr lang="el-CY" sz="4000" dirty="0">
              <a:solidFill>
                <a:srgbClr val="FF0000"/>
              </a:solidFill>
            </a:endParaRPr>
          </a:p>
        </p:txBody>
      </p:sp>
    </p:spTree>
    <p:extLst>
      <p:ext uri="{BB962C8B-B14F-4D97-AF65-F5344CB8AC3E}">
        <p14:creationId xmlns:p14="http://schemas.microsoft.com/office/powerpoint/2010/main" val="402764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BB41-2448-33BE-9450-4BB104D03AE6}"/>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E7738A2-2B7B-0B5B-6C1F-ADDB269C3EC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0B58B22-58E4-79D1-F124-00430DF8437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1</a:t>
            </a:r>
            <a:r>
              <a:rPr lang="el-GR" sz="4000" baseline="30000" dirty="0">
                <a:solidFill>
                  <a:srgbClr val="FF0000"/>
                </a:solidFill>
              </a:rPr>
              <a:t>ο</a:t>
            </a:r>
            <a:r>
              <a:rPr lang="el-GR" sz="4000" dirty="0">
                <a:solidFill>
                  <a:srgbClr val="FF0000"/>
                </a:solidFill>
              </a:rPr>
              <a:t> κείμενο</a:t>
            </a:r>
          </a:p>
          <a:p>
            <a:pPr algn="ctr"/>
            <a:r>
              <a:rPr lang="el-GR" sz="2400" dirty="0">
                <a:solidFill>
                  <a:schemeClr val="tx1"/>
                </a:solidFill>
              </a:rPr>
              <a:t>Τι δουλειά θέλεις να κάνεις;</a:t>
            </a:r>
          </a:p>
          <a:p>
            <a:pPr algn="ctr"/>
            <a:r>
              <a:rPr lang="el-GR" sz="2400" dirty="0">
                <a:solidFill>
                  <a:schemeClr val="tx1"/>
                </a:solidFill>
              </a:rPr>
              <a:t>Ποιο επάγγελμα θέλεις να ακολουθήσεις; </a:t>
            </a:r>
            <a:endParaRPr lang="el-CY" sz="2400" dirty="0">
              <a:solidFill>
                <a:schemeClr val="tx1"/>
              </a:solidFill>
            </a:endParaRPr>
          </a:p>
        </p:txBody>
      </p:sp>
      <p:sp>
        <p:nvSpPr>
          <p:cNvPr id="3" name="Ορθογώνιο: Στρογγύλεμα γωνιών 2">
            <a:extLst>
              <a:ext uri="{FF2B5EF4-FFF2-40B4-BE49-F238E27FC236}">
                <a16:creationId xmlns:a16="http://schemas.microsoft.com/office/drawing/2014/main" id="{CCDDEEE1-B2B6-6BEA-73FF-6F5624D18891}"/>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E5B8E27-412B-0B02-E3AC-67865CEAEE8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12186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EB27D0-63EA-1360-8E31-BFAFA29C29FE}"/>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95CB3C6-D755-40CA-910F-042F8A9A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choolwork Στοκ Εικονογραφήσεις, Vectors, &amp; Clipart – (4,252 Στοκ  Εικονογραφήσεις)">
            <a:extLst>
              <a:ext uri="{FF2B5EF4-FFF2-40B4-BE49-F238E27FC236}">
                <a16:creationId xmlns:a16="http://schemas.microsoft.com/office/drawing/2014/main" id="{EDCC75C2-D03E-0CDC-25FC-2B5A46192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99" r="6612"/>
          <a:stretch>
            <a:fillRect/>
          </a:stretch>
        </p:blipFill>
        <p:spPr bwMode="auto">
          <a:xfrm>
            <a:off x="7864928" y="751112"/>
            <a:ext cx="3940629" cy="53557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διαφορετικά επαγγέλματα Στοκ Εικονογραφήσεις, Vectors, &amp; Clipart – (6,004  Στοκ Εικονογραφήσεις)">
            <a:extLst>
              <a:ext uri="{FF2B5EF4-FFF2-40B4-BE49-F238E27FC236}">
                <a16:creationId xmlns:a16="http://schemas.microsoft.com/office/drawing/2014/main" id="{DA120D4F-C6E8-55E6-769E-14730A371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 y="271462"/>
            <a:ext cx="5900058" cy="631507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3760AF9A-EA1D-D7A1-703D-35762BBB102F}"/>
              </a:ext>
            </a:extLst>
          </p:cNvPr>
          <p:cNvSpPr/>
          <p:nvPr/>
        </p:nvSpPr>
        <p:spPr>
          <a:xfrm>
            <a:off x="348343" y="402770"/>
            <a:ext cx="7239000" cy="60524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l-GR" altLang="el-CY" sz="3200" dirty="0" err="1">
                <a:solidFill>
                  <a:srgbClr val="0A0A0A"/>
                </a:solidFill>
                <a:latin typeface="Google Sans"/>
              </a:rPr>
              <a:t>Ότ</a:t>
            </a:r>
            <a:r>
              <a:rPr lang="el-CY" altLang="el-CY" sz="3200" dirty="0">
                <a:solidFill>
                  <a:srgbClr val="0A0A0A"/>
                </a:solidFill>
                <a:latin typeface="Google Sans"/>
              </a:rPr>
              <a:t>αν </a:t>
            </a:r>
            <a:r>
              <a:rPr lang="el-CY" altLang="el-CY" sz="3200" dirty="0" err="1">
                <a:solidFill>
                  <a:srgbClr val="0A0A0A"/>
                </a:solidFill>
                <a:latin typeface="Google Sans"/>
              </a:rPr>
              <a:t>μεγ</a:t>
            </a:r>
            <a:r>
              <a:rPr lang="el-CY" altLang="el-CY" sz="3200" dirty="0">
                <a:solidFill>
                  <a:srgbClr val="0A0A0A"/>
                </a:solidFill>
                <a:latin typeface="Google Sans"/>
              </a:rPr>
              <a:t>αλώσω, θέλω να γίνω ζωγράφος.</a:t>
            </a:r>
          </a:p>
          <a:p>
            <a:pPr lvl="0" eaLnBrk="0" fontAlgn="base" hangingPunct="0">
              <a:spcBef>
                <a:spcPct val="0"/>
              </a:spcBef>
              <a:spcAft>
                <a:spcPct val="0"/>
              </a:spcAft>
            </a:pPr>
            <a:r>
              <a:rPr lang="el-CY" altLang="el-CY" sz="3200" dirty="0">
                <a:solidFill>
                  <a:srgbClr val="0A0A0A"/>
                </a:solidFill>
                <a:latin typeface="Google Sans"/>
              </a:rPr>
              <a:t>Μου α</a:t>
            </a:r>
            <a:r>
              <a:rPr lang="el-CY" altLang="el-CY" sz="3200" dirty="0" err="1">
                <a:solidFill>
                  <a:srgbClr val="0A0A0A"/>
                </a:solidFill>
                <a:latin typeface="Google Sans"/>
              </a:rPr>
              <a:t>ρέσουν</a:t>
            </a:r>
            <a:r>
              <a:rPr lang="el-CY" altLang="el-CY" sz="3200" dirty="0">
                <a:solidFill>
                  <a:srgbClr val="0A0A0A"/>
                </a:solidFill>
                <a:latin typeface="Google Sans"/>
              </a:rPr>
              <a:t> π</a:t>
            </a:r>
            <a:r>
              <a:rPr lang="el-CY" altLang="el-CY" sz="3200" dirty="0" err="1">
                <a:solidFill>
                  <a:srgbClr val="0A0A0A"/>
                </a:solidFill>
                <a:latin typeface="Google Sans"/>
              </a:rPr>
              <a:t>ολύ</a:t>
            </a:r>
            <a:r>
              <a:rPr lang="el-CY" altLang="el-CY" sz="3200" dirty="0">
                <a:solidFill>
                  <a:srgbClr val="0A0A0A"/>
                </a:solidFill>
                <a:latin typeface="Google Sans"/>
              </a:rPr>
              <a:t> τα </a:t>
            </a:r>
            <a:r>
              <a:rPr lang="el-CY" altLang="el-CY" sz="3200" dirty="0" err="1">
                <a:solidFill>
                  <a:srgbClr val="0A0A0A"/>
                </a:solidFill>
                <a:latin typeface="Google Sans"/>
              </a:rPr>
              <a:t>χρώμ</a:t>
            </a:r>
            <a:r>
              <a:rPr lang="el-CY" altLang="el-CY" sz="3200" dirty="0">
                <a:solidFill>
                  <a:srgbClr val="0A0A0A"/>
                </a:solidFill>
                <a:latin typeface="Google Sans"/>
              </a:rPr>
              <a:t>ατα. Θα</a:t>
            </a:r>
            <a:r>
              <a:rPr lang="el-GR" altLang="el-CY" sz="3200" dirty="0">
                <a:solidFill>
                  <a:srgbClr val="0A0A0A"/>
                </a:solidFill>
                <a:latin typeface="Google Sans"/>
              </a:rPr>
              <a:t> </a:t>
            </a:r>
            <a:r>
              <a:rPr lang="el-CY" altLang="el-CY" sz="3200" dirty="0" err="1">
                <a:solidFill>
                  <a:srgbClr val="0A0A0A"/>
                </a:solidFill>
                <a:latin typeface="Google Sans"/>
              </a:rPr>
              <a:t>ζωγρ</a:t>
            </a:r>
            <a:r>
              <a:rPr lang="el-CY" altLang="el-CY" sz="3200" dirty="0">
                <a:solidFill>
                  <a:srgbClr val="0A0A0A"/>
                </a:solidFill>
                <a:latin typeface="Google Sans"/>
              </a:rPr>
              <a:t>αφί</a:t>
            </a:r>
            <a:r>
              <a:rPr lang="el-GR" altLang="el-CY" sz="3200" dirty="0">
                <a:solidFill>
                  <a:srgbClr val="0A0A0A"/>
                </a:solidFill>
                <a:latin typeface="Google Sans"/>
              </a:rPr>
              <a:t>ζ</a:t>
            </a:r>
            <a:r>
              <a:rPr lang="el-CY" altLang="el-CY" sz="3200" dirty="0">
                <a:solidFill>
                  <a:srgbClr val="0A0A0A"/>
                </a:solidFill>
                <a:latin typeface="Google Sans"/>
              </a:rPr>
              <a:t>ω δέντρα και λουλούδια.</a:t>
            </a:r>
            <a:r>
              <a:rPr lang="el-GR" altLang="el-CY" sz="3200" dirty="0">
                <a:solidFill>
                  <a:srgbClr val="0A0A0A"/>
                </a:solidFill>
                <a:latin typeface="Google Sans"/>
              </a:rPr>
              <a:t> </a:t>
            </a:r>
            <a:r>
              <a:rPr lang="el-CY" altLang="el-CY" sz="3200" dirty="0">
                <a:solidFill>
                  <a:srgbClr val="0A0A0A"/>
                </a:solidFill>
                <a:latin typeface="Google Sans"/>
              </a:rPr>
              <a:t>Θα </a:t>
            </a:r>
            <a:r>
              <a:rPr lang="el-CY" altLang="el-CY" sz="3200" dirty="0" err="1">
                <a:solidFill>
                  <a:srgbClr val="0A0A0A"/>
                </a:solidFill>
                <a:latin typeface="Google Sans"/>
              </a:rPr>
              <a:t>ζωγρ</a:t>
            </a:r>
            <a:r>
              <a:rPr lang="el-CY" altLang="el-CY" sz="3200" dirty="0">
                <a:solidFill>
                  <a:srgbClr val="0A0A0A"/>
                </a:solidFill>
                <a:latin typeface="Google Sans"/>
              </a:rPr>
              <a:t>αφί</a:t>
            </a:r>
            <a:r>
              <a:rPr lang="el-GR" altLang="el-CY" sz="3200" dirty="0">
                <a:solidFill>
                  <a:srgbClr val="0A0A0A"/>
                </a:solidFill>
                <a:latin typeface="Google Sans"/>
              </a:rPr>
              <a:t>ζ</a:t>
            </a:r>
            <a:r>
              <a:rPr lang="el-CY" altLang="el-CY" sz="3200" dirty="0">
                <a:solidFill>
                  <a:srgbClr val="0A0A0A"/>
                </a:solidFill>
                <a:latin typeface="Google Sans"/>
              </a:rPr>
              <a:t>ω ζώα, όπως σκύλους και γάτες.</a:t>
            </a:r>
            <a:r>
              <a:rPr lang="el-GR" altLang="el-CY" sz="3200" dirty="0">
                <a:solidFill>
                  <a:srgbClr val="0A0A0A"/>
                </a:solidFill>
                <a:latin typeface="Google Sans"/>
              </a:rPr>
              <a:t> </a:t>
            </a:r>
            <a:r>
              <a:rPr lang="el-CY" altLang="el-CY" sz="3200" dirty="0" err="1">
                <a:solidFill>
                  <a:srgbClr val="0A0A0A"/>
                </a:solidFill>
                <a:latin typeface="Google Sans"/>
              </a:rPr>
              <a:t>Ότ</a:t>
            </a:r>
            <a:r>
              <a:rPr lang="el-CY" altLang="el-CY" sz="3200" dirty="0">
                <a:solidFill>
                  <a:srgbClr val="0A0A0A"/>
                </a:solidFill>
                <a:latin typeface="Google Sans"/>
              </a:rPr>
              <a:t>αν γίνω ζωγράφος, θα φτιάξω έναν μεγάλο πίνακα για τη μαμά και τον μπαμπά.</a:t>
            </a:r>
          </a:p>
        </p:txBody>
      </p:sp>
      <p:sp>
        <p:nvSpPr>
          <p:cNvPr id="10" name="Ορθογώνιο: Στρογγύλεμα γωνιών 9">
            <a:extLst>
              <a:ext uri="{FF2B5EF4-FFF2-40B4-BE49-F238E27FC236}">
                <a16:creationId xmlns:a16="http://schemas.microsoft.com/office/drawing/2014/main" id="{6DF3C292-C65F-13BB-5EE5-668B0774D29E}"/>
              </a:ext>
            </a:extLst>
          </p:cNvPr>
          <p:cNvSpPr/>
          <p:nvPr/>
        </p:nvSpPr>
        <p:spPr>
          <a:xfrm>
            <a:off x="8500981" y="5241471"/>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Κύπρος</a:t>
            </a:r>
            <a:endParaRPr lang="el-CY" dirty="0">
              <a:solidFill>
                <a:schemeClr val="tx1"/>
              </a:solidFill>
            </a:endParaRPr>
          </a:p>
        </p:txBody>
      </p:sp>
      <p:sp>
        <p:nvSpPr>
          <p:cNvPr id="11" name="Ορθογώνιο: Στρογγύλεμα γωνιών 10">
            <a:extLst>
              <a:ext uri="{FF2B5EF4-FFF2-40B4-BE49-F238E27FC236}">
                <a16:creationId xmlns:a16="http://schemas.microsoft.com/office/drawing/2014/main" id="{3D73A8AA-BB69-90D4-44F8-B65A439DF85E}"/>
              </a:ext>
            </a:extLst>
          </p:cNvPr>
          <p:cNvSpPr/>
          <p:nvPr/>
        </p:nvSpPr>
        <p:spPr>
          <a:xfrm>
            <a:off x="10054917" y="5241471"/>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Ελένη</a:t>
            </a:r>
            <a:endParaRPr lang="el-CY" dirty="0">
              <a:solidFill>
                <a:schemeClr val="tx1"/>
              </a:solidFill>
            </a:endParaRPr>
          </a:p>
        </p:txBody>
      </p:sp>
    </p:spTree>
    <p:extLst>
      <p:ext uri="{BB962C8B-B14F-4D97-AF65-F5344CB8AC3E}">
        <p14:creationId xmlns:p14="http://schemas.microsoft.com/office/powerpoint/2010/main" val="100473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choolwork Στοκ Εικονογραφήσεις, Vectors, &amp; Clipart – (4,252 Στοκ  Εικονογραφήσεις)">
            <a:extLst>
              <a:ext uri="{FF2B5EF4-FFF2-40B4-BE49-F238E27FC236}">
                <a16:creationId xmlns:a16="http://schemas.microsoft.com/office/drawing/2014/main" id="{118C0298-DE13-4B32-3875-8F6AE6EDA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99" r="6612"/>
          <a:stretch>
            <a:fillRect/>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διαφορετικά επαγγέλματα Στοκ Εικονογραφήσεις, Vectors, &amp; Clipart – (6,004  Στοκ Εικονογραφήσεις)">
            <a:extLst>
              <a:ext uri="{FF2B5EF4-FFF2-40B4-BE49-F238E27FC236}">
                <a16:creationId xmlns:a16="http://schemas.microsoft.com/office/drawing/2014/main" id="{7B889271-5C6A-B191-D9E0-7C826254D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 y="271462"/>
            <a:ext cx="5900058" cy="631507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5FAE8061-0057-68B1-455A-35994CFFE69B}"/>
              </a:ext>
            </a:extLst>
          </p:cNvPr>
          <p:cNvSpPr/>
          <p:nvPr/>
        </p:nvSpPr>
        <p:spPr>
          <a:xfrm>
            <a:off x="908957"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3181FAE7-28B9-CFE2-3A89-A06C5F66AF37}"/>
              </a:ext>
            </a:extLst>
          </p:cNvPr>
          <p:cNvSpPr/>
          <p:nvPr/>
        </p:nvSpPr>
        <p:spPr>
          <a:xfrm>
            <a:off x="2854778"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25535E51-B10F-DE74-8936-5C1CEB3ED2E7}"/>
              </a:ext>
            </a:extLst>
          </p:cNvPr>
          <p:cNvSpPr/>
          <p:nvPr/>
        </p:nvSpPr>
        <p:spPr>
          <a:xfrm>
            <a:off x="4660282"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Ορθογώνιο: Στρογγύλεμα γωνιών 6">
            <a:extLst>
              <a:ext uri="{FF2B5EF4-FFF2-40B4-BE49-F238E27FC236}">
                <a16:creationId xmlns:a16="http://schemas.microsoft.com/office/drawing/2014/main" id="{B6148A9C-E97F-8D2B-1987-ADE1C2A023A1}"/>
              </a:ext>
            </a:extLst>
          </p:cNvPr>
          <p:cNvSpPr/>
          <p:nvPr/>
        </p:nvSpPr>
        <p:spPr>
          <a:xfrm>
            <a:off x="4732565"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B7D66DC6-8EA9-B283-2D22-374FAA8FD8AD}"/>
              </a:ext>
            </a:extLst>
          </p:cNvPr>
          <p:cNvSpPr/>
          <p:nvPr/>
        </p:nvSpPr>
        <p:spPr>
          <a:xfrm>
            <a:off x="2884714"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Ορθογώνιο: Στρογγύλεμα γωνιών 8">
            <a:extLst>
              <a:ext uri="{FF2B5EF4-FFF2-40B4-BE49-F238E27FC236}">
                <a16:creationId xmlns:a16="http://schemas.microsoft.com/office/drawing/2014/main" id="{C3E78D06-763A-90D9-E405-7C224AA03884}"/>
              </a:ext>
            </a:extLst>
          </p:cNvPr>
          <p:cNvSpPr/>
          <p:nvPr/>
        </p:nvSpPr>
        <p:spPr>
          <a:xfrm>
            <a:off x="1061357"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0" name="Ορθογώνιο: Στρογγύλεμα γωνιών 9">
            <a:extLst>
              <a:ext uri="{FF2B5EF4-FFF2-40B4-BE49-F238E27FC236}">
                <a16:creationId xmlns:a16="http://schemas.microsoft.com/office/drawing/2014/main" id="{4B877C6C-803F-FB65-21BA-21D645DBF636}"/>
              </a:ext>
            </a:extLst>
          </p:cNvPr>
          <p:cNvSpPr/>
          <p:nvPr/>
        </p:nvSpPr>
        <p:spPr>
          <a:xfrm>
            <a:off x="7424057" y="5333999"/>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Κύπρος</a:t>
            </a:r>
            <a:endParaRPr lang="el-CY" dirty="0">
              <a:solidFill>
                <a:schemeClr val="tx1"/>
              </a:solidFill>
            </a:endParaRPr>
          </a:p>
        </p:txBody>
      </p:sp>
      <p:sp>
        <p:nvSpPr>
          <p:cNvPr id="11" name="Ορθογώνιο: Στρογγύλεμα γωνιών 10">
            <a:extLst>
              <a:ext uri="{FF2B5EF4-FFF2-40B4-BE49-F238E27FC236}">
                <a16:creationId xmlns:a16="http://schemas.microsoft.com/office/drawing/2014/main" id="{E226A127-B99F-A5E4-8704-8736287E3D45}"/>
              </a:ext>
            </a:extLst>
          </p:cNvPr>
          <p:cNvSpPr/>
          <p:nvPr/>
        </p:nvSpPr>
        <p:spPr>
          <a:xfrm>
            <a:off x="9835243" y="5333999"/>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Ελένη</a:t>
            </a:r>
            <a:endParaRPr lang="el-CY" dirty="0">
              <a:solidFill>
                <a:schemeClr val="tx1"/>
              </a:solidFill>
            </a:endParaRPr>
          </a:p>
        </p:txBody>
      </p:sp>
    </p:spTree>
    <p:extLst>
      <p:ext uri="{BB962C8B-B14F-4D97-AF65-F5344CB8AC3E}">
        <p14:creationId xmlns:p14="http://schemas.microsoft.com/office/powerpoint/2010/main" val="121814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E4DEF-9BE4-5012-6C4F-F501EA634E47}"/>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CD81383-668C-878E-A425-973FC6D605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71D26CA-1473-8EBB-362E-80537AA50705}"/>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2</a:t>
            </a:r>
            <a:r>
              <a:rPr lang="el-GR" sz="4000" baseline="30000" dirty="0">
                <a:solidFill>
                  <a:srgbClr val="FF0000"/>
                </a:solidFill>
              </a:rPr>
              <a:t>Ο</a:t>
            </a:r>
            <a:r>
              <a:rPr lang="el-GR" sz="4000" dirty="0">
                <a:solidFill>
                  <a:srgbClr val="FF0000"/>
                </a:solidFill>
              </a:rPr>
              <a:t> κείμενο</a:t>
            </a:r>
          </a:p>
          <a:p>
            <a:pPr algn="ctr"/>
            <a:r>
              <a:rPr lang="el-GR" sz="2800" dirty="0">
                <a:solidFill>
                  <a:schemeClr val="tx1"/>
                </a:solidFill>
              </a:rPr>
              <a:t>Το επάγγελμα κάποιου φιλικού ή συγγενικού σας προσώπου </a:t>
            </a:r>
            <a:endParaRPr lang="el-CY" sz="2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34837D54-48DF-3564-27B9-2ABEEC269999}"/>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5A4F2705-634D-9A1D-28F5-824A9AE77DF2}"/>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179600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10163456" y="799392"/>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6B2869B4-57A8-F062-8AD0-74A91BF5F3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60" t="55475"/>
          <a:stretch>
            <a:fillRect/>
          </a:stretch>
        </p:blipFill>
        <p:spPr bwMode="auto">
          <a:xfrm>
            <a:off x="7726022" y="382162"/>
            <a:ext cx="2194198" cy="1488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1ED94B1-6C16-0967-1743-53B6A26514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475"/>
          <a:stretch>
            <a:fillRect/>
          </a:stretch>
        </p:blipFill>
        <p:spPr bwMode="auto">
          <a:xfrm>
            <a:off x="2815951" y="382162"/>
            <a:ext cx="3723613" cy="1657925"/>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2154CCA5-6A6D-65CC-88A6-88C4C7730600}"/>
              </a:ext>
            </a:extLst>
          </p:cNvPr>
          <p:cNvPicPr>
            <a:picLocks noChangeAspect="1"/>
          </p:cNvPicPr>
          <p:nvPr/>
        </p:nvPicPr>
        <p:blipFill>
          <a:blip r:embed="rId5"/>
          <a:srcRect l="12557" r="7675"/>
          <a:stretch>
            <a:fillRect/>
          </a:stretch>
        </p:blipFill>
        <p:spPr>
          <a:xfrm>
            <a:off x="391885" y="1985315"/>
            <a:ext cx="5322721" cy="4666945"/>
          </a:xfrm>
          <a:prstGeom prst="rect">
            <a:avLst/>
          </a:prstGeom>
        </p:spPr>
      </p:pic>
      <p:pic>
        <p:nvPicPr>
          <p:cNvPr id="5" name="Εικόνα 4">
            <a:extLst>
              <a:ext uri="{FF2B5EF4-FFF2-40B4-BE49-F238E27FC236}">
                <a16:creationId xmlns:a16="http://schemas.microsoft.com/office/drawing/2014/main" id="{7BB4FE00-D065-A593-10FD-DB3B8CC2C844}"/>
              </a:ext>
            </a:extLst>
          </p:cNvPr>
          <p:cNvPicPr>
            <a:picLocks noChangeAspect="1"/>
          </p:cNvPicPr>
          <p:nvPr/>
        </p:nvPicPr>
        <p:blipFill>
          <a:blip r:embed="rId6"/>
          <a:srcRect l="11519" r="14487"/>
          <a:stretch>
            <a:fillRect/>
          </a:stretch>
        </p:blipFill>
        <p:spPr>
          <a:xfrm>
            <a:off x="5714607" y="2040087"/>
            <a:ext cx="6217028" cy="4612173"/>
          </a:xfrm>
          <a:prstGeom prst="rect">
            <a:avLst/>
          </a:prstGeom>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C7EAA0-40DF-4075-AC47-4A091DEA119B}"/>
            </a:ext>
          </a:extLst>
        </p:cNvPr>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Ορθογώνιο: Στρογγύλεμα γωνιών 1">
            <a:extLst>
              <a:ext uri="{FF2B5EF4-FFF2-40B4-BE49-F238E27FC236}">
                <a16:creationId xmlns:a16="http://schemas.microsoft.com/office/drawing/2014/main" id="{4F901C9D-062D-79F4-B552-958598305696}"/>
              </a:ext>
            </a:extLst>
          </p:cNvPr>
          <p:cNvSpPr/>
          <p:nvPr/>
        </p:nvSpPr>
        <p:spPr>
          <a:xfrm>
            <a:off x="5900057" y="429115"/>
            <a:ext cx="5750705" cy="5648596"/>
          </a:xfrm>
          <a:prstGeom prst="round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r>
              <a:rPr lang="en-US" sz="2800" dirty="0">
                <a:solidFill>
                  <a:schemeClr val="tx1"/>
                </a:solidFill>
              </a:rPr>
              <a:t>Ο </a:t>
            </a:r>
            <a:r>
              <a:rPr lang="en-US" sz="2800" dirty="0" err="1">
                <a:solidFill>
                  <a:schemeClr val="tx1"/>
                </a:solidFill>
              </a:rPr>
              <a:t>θείος</a:t>
            </a:r>
            <a:r>
              <a:rPr lang="en-US" sz="2800" dirty="0">
                <a:solidFill>
                  <a:schemeClr val="tx1"/>
                </a:solidFill>
              </a:rPr>
              <a:t>  </a:t>
            </a:r>
            <a:r>
              <a:rPr lang="en-US" sz="2800" dirty="0" err="1">
                <a:solidFill>
                  <a:schemeClr val="tx1"/>
                </a:solidFill>
              </a:rPr>
              <a:t>μου</a:t>
            </a:r>
            <a:r>
              <a:rPr lang="en-US" sz="2800" dirty="0">
                <a:solidFill>
                  <a:schemeClr val="tx1"/>
                </a:solidFill>
              </a:rPr>
              <a:t> </a:t>
            </a:r>
            <a:r>
              <a:rPr lang="en-US" sz="2800" dirty="0" err="1">
                <a:solidFill>
                  <a:schemeClr val="tx1"/>
                </a:solidFill>
              </a:rPr>
              <a:t>είν</a:t>
            </a:r>
            <a:r>
              <a:rPr lang="en-US" sz="2800" dirty="0">
                <a:solidFill>
                  <a:schemeClr val="tx1"/>
                </a:solidFill>
              </a:rPr>
              <a:t>αι  __________________.</a:t>
            </a:r>
            <a:r>
              <a:rPr lang="el-GR" sz="2800" dirty="0"/>
              <a:t> Ο υδραυλικός ασχολείται με το </a:t>
            </a:r>
            <a:r>
              <a:rPr lang="el-GR" sz="2800" b="1" dirty="0"/>
              <a:t>___________</a:t>
            </a:r>
            <a:r>
              <a:rPr lang="el-GR" sz="2800" dirty="0"/>
              <a:t>.  Όταν η _____________ στάζει, ο υδραυλικός τη φτιάχνει. Επισκευάζει τα ____________ και τους ηλιακούς θερμοσίφωνες. Όταν το νερό δεν φεύγει, ο υδραυλικός _____________τους σωλήνες. </a:t>
            </a:r>
          </a:p>
          <a:p>
            <a:br>
              <a:rPr lang="el-GR" sz="2800" dirty="0"/>
            </a:br>
            <a:r>
              <a:rPr lang="el-GR" sz="2800" dirty="0">
                <a:solidFill>
                  <a:schemeClr val="tx1"/>
                </a:solidFill>
              </a:rPr>
              <a:t> </a:t>
            </a:r>
            <a:r>
              <a:rPr lang="en-US" sz="2800" dirty="0">
                <a:solidFill>
                  <a:schemeClr val="tx1"/>
                </a:solidFill>
              </a:rPr>
              <a:t> </a:t>
            </a:r>
          </a:p>
        </p:txBody>
      </p:sp>
      <p:pic>
        <p:nvPicPr>
          <p:cNvPr id="2052" name="Picture 4" descr="Υδραυλικός | Athens">
            <a:extLst>
              <a:ext uri="{FF2B5EF4-FFF2-40B4-BE49-F238E27FC236}">
                <a16:creationId xmlns:a16="http://schemas.microsoft.com/office/drawing/2014/main" id="{68D57086-C7AA-B0A2-9D0B-9EA0B08213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8870" y="2979736"/>
            <a:ext cx="1584844" cy="32721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υδραυλικός απεικόνιση αποθεμάτων. εικονογραφία από arroyos - 18092641">
            <a:extLst>
              <a:ext uri="{FF2B5EF4-FFF2-40B4-BE49-F238E27FC236}">
                <a16:creationId xmlns:a16="http://schemas.microsoft.com/office/drawing/2014/main" id="{0C566024-3DE8-CE3A-8536-3D269F75E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872" y="2893374"/>
            <a:ext cx="2802644" cy="335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2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284E9-B705-DDC2-A52A-B054DB9A9F7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9E5394DA-7131-D2DA-79BC-5F54ADE1B02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107FE56-E01A-2656-1F4A-7C8B002F112D}"/>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3</a:t>
            </a:r>
            <a:r>
              <a:rPr lang="el-GR" sz="4000" baseline="30000" dirty="0">
                <a:solidFill>
                  <a:srgbClr val="FF0000"/>
                </a:solidFill>
              </a:rPr>
              <a:t>Ο</a:t>
            </a:r>
            <a:r>
              <a:rPr lang="el-GR" sz="4000" dirty="0">
                <a:solidFill>
                  <a:srgbClr val="FF0000"/>
                </a:solidFill>
              </a:rPr>
              <a:t> κείμενο</a:t>
            </a:r>
          </a:p>
          <a:p>
            <a:pPr algn="ctr"/>
            <a:r>
              <a:rPr lang="el-GR" sz="4000" dirty="0">
                <a:solidFill>
                  <a:schemeClr val="tx1"/>
                </a:solidFill>
              </a:rPr>
              <a:t>Συσχέτιση επαγγελμάτων με χώρους εργασίας </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B8C18F7D-1EEE-6E52-B5D6-FC340D22B40C}"/>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FEA9B51B-F714-ED0E-8B4A-3FCE0DFCB2D1}"/>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20140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430" y="176861"/>
            <a:ext cx="4390859" cy="6124754"/>
          </a:xfrm>
          <a:prstGeom prst="rect">
            <a:avLst/>
          </a:prstGeom>
          <a:ln>
            <a:solidFill>
              <a:schemeClr val="tx1"/>
            </a:solidFill>
          </a:ln>
        </p:spPr>
        <p:txBody>
          <a:bodyPr wrap="square">
            <a:spAutoFit/>
          </a:bodyPr>
          <a:lstStyle/>
          <a:p>
            <a:r>
              <a:rPr lang="en-US" sz="2800" dirty="0"/>
              <a:t>Ο ……………………… </a:t>
            </a:r>
            <a:r>
              <a:rPr lang="en-US" sz="2800" dirty="0" err="1"/>
              <a:t>εργάζετ</a:t>
            </a:r>
            <a:r>
              <a:rPr lang="en-US" sz="2800" dirty="0"/>
              <a:t>αι  στην  τράπεζα</a:t>
            </a:r>
            <a:r>
              <a:rPr lang="el-GR" sz="2800" dirty="0"/>
              <a:t>.</a:t>
            </a:r>
            <a:endParaRPr lang="en-US" sz="2800" dirty="0"/>
          </a:p>
          <a:p>
            <a:r>
              <a:rPr lang="en-US" sz="2800" dirty="0"/>
              <a:t>Ο ……………..  </a:t>
            </a:r>
            <a:r>
              <a:rPr lang="en-US" sz="2800" dirty="0" err="1"/>
              <a:t>δουλεύει</a:t>
            </a:r>
            <a:r>
              <a:rPr lang="en-US" sz="2800" dirty="0"/>
              <a:t>  στο  εστιατόριο.</a:t>
            </a:r>
          </a:p>
          <a:p>
            <a:r>
              <a:rPr lang="en-US" sz="2800" dirty="0" err="1"/>
              <a:t>Εμείς</a:t>
            </a:r>
            <a:r>
              <a:rPr lang="en-US" sz="2800" dirty="0"/>
              <a:t> </a:t>
            </a:r>
            <a:r>
              <a:rPr lang="en-US" sz="2800" dirty="0" err="1"/>
              <a:t>είμ</a:t>
            </a:r>
            <a:r>
              <a:rPr lang="en-US" sz="2800" dirty="0"/>
              <a:t>αστε …………… και εργαζόμαστε στο κομμωτήριο.</a:t>
            </a:r>
          </a:p>
          <a:p>
            <a:r>
              <a:rPr lang="en-US" sz="2800" dirty="0" err="1"/>
              <a:t>Εσείς</a:t>
            </a:r>
            <a:r>
              <a:rPr lang="en-US" sz="2800" dirty="0"/>
              <a:t> </a:t>
            </a:r>
            <a:r>
              <a:rPr lang="en-US" sz="2800" dirty="0" err="1"/>
              <a:t>είστε</a:t>
            </a:r>
            <a:r>
              <a:rPr lang="en-US" sz="2800" dirty="0"/>
              <a:t> ……………..και εργάζεστε  στο νοσοκομείο</a:t>
            </a:r>
            <a:r>
              <a:rPr lang="el-GR" sz="2800" dirty="0"/>
              <a:t>.</a:t>
            </a:r>
            <a:r>
              <a:rPr lang="en-US" sz="2800" dirty="0"/>
              <a:t> </a:t>
            </a:r>
          </a:p>
          <a:p>
            <a:r>
              <a:rPr lang="en-US" sz="2800" dirty="0" err="1"/>
              <a:t>Οι</a:t>
            </a:r>
            <a:r>
              <a:rPr lang="en-US" sz="2800" dirty="0"/>
              <a:t> …………….. </a:t>
            </a:r>
            <a:r>
              <a:rPr lang="en-US" sz="2800" dirty="0" err="1"/>
              <a:t>δουλεύουν</a:t>
            </a:r>
            <a:r>
              <a:rPr lang="en-US" sz="2800" dirty="0"/>
              <a:t> </a:t>
            </a:r>
            <a:r>
              <a:rPr lang="en-US" sz="2800" dirty="0" err="1"/>
              <a:t>στο</a:t>
            </a:r>
            <a:r>
              <a:rPr lang="en-US" sz="2800" dirty="0"/>
              <a:t>  τα</a:t>
            </a:r>
            <a:r>
              <a:rPr lang="en-US" sz="2800" dirty="0" err="1"/>
              <a:t>χυδρομείο</a:t>
            </a:r>
            <a:r>
              <a:rPr lang="en-US" sz="2800" dirty="0"/>
              <a:t>.</a:t>
            </a:r>
          </a:p>
          <a:p>
            <a:r>
              <a:rPr lang="en-US" sz="2800" dirty="0" err="1"/>
              <a:t>Οι</a:t>
            </a:r>
            <a:r>
              <a:rPr lang="en-US" sz="2800" dirty="0"/>
              <a:t> ………………  </a:t>
            </a:r>
            <a:r>
              <a:rPr lang="en-US" sz="2800" dirty="0" err="1"/>
              <a:t>εργάζοντ</a:t>
            </a:r>
            <a:r>
              <a:rPr lang="en-US" sz="2800" dirty="0"/>
              <a:t>αι στο σχολείο.</a:t>
            </a:r>
          </a:p>
        </p:txBody>
      </p:sp>
      <p:pic>
        <p:nvPicPr>
          <p:cNvPr id="4098" name="Picture 2" descr="dreamskindergarten Το νηπιαγωγείο που ονειρεύομαι !: Πίνακες αναφοράς για  την αποταμίευση">
            <a:extLst>
              <a:ext uri="{FF2B5EF4-FFF2-40B4-BE49-F238E27FC236}">
                <a16:creationId xmlns:a16="http://schemas.microsoft.com/office/drawing/2014/main" id="{21146AA3-5FDA-AD80-DC6A-FCF1E96CB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5" t="13344" r="-1485" b="44738"/>
          <a:stretch>
            <a:fillRect/>
          </a:stretch>
        </p:blipFill>
        <p:spPr bwMode="auto">
          <a:xfrm rot="20612362">
            <a:off x="5219964" y="104955"/>
            <a:ext cx="3904341" cy="1992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descr="Εκπαιδευτικές δραστηριότητες για τα επαγγέλματα (εκτυπώσιμο ...">
            <a:extLst>
              <a:ext uri="{FF2B5EF4-FFF2-40B4-BE49-F238E27FC236}">
                <a16:creationId xmlns:a16="http://schemas.microsoft.com/office/drawing/2014/main" id="{5429B3B2-FD20-B22F-02CD-1F10C5B1F5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25" t="42447" r="34649" b="32129"/>
          <a:stretch>
            <a:fillRect/>
          </a:stretch>
        </p:blipFill>
        <p:spPr bwMode="auto">
          <a:xfrm>
            <a:off x="4763069" y="2087650"/>
            <a:ext cx="1788602" cy="1143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κομμωτής Στοκ Εικονογραφήσεις, Vectors, &amp; Clipart – (102,584 Στοκ  Εικονογραφήσεις)">
            <a:extLst>
              <a:ext uri="{FF2B5EF4-FFF2-40B4-BE49-F238E27FC236}">
                <a16:creationId xmlns:a16="http://schemas.microsoft.com/office/drawing/2014/main" id="{D7C9CC8A-85DF-4FD1-65DD-87D2F82CD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634" y="3231182"/>
            <a:ext cx="1866900" cy="1143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2" name="Picture 6" descr="Doctor cartoon Royalty-Free Διανύσματα">
            <a:extLst>
              <a:ext uri="{FF2B5EF4-FFF2-40B4-BE49-F238E27FC236}">
                <a16:creationId xmlns:a16="http://schemas.microsoft.com/office/drawing/2014/main" id="{AE78EDFD-A382-EBF5-5D40-2E47C0F99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268692"/>
            <a:ext cx="1577068" cy="1230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4" name="Picture 8" descr="ταχυδρόμος Στοκ Εικονογραφήσεις, Vectors, &amp; Clipart – (22,063 Στοκ  Εικονογραφήσεις)">
            <a:extLst>
              <a:ext uri="{FF2B5EF4-FFF2-40B4-BE49-F238E27FC236}">
                <a16:creationId xmlns:a16="http://schemas.microsoft.com/office/drawing/2014/main" id="{3308938E-A282-05DE-128C-D06D4B3224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5896" y="4697007"/>
            <a:ext cx="1866900" cy="1604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6" name="Picture 10" descr="26,057,013 Teacher cartoon Εικονογραφήσεις | DepositPhotos">
            <a:extLst>
              <a:ext uri="{FF2B5EF4-FFF2-40B4-BE49-F238E27FC236}">
                <a16:creationId xmlns:a16="http://schemas.microsoft.com/office/drawing/2014/main" id="{1A379AB0-A437-770F-64F9-59F8F7A787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0556" y="4434715"/>
            <a:ext cx="2447925" cy="1866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dreamskindergarten Το νηπιαγωγείο που ονειρεύομαι !: Πίνακες αναφοράς για  την αποταμίευση">
            <a:extLst>
              <a:ext uri="{FF2B5EF4-FFF2-40B4-BE49-F238E27FC236}">
                <a16:creationId xmlns:a16="http://schemas.microsoft.com/office/drawing/2014/main" id="{78B086E9-9CCF-93E0-CF70-A11FD0350D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506"/>
          <a:stretch>
            <a:fillRect/>
          </a:stretch>
        </p:blipFill>
        <p:spPr bwMode="auto">
          <a:xfrm rot="804816">
            <a:off x="7253336" y="1276233"/>
            <a:ext cx="4794438" cy="32850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98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3205" y="0"/>
          <a:ext cx="8926314" cy="685800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5288946">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 ;</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τραγουδιστής</a:t>
                      </a:r>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ζωγράφος</a:t>
                      </a:r>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σερβιτόρος</a:t>
                      </a:r>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κομμωτής</a:t>
                      </a:r>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γραμματέας</a:t>
                      </a:r>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φαρμακοποιός</a:t>
                      </a:r>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τραπεζικός υπάλληλος</a:t>
                      </a:r>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οδοντίατρος</a:t>
                      </a:r>
                      <a:endParaRPr lang="en-US" sz="3200" dirty="0"/>
                    </a:p>
                  </a:txBody>
                  <a:tcPr/>
                </a:tc>
                <a:tc>
                  <a:txBody>
                    <a:bodyPr/>
                    <a:lstStyle/>
                    <a:p>
                      <a:endParaRPr lang="en-US" sz="3200" dirty="0"/>
                    </a:p>
                  </a:txBody>
                  <a:tcPr/>
                </a:tc>
                <a:extLst>
                  <a:ext uri="{0D108BD9-81ED-4DB2-BD59-A6C34878D82A}">
                    <a16:rowId xmlns:a16="http://schemas.microsoft.com/office/drawing/2014/main" val="13930154"/>
                  </a:ext>
                </a:extLst>
              </a:tr>
              <a:tr h="370840">
                <a:tc>
                  <a:txBody>
                    <a:bodyPr/>
                    <a:lstStyle/>
                    <a:p>
                      <a:r>
                        <a:rPr lang="el-GR" sz="3200" dirty="0"/>
                        <a:t>Ο αστυνομικός</a:t>
                      </a:r>
                      <a:endParaRPr lang="en-US" sz="3200" dirty="0"/>
                    </a:p>
                  </a:txBody>
                  <a:tcPr/>
                </a:tc>
                <a:tc>
                  <a:txBody>
                    <a:bodyPr/>
                    <a:lstStyle/>
                    <a:p>
                      <a:endParaRPr lang="en-US" sz="3200" dirty="0"/>
                    </a:p>
                  </a:txBody>
                  <a:tcPr/>
                </a:tc>
                <a:extLst>
                  <a:ext uri="{0D108BD9-81ED-4DB2-BD59-A6C34878D82A}">
                    <a16:rowId xmlns:a16="http://schemas.microsoft.com/office/drawing/2014/main" val="462960634"/>
                  </a:ext>
                </a:extLst>
              </a:tr>
              <a:tr h="370840">
                <a:tc>
                  <a:txBody>
                    <a:bodyPr/>
                    <a:lstStyle/>
                    <a:p>
                      <a:r>
                        <a:rPr lang="el-GR" sz="3200" dirty="0"/>
                        <a:t>Ο δικηγόρος</a:t>
                      </a:r>
                      <a:endParaRPr lang="en-US" sz="3200" dirty="0"/>
                    </a:p>
                  </a:txBody>
                  <a:tcPr/>
                </a:tc>
                <a:tc>
                  <a:txBody>
                    <a:bodyPr/>
                    <a:lstStyle/>
                    <a:p>
                      <a:endParaRPr lang="en-US" sz="3200" dirty="0"/>
                    </a:p>
                  </a:txBody>
                  <a:tcPr/>
                </a:tc>
                <a:extLst>
                  <a:ext uri="{0D108BD9-81ED-4DB2-BD59-A6C34878D82A}">
                    <a16:rowId xmlns:a16="http://schemas.microsoft.com/office/drawing/2014/main" val="48913945"/>
                  </a:ext>
                </a:extLst>
              </a:tr>
            </a:tbl>
          </a:graphicData>
        </a:graphic>
      </p:graphicFrame>
      <p:pic>
        <p:nvPicPr>
          <p:cNvPr id="2050" name="Picture 2" descr="κινούμενο σχέδιο αφρικανός τραγουδιστής με μικρόφωνο απομονωμένο σε λευκό.  Διανυσματική απεικόνιση - εικονογραφία από nightclub: 2172648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2759" y="116707"/>
            <a:ext cx="914400" cy="12836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Ζωγράφος καλλιτεχνών και Easel τέχνης Διανυσματική απεικόνιση -  εικονογραφία από brunhilda, bereft: 351266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3899" y="210818"/>
            <a:ext cx="655754" cy="11894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ρσενικός σερβιτόρος διανυσματική απεικόνιση. εικονογραφία από waitstaff -  134672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6655" y="210818"/>
            <a:ext cx="788385" cy="11894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jeto haidresser | Vetor Grát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7150" y="1676543"/>
            <a:ext cx="905012" cy="8291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γραμματέας Στοκ Εικονογραφήσεις, Vectors, &amp; Clipart – (37,297 Στοκ  Εικονογραφήσει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3805" y="1542598"/>
            <a:ext cx="760021" cy="10970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φαρμακοποιός Στοκ Εικονογραφήσεις, Vectors, &amp; Clipart – (26,531 Στοκ  Εικονογραφήσεις)"/>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6722" y="1577815"/>
            <a:ext cx="660252" cy="8238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ank Employee Work Female Client Cartoon Stock Vector (Royalty Free)  1410361469 | Shutterst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1552" y="4913416"/>
            <a:ext cx="2540448"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6" descr="Ο ασθενής, ο οδοντίατρος και ένας τόνος χιόνι! - Dental ale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9"/>
          <a:stretch>
            <a:fillRect/>
          </a:stretch>
        </p:blipFill>
        <p:spPr>
          <a:xfrm>
            <a:off x="9484729" y="2706475"/>
            <a:ext cx="977433" cy="1378637"/>
          </a:xfrm>
          <a:prstGeom prst="rect">
            <a:avLst/>
          </a:prstGeom>
        </p:spPr>
      </p:pic>
      <p:pic>
        <p:nvPicPr>
          <p:cNvPr id="2066" name="Picture 18" descr="Κινούμενα σχέδια αστυνομικών Διανυσματική απεικόνιση - εικονογραφία από :  8547509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72500" y="2781926"/>
            <a:ext cx="1322652" cy="102610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δικηγόρος Στοκ Εικονογραφήσεις, Vectors, &amp; Clipart – (92,927 Στοκ  Εικονογραφήσεις)"/>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19519" y="4085112"/>
            <a:ext cx="2967635" cy="82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6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3205" y="0"/>
          <a:ext cx="8926314" cy="685800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5288946">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 ;</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τραγουδιστής</a:t>
                      </a:r>
                      <a:endParaRPr lang="en-US" sz="3200" dirty="0"/>
                    </a:p>
                  </a:txBody>
                  <a:tcPr/>
                </a:tc>
                <a:tc>
                  <a:txBody>
                    <a:bodyPr/>
                    <a:lstStyle/>
                    <a:p>
                      <a:r>
                        <a:rPr lang="el-GR" sz="3200" dirty="0"/>
                        <a:t>Στο μπαρ</a:t>
                      </a:r>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ζωγράφος</a:t>
                      </a:r>
                      <a:endParaRPr lang="en-US" sz="3200" dirty="0"/>
                    </a:p>
                  </a:txBody>
                  <a:tcPr/>
                </a:tc>
                <a:tc>
                  <a:txBody>
                    <a:bodyPr/>
                    <a:lstStyle/>
                    <a:p>
                      <a:r>
                        <a:rPr lang="el-GR" sz="3200" dirty="0"/>
                        <a:t>Στο ατελιέ</a:t>
                      </a:r>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σερβιτόρος</a:t>
                      </a:r>
                      <a:endParaRPr lang="en-US" sz="3200" dirty="0"/>
                    </a:p>
                  </a:txBody>
                  <a:tcPr/>
                </a:tc>
                <a:tc>
                  <a:txBody>
                    <a:bodyPr/>
                    <a:lstStyle/>
                    <a:p>
                      <a:r>
                        <a:rPr lang="el-GR" sz="3200" dirty="0"/>
                        <a:t>Στο εστιατόριο</a:t>
                      </a:r>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κομμωτής</a:t>
                      </a:r>
                      <a:endParaRPr lang="en-US" sz="3200" dirty="0"/>
                    </a:p>
                  </a:txBody>
                  <a:tcPr/>
                </a:tc>
                <a:tc>
                  <a:txBody>
                    <a:bodyPr/>
                    <a:lstStyle/>
                    <a:p>
                      <a:r>
                        <a:rPr lang="el-GR" sz="3200" dirty="0"/>
                        <a:t>Στο κομμωτήριο</a:t>
                      </a:r>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γραμματέας</a:t>
                      </a:r>
                      <a:endParaRPr lang="en-US" sz="3200" dirty="0"/>
                    </a:p>
                  </a:txBody>
                  <a:tcPr/>
                </a:tc>
                <a:tc>
                  <a:txBody>
                    <a:bodyPr/>
                    <a:lstStyle/>
                    <a:p>
                      <a:r>
                        <a:rPr lang="el-GR" sz="3200" dirty="0"/>
                        <a:t>Στο γραφείο</a:t>
                      </a:r>
                      <a:endParaRPr lang="en-US" sz="3200" dirty="0"/>
                    </a:p>
                  </a:txBody>
                  <a:tcPr/>
                </a:tc>
                <a:extLst>
                  <a:ext uri="{0D108BD9-81ED-4DB2-BD59-A6C34878D82A}">
                    <a16:rowId xmlns:a16="http://schemas.microsoft.com/office/drawing/2014/main" val="574350757"/>
                  </a:ext>
                </a:extLst>
              </a:tr>
              <a:tr h="370840">
                <a:tc>
                  <a:txBody>
                    <a:bodyPr/>
                    <a:lstStyle/>
                    <a:p>
                      <a:r>
                        <a:rPr lang="el-GR" sz="3200" dirty="0"/>
                        <a:t>Ο φαρμακοποιός</a:t>
                      </a:r>
                      <a:endParaRPr lang="en-US" sz="3200" dirty="0"/>
                    </a:p>
                  </a:txBody>
                  <a:tcPr/>
                </a:tc>
                <a:tc>
                  <a:txBody>
                    <a:bodyPr/>
                    <a:lstStyle/>
                    <a:p>
                      <a:r>
                        <a:rPr lang="el-GR" sz="3200" dirty="0"/>
                        <a:t>Στο φαρμακείο</a:t>
                      </a:r>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τραπεζικός υπάλληλος</a:t>
                      </a:r>
                      <a:endParaRPr lang="en-US" sz="3200" dirty="0"/>
                    </a:p>
                  </a:txBody>
                  <a:tcPr/>
                </a:tc>
                <a:tc>
                  <a:txBody>
                    <a:bodyPr/>
                    <a:lstStyle/>
                    <a:p>
                      <a:r>
                        <a:rPr lang="el-GR" sz="3200" dirty="0"/>
                        <a:t>Στην  τράπεζα</a:t>
                      </a:r>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οδοντίατρος</a:t>
                      </a:r>
                      <a:endParaRPr lang="en-US" sz="3200" dirty="0"/>
                    </a:p>
                  </a:txBody>
                  <a:tcPr/>
                </a:tc>
                <a:tc>
                  <a:txBody>
                    <a:bodyPr/>
                    <a:lstStyle/>
                    <a:p>
                      <a:r>
                        <a:rPr lang="el-GR" sz="3200" dirty="0"/>
                        <a:t>Στο  οδοντιατρείο</a:t>
                      </a:r>
                      <a:endParaRPr lang="en-US" sz="3200" dirty="0"/>
                    </a:p>
                  </a:txBody>
                  <a:tcPr/>
                </a:tc>
                <a:extLst>
                  <a:ext uri="{0D108BD9-81ED-4DB2-BD59-A6C34878D82A}">
                    <a16:rowId xmlns:a16="http://schemas.microsoft.com/office/drawing/2014/main" val="13930154"/>
                  </a:ext>
                </a:extLst>
              </a:tr>
              <a:tr h="370840">
                <a:tc>
                  <a:txBody>
                    <a:bodyPr/>
                    <a:lstStyle/>
                    <a:p>
                      <a:r>
                        <a:rPr lang="el-GR" sz="3200" dirty="0"/>
                        <a:t>Ο αστυνομικός</a:t>
                      </a:r>
                      <a:endParaRPr lang="en-US" sz="3200" dirty="0"/>
                    </a:p>
                  </a:txBody>
                  <a:tcPr/>
                </a:tc>
                <a:tc>
                  <a:txBody>
                    <a:bodyPr/>
                    <a:lstStyle/>
                    <a:p>
                      <a:r>
                        <a:rPr lang="el-GR" sz="3200" dirty="0"/>
                        <a:t>Στον</a:t>
                      </a:r>
                      <a:r>
                        <a:rPr lang="el-GR" sz="3200" baseline="0" dirty="0"/>
                        <a:t> αστυνομικό  τμήμα</a:t>
                      </a:r>
                      <a:endParaRPr lang="en-US" sz="3200" dirty="0"/>
                    </a:p>
                  </a:txBody>
                  <a:tcPr/>
                </a:tc>
                <a:extLst>
                  <a:ext uri="{0D108BD9-81ED-4DB2-BD59-A6C34878D82A}">
                    <a16:rowId xmlns:a16="http://schemas.microsoft.com/office/drawing/2014/main" val="462960634"/>
                  </a:ext>
                </a:extLst>
              </a:tr>
              <a:tr h="370840">
                <a:tc>
                  <a:txBody>
                    <a:bodyPr/>
                    <a:lstStyle/>
                    <a:p>
                      <a:r>
                        <a:rPr lang="el-GR" sz="3200" dirty="0"/>
                        <a:t>Ο δικηγόρος</a:t>
                      </a:r>
                      <a:endParaRPr lang="en-US" sz="3200" dirty="0"/>
                    </a:p>
                  </a:txBody>
                  <a:tcPr/>
                </a:tc>
                <a:tc>
                  <a:txBody>
                    <a:bodyPr/>
                    <a:lstStyle/>
                    <a:p>
                      <a:r>
                        <a:rPr lang="el-GR" sz="3200" dirty="0"/>
                        <a:t>Στο</a:t>
                      </a:r>
                      <a:r>
                        <a:rPr lang="el-GR" sz="3200" baseline="0" dirty="0"/>
                        <a:t> δικαστήριο </a:t>
                      </a:r>
                      <a:endParaRPr lang="en-US" sz="3200" dirty="0"/>
                    </a:p>
                  </a:txBody>
                  <a:tcPr/>
                </a:tc>
                <a:extLst>
                  <a:ext uri="{0D108BD9-81ED-4DB2-BD59-A6C34878D82A}">
                    <a16:rowId xmlns:a16="http://schemas.microsoft.com/office/drawing/2014/main" val="48913945"/>
                  </a:ext>
                </a:extLst>
              </a:tr>
            </a:tbl>
          </a:graphicData>
        </a:graphic>
      </p:graphicFrame>
    </p:spTree>
    <p:extLst>
      <p:ext uri="{BB962C8B-B14F-4D97-AF65-F5344CB8AC3E}">
        <p14:creationId xmlns:p14="http://schemas.microsoft.com/office/powerpoint/2010/main" val="329099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330" y="510639"/>
          <a:ext cx="7100125" cy="521208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3462757">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 ;</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ταμίας</a:t>
                      </a:r>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χορευτής</a:t>
                      </a:r>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αθλητής</a:t>
                      </a:r>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γυμναστής</a:t>
                      </a:r>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μηχανικός</a:t>
                      </a:r>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οικοδόμος</a:t>
                      </a:r>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φούρναρης</a:t>
                      </a:r>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καθαριστής</a:t>
                      </a:r>
                      <a:endParaRPr lang="en-US" sz="3200" dirty="0"/>
                    </a:p>
                  </a:txBody>
                  <a:tcPr/>
                </a:tc>
                <a:tc>
                  <a:txBody>
                    <a:bodyPr/>
                    <a:lstStyle/>
                    <a:p>
                      <a:endParaRPr lang="en-US" sz="3200" dirty="0"/>
                    </a:p>
                  </a:txBody>
                  <a:tcPr/>
                </a:tc>
                <a:extLst>
                  <a:ext uri="{0D108BD9-81ED-4DB2-BD59-A6C34878D82A}">
                    <a16:rowId xmlns:a16="http://schemas.microsoft.com/office/drawing/2014/main" val="13930154"/>
                  </a:ext>
                </a:extLst>
              </a:tr>
            </a:tbl>
          </a:graphicData>
        </a:graphic>
      </p:graphicFrame>
      <p:pic>
        <p:nvPicPr>
          <p:cNvPr id="3074" name="Picture 2" descr="Cashier Behind The Cashier Counter In The Supermarket Shop Store Serves The  Buyer A Woman With A Basket Full Of Groceries Vector Illustration Cartoon  Style Isolated Stock Illustration - Download Image Now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2716" y="244496"/>
            <a:ext cx="1721923" cy="17624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Διάνυσμα χορευτών cartoon διανυσματική απεικόνιση. εικονογραφία από  ballgames - 1177455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900" y="114795"/>
            <a:ext cx="1590734" cy="15833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printer με τα προσθετικά πόδια που συμμετέχουν στο τρέξιμο των  ανταγωνισμών Αθλητής ανάπηρος παιχνίδια Paralympic Cartoon Διανυσματική  απεικόνιση - εικονογραφία από lifestyle: 1093443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090" y="1900052"/>
            <a:ext cx="1772292" cy="194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6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330" y="510639"/>
          <a:ext cx="7100125" cy="521208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3462757">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 ;</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ταμίας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μαγαζί</a:t>
                      </a:r>
                    </a:p>
                  </a:txBody>
                  <a:tcPr/>
                </a:tc>
                <a:extLst>
                  <a:ext uri="{0D108BD9-81ED-4DB2-BD59-A6C34878D82A}">
                    <a16:rowId xmlns:a16="http://schemas.microsoft.com/office/drawing/2014/main" val="3761142475"/>
                  </a:ext>
                </a:extLst>
              </a:tr>
              <a:tr h="370840">
                <a:tc>
                  <a:txBody>
                    <a:bodyPr/>
                    <a:lstStyle/>
                    <a:p>
                      <a:r>
                        <a:rPr lang="el-GR" sz="3200" dirty="0"/>
                        <a:t>Ο χορευτής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Στη σχολή χορού</a:t>
                      </a:r>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αθλητής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γήπεδο</a:t>
                      </a:r>
                    </a:p>
                  </a:txBody>
                  <a:tcPr/>
                </a:tc>
                <a:extLst>
                  <a:ext uri="{0D108BD9-81ED-4DB2-BD59-A6C34878D82A}">
                    <a16:rowId xmlns:a16="http://schemas.microsoft.com/office/drawing/2014/main" val="2506524911"/>
                  </a:ext>
                </a:extLst>
              </a:tr>
              <a:tr h="370840">
                <a:tc>
                  <a:txBody>
                    <a:bodyPr/>
                    <a:lstStyle/>
                    <a:p>
                      <a:r>
                        <a:rPr lang="el-GR" sz="3200" dirty="0"/>
                        <a:t>Ο γυμναστής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γυμναστήριο</a:t>
                      </a:r>
                    </a:p>
                  </a:txBody>
                  <a:tcPr/>
                </a:tc>
                <a:extLst>
                  <a:ext uri="{0D108BD9-81ED-4DB2-BD59-A6C34878D82A}">
                    <a16:rowId xmlns:a16="http://schemas.microsoft.com/office/drawing/2014/main" val="2308413139"/>
                  </a:ext>
                </a:extLst>
              </a:tr>
              <a:tr h="370840">
                <a:tc>
                  <a:txBody>
                    <a:bodyPr/>
                    <a:lstStyle/>
                    <a:p>
                      <a:r>
                        <a:rPr lang="el-GR" sz="3200" dirty="0"/>
                        <a:t>Ο μηχανικός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συνεργείο</a:t>
                      </a:r>
                    </a:p>
                  </a:txBody>
                  <a:tcPr/>
                </a:tc>
                <a:extLst>
                  <a:ext uri="{0D108BD9-81ED-4DB2-BD59-A6C34878D82A}">
                    <a16:rowId xmlns:a16="http://schemas.microsoft.com/office/drawing/2014/main" val="574350757"/>
                  </a:ext>
                </a:extLst>
              </a:tr>
              <a:tr h="370840">
                <a:tc>
                  <a:txBody>
                    <a:bodyPr/>
                    <a:lstStyle/>
                    <a:p>
                      <a:r>
                        <a:rPr lang="el-GR" sz="3200" dirty="0"/>
                        <a:t>Ο οικοδόμος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Στην οικοδομή</a:t>
                      </a:r>
                    </a:p>
                  </a:txBody>
                  <a:tcPr/>
                </a:tc>
                <a:extLst>
                  <a:ext uri="{0D108BD9-81ED-4DB2-BD59-A6C34878D82A}">
                    <a16:rowId xmlns:a16="http://schemas.microsoft.com/office/drawing/2014/main" val="3031980739"/>
                  </a:ext>
                </a:extLst>
              </a:tr>
              <a:tr h="370840">
                <a:tc>
                  <a:txBody>
                    <a:bodyPr/>
                    <a:lstStyle/>
                    <a:p>
                      <a:r>
                        <a:rPr lang="el-GR" sz="3200" dirty="0"/>
                        <a:t>Ο φούρναρης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Στον φούρνο</a:t>
                      </a:r>
                    </a:p>
                  </a:txBody>
                  <a:tcPr/>
                </a:tc>
                <a:extLst>
                  <a:ext uri="{0D108BD9-81ED-4DB2-BD59-A6C34878D82A}">
                    <a16:rowId xmlns:a16="http://schemas.microsoft.com/office/drawing/2014/main" val="3069484582"/>
                  </a:ext>
                </a:extLst>
              </a:tr>
              <a:tr h="370840">
                <a:tc>
                  <a:txBody>
                    <a:bodyPr/>
                    <a:lstStyle/>
                    <a:p>
                      <a:r>
                        <a:rPr lang="el-GR" sz="3200" dirty="0"/>
                        <a:t>Ο καθαριστής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σπίτι</a:t>
                      </a:r>
                    </a:p>
                  </a:txBody>
                  <a:tcPr/>
                </a:tc>
                <a:extLst>
                  <a:ext uri="{0D108BD9-81ED-4DB2-BD59-A6C34878D82A}">
                    <a16:rowId xmlns:a16="http://schemas.microsoft.com/office/drawing/2014/main" val="13930154"/>
                  </a:ext>
                </a:extLst>
              </a:tr>
            </a:tbl>
          </a:graphicData>
        </a:graphic>
      </p:graphicFrame>
    </p:spTree>
    <p:extLst>
      <p:ext uri="{BB962C8B-B14F-4D97-AF65-F5344CB8AC3E}">
        <p14:creationId xmlns:p14="http://schemas.microsoft.com/office/powerpoint/2010/main" val="391165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B2A8-CA25-7BFB-D79E-C64561BA550D}"/>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0E7B1F0-6CD9-CF60-699F-0AE05A51AA4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5E18E36-6654-8076-7056-A8BFB7BD49D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4</a:t>
            </a:r>
            <a:r>
              <a:rPr lang="el-GR" sz="4000" baseline="30000" dirty="0">
                <a:solidFill>
                  <a:srgbClr val="FF0000"/>
                </a:solidFill>
              </a:rPr>
              <a:t>ο</a:t>
            </a:r>
            <a:r>
              <a:rPr lang="el-GR" sz="4000" dirty="0">
                <a:solidFill>
                  <a:srgbClr val="FF0000"/>
                </a:solidFill>
              </a:rPr>
              <a:t> κείμενο</a:t>
            </a:r>
          </a:p>
          <a:p>
            <a:pPr algn="ctr"/>
            <a:endParaRPr lang="el-GR" sz="4000" dirty="0">
              <a:solidFill>
                <a:srgbClr val="FF0000"/>
              </a:solidFill>
            </a:endParaRPr>
          </a:p>
          <a:p>
            <a:pPr algn="ctr"/>
            <a:r>
              <a:rPr lang="el-GR" sz="2400" dirty="0">
                <a:solidFill>
                  <a:schemeClr val="tx1"/>
                </a:solidFill>
              </a:rPr>
              <a:t>Μη συνοπτικός μέλλοντας</a:t>
            </a:r>
            <a:endParaRPr lang="el-CY" sz="2400" dirty="0">
              <a:solidFill>
                <a:schemeClr val="tx1"/>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C6942816-BDB6-C10B-CDE1-1B0F39F24A7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84A10108-FA3E-2000-2E1E-590C2B343AEE}"/>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691662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6580610"/>
              </p:ext>
            </p:extLst>
          </p:nvPr>
        </p:nvGraphicFramePr>
        <p:xfrm>
          <a:off x="416957" y="125900"/>
          <a:ext cx="10389590" cy="5120640"/>
        </p:xfrm>
        <a:graphic>
          <a:graphicData uri="http://schemas.openxmlformats.org/drawingml/2006/table">
            <a:tbl>
              <a:tblPr firstRow="1" bandRow="1">
                <a:tableStyleId>{16D9F66E-5EB9-4882-86FB-DCBF35E3C3E4}</a:tableStyleId>
              </a:tblPr>
              <a:tblGrid>
                <a:gridCol w="3869110">
                  <a:extLst>
                    <a:ext uri="{9D8B030D-6E8A-4147-A177-3AD203B41FA5}">
                      <a16:colId xmlns:a16="http://schemas.microsoft.com/office/drawing/2014/main" val="4143493037"/>
                    </a:ext>
                  </a:extLst>
                </a:gridCol>
                <a:gridCol w="3779720">
                  <a:extLst>
                    <a:ext uri="{9D8B030D-6E8A-4147-A177-3AD203B41FA5}">
                      <a16:colId xmlns:a16="http://schemas.microsoft.com/office/drawing/2014/main" val="3868176889"/>
                    </a:ext>
                  </a:extLst>
                </a:gridCol>
                <a:gridCol w="2740760">
                  <a:extLst>
                    <a:ext uri="{9D8B030D-6E8A-4147-A177-3AD203B41FA5}">
                      <a16:colId xmlns:a16="http://schemas.microsoft.com/office/drawing/2014/main" val="1939287708"/>
                    </a:ext>
                  </a:extLst>
                </a:gridCol>
              </a:tblGrid>
              <a:tr h="370840">
                <a:tc>
                  <a:txBody>
                    <a:bodyPr/>
                    <a:lstStyle/>
                    <a:p>
                      <a:r>
                        <a:rPr lang="el-GR" sz="3200" dirty="0"/>
                        <a:t>Επάγγελμα</a:t>
                      </a:r>
                      <a:endParaRPr lang="en-US" sz="3200" dirty="0"/>
                    </a:p>
                  </a:txBody>
                  <a:tcPr/>
                </a:tc>
                <a:tc>
                  <a:txBody>
                    <a:bodyPr/>
                    <a:lstStyle/>
                    <a:p>
                      <a:r>
                        <a:rPr lang="el-GR" sz="3200" dirty="0"/>
                        <a:t>Πού  δουλεύει;</a:t>
                      </a:r>
                      <a:endParaRPr lang="en-US" sz="3200" dirty="0"/>
                    </a:p>
                  </a:txBody>
                  <a:tcPr/>
                </a:tc>
                <a:tc>
                  <a:txBody>
                    <a:bodyPr/>
                    <a:lstStyle/>
                    <a:p>
                      <a:r>
                        <a:rPr lang="el-GR" sz="3200" dirty="0"/>
                        <a:t>Τι κάνει; / Τι θα κάνει;</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 δάσκαλος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αρχιτέκτονας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γιατρός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φωτογράφος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νοσοκόμος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μάγειρας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ηθοποιός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bl>
          </a:graphicData>
        </a:graphic>
      </p:graphicFrame>
      <p:pic>
        <p:nvPicPr>
          <p:cNvPr id="1026" name="Picture 2" descr="Δάσκαλος που παρουσιάζει στα κινούμενα σχέδια παρουσίασης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09" y="5410200"/>
            <a:ext cx="2041360" cy="1133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ρχιτέκτονας γυναικών και ανδρών με τον αντίχειρα επάνω Διανυσματική  απεικόνιση - εικονογραφία από : 355158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0369" y="5469574"/>
            <a:ext cx="1448405" cy="1133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Γιατρός - κινούμενα σχέδια αγοριών Διανυσματική απεικόνιση - εικονογραφία  από childhood: 1000373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330" y="5410200"/>
            <a:ext cx="1764910" cy="1228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Κινούμενα σχέδια της νοσοκόμας που βοηθούν τον ασθενή παιδιών Διανυσματική  απεικόνιση - εικονογραφία από : 393477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473" y="5469574"/>
            <a:ext cx="1900052" cy="10286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tographer Cartoon with Camera Stock Illustration - Illustration of  vector, cartoon: 699400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186" y="5469574"/>
            <a:ext cx="1518846" cy="9351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μια γυναίκα σεφ με ένα κουτάλι στο χέρι, ΚΙΝΟΥΜΕΝΟ ΣΧΕΔΙΟ, Σεφ png | PNGEg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6486" y="5469574"/>
            <a:ext cx="1584325" cy="10905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ctor on Scene of the Theater, Playing a Role Hamlet. Concept World Theatre  Day Stock Vector - Illustration of cartoon, pondering: 664254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1068" y="5469574"/>
            <a:ext cx="1447761" cy="13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273653"/>
              </p:ext>
            </p:extLst>
          </p:nvPr>
        </p:nvGraphicFramePr>
        <p:xfrm>
          <a:off x="290286" y="377260"/>
          <a:ext cx="11618685" cy="6278880"/>
        </p:xfrm>
        <a:graphic>
          <a:graphicData uri="http://schemas.openxmlformats.org/drawingml/2006/table">
            <a:tbl>
              <a:tblPr firstRow="1" bandRow="1">
                <a:tableStyleId>{16D9F66E-5EB9-4882-86FB-DCBF35E3C3E4}</a:tableStyleId>
              </a:tblPr>
              <a:tblGrid>
                <a:gridCol w="3101873">
                  <a:extLst>
                    <a:ext uri="{9D8B030D-6E8A-4147-A177-3AD203B41FA5}">
                      <a16:colId xmlns:a16="http://schemas.microsoft.com/office/drawing/2014/main" val="4143493037"/>
                    </a:ext>
                  </a:extLst>
                </a:gridCol>
                <a:gridCol w="3338133">
                  <a:extLst>
                    <a:ext uri="{9D8B030D-6E8A-4147-A177-3AD203B41FA5}">
                      <a16:colId xmlns:a16="http://schemas.microsoft.com/office/drawing/2014/main" val="3868176889"/>
                    </a:ext>
                  </a:extLst>
                </a:gridCol>
                <a:gridCol w="5178679">
                  <a:extLst>
                    <a:ext uri="{9D8B030D-6E8A-4147-A177-3AD203B41FA5}">
                      <a16:colId xmlns:a16="http://schemas.microsoft.com/office/drawing/2014/main" val="1939287708"/>
                    </a:ext>
                  </a:extLst>
                </a:gridCol>
              </a:tblGrid>
              <a:tr h="370840">
                <a:tc>
                  <a:txBody>
                    <a:bodyPr/>
                    <a:lstStyle/>
                    <a:p>
                      <a:r>
                        <a:rPr lang="el-GR" sz="2800" dirty="0"/>
                        <a:t>Επάγγελμα</a:t>
                      </a:r>
                      <a:endParaRPr lang="en-US" sz="2800" dirty="0"/>
                    </a:p>
                  </a:txBody>
                  <a:tcPr/>
                </a:tc>
                <a:tc>
                  <a:txBody>
                    <a:bodyPr/>
                    <a:lstStyle/>
                    <a:p>
                      <a:r>
                        <a:rPr lang="el-GR" sz="2800" dirty="0"/>
                        <a:t>Πού  δουλεύει ;</a:t>
                      </a:r>
                      <a:endParaRPr lang="en-US" sz="2800" dirty="0"/>
                    </a:p>
                  </a:txBody>
                  <a:tcPr/>
                </a:tc>
                <a:tc>
                  <a:txBody>
                    <a:bodyPr/>
                    <a:lstStyle/>
                    <a:p>
                      <a:r>
                        <a:rPr lang="el-GR" sz="2800" dirty="0"/>
                        <a:t>Τι κάνει; / Τι θα κάνει;</a:t>
                      </a:r>
                      <a:endParaRPr lang="en-US" sz="2800" dirty="0"/>
                    </a:p>
                  </a:txBody>
                  <a:tcPr/>
                </a:tc>
                <a:extLst>
                  <a:ext uri="{0D108BD9-81ED-4DB2-BD59-A6C34878D82A}">
                    <a16:rowId xmlns:a16="http://schemas.microsoft.com/office/drawing/2014/main" val="525991573"/>
                  </a:ext>
                </a:extLst>
              </a:tr>
              <a:tr h="370840">
                <a:tc>
                  <a:txBody>
                    <a:bodyPr/>
                    <a:lstStyle/>
                    <a:p>
                      <a:r>
                        <a:rPr lang="el-GR" sz="2800" dirty="0"/>
                        <a:t>Ο δάσκαλος</a:t>
                      </a:r>
                      <a:endParaRPr lang="en-US" sz="2800" dirty="0"/>
                    </a:p>
                  </a:txBody>
                  <a:tcPr/>
                </a:tc>
                <a:tc>
                  <a:txBody>
                    <a:bodyPr/>
                    <a:lstStyle/>
                    <a:p>
                      <a:r>
                        <a:rPr lang="el-GR" sz="2800" dirty="0"/>
                        <a:t>Στο σχολείο</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Κάνει μάθημα / Θα κάνει μάθημα</a:t>
                      </a:r>
                      <a:endParaRPr lang="en-US" sz="2800" dirty="0"/>
                    </a:p>
                  </a:txBody>
                  <a:tcPr/>
                </a:tc>
                <a:extLst>
                  <a:ext uri="{0D108BD9-81ED-4DB2-BD59-A6C34878D82A}">
                    <a16:rowId xmlns:a16="http://schemas.microsoft.com/office/drawing/2014/main" val="3761142475"/>
                  </a:ext>
                </a:extLst>
              </a:tr>
              <a:tr h="370840">
                <a:tc>
                  <a:txBody>
                    <a:bodyPr/>
                    <a:lstStyle/>
                    <a:p>
                      <a:r>
                        <a:rPr lang="el-GR" sz="2800" dirty="0"/>
                        <a:t>Ο αρχιτέκτονας</a:t>
                      </a:r>
                      <a:endParaRPr lang="en-US" sz="2800" dirty="0"/>
                    </a:p>
                  </a:txBody>
                  <a:tcPr/>
                </a:tc>
                <a:tc>
                  <a:txBody>
                    <a:bodyPr/>
                    <a:lstStyle/>
                    <a:p>
                      <a:r>
                        <a:rPr lang="el-GR" sz="2800" dirty="0"/>
                        <a:t>Στην οικοδομή</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Σχεδιάζει σπίτια / Θα κάνει μάθημα</a:t>
                      </a:r>
                      <a:endParaRPr lang="en-US" sz="2800" dirty="0"/>
                    </a:p>
                  </a:txBody>
                  <a:tcPr/>
                </a:tc>
                <a:extLst>
                  <a:ext uri="{0D108BD9-81ED-4DB2-BD59-A6C34878D82A}">
                    <a16:rowId xmlns:a16="http://schemas.microsoft.com/office/drawing/2014/main" val="1402440218"/>
                  </a:ext>
                </a:extLst>
              </a:tr>
              <a:tr h="370840">
                <a:tc>
                  <a:txBody>
                    <a:bodyPr/>
                    <a:lstStyle/>
                    <a:p>
                      <a:r>
                        <a:rPr lang="el-GR" sz="2800" dirty="0"/>
                        <a:t>Ο γιατρός</a:t>
                      </a:r>
                      <a:endParaRPr lang="en-US" sz="2800" dirty="0"/>
                    </a:p>
                  </a:txBody>
                  <a:tcPr/>
                </a:tc>
                <a:tc>
                  <a:txBody>
                    <a:bodyPr/>
                    <a:lstStyle/>
                    <a:p>
                      <a:r>
                        <a:rPr lang="el-GR" sz="2800" dirty="0"/>
                        <a:t>Στο νοσοκομείο</a:t>
                      </a:r>
                      <a:endParaRPr lang="en-US" sz="2800" dirty="0"/>
                    </a:p>
                  </a:txBody>
                  <a:tcPr/>
                </a:tc>
                <a:tc>
                  <a:txBody>
                    <a:bodyPr/>
                    <a:lstStyle/>
                    <a:p>
                      <a:r>
                        <a:rPr lang="el-GR" sz="2800" dirty="0"/>
                        <a:t>Εξετάζει τους αρρώστους / Θα εξετάζει τους αρρώστους </a:t>
                      </a:r>
                      <a:endParaRPr lang="en-US" sz="2800" dirty="0"/>
                    </a:p>
                  </a:txBody>
                  <a:tcPr/>
                </a:tc>
                <a:extLst>
                  <a:ext uri="{0D108BD9-81ED-4DB2-BD59-A6C34878D82A}">
                    <a16:rowId xmlns:a16="http://schemas.microsoft.com/office/drawing/2014/main" val="2506524911"/>
                  </a:ext>
                </a:extLst>
              </a:tr>
              <a:tr h="370840">
                <a:tc>
                  <a:txBody>
                    <a:bodyPr/>
                    <a:lstStyle/>
                    <a:p>
                      <a:r>
                        <a:rPr lang="el-GR" sz="2800" dirty="0"/>
                        <a:t>Ο φωτογράφος</a:t>
                      </a:r>
                      <a:endParaRPr lang="en-US" sz="2800" dirty="0"/>
                    </a:p>
                  </a:txBody>
                  <a:tcPr/>
                </a:tc>
                <a:tc>
                  <a:txBody>
                    <a:bodyPr/>
                    <a:lstStyle/>
                    <a:p>
                      <a:r>
                        <a:rPr lang="el-GR" sz="2800" dirty="0"/>
                        <a:t>Στο  στούντιο</a:t>
                      </a:r>
                      <a:endParaRPr lang="en-US" sz="2800" dirty="0"/>
                    </a:p>
                  </a:txBody>
                  <a:tcPr/>
                </a:tc>
                <a:tc>
                  <a:txBody>
                    <a:bodyPr/>
                    <a:lstStyle/>
                    <a:p>
                      <a:r>
                        <a:rPr lang="el-GR" sz="2800" dirty="0"/>
                        <a:t>Φωτογραφίζει /Θα φωτογραφίζει</a:t>
                      </a:r>
                      <a:endParaRPr lang="en-US" sz="2800" dirty="0"/>
                    </a:p>
                  </a:txBody>
                  <a:tcPr/>
                </a:tc>
                <a:extLst>
                  <a:ext uri="{0D108BD9-81ED-4DB2-BD59-A6C34878D82A}">
                    <a16:rowId xmlns:a16="http://schemas.microsoft.com/office/drawing/2014/main" val="2308413139"/>
                  </a:ext>
                </a:extLst>
              </a:tr>
              <a:tr h="370840">
                <a:tc>
                  <a:txBody>
                    <a:bodyPr/>
                    <a:lstStyle/>
                    <a:p>
                      <a:r>
                        <a:rPr lang="el-GR" sz="2800" dirty="0"/>
                        <a:t>Ο νοσοκόμος</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Στο νοσοκομείο</a:t>
                      </a:r>
                      <a:endParaRPr lang="en-US" sz="2800" dirty="0"/>
                    </a:p>
                  </a:txBody>
                  <a:tcPr/>
                </a:tc>
                <a:tc>
                  <a:txBody>
                    <a:bodyPr/>
                    <a:lstStyle/>
                    <a:p>
                      <a:r>
                        <a:rPr lang="el-GR" sz="2800" dirty="0"/>
                        <a:t>Βοηθά τον</a:t>
                      </a:r>
                      <a:r>
                        <a:rPr lang="el-GR" sz="2800" baseline="0" dirty="0"/>
                        <a:t> γιατρό / Θα β</a:t>
                      </a:r>
                      <a:r>
                        <a:rPr lang="el-GR" sz="2800" dirty="0"/>
                        <a:t>οηθά τον</a:t>
                      </a:r>
                      <a:r>
                        <a:rPr lang="el-GR" sz="2800" baseline="0" dirty="0"/>
                        <a:t> γιατρό </a:t>
                      </a:r>
                      <a:endParaRPr lang="en-US" sz="2800" dirty="0"/>
                    </a:p>
                  </a:txBody>
                  <a:tcPr/>
                </a:tc>
                <a:extLst>
                  <a:ext uri="{0D108BD9-81ED-4DB2-BD59-A6C34878D82A}">
                    <a16:rowId xmlns:a16="http://schemas.microsoft.com/office/drawing/2014/main" val="574350757"/>
                  </a:ext>
                </a:extLst>
              </a:tr>
              <a:tr h="370840">
                <a:tc>
                  <a:txBody>
                    <a:bodyPr/>
                    <a:lstStyle/>
                    <a:p>
                      <a:r>
                        <a:rPr lang="el-GR" sz="2800" dirty="0"/>
                        <a:t>Ο μάγειρας</a:t>
                      </a:r>
                      <a:endParaRPr lang="en-US" sz="2800" dirty="0"/>
                    </a:p>
                  </a:txBody>
                  <a:tcPr/>
                </a:tc>
                <a:tc>
                  <a:txBody>
                    <a:bodyPr/>
                    <a:lstStyle/>
                    <a:p>
                      <a:r>
                        <a:rPr lang="el-GR" sz="2800" dirty="0"/>
                        <a:t>Στο εστιατόριο</a:t>
                      </a:r>
                      <a:endParaRPr lang="en-US" sz="2800" dirty="0"/>
                    </a:p>
                  </a:txBody>
                  <a:tcPr/>
                </a:tc>
                <a:tc>
                  <a:txBody>
                    <a:bodyPr/>
                    <a:lstStyle/>
                    <a:p>
                      <a:r>
                        <a:rPr lang="el-GR" sz="2800" dirty="0"/>
                        <a:t>Μαγειρεύει / Θα μαγειρεύει </a:t>
                      </a:r>
                      <a:endParaRPr lang="en-US" sz="2800" dirty="0"/>
                    </a:p>
                  </a:txBody>
                  <a:tcPr/>
                </a:tc>
                <a:extLst>
                  <a:ext uri="{0D108BD9-81ED-4DB2-BD59-A6C34878D82A}">
                    <a16:rowId xmlns:a16="http://schemas.microsoft.com/office/drawing/2014/main" val="3031980739"/>
                  </a:ext>
                </a:extLst>
              </a:tr>
              <a:tr h="370840">
                <a:tc>
                  <a:txBody>
                    <a:bodyPr/>
                    <a:lstStyle/>
                    <a:p>
                      <a:r>
                        <a:rPr lang="el-GR" sz="2800" dirty="0"/>
                        <a:t>Ο ηθοποιός</a:t>
                      </a:r>
                      <a:endParaRPr lang="en-US" sz="2800" dirty="0"/>
                    </a:p>
                  </a:txBody>
                  <a:tcPr/>
                </a:tc>
                <a:tc>
                  <a:txBody>
                    <a:bodyPr/>
                    <a:lstStyle/>
                    <a:p>
                      <a:r>
                        <a:rPr lang="el-GR" sz="2800" dirty="0"/>
                        <a:t>Στο θέατρο</a:t>
                      </a:r>
                      <a:endParaRPr lang="en-US" sz="2800" dirty="0"/>
                    </a:p>
                  </a:txBody>
                  <a:tcPr/>
                </a:tc>
                <a:tc>
                  <a:txBody>
                    <a:bodyPr/>
                    <a:lstStyle/>
                    <a:p>
                      <a:r>
                        <a:rPr lang="el-GR" sz="2800" dirty="0"/>
                        <a:t>Παίζει </a:t>
                      </a:r>
                      <a:r>
                        <a:rPr lang="el-GR" sz="2800" baseline="0" dirty="0"/>
                        <a:t> θέατρο / Θα παίζει θέατρο</a:t>
                      </a:r>
                      <a:endParaRPr lang="en-US" sz="2800" dirty="0"/>
                    </a:p>
                  </a:txBody>
                  <a:tcPr/>
                </a:tc>
                <a:extLst>
                  <a:ext uri="{0D108BD9-81ED-4DB2-BD59-A6C34878D82A}">
                    <a16:rowId xmlns:a16="http://schemas.microsoft.com/office/drawing/2014/main" val="3069484582"/>
                  </a:ext>
                </a:extLst>
              </a:tr>
            </a:tbl>
          </a:graphicData>
        </a:graphic>
      </p:graphicFrame>
    </p:spTree>
    <p:extLst>
      <p:ext uri="{BB962C8B-B14F-4D97-AF65-F5344CB8AC3E}">
        <p14:creationId xmlns:p14="http://schemas.microsoft.com/office/powerpoint/2010/main" val="298407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8E3E30AD-5860-D439-CA76-B660BD4D9B33}"/>
              </a:ext>
            </a:extLst>
          </p:cNvPr>
          <p:cNvGraphicFramePr/>
          <p:nvPr>
            <p:extLst>
              <p:ext uri="{D42A27DB-BD31-4B8C-83A1-F6EECF244321}">
                <p14:modId xmlns:p14="http://schemas.microsoft.com/office/powerpoint/2010/main" val="198822310"/>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Ορθογώνιο 4">
            <a:extLst>
              <a:ext uri="{FF2B5EF4-FFF2-40B4-BE49-F238E27FC236}">
                <a16:creationId xmlns:a16="http://schemas.microsoft.com/office/drawing/2014/main" id="{7F89BE46-BF9D-0E6C-7BFE-A4B5419BB726}"/>
              </a:ext>
            </a:extLst>
          </p:cNvPr>
          <p:cNvSpPr/>
          <p:nvPr/>
        </p:nvSpPr>
        <p:spPr>
          <a:xfrm>
            <a:off x="5377543" y="719666"/>
            <a:ext cx="2754086" cy="532191"/>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Αγόρια - Μαθητές</a:t>
            </a:r>
            <a:endParaRPr lang="el-CY" b="1" dirty="0"/>
          </a:p>
        </p:txBody>
      </p:sp>
      <p:sp>
        <p:nvSpPr>
          <p:cNvPr id="6" name="Ορθογώνιο: Στρογγύλεμα γωνιών 5">
            <a:extLst>
              <a:ext uri="{FF2B5EF4-FFF2-40B4-BE49-F238E27FC236}">
                <a16:creationId xmlns:a16="http://schemas.microsoft.com/office/drawing/2014/main" id="{EA20EC56-00A6-F589-32FD-7C8D1D9E818C}"/>
              </a:ext>
            </a:extLst>
          </p:cNvPr>
          <p:cNvSpPr/>
          <p:nvPr/>
        </p:nvSpPr>
        <p:spPr>
          <a:xfrm>
            <a:off x="4474029" y="5878286"/>
            <a:ext cx="4920342"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Έρευνα  στο Γυμνάσιο  Παλουριώτισσας στο τμήμα Α1 </a:t>
            </a:r>
          </a:p>
          <a:p>
            <a:pPr algn="ctr"/>
            <a:r>
              <a:rPr lang="el-GR" b="1" dirty="0">
                <a:solidFill>
                  <a:srgbClr val="FF0000"/>
                </a:solidFill>
              </a:rPr>
              <a:t>Σχολική Χρονιά  2024-2025</a:t>
            </a:r>
            <a:endParaRPr lang="el-CY" b="1" dirty="0">
              <a:solidFill>
                <a:srgbClr val="FF0000"/>
              </a:solidFill>
            </a:endParaRPr>
          </a:p>
        </p:txBody>
      </p:sp>
    </p:spTree>
    <p:extLst>
      <p:ext uri="{BB962C8B-B14F-4D97-AF65-F5344CB8AC3E}">
        <p14:creationId xmlns:p14="http://schemas.microsoft.com/office/powerpoint/2010/main" val="74196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FCC31-6363-FA7A-489F-88C7C4E9A74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4A93CE9-9344-F555-62C2-2C46EAEF2975}"/>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6EBABEEC-D710-D4A2-B775-4E53B7A47DEA}"/>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4400" b="1" dirty="0">
              <a:solidFill>
                <a:schemeClr val="tx1"/>
              </a:solidFill>
            </a:endParaRPr>
          </a:p>
          <a:p>
            <a:r>
              <a:rPr lang="el-GR" sz="4400" b="1" dirty="0">
                <a:solidFill>
                  <a:schemeClr val="tx1"/>
                </a:solidFill>
              </a:rPr>
              <a:t>3. Παραγωγή γραπτού λόγου</a:t>
            </a:r>
            <a:br>
              <a:rPr lang="el-GR" sz="3200" dirty="0">
                <a:solidFill>
                  <a:schemeClr val="tx1"/>
                </a:solidFill>
              </a:rPr>
            </a:br>
            <a:endParaRPr lang="el-CY" sz="3200" dirty="0">
              <a:solidFill>
                <a:schemeClr val="tx1"/>
              </a:solidFill>
            </a:endParaRPr>
          </a:p>
        </p:txBody>
      </p:sp>
    </p:spTree>
    <p:extLst>
      <p:ext uri="{BB962C8B-B14F-4D97-AF65-F5344CB8AC3E}">
        <p14:creationId xmlns:p14="http://schemas.microsoft.com/office/powerpoint/2010/main" val="491985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2877CBAB-FAD9-5850-79CE-99C35125AF9A}"/>
              </a:ext>
            </a:extLst>
          </p:cNvPr>
          <p:cNvSpPr/>
          <p:nvPr/>
        </p:nvSpPr>
        <p:spPr>
          <a:xfrm>
            <a:off x="2775858" y="140834"/>
            <a:ext cx="6749142" cy="13171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rgbClr val="FF0000"/>
                </a:solidFill>
              </a:rPr>
              <a:t>Εργασίες  των μαθητών / μαθητριών της τάξης  Α7 του Γυμνασίου Παλουριώτισσας  (2024-2025) </a:t>
            </a:r>
            <a:endParaRPr lang="el-CY" sz="2800" dirty="0">
              <a:solidFill>
                <a:srgbClr val="FF0000"/>
              </a:solidFill>
            </a:endParaRPr>
          </a:p>
        </p:txBody>
      </p:sp>
      <p:pic>
        <p:nvPicPr>
          <p:cNvPr id="5124" name="Picture 4" descr="Μαθητές στην τάξη. Παιδιά δημοτικού, μαθητές, χαμογελαστά αγόρια και  κορίτσια μελετούν στην τάξη του σχολείου, καρτούν διανυσματικ Διανυσματική  απεικόνιση - εικονογραφία από childhood: 124097588">
            <a:extLst>
              <a:ext uri="{FF2B5EF4-FFF2-40B4-BE49-F238E27FC236}">
                <a16:creationId xmlns:a16="http://schemas.microsoft.com/office/drawing/2014/main" id="{A5D2826A-A228-922B-E77C-66C318A61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24743"/>
            <a:ext cx="11430000" cy="469242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ομιλίας: Έλλειψη 2">
            <a:extLst>
              <a:ext uri="{FF2B5EF4-FFF2-40B4-BE49-F238E27FC236}">
                <a16:creationId xmlns:a16="http://schemas.microsoft.com/office/drawing/2014/main" id="{2716E173-BB21-445E-DDB9-0CD8C154BB7C}"/>
              </a:ext>
            </a:extLst>
          </p:cNvPr>
          <p:cNvSpPr/>
          <p:nvPr/>
        </p:nvSpPr>
        <p:spPr>
          <a:xfrm>
            <a:off x="9644743" y="152400"/>
            <a:ext cx="2623457" cy="187234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Μπορείς  κι  εσύ  να  φτιάξεις τη  δική σου  !!!</a:t>
            </a:r>
            <a:endParaRPr lang="el-CY" b="1" dirty="0"/>
          </a:p>
        </p:txBody>
      </p:sp>
    </p:spTree>
    <p:extLst>
      <p:ext uri="{BB962C8B-B14F-4D97-AF65-F5344CB8AC3E}">
        <p14:creationId xmlns:p14="http://schemas.microsoft.com/office/powerpoint/2010/main" val="3650696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2" y="386523"/>
            <a:ext cx="6096000" cy="5509200"/>
          </a:xfrm>
          <a:prstGeom prst="rect">
            <a:avLst/>
          </a:prstGeom>
          <a:ln>
            <a:solidFill>
              <a:schemeClr val="tx1"/>
            </a:solidFill>
          </a:ln>
        </p:spPr>
        <p:txBody>
          <a:bodyPr>
            <a:spAutoFit/>
          </a:bodyPr>
          <a:lstStyle/>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p:txBody>
      </p:sp>
      <p:pic>
        <p:nvPicPr>
          <p:cNvPr id="4" name="Picture 3"/>
          <p:cNvPicPr>
            <a:picLocks noChangeAspect="1"/>
          </p:cNvPicPr>
          <p:nvPr/>
        </p:nvPicPr>
        <p:blipFill>
          <a:blip r:embed="rId2"/>
          <a:stretch>
            <a:fillRect/>
          </a:stretch>
        </p:blipFill>
        <p:spPr>
          <a:xfrm>
            <a:off x="6905501" y="386523"/>
            <a:ext cx="4791694" cy="5509200"/>
          </a:xfrm>
          <a:prstGeom prst="rect">
            <a:avLst/>
          </a:prstGeom>
        </p:spPr>
      </p:pic>
    </p:spTree>
    <p:extLst>
      <p:ext uri="{BB962C8B-B14F-4D97-AF65-F5344CB8AC3E}">
        <p14:creationId xmlns:p14="http://schemas.microsoft.com/office/powerpoint/2010/main" val="170762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D8821-7BFC-8915-52FE-84C0D1D973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FACB2B-11BB-4809-FEA8-F343FD35B649}"/>
              </a:ext>
            </a:extLst>
          </p:cNvPr>
          <p:cNvSpPr/>
          <p:nvPr/>
        </p:nvSpPr>
        <p:spPr>
          <a:xfrm>
            <a:off x="174171" y="386523"/>
            <a:ext cx="7315199" cy="5509200"/>
          </a:xfrm>
          <a:prstGeom prst="rect">
            <a:avLst/>
          </a:prstGeom>
          <a:ln>
            <a:solidFill>
              <a:schemeClr val="tx1"/>
            </a:solidFill>
          </a:ln>
        </p:spPr>
        <p:txBody>
          <a:bodyPr wrap="square">
            <a:spAutoFit/>
          </a:bodyPr>
          <a:lstStyle/>
          <a:p>
            <a:r>
              <a:rPr lang="en-US" sz="4400" dirty="0" err="1"/>
              <a:t>Είν</a:t>
            </a:r>
            <a:r>
              <a:rPr lang="en-US" sz="4400" dirty="0"/>
              <a:t>αι μαγείρισσα.</a:t>
            </a:r>
            <a:r>
              <a:rPr lang="el-GR" sz="4400" dirty="0"/>
              <a:t>Μαγειρεύει.</a:t>
            </a:r>
            <a:endParaRPr lang="en-US" sz="4400" dirty="0"/>
          </a:p>
          <a:p>
            <a:r>
              <a:rPr lang="en-US" sz="4400" dirty="0" err="1"/>
              <a:t>Δουλεύει</a:t>
            </a:r>
            <a:r>
              <a:rPr lang="en-US" sz="4400" dirty="0"/>
              <a:t>  </a:t>
            </a:r>
            <a:r>
              <a:rPr lang="en-US" sz="4400" dirty="0" err="1"/>
              <a:t>στην</a:t>
            </a:r>
            <a:r>
              <a:rPr lang="en-US" sz="4400" dirty="0"/>
              <a:t>  </a:t>
            </a:r>
            <a:r>
              <a:rPr lang="en-US" sz="4400" dirty="0" err="1"/>
              <a:t>κουζίν</a:t>
            </a:r>
            <a:r>
              <a:rPr lang="en-US" sz="4400" dirty="0"/>
              <a:t>α</a:t>
            </a:r>
            <a:r>
              <a:rPr lang="el-GR" sz="4400" dirty="0"/>
              <a:t>.</a:t>
            </a:r>
            <a:r>
              <a:rPr lang="en-US" sz="4400" dirty="0"/>
              <a:t>  </a:t>
            </a:r>
            <a:r>
              <a:rPr lang="el-GR" sz="4400" dirty="0"/>
              <a:t>Δουλεύει </a:t>
            </a:r>
            <a:r>
              <a:rPr lang="en-US" sz="4400" dirty="0" err="1"/>
              <a:t>σε</a:t>
            </a:r>
            <a:r>
              <a:rPr lang="en-US" sz="4400" dirty="0"/>
              <a:t>  </a:t>
            </a:r>
            <a:r>
              <a:rPr lang="en-US" sz="4400" dirty="0" err="1"/>
              <a:t>εστι</a:t>
            </a:r>
            <a:r>
              <a:rPr lang="en-US" sz="4400" dirty="0"/>
              <a:t>ατόρι</a:t>
            </a:r>
            <a:r>
              <a:rPr lang="el-GR" sz="4400" dirty="0"/>
              <a:t>α</a:t>
            </a:r>
            <a:r>
              <a:rPr lang="en-US" sz="4400" dirty="0"/>
              <a:t>, ταβ</a:t>
            </a:r>
            <a:r>
              <a:rPr lang="en-US" sz="4400" dirty="0" err="1"/>
              <a:t>έρν</a:t>
            </a:r>
            <a:r>
              <a:rPr lang="el-GR" sz="4400" dirty="0" err="1"/>
              <a:t>ες</a:t>
            </a:r>
            <a:r>
              <a:rPr lang="en-US" sz="4400" dirty="0"/>
              <a:t> ή  </a:t>
            </a:r>
            <a:r>
              <a:rPr lang="en-US" sz="4400" dirty="0" err="1"/>
              <a:t>ξενοδοχεί</a:t>
            </a:r>
            <a:r>
              <a:rPr lang="el-GR" sz="4400" dirty="0"/>
              <a:t>α</a:t>
            </a:r>
            <a:r>
              <a:rPr lang="en-US" sz="4400" dirty="0"/>
              <a:t>.</a:t>
            </a:r>
          </a:p>
          <a:p>
            <a:r>
              <a:rPr lang="en-US" sz="4400" dirty="0" err="1"/>
              <a:t>Δουλεύει</a:t>
            </a:r>
            <a:r>
              <a:rPr lang="en-US" sz="4400" dirty="0"/>
              <a:t>  π</a:t>
            </a:r>
            <a:r>
              <a:rPr lang="en-US" sz="4400" dirty="0" err="1"/>
              <a:t>ολλές</a:t>
            </a:r>
            <a:r>
              <a:rPr lang="en-US" sz="4400" dirty="0"/>
              <a:t>  </a:t>
            </a:r>
            <a:r>
              <a:rPr lang="en-US" sz="4400" dirty="0" err="1"/>
              <a:t>ώρες</a:t>
            </a:r>
            <a:r>
              <a:rPr lang="en-US" sz="4400" dirty="0"/>
              <a:t>  </a:t>
            </a:r>
            <a:r>
              <a:rPr lang="en-US" sz="4400" dirty="0" err="1"/>
              <a:t>κάθε</a:t>
            </a:r>
            <a:r>
              <a:rPr lang="en-US" sz="4400" dirty="0"/>
              <a:t>  </a:t>
            </a:r>
            <a:r>
              <a:rPr lang="en-US" sz="4400" dirty="0" err="1"/>
              <a:t>μέρ</a:t>
            </a:r>
            <a:r>
              <a:rPr lang="en-US" sz="4400" dirty="0"/>
              <a:t>α.</a:t>
            </a:r>
          </a:p>
          <a:p>
            <a:r>
              <a:rPr lang="en-US" sz="4400" dirty="0"/>
              <a:t>Η </a:t>
            </a:r>
            <a:r>
              <a:rPr lang="en-US" sz="4400" dirty="0" err="1"/>
              <a:t>δουλεί</a:t>
            </a:r>
            <a:r>
              <a:rPr lang="en-US" sz="4400" dirty="0"/>
              <a:t>α της  είναι  δύσκολ</a:t>
            </a:r>
            <a:r>
              <a:rPr lang="el-GR" sz="4400" dirty="0"/>
              <a:t>η</a:t>
            </a:r>
            <a:r>
              <a:rPr lang="en-US" sz="4400" dirty="0"/>
              <a:t>.</a:t>
            </a:r>
          </a:p>
        </p:txBody>
      </p:sp>
      <p:pic>
        <p:nvPicPr>
          <p:cNvPr id="4" name="Picture 3">
            <a:extLst>
              <a:ext uri="{FF2B5EF4-FFF2-40B4-BE49-F238E27FC236}">
                <a16:creationId xmlns:a16="http://schemas.microsoft.com/office/drawing/2014/main" id="{DE331F44-9CA4-FF78-6F48-B6A4354D5607}"/>
              </a:ext>
            </a:extLst>
          </p:cNvPr>
          <p:cNvPicPr>
            <a:picLocks noChangeAspect="1"/>
          </p:cNvPicPr>
          <p:nvPr/>
        </p:nvPicPr>
        <p:blipFill>
          <a:blip r:embed="rId2"/>
          <a:stretch>
            <a:fillRect/>
          </a:stretch>
        </p:blipFill>
        <p:spPr>
          <a:xfrm>
            <a:off x="7677143" y="854609"/>
            <a:ext cx="4085365" cy="4697106"/>
          </a:xfrm>
          <a:prstGeom prst="rect">
            <a:avLst/>
          </a:prstGeom>
        </p:spPr>
      </p:pic>
    </p:spTree>
    <p:extLst>
      <p:ext uri="{BB962C8B-B14F-4D97-AF65-F5344CB8AC3E}">
        <p14:creationId xmlns:p14="http://schemas.microsoft.com/office/powerpoint/2010/main" val="2233780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Νοσοκόμα-δολοφόνος πόζαρε δίπλα από πτώμα και πόσταρε την φωτογραφία  [εικόνα] - FNews | F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9" y="311233"/>
            <a:ext cx="4167043"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45777" y="916875"/>
            <a:ext cx="5676405" cy="4247317"/>
          </a:xfrm>
          <a:prstGeom prst="rect">
            <a:avLst/>
          </a:prstGeom>
          <a:noFill/>
          <a:ln>
            <a:solidFill>
              <a:schemeClr val="tx1"/>
            </a:solidFill>
          </a:ln>
        </p:spPr>
        <p:txBody>
          <a:bodyPr wrap="square" rtlCol="0">
            <a:spAutoFit/>
          </a:bodyPr>
          <a:lstStyle/>
          <a:p>
            <a:endParaRPr lang="el-GR" sz="5400" dirty="0"/>
          </a:p>
          <a:p>
            <a:endParaRPr lang="el-GR" sz="5400" dirty="0"/>
          </a:p>
          <a:p>
            <a:endParaRPr lang="el-GR" sz="5400" dirty="0"/>
          </a:p>
          <a:p>
            <a:endParaRPr lang="el-GR" sz="5400" dirty="0"/>
          </a:p>
          <a:p>
            <a:endParaRPr lang="en-US" sz="5400" dirty="0"/>
          </a:p>
        </p:txBody>
      </p:sp>
    </p:spTree>
    <p:extLst>
      <p:ext uri="{BB962C8B-B14F-4D97-AF65-F5344CB8AC3E}">
        <p14:creationId xmlns:p14="http://schemas.microsoft.com/office/powerpoint/2010/main" val="2291024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063B-837E-7B07-826A-828E4A390264}"/>
            </a:ext>
          </a:extLst>
        </p:cNvPr>
        <p:cNvGrpSpPr/>
        <p:nvPr/>
      </p:nvGrpSpPr>
      <p:grpSpPr>
        <a:xfrm>
          <a:off x="0" y="0"/>
          <a:ext cx="0" cy="0"/>
          <a:chOff x="0" y="0"/>
          <a:chExt cx="0" cy="0"/>
        </a:xfrm>
      </p:grpSpPr>
      <p:pic>
        <p:nvPicPr>
          <p:cNvPr id="1026" name="Picture 2" descr="Νοσοκόμα-δολοφόνος πόζαρε δίπλα από πτώμα και πόσταρε την φωτογραφία  [εικόνα] - FNews | FNews">
            <a:extLst>
              <a:ext uri="{FF2B5EF4-FFF2-40B4-BE49-F238E27FC236}">
                <a16:creationId xmlns:a16="http://schemas.microsoft.com/office/drawing/2014/main" id="{C6B3BA00-BAC8-80AB-11D1-EEFA71BC9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9" y="311233"/>
            <a:ext cx="4167043"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8B7D31-6D34-360C-A63A-D943B3EC4C69}"/>
              </a:ext>
            </a:extLst>
          </p:cNvPr>
          <p:cNvSpPr txBox="1"/>
          <p:nvPr/>
        </p:nvSpPr>
        <p:spPr>
          <a:xfrm>
            <a:off x="5545777" y="916875"/>
            <a:ext cx="5676405" cy="5078313"/>
          </a:xfrm>
          <a:prstGeom prst="rect">
            <a:avLst/>
          </a:prstGeom>
          <a:noFill/>
          <a:ln>
            <a:solidFill>
              <a:schemeClr val="tx1"/>
            </a:solidFill>
          </a:ln>
        </p:spPr>
        <p:txBody>
          <a:bodyPr wrap="square" rtlCol="0">
            <a:spAutoFit/>
          </a:bodyPr>
          <a:lstStyle/>
          <a:p>
            <a:r>
              <a:rPr lang="el-GR" sz="5400" dirty="0"/>
              <a:t>Είναι  νοσοκόμα. </a:t>
            </a:r>
          </a:p>
          <a:p>
            <a:r>
              <a:rPr lang="el-GR" sz="5400" dirty="0"/>
              <a:t>Δουλεύει  στο  νοσοκομείο.</a:t>
            </a:r>
          </a:p>
          <a:p>
            <a:r>
              <a:rPr lang="el-GR" sz="5400" dirty="0"/>
              <a:t>Η δουλεία της είναι πολύ δύσκολη.</a:t>
            </a:r>
            <a:endParaRPr lang="en-US" sz="5400" dirty="0"/>
          </a:p>
        </p:txBody>
      </p:sp>
    </p:spTree>
    <p:extLst>
      <p:ext uri="{BB962C8B-B14F-4D97-AF65-F5344CB8AC3E}">
        <p14:creationId xmlns:p14="http://schemas.microsoft.com/office/powerpoint/2010/main" val="1989486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Σερβιτόρος με έναν δίσκο διανυσματική απεικόνιση. εικονογραφία από -  382229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76894"/>
            <a:ext cx="5095875" cy="3780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64530" y="308759"/>
            <a:ext cx="5438898" cy="58901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6600" dirty="0"/>
          </a:p>
        </p:txBody>
      </p:sp>
    </p:spTree>
    <p:extLst>
      <p:ext uri="{BB962C8B-B14F-4D97-AF65-F5344CB8AC3E}">
        <p14:creationId xmlns:p14="http://schemas.microsoft.com/office/powerpoint/2010/main" val="39899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F425F-FCFD-D94A-1580-AB56FE1D8E1D}"/>
            </a:ext>
          </a:extLst>
        </p:cNvPr>
        <p:cNvGrpSpPr/>
        <p:nvPr/>
      </p:nvGrpSpPr>
      <p:grpSpPr>
        <a:xfrm>
          <a:off x="0" y="0"/>
          <a:ext cx="0" cy="0"/>
          <a:chOff x="0" y="0"/>
          <a:chExt cx="0" cy="0"/>
        </a:xfrm>
      </p:grpSpPr>
      <p:pic>
        <p:nvPicPr>
          <p:cNvPr id="2050" name="Picture 2" descr="Σερβιτόρος με έναν δίσκο διανυσματική απεικόνιση. εικονογραφία από -  38222911">
            <a:extLst>
              <a:ext uri="{FF2B5EF4-FFF2-40B4-BE49-F238E27FC236}">
                <a16:creationId xmlns:a16="http://schemas.microsoft.com/office/drawing/2014/main" id="{C5127681-4D10-E1E3-130E-0D5F353B5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76894"/>
            <a:ext cx="5095875" cy="3780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760AE6-B99B-6A9A-768B-898B736EC424}"/>
              </a:ext>
            </a:extLst>
          </p:cNvPr>
          <p:cNvSpPr/>
          <p:nvPr/>
        </p:nvSpPr>
        <p:spPr>
          <a:xfrm>
            <a:off x="5664530" y="308759"/>
            <a:ext cx="5438898" cy="58901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Είναι  σερβιτόρος. Σερβίρει.  Δουλεύει στο εστιατόριο. Η δουλεία  του  είναι κουραστική</a:t>
            </a:r>
            <a:r>
              <a:rPr lang="el-GR" sz="6600" dirty="0"/>
              <a:t>.</a:t>
            </a:r>
            <a:endParaRPr lang="en-US" sz="6600" dirty="0"/>
          </a:p>
        </p:txBody>
      </p:sp>
    </p:spTree>
    <p:extLst>
      <p:ext uri="{BB962C8B-B14F-4D97-AF65-F5344CB8AC3E}">
        <p14:creationId xmlns:p14="http://schemas.microsoft.com/office/powerpoint/2010/main" val="3373954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Ταξιτζής διανυσματική απεικόνιση. εικονογραφία από - 38016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4916386" cy="6638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40779" y="1580215"/>
            <a:ext cx="5450774" cy="4154984"/>
          </a:xfrm>
          <a:prstGeom prst="rect">
            <a:avLst/>
          </a:prstGeom>
          <a:noFill/>
          <a:ln>
            <a:solidFill>
              <a:schemeClr val="tx1"/>
            </a:solidFill>
          </a:ln>
        </p:spPr>
        <p:txBody>
          <a:bodyPr wrap="square" rtlCol="0">
            <a:spAutoFit/>
          </a:bodyPr>
          <a:lstStyle/>
          <a:p>
            <a:endParaRPr lang="el-GR" sz="4400" dirty="0"/>
          </a:p>
          <a:p>
            <a:endParaRPr lang="el-GR" sz="4400" dirty="0"/>
          </a:p>
          <a:p>
            <a:endParaRPr lang="el-GR" sz="4400" dirty="0"/>
          </a:p>
          <a:p>
            <a:endParaRPr lang="el-GR" sz="4400" dirty="0"/>
          </a:p>
          <a:p>
            <a:endParaRPr lang="el-GR" sz="4400" dirty="0"/>
          </a:p>
          <a:p>
            <a:endParaRPr lang="en-US" sz="4400" dirty="0"/>
          </a:p>
        </p:txBody>
      </p:sp>
    </p:spTree>
    <p:extLst>
      <p:ext uri="{BB962C8B-B14F-4D97-AF65-F5344CB8AC3E}">
        <p14:creationId xmlns:p14="http://schemas.microsoft.com/office/powerpoint/2010/main" val="220775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CD28-70F3-FC77-B46B-1E7244216219}"/>
            </a:ext>
          </a:extLst>
        </p:cNvPr>
        <p:cNvGrpSpPr/>
        <p:nvPr/>
      </p:nvGrpSpPr>
      <p:grpSpPr>
        <a:xfrm>
          <a:off x="0" y="0"/>
          <a:ext cx="0" cy="0"/>
          <a:chOff x="0" y="0"/>
          <a:chExt cx="0" cy="0"/>
        </a:xfrm>
      </p:grpSpPr>
      <p:pic>
        <p:nvPicPr>
          <p:cNvPr id="3074" name="Picture 2" descr="Ταξιτζής διανυσματική απεικόνιση. εικονογραφία από - 38016444">
            <a:extLst>
              <a:ext uri="{FF2B5EF4-FFF2-40B4-BE49-F238E27FC236}">
                <a16:creationId xmlns:a16="http://schemas.microsoft.com/office/drawing/2014/main" id="{A20ABA8F-73A9-C88A-1C08-F2967D54C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4916386" cy="6638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366518-7FF8-B4A8-971E-9D93445A1EC3}"/>
              </a:ext>
            </a:extLst>
          </p:cNvPr>
          <p:cNvSpPr txBox="1"/>
          <p:nvPr/>
        </p:nvSpPr>
        <p:spPr>
          <a:xfrm>
            <a:off x="5640779" y="1580215"/>
            <a:ext cx="5450774" cy="3477875"/>
          </a:xfrm>
          <a:prstGeom prst="rect">
            <a:avLst/>
          </a:prstGeom>
          <a:noFill/>
          <a:ln>
            <a:solidFill>
              <a:schemeClr val="tx1"/>
            </a:solidFill>
          </a:ln>
        </p:spPr>
        <p:txBody>
          <a:bodyPr wrap="square" rtlCol="0">
            <a:spAutoFit/>
          </a:bodyPr>
          <a:lstStyle/>
          <a:p>
            <a:r>
              <a:rPr lang="el-GR" sz="4400" dirty="0"/>
              <a:t>Είναι  οδηγός.</a:t>
            </a:r>
          </a:p>
          <a:p>
            <a:r>
              <a:rPr lang="el-GR" sz="4400" dirty="0"/>
              <a:t>Οδηγά πολλές  ώρες  κάθε μέρα. Η δουλειά του  είναι δύσκολη.</a:t>
            </a:r>
          </a:p>
          <a:p>
            <a:endParaRPr lang="en-US" sz="4400" dirty="0"/>
          </a:p>
        </p:txBody>
      </p:sp>
    </p:spTree>
    <p:extLst>
      <p:ext uri="{BB962C8B-B14F-4D97-AF65-F5344CB8AC3E}">
        <p14:creationId xmlns:p14="http://schemas.microsoft.com/office/powerpoint/2010/main" val="253474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0930364B-6174-2C66-A538-4CF475740E0A}"/>
              </a:ext>
            </a:extLst>
          </p:cNvPr>
          <p:cNvGraphicFramePr/>
          <p:nvPr>
            <p:extLst>
              <p:ext uri="{D42A27DB-BD31-4B8C-83A1-F6EECF244321}">
                <p14:modId xmlns:p14="http://schemas.microsoft.com/office/powerpoint/2010/main" val="3143553615"/>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Ορθογώνιο 4">
            <a:extLst>
              <a:ext uri="{FF2B5EF4-FFF2-40B4-BE49-F238E27FC236}">
                <a16:creationId xmlns:a16="http://schemas.microsoft.com/office/drawing/2014/main" id="{0439BBD7-6027-8742-7878-A17251BF4491}"/>
              </a:ext>
            </a:extLst>
          </p:cNvPr>
          <p:cNvSpPr/>
          <p:nvPr/>
        </p:nvSpPr>
        <p:spPr>
          <a:xfrm>
            <a:off x="5377542" y="719666"/>
            <a:ext cx="3004457" cy="390677"/>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Κορίτσια-Μαθήτριες</a:t>
            </a:r>
            <a:endParaRPr lang="el-CY" b="1" dirty="0"/>
          </a:p>
        </p:txBody>
      </p:sp>
      <p:sp>
        <p:nvSpPr>
          <p:cNvPr id="6" name="Ορθογώνιο: Στρογγύλεμα γωνιών 5">
            <a:extLst>
              <a:ext uri="{FF2B5EF4-FFF2-40B4-BE49-F238E27FC236}">
                <a16:creationId xmlns:a16="http://schemas.microsoft.com/office/drawing/2014/main" id="{7C62F538-B5B3-300F-27FC-2A3B5A9864E4}"/>
              </a:ext>
            </a:extLst>
          </p:cNvPr>
          <p:cNvSpPr/>
          <p:nvPr/>
        </p:nvSpPr>
        <p:spPr>
          <a:xfrm>
            <a:off x="4474029" y="5878286"/>
            <a:ext cx="4920342"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Έρευνα  στο Γυμνάσιο  Παλουριώτισσας στο τμήμα Α1 </a:t>
            </a:r>
          </a:p>
          <a:p>
            <a:pPr algn="ctr"/>
            <a:r>
              <a:rPr lang="el-GR" b="1" dirty="0">
                <a:solidFill>
                  <a:srgbClr val="FF0000"/>
                </a:solidFill>
              </a:rPr>
              <a:t>Σχολική Χρονιά  2024-2025</a:t>
            </a:r>
            <a:endParaRPr lang="el-CY" b="1" dirty="0">
              <a:solidFill>
                <a:srgbClr val="FF0000"/>
              </a:solidFill>
            </a:endParaRPr>
          </a:p>
        </p:txBody>
      </p:sp>
    </p:spTree>
    <p:extLst>
      <p:ext uri="{BB962C8B-B14F-4D97-AF65-F5344CB8AC3E}">
        <p14:creationId xmlns:p14="http://schemas.microsoft.com/office/powerpoint/2010/main" val="4169254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Ξυλουργός Ξύλο Είδε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3" y="173697"/>
            <a:ext cx="5200196"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42660" y="502247"/>
            <a:ext cx="5807034"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294959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62122-4983-BF0C-E056-9E5BC9699F8C}"/>
            </a:ext>
          </a:extLst>
        </p:cNvPr>
        <p:cNvGrpSpPr/>
        <p:nvPr/>
      </p:nvGrpSpPr>
      <p:grpSpPr>
        <a:xfrm>
          <a:off x="0" y="0"/>
          <a:ext cx="0" cy="0"/>
          <a:chOff x="0" y="0"/>
          <a:chExt cx="0" cy="0"/>
        </a:xfrm>
      </p:grpSpPr>
      <p:pic>
        <p:nvPicPr>
          <p:cNvPr id="4098" name="Picture 2" descr="Ξυλουργός Ξύλο Είδε - Δωρεάν εικόνα στο Pixabay">
            <a:extLst>
              <a:ext uri="{FF2B5EF4-FFF2-40B4-BE49-F238E27FC236}">
                <a16:creationId xmlns:a16="http://schemas.microsoft.com/office/drawing/2014/main" id="{3F2B6C1D-5B69-5F4E-742F-66EEAAE78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3" y="173697"/>
            <a:ext cx="5200196"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79B772-E7DB-8BB5-58EE-24A7CABA66EF}"/>
              </a:ext>
            </a:extLst>
          </p:cNvPr>
          <p:cNvSpPr txBox="1"/>
          <p:nvPr/>
        </p:nvSpPr>
        <p:spPr>
          <a:xfrm>
            <a:off x="5842660" y="502247"/>
            <a:ext cx="5807034"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ξυλουργός.</a:t>
            </a:r>
          </a:p>
          <a:p>
            <a:r>
              <a:rPr lang="el-GR" sz="4800" dirty="0"/>
              <a:t>Φτιάχνει  καρέκλες,  κρεβάτια και ντουλάπες. Είναι μια δουλειά ευχάριστη και δημιουργική. </a:t>
            </a:r>
            <a:endParaRPr lang="en-US" sz="4800" dirty="0"/>
          </a:p>
        </p:txBody>
      </p:sp>
    </p:spTree>
    <p:extLst>
      <p:ext uri="{BB962C8B-B14F-4D97-AF65-F5344CB8AC3E}">
        <p14:creationId xmlns:p14="http://schemas.microsoft.com/office/powerpoint/2010/main" val="1220401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Η μέθοδος του υδραυλικο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38" y="138525"/>
            <a:ext cx="4286250" cy="22365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υδραυλικός ποντικιών διανυσματική απεικόνιση. εικονογραφία από - 2013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60" y="2980707"/>
            <a:ext cx="6054148" cy="3463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2660" y="502247"/>
            <a:ext cx="580703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924721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382C-338D-EDB5-44E9-9C82582E87EE}"/>
            </a:ext>
          </a:extLst>
        </p:cNvPr>
        <p:cNvGrpSpPr/>
        <p:nvPr/>
      </p:nvGrpSpPr>
      <p:grpSpPr>
        <a:xfrm>
          <a:off x="0" y="0"/>
          <a:ext cx="0" cy="0"/>
          <a:chOff x="0" y="0"/>
          <a:chExt cx="0" cy="0"/>
        </a:xfrm>
      </p:grpSpPr>
      <p:pic>
        <p:nvPicPr>
          <p:cNvPr id="5122" name="Picture 2" descr="Η μέθοδος του υδραυλικού">
            <a:extLst>
              <a:ext uri="{FF2B5EF4-FFF2-40B4-BE49-F238E27FC236}">
                <a16:creationId xmlns:a16="http://schemas.microsoft.com/office/drawing/2014/main" id="{9676283A-9459-E0AB-BAE2-EC9154497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38" y="138525"/>
            <a:ext cx="4286250" cy="22365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υδραυλικός ποντικιών διανυσματική απεικόνιση. εικονογραφία από - 2013513">
            <a:extLst>
              <a:ext uri="{FF2B5EF4-FFF2-40B4-BE49-F238E27FC236}">
                <a16:creationId xmlns:a16="http://schemas.microsoft.com/office/drawing/2014/main" id="{010FE664-F336-C2A2-9D9D-CCAF4491E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60" y="2980707"/>
            <a:ext cx="6054148" cy="3463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B8948F-CDDF-325E-306F-F506340F8EA3}"/>
              </a:ext>
            </a:extLst>
          </p:cNvPr>
          <p:cNvSpPr txBox="1"/>
          <p:nvPr/>
        </p:nvSpPr>
        <p:spPr>
          <a:xfrm>
            <a:off x="7027469" y="502247"/>
            <a:ext cx="4454237"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υδραυλικός.  Διορθώνει  βρύσες.  </a:t>
            </a:r>
            <a:endParaRPr lang="en-US" sz="4800" dirty="0"/>
          </a:p>
        </p:txBody>
      </p:sp>
    </p:spTree>
    <p:extLst>
      <p:ext uri="{BB962C8B-B14F-4D97-AF65-F5344CB8AC3E}">
        <p14:creationId xmlns:p14="http://schemas.microsoft.com/office/powerpoint/2010/main" val="1569625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Μαθητευόμενος γιατρός - metaixmio.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9" y="154379"/>
            <a:ext cx="5354575" cy="5985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4076445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61DE-323E-27AB-8EFF-119708B65787}"/>
            </a:ext>
          </a:extLst>
        </p:cNvPr>
        <p:cNvGrpSpPr/>
        <p:nvPr/>
      </p:nvGrpSpPr>
      <p:grpSpPr>
        <a:xfrm>
          <a:off x="0" y="0"/>
          <a:ext cx="0" cy="0"/>
          <a:chOff x="0" y="0"/>
          <a:chExt cx="0" cy="0"/>
        </a:xfrm>
      </p:grpSpPr>
      <p:pic>
        <p:nvPicPr>
          <p:cNvPr id="6146" name="Picture 2" descr="Μαθητευόμενος γιατρός - metaixmio.gr">
            <a:extLst>
              <a:ext uri="{FF2B5EF4-FFF2-40B4-BE49-F238E27FC236}">
                <a16:creationId xmlns:a16="http://schemas.microsoft.com/office/drawing/2014/main" id="{51C7B2F8-ED4E-45C4-B40D-0348BB05C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9" y="154379"/>
            <a:ext cx="5354575" cy="5985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D967EE-F6D3-D193-4B10-A5C7B4551262}"/>
              </a:ext>
            </a:extLst>
          </p:cNvPr>
          <p:cNvSpPr txBox="1"/>
          <p:nvPr/>
        </p:nvSpPr>
        <p:spPr>
          <a:xfrm>
            <a:off x="5842660" y="502247"/>
            <a:ext cx="580703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γιατρός.</a:t>
            </a:r>
          </a:p>
          <a:p>
            <a:r>
              <a:rPr lang="el-GR" sz="4800" dirty="0"/>
              <a:t>Δουλεύει στο νοσοκομείο. </a:t>
            </a:r>
            <a:endParaRPr lang="en-US" sz="4800" dirty="0"/>
          </a:p>
        </p:txBody>
      </p:sp>
    </p:spTree>
    <p:extLst>
      <p:ext uri="{BB962C8B-B14F-4D97-AF65-F5344CB8AC3E}">
        <p14:creationId xmlns:p14="http://schemas.microsoft.com/office/powerpoint/2010/main" val="878549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Το ανέκδοτο της εβδομάδας: Ο γυναικολόγος μηχανικός αυτοκινήτων!"/>
          <p:cNvPicPr>
            <a:picLocks noChangeAspect="1" noChangeArrowheads="1"/>
          </p:cNvPicPr>
          <p:nvPr/>
        </p:nvPicPr>
        <p:blipFill rotWithShape="1">
          <a:blip r:embed="rId2">
            <a:extLst>
              <a:ext uri="{28A0092B-C50C-407E-A947-70E740481C1C}">
                <a14:useLocalDpi xmlns:a14="http://schemas.microsoft.com/office/drawing/2010/main" val="0"/>
              </a:ext>
            </a:extLst>
          </a:blip>
          <a:srcRect l="26916"/>
          <a:stretch/>
        </p:blipFill>
        <p:spPr bwMode="auto">
          <a:xfrm>
            <a:off x="1104405" y="502247"/>
            <a:ext cx="4156364" cy="4962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2660" y="502247"/>
            <a:ext cx="580703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809533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6913-378B-7E2C-0B29-F74B145BBE4D}"/>
            </a:ext>
          </a:extLst>
        </p:cNvPr>
        <p:cNvGrpSpPr/>
        <p:nvPr/>
      </p:nvGrpSpPr>
      <p:grpSpPr>
        <a:xfrm>
          <a:off x="0" y="0"/>
          <a:ext cx="0" cy="0"/>
          <a:chOff x="0" y="0"/>
          <a:chExt cx="0" cy="0"/>
        </a:xfrm>
      </p:grpSpPr>
      <p:pic>
        <p:nvPicPr>
          <p:cNvPr id="7170" name="Picture 2" descr="Το ανέκδοτο της εβδομάδας: Ο γυναικολόγος μηχανικός αυτοκινήτων!">
            <a:extLst>
              <a:ext uri="{FF2B5EF4-FFF2-40B4-BE49-F238E27FC236}">
                <a16:creationId xmlns:a16="http://schemas.microsoft.com/office/drawing/2014/main" id="{0A5D62FC-A3AB-08B5-1AF8-096326B6B9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16"/>
          <a:stretch/>
        </p:blipFill>
        <p:spPr bwMode="auto">
          <a:xfrm>
            <a:off x="1104405" y="502247"/>
            <a:ext cx="4156364" cy="4962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059AE3-8588-4775-B5AD-79C1D73D40C6}"/>
              </a:ext>
            </a:extLst>
          </p:cNvPr>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μηχανικός.</a:t>
            </a:r>
          </a:p>
          <a:p>
            <a:r>
              <a:rPr lang="el-GR" sz="4800" dirty="0"/>
              <a:t>Επιδιορθώνει  αυτοκίνητα, μοτοσυκλέτες και  λεωφορεία. </a:t>
            </a:r>
            <a:endParaRPr lang="en-US" sz="4800" dirty="0"/>
          </a:p>
        </p:txBody>
      </p:sp>
    </p:spTree>
    <p:extLst>
      <p:ext uri="{BB962C8B-B14F-4D97-AF65-F5344CB8AC3E}">
        <p14:creationId xmlns:p14="http://schemas.microsoft.com/office/powerpoint/2010/main" val="3277937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Ηλεκτρολόγοι Αλεξανδρούπολη | Λεπτίδης Αντώνι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61" y="878321"/>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Ηλεκτρολόγος - Elafonisos.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98" y="2599295"/>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14581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3E2F-0E57-6A1C-7496-2F8B160E2B0C}"/>
            </a:ext>
          </a:extLst>
        </p:cNvPr>
        <p:cNvGrpSpPr/>
        <p:nvPr/>
      </p:nvGrpSpPr>
      <p:grpSpPr>
        <a:xfrm>
          <a:off x="0" y="0"/>
          <a:ext cx="0" cy="0"/>
          <a:chOff x="0" y="0"/>
          <a:chExt cx="0" cy="0"/>
        </a:xfrm>
      </p:grpSpPr>
      <p:pic>
        <p:nvPicPr>
          <p:cNvPr id="8194" name="Picture 2" descr="Ηλεκτρολόγοι Αλεξανδρούπολη | Λεπτίδης Αντώνιος">
            <a:extLst>
              <a:ext uri="{FF2B5EF4-FFF2-40B4-BE49-F238E27FC236}">
                <a16:creationId xmlns:a16="http://schemas.microsoft.com/office/drawing/2014/main" id="{D085AAA3-8CAE-0A15-DBE7-64629DC74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61" y="878321"/>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Ηλεκτρολόγος - Elafonisos.Gr">
            <a:extLst>
              <a:ext uri="{FF2B5EF4-FFF2-40B4-BE49-F238E27FC236}">
                <a16:creationId xmlns:a16="http://schemas.microsoft.com/office/drawing/2014/main" id="{185E2681-051D-60BF-432C-0FD4E1EC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98" y="2599295"/>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9DFD3-22C3-DD6C-4502-0C1668ADB17B}"/>
              </a:ext>
            </a:extLst>
          </p:cNvPr>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ηλεκτρολόγος.</a:t>
            </a:r>
          </a:p>
          <a:p>
            <a:r>
              <a:rPr lang="el-GR" sz="4800" dirty="0"/>
              <a:t>Αλλάζει διακόπτες  και πρίζες  στα σπίτια, στα σχολεία, στα καταστήματα. </a:t>
            </a:r>
            <a:endParaRPr lang="en-US" sz="4800" dirty="0"/>
          </a:p>
        </p:txBody>
      </p:sp>
    </p:spTree>
    <p:extLst>
      <p:ext uri="{BB962C8B-B14F-4D97-AF65-F5344CB8AC3E}">
        <p14:creationId xmlns:p14="http://schemas.microsoft.com/office/powerpoint/2010/main" val="103280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Δεκεμβρίου 2025 (__/12/2025).Τώρα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Ταμίας διανυσματική απεικόνιση. εικονογραφία από - 37139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04" y="320635"/>
            <a:ext cx="4928117" cy="6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68291" y="771896"/>
            <a:ext cx="4429496" cy="3416320"/>
          </a:xfrm>
          <a:prstGeom prst="rect">
            <a:avLst/>
          </a:prstGeom>
          <a:noFill/>
          <a:ln>
            <a:solidFill>
              <a:schemeClr val="tx1"/>
            </a:solidFill>
          </a:ln>
        </p:spPr>
        <p:txBody>
          <a:bodyPr wrap="square" rtlCol="0">
            <a:spAutoFit/>
          </a:bodyPr>
          <a:lstStyle/>
          <a:p>
            <a:endParaRPr lang="el-GR" sz="5400" dirty="0"/>
          </a:p>
          <a:p>
            <a:endParaRPr lang="el-GR" sz="5400" dirty="0"/>
          </a:p>
          <a:p>
            <a:endParaRPr lang="el-GR" sz="5400" dirty="0"/>
          </a:p>
          <a:p>
            <a:endParaRPr lang="en-US" sz="5400" dirty="0"/>
          </a:p>
        </p:txBody>
      </p:sp>
    </p:spTree>
    <p:extLst>
      <p:ext uri="{BB962C8B-B14F-4D97-AF65-F5344CB8AC3E}">
        <p14:creationId xmlns:p14="http://schemas.microsoft.com/office/powerpoint/2010/main" val="61539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DDCAE-5B24-ABD6-83E9-E29FCD43BF87}"/>
            </a:ext>
          </a:extLst>
        </p:cNvPr>
        <p:cNvGrpSpPr/>
        <p:nvPr/>
      </p:nvGrpSpPr>
      <p:grpSpPr>
        <a:xfrm>
          <a:off x="0" y="0"/>
          <a:ext cx="0" cy="0"/>
          <a:chOff x="0" y="0"/>
          <a:chExt cx="0" cy="0"/>
        </a:xfrm>
      </p:grpSpPr>
      <p:pic>
        <p:nvPicPr>
          <p:cNvPr id="9218" name="Picture 2" descr="Ταμίας διανυσματική απεικόνιση. εικονογραφία από - 37139303">
            <a:extLst>
              <a:ext uri="{FF2B5EF4-FFF2-40B4-BE49-F238E27FC236}">
                <a16:creationId xmlns:a16="http://schemas.microsoft.com/office/drawing/2014/main" id="{3B8EB4CA-AFAE-C20B-6706-EFD3DA8E4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04" y="320635"/>
            <a:ext cx="4928117" cy="6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FC2239-031B-37BB-66FF-11D181869315}"/>
              </a:ext>
            </a:extLst>
          </p:cNvPr>
          <p:cNvSpPr txBox="1"/>
          <p:nvPr/>
        </p:nvSpPr>
        <p:spPr>
          <a:xfrm>
            <a:off x="6068291" y="771896"/>
            <a:ext cx="4429496" cy="5078313"/>
          </a:xfrm>
          <a:prstGeom prst="rect">
            <a:avLst/>
          </a:prstGeom>
          <a:noFill/>
          <a:ln>
            <a:solidFill>
              <a:schemeClr val="tx1"/>
            </a:solidFill>
          </a:ln>
        </p:spPr>
        <p:txBody>
          <a:bodyPr wrap="square" rtlCol="0">
            <a:spAutoFit/>
          </a:bodyPr>
          <a:lstStyle/>
          <a:p>
            <a:r>
              <a:rPr lang="el-GR" sz="5400" dirty="0"/>
              <a:t>Είναι ταμίας. Δουλεύει    σε  περίπτερα, σε υπεραγορές  και σε καταστήματα.</a:t>
            </a:r>
            <a:endParaRPr lang="en-US" sz="5400" dirty="0"/>
          </a:p>
        </p:txBody>
      </p:sp>
    </p:spTree>
    <p:extLst>
      <p:ext uri="{BB962C8B-B14F-4D97-AF65-F5344CB8AC3E}">
        <p14:creationId xmlns:p14="http://schemas.microsoft.com/office/powerpoint/2010/main" val="3669781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Δείτε τη δασκάλα σκέτη... κόλαση που έκανε τα παιδιά να μάθουν μαθηματικά  (photos) - Dokari.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85" y="1318161"/>
            <a:ext cx="3585152" cy="3226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65122" y="237506"/>
            <a:ext cx="6709559" cy="3785652"/>
          </a:xfrm>
          <a:prstGeom prst="rect">
            <a:avLst/>
          </a:prstGeom>
          <a:noFill/>
          <a:ln>
            <a:solidFill>
              <a:schemeClr val="tx1"/>
            </a:solidFill>
          </a:ln>
        </p:spPr>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326462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71C6F-52B8-69D8-EDC2-5B3155EA8862}"/>
            </a:ext>
          </a:extLst>
        </p:cNvPr>
        <p:cNvGrpSpPr/>
        <p:nvPr/>
      </p:nvGrpSpPr>
      <p:grpSpPr>
        <a:xfrm>
          <a:off x="0" y="0"/>
          <a:ext cx="0" cy="0"/>
          <a:chOff x="0" y="0"/>
          <a:chExt cx="0" cy="0"/>
        </a:xfrm>
      </p:grpSpPr>
      <p:pic>
        <p:nvPicPr>
          <p:cNvPr id="10242" name="Picture 2" descr="Δείτε τη δασκάλα σκέτη... κόλαση που έκανε τα παιδιά να μάθουν μαθηματικά  (photos) - Dokari.gr">
            <a:extLst>
              <a:ext uri="{FF2B5EF4-FFF2-40B4-BE49-F238E27FC236}">
                <a16:creationId xmlns:a16="http://schemas.microsoft.com/office/drawing/2014/main" id="{8AE1B9D9-A678-D5B5-894F-37F0BBE12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85" y="1318161"/>
            <a:ext cx="3585152" cy="3226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3D5A4A-3EED-5014-1F20-719BCE520D45}"/>
              </a:ext>
            </a:extLst>
          </p:cNvPr>
          <p:cNvSpPr txBox="1"/>
          <p:nvPr/>
        </p:nvSpPr>
        <p:spPr>
          <a:xfrm>
            <a:off x="4465122" y="237506"/>
            <a:ext cx="6709559" cy="5262979"/>
          </a:xfrm>
          <a:prstGeom prst="rect">
            <a:avLst/>
          </a:prstGeom>
          <a:noFill/>
          <a:ln>
            <a:solidFill>
              <a:schemeClr val="tx1"/>
            </a:solidFill>
          </a:ln>
        </p:spPr>
        <p:txBody>
          <a:bodyPr wrap="square" rtlCol="0">
            <a:spAutoFit/>
          </a:bodyPr>
          <a:lstStyle/>
          <a:p>
            <a:r>
              <a:rPr lang="el-GR" sz="4800" dirty="0"/>
              <a:t>Είναι δασκάλα.</a:t>
            </a:r>
          </a:p>
          <a:p>
            <a:r>
              <a:rPr lang="el-GR" sz="4800" dirty="0"/>
              <a:t>Δουλεύει στο σχολείο. Πηγαίνει  σχολείο τη  Δευτέρα, την Τρίτη,  την Τετάρτη,  την Πέμπτη και την Παρασκευή. </a:t>
            </a:r>
            <a:r>
              <a:rPr lang="el-GR" sz="4800"/>
              <a:t>Κάνει  μάθημα.</a:t>
            </a:r>
            <a:endParaRPr lang="en-US" sz="4800" dirty="0"/>
          </a:p>
        </p:txBody>
      </p:sp>
    </p:spTree>
    <p:extLst>
      <p:ext uri="{BB962C8B-B14F-4D97-AF65-F5344CB8AC3E}">
        <p14:creationId xmlns:p14="http://schemas.microsoft.com/office/powerpoint/2010/main" val="3511670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722F-F522-6C50-B210-3E1EC7AB3B1A}"/>
            </a:ext>
          </a:extLst>
        </p:cNvPr>
        <p:cNvGrpSpPr/>
        <p:nvPr/>
      </p:nvGrpSpPr>
      <p:grpSpPr>
        <a:xfrm>
          <a:off x="0" y="0"/>
          <a:ext cx="0" cy="0"/>
          <a:chOff x="0" y="0"/>
          <a:chExt cx="0" cy="0"/>
        </a:xfrm>
      </p:grpSpPr>
      <p:pic>
        <p:nvPicPr>
          <p:cNvPr id="6146" name="Picture 2" descr="ΤΟ ΚΟΜΜΩΤΗΡΙΟ»">
            <a:extLst>
              <a:ext uri="{FF2B5EF4-FFF2-40B4-BE49-F238E27FC236}">
                <a16:creationId xmlns:a16="http://schemas.microsoft.com/office/drawing/2014/main" id="{890C4673-8D12-4F95-0731-41B619824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467" y="1378092"/>
            <a:ext cx="3858304" cy="427159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0BD0B388-E5EB-2C76-FBDF-46E0BD5C4858}"/>
              </a:ext>
            </a:extLst>
          </p:cNvPr>
          <p:cNvSpPr/>
          <p:nvPr/>
        </p:nvSpPr>
        <p:spPr>
          <a:xfrm>
            <a:off x="359229" y="87087"/>
            <a:ext cx="7935685" cy="657497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4400" dirty="0"/>
              <a:t>Επάγγελμα :</a:t>
            </a:r>
          </a:p>
          <a:p>
            <a:r>
              <a:rPr lang="el-GR" sz="4400" dirty="0"/>
              <a:t>Χώρος   εργασίας :</a:t>
            </a:r>
          </a:p>
          <a:p>
            <a:r>
              <a:rPr lang="el-GR" sz="4400" dirty="0"/>
              <a:t>Τι κάνει; :</a:t>
            </a:r>
          </a:p>
          <a:p>
            <a:r>
              <a:rPr lang="el-GR" sz="4400" dirty="0"/>
              <a:t>Εύκολη ή δύσκολη εργασία / δουλεία; Αιτιολόγηση :</a:t>
            </a:r>
          </a:p>
          <a:p>
            <a:r>
              <a:rPr lang="el-GR" sz="4400" dirty="0"/>
              <a:t>Ποιες μέρες δουλεύει;</a:t>
            </a:r>
          </a:p>
          <a:p>
            <a:r>
              <a:rPr lang="el-GR" sz="4400" dirty="0"/>
              <a:t>Πόσα  χρήματα παίρνει;</a:t>
            </a:r>
          </a:p>
          <a:p>
            <a:r>
              <a:rPr lang="el-GR" sz="4400" dirty="0"/>
              <a:t>Ποιο είναι το  ωράριό της;</a:t>
            </a:r>
            <a:endParaRPr lang="el-CY" sz="4400" dirty="0"/>
          </a:p>
        </p:txBody>
      </p:sp>
    </p:spTree>
    <p:extLst>
      <p:ext uri="{BB962C8B-B14F-4D97-AF65-F5344CB8AC3E}">
        <p14:creationId xmlns:p14="http://schemas.microsoft.com/office/powerpoint/2010/main" val="1265170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746D-4390-161E-6242-BE0E5BCA55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324918-13B1-8C17-CED5-D150C28115DB}"/>
              </a:ext>
            </a:extLst>
          </p:cNvPr>
          <p:cNvSpPr/>
          <p:nvPr/>
        </p:nvSpPr>
        <p:spPr>
          <a:xfrm>
            <a:off x="707571" y="495981"/>
            <a:ext cx="6096000" cy="5509200"/>
          </a:xfrm>
          <a:prstGeom prst="rect">
            <a:avLst/>
          </a:prstGeom>
          <a:ln>
            <a:solidFill>
              <a:schemeClr val="tx1"/>
            </a:solidFill>
          </a:ln>
        </p:spPr>
        <p:txBody>
          <a:bodyPr>
            <a:spAutoFit/>
          </a:bodyPr>
          <a:lstStyle/>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p:txBody>
      </p:sp>
      <p:pic>
        <p:nvPicPr>
          <p:cNvPr id="6146" name="Picture 2" descr="ΤΟ ΚΟΜΜΩΤΗΡΙΟ»">
            <a:extLst>
              <a:ext uri="{FF2B5EF4-FFF2-40B4-BE49-F238E27FC236}">
                <a16:creationId xmlns:a16="http://schemas.microsoft.com/office/drawing/2014/main" id="{29AC6A8B-70C2-DBDD-4DC6-A2DC82B92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468" y="662843"/>
            <a:ext cx="4674733" cy="517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6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3947-D723-2EBD-2D4F-0BD9A3F0E4B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2DC38D3B-523D-627F-57C9-409ED1A95587}"/>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3421217-1217-8077-C579-C81367F7DA45}"/>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chemeClr val="tx1"/>
              </a:solidFill>
            </a:endParaRPr>
          </a:p>
          <a:p>
            <a:r>
              <a:rPr lang="el-GR" sz="3600" b="1" dirty="0">
                <a:solidFill>
                  <a:schemeClr val="tx1"/>
                </a:solidFill>
              </a:rPr>
              <a:t>4. Παραγωγή προφορικού λόγου</a:t>
            </a:r>
            <a:endParaRPr lang="el-CY" sz="3600" dirty="0">
              <a:solidFill>
                <a:schemeClr val="tx1"/>
              </a:solidFill>
            </a:endParaRPr>
          </a:p>
        </p:txBody>
      </p:sp>
    </p:spTree>
    <p:extLst>
      <p:ext uri="{BB962C8B-B14F-4D97-AF65-F5344CB8AC3E}">
        <p14:creationId xmlns:p14="http://schemas.microsoft.com/office/powerpoint/2010/main" val="2085245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54B65-3A5B-6E53-51F4-171CF13A2DF6}"/>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43737D9-6F56-97A2-CB25-E1E91D9BC1FF}"/>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8296202-2587-7B49-621F-EB48776F85A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chemeClr val="tx1"/>
              </a:solidFill>
            </a:endParaRPr>
          </a:p>
          <a:p>
            <a:r>
              <a:rPr lang="el-GR" sz="2800" dirty="0">
                <a:solidFill>
                  <a:schemeClr val="accent3">
                    <a:lumMod val="60000"/>
                    <a:lumOff val="40000"/>
                  </a:schemeClr>
                </a:solidFill>
              </a:rPr>
              <a:t>Α΄ μέρος: απλές ερωτήσεις (όνομα, κατοικία, σχολείο/εργασία, οικογένεια κτλ.) (διάρκεια: 2 λεπτά)</a:t>
            </a:r>
            <a:br>
              <a:rPr lang="el-GR" sz="2800" dirty="0">
                <a:solidFill>
                  <a:schemeClr val="accent3">
                    <a:lumMod val="60000"/>
                    <a:lumOff val="40000"/>
                  </a:schemeClr>
                </a:solidFill>
              </a:rPr>
            </a:br>
            <a:endParaRPr lang="el-CY" sz="2800" dirty="0">
              <a:solidFill>
                <a:schemeClr val="tx1"/>
              </a:solidFill>
            </a:endParaRPr>
          </a:p>
        </p:txBody>
      </p:sp>
    </p:spTree>
    <p:extLst>
      <p:ext uri="{BB962C8B-B14F-4D97-AF65-F5344CB8AC3E}">
        <p14:creationId xmlns:p14="http://schemas.microsoft.com/office/powerpoint/2010/main" val="3783210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Πώς σε λένε;</a:t>
            </a:r>
            <a:endParaRPr lang="en-US" dirty="0">
              <a:solidFill>
                <a:srgbClr val="FF0000"/>
              </a:solidFill>
            </a:endParaRPr>
          </a:p>
        </p:txBody>
      </p:sp>
      <p:sp>
        <p:nvSpPr>
          <p:cNvPr id="3" name="Content Placeholder 2"/>
          <p:cNvSpPr>
            <a:spLocks noGrp="1"/>
          </p:cNvSpPr>
          <p:nvPr>
            <p:ph idx="1"/>
          </p:nvPr>
        </p:nvSpPr>
        <p:spPr/>
        <p:txBody>
          <a:bodyPr/>
          <a:lstStyle/>
          <a:p>
            <a:r>
              <a:rPr lang="el-GR" dirty="0"/>
              <a:t>Με  λένε  ……………………</a:t>
            </a:r>
            <a:endParaRPr lang="en-US" dirty="0"/>
          </a:p>
        </p:txBody>
      </p:sp>
    </p:spTree>
    <p:extLst>
      <p:ext uri="{BB962C8B-B14F-4D97-AF65-F5344CB8AC3E}">
        <p14:creationId xmlns:p14="http://schemas.microsoft.com/office/powerpoint/2010/main" val="1268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Πόσων  χρονών  είσαι ;</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Είναι  ………………………………. χρονών.</a:t>
            </a:r>
            <a:endParaRPr lang="en-US" dirty="0"/>
          </a:p>
        </p:txBody>
      </p:sp>
    </p:spTree>
    <p:extLst>
      <p:ext uri="{BB962C8B-B14F-4D97-AF65-F5344CB8AC3E}">
        <p14:creationId xmlns:p14="http://schemas.microsoft.com/office/powerpoint/2010/main" val="8503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Tree>
    <p:extLst>
      <p:ext uri="{BB962C8B-B14F-4D97-AF65-F5344CB8AC3E}">
        <p14:creationId xmlns:p14="http://schemas.microsoft.com/office/powerpoint/2010/main" val="166144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Από  πού είσαι;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Είμαι από   ………………..</a:t>
            </a:r>
          </a:p>
          <a:p>
            <a:pPr marL="0" indent="0">
              <a:buNone/>
            </a:pPr>
            <a:endParaRPr lang="en-US" dirty="0"/>
          </a:p>
        </p:txBody>
      </p:sp>
    </p:spTree>
    <p:extLst>
      <p:ext uri="{BB962C8B-B14F-4D97-AF65-F5344CB8AC3E}">
        <p14:creationId xmlns:p14="http://schemas.microsoft.com/office/powerpoint/2010/main" val="407066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  χώρα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χώρα  μου είναι  πολύ  φτωχή.</a:t>
            </a:r>
          </a:p>
          <a:p>
            <a:pPr marL="0" indent="0">
              <a:buNone/>
            </a:pPr>
            <a:endParaRPr lang="el-GR" dirty="0"/>
          </a:p>
          <a:p>
            <a:pPr marL="0" indent="0">
              <a:buNone/>
            </a:pPr>
            <a:r>
              <a:rPr lang="el-GR" dirty="0"/>
              <a:t>Η  χώρα  μου είναι  πολύ  πλούσια.</a:t>
            </a:r>
          </a:p>
          <a:p>
            <a:pPr marL="0" indent="0">
              <a:buNone/>
            </a:pPr>
            <a:endParaRPr lang="el-GR" dirty="0"/>
          </a:p>
          <a:p>
            <a:pPr marL="0" indent="0">
              <a:buNone/>
            </a:pPr>
            <a:r>
              <a:rPr lang="el-GR" dirty="0"/>
              <a:t>Η  χώρα  μου είναι  πολύ  καθαρή.</a:t>
            </a:r>
          </a:p>
          <a:p>
            <a:pPr marL="0" indent="0">
              <a:buNone/>
            </a:pPr>
            <a:endParaRPr lang="el-GR" dirty="0"/>
          </a:p>
          <a:p>
            <a:pPr marL="0" indent="0">
              <a:buNone/>
            </a:pPr>
            <a:r>
              <a:rPr lang="el-GR" dirty="0"/>
              <a:t>Η  χώρα  μου είναι  πολύ  μεγάλη.</a:t>
            </a:r>
          </a:p>
          <a:p>
            <a:pPr marL="0" indent="0">
              <a:buNone/>
            </a:pPr>
            <a:endParaRPr lang="el-GR" dirty="0"/>
          </a:p>
          <a:p>
            <a:pPr marL="0" indent="0">
              <a:buNone/>
            </a:pPr>
            <a:endParaRPr lang="en-US" dirty="0"/>
          </a:p>
        </p:txBody>
      </p:sp>
    </p:spTree>
    <p:extLst>
      <p:ext uri="{BB962C8B-B14F-4D97-AF65-F5344CB8AC3E}">
        <p14:creationId xmlns:p14="http://schemas.microsoft.com/office/powerpoint/2010/main" val="370692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Πού  μένεις;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Μένω στην Κύπρο.</a:t>
            </a:r>
            <a:endParaRPr lang="en-US" dirty="0"/>
          </a:p>
        </p:txBody>
      </p:sp>
    </p:spTree>
    <p:extLst>
      <p:ext uri="{BB962C8B-B14F-4D97-AF65-F5344CB8AC3E}">
        <p14:creationId xmlns:p14="http://schemas.microsoft.com/office/powerpoint/2010/main" val="14576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 γειτονιά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γειτονιά μου είναι πολύ  καθαρή.</a:t>
            </a:r>
          </a:p>
          <a:p>
            <a:pPr marL="0" indent="0">
              <a:buNone/>
            </a:pPr>
            <a:r>
              <a:rPr lang="el-GR" dirty="0"/>
              <a:t>Έχει  ένα σχολείο,   μία υπεραγορά, δύο  περίπτερα,   ένα φαρμακείο και  έναν φούρνο. </a:t>
            </a:r>
            <a:endParaRPr lang="en-US" dirty="0"/>
          </a:p>
        </p:txBody>
      </p:sp>
    </p:spTree>
    <p:extLst>
      <p:ext uri="{BB962C8B-B14F-4D97-AF65-F5344CB8AC3E}">
        <p14:creationId xmlns:p14="http://schemas.microsoft.com/office/powerpoint/2010/main" val="13812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την  οικογένειά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οικογένεια μου  είναι μεγάλη.</a:t>
            </a:r>
          </a:p>
          <a:p>
            <a:pPr marL="0" indent="0">
              <a:buNone/>
            </a:pPr>
            <a:r>
              <a:rPr lang="el-GR" dirty="0"/>
              <a:t>Το  όνομα του πατέρα  μου είναι ………………..</a:t>
            </a:r>
          </a:p>
          <a:p>
            <a:pPr marL="0" indent="0">
              <a:buNone/>
            </a:pPr>
            <a:r>
              <a:rPr lang="el-GR" dirty="0"/>
              <a:t>Το όνομα της  μητέρας μου  είναι ……………..</a:t>
            </a:r>
          </a:p>
          <a:p>
            <a:pPr marL="0" indent="0">
              <a:buNone/>
            </a:pPr>
            <a:r>
              <a:rPr lang="el-GR" dirty="0"/>
              <a:t>Έχω  …………………… αδέρφια.</a:t>
            </a:r>
          </a:p>
          <a:p>
            <a:pPr marL="0" indent="0">
              <a:buNone/>
            </a:pPr>
            <a:r>
              <a:rPr lang="el-GR" dirty="0"/>
              <a:t>Έχω  μία αδερφή και έναν  αδερφό.</a:t>
            </a:r>
          </a:p>
          <a:p>
            <a:pPr marL="0" indent="0">
              <a:buNone/>
            </a:pPr>
            <a:r>
              <a:rPr lang="el-GR" dirty="0"/>
              <a:t>Έχω δύο αδερφούς.</a:t>
            </a:r>
          </a:p>
          <a:p>
            <a:pPr marL="0" indent="0">
              <a:buNone/>
            </a:pPr>
            <a:r>
              <a:rPr lang="el-GR" dirty="0"/>
              <a:t>Έχω δύο αδερφές.</a:t>
            </a:r>
          </a:p>
          <a:p>
            <a:pPr marL="0" indent="0">
              <a:buNone/>
            </a:pPr>
            <a:endParaRPr lang="en-US" dirty="0"/>
          </a:p>
        </p:txBody>
      </p:sp>
    </p:spTree>
    <p:extLst>
      <p:ext uri="{BB962C8B-B14F-4D97-AF65-F5344CB8AC3E}">
        <p14:creationId xmlns:p14="http://schemas.microsoft.com/office/powerpoint/2010/main" val="34471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Σε ποια  τάξη  πηγαίνεις;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Πηγαίνω   στην πρώτη  γυμνασίου,  στο  Α7.</a:t>
            </a:r>
          </a:p>
        </p:txBody>
      </p:sp>
    </p:spTree>
    <p:extLst>
      <p:ext uri="{BB962C8B-B14F-4D97-AF65-F5344CB8AC3E}">
        <p14:creationId xmlns:p14="http://schemas.microsoft.com/office/powerpoint/2010/main" val="12177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  είναι το αγαπημένο σου  μάθημα; Γιατί;</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Το αγαπημένο μου  μάθημα είναι   ………………………………….</a:t>
            </a:r>
          </a:p>
          <a:p>
            <a:pPr marL="0" indent="0">
              <a:buNone/>
            </a:pPr>
            <a:r>
              <a:rPr lang="el-GR" dirty="0"/>
              <a:t>Μου  αρέσει  πολύ   αυτό το μάθημα,   γιατί  δεν είναι  βαρετό.</a:t>
            </a:r>
          </a:p>
        </p:txBody>
      </p:sp>
    </p:spTree>
    <p:extLst>
      <p:ext uri="{BB962C8B-B14F-4D97-AF65-F5344CB8AC3E}">
        <p14:creationId xmlns:p14="http://schemas.microsoft.com/office/powerpoint/2010/main" val="11246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Ποιος  είναι  ο καλύτερός  σου  φίλος   στο σχολείο;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Ο καλύτερός  μου  φίλος είναι ο  ……………………………</a:t>
            </a:r>
          </a:p>
        </p:txBody>
      </p:sp>
    </p:spTree>
    <p:extLst>
      <p:ext uri="{BB962C8B-B14F-4D97-AF65-F5344CB8AC3E}">
        <p14:creationId xmlns:p14="http://schemas.microsoft.com/office/powerpoint/2010/main" val="22993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Ποια  είναι  η καλύτερή  σου  φίλη   στο σχολείο;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καλύτερή μου  φίλη είναι η  ……………………………</a:t>
            </a:r>
          </a:p>
        </p:txBody>
      </p:sp>
    </p:spTree>
    <p:extLst>
      <p:ext uri="{BB962C8B-B14F-4D97-AF65-F5344CB8AC3E}">
        <p14:creationId xmlns:p14="http://schemas.microsoft.com/office/powerpoint/2010/main" val="23277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 y="772885"/>
            <a:ext cx="11765280" cy="4708981"/>
          </a:xfrm>
          <a:prstGeom prst="rect">
            <a:avLst/>
          </a:prstGeom>
          <a:noFill/>
        </p:spPr>
        <p:txBody>
          <a:bodyPr wrap="square" rtlCol="0">
            <a:spAutoFit/>
          </a:bodyPr>
          <a:lstStyle/>
          <a:p>
            <a:r>
              <a:rPr lang="el-GR" sz="4000" dirty="0">
                <a:solidFill>
                  <a:srgbClr val="FF0000"/>
                </a:solidFill>
              </a:rPr>
              <a:t>Πώς  λένε  τον θείο και τη  θεία σου ;</a:t>
            </a:r>
          </a:p>
          <a:p>
            <a:endParaRPr lang="el-GR" sz="4000" dirty="0"/>
          </a:p>
          <a:p>
            <a:endParaRPr lang="el-GR" sz="4000" dirty="0"/>
          </a:p>
          <a:p>
            <a:r>
              <a:rPr lang="el-GR" sz="4000" dirty="0"/>
              <a:t>Ο  θείος  μου  ονομάζεται …………</a:t>
            </a:r>
          </a:p>
          <a:p>
            <a:endParaRPr lang="el-GR" sz="4000" dirty="0"/>
          </a:p>
          <a:p>
            <a:r>
              <a:rPr lang="el-GR" sz="4000" dirty="0"/>
              <a:t>Η  θεία  μου  ονομάζεται ………..</a:t>
            </a:r>
            <a:endParaRPr lang="en-US" sz="4000" dirty="0"/>
          </a:p>
          <a:p>
            <a:endParaRPr lang="en-US" sz="6000" dirty="0"/>
          </a:p>
        </p:txBody>
      </p:sp>
      <p:pic>
        <p:nvPicPr>
          <p:cNvPr id="5" name="Picture 4" descr="Half Body Aunt Uncle 库存矢量图（免版税）561582685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52222"/>
          <a:stretch/>
        </p:blipFill>
        <p:spPr bwMode="auto">
          <a:xfrm>
            <a:off x="8111580" y="2306995"/>
            <a:ext cx="1119505" cy="1025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lf Body Aunt Uncle 库存矢量图（免版税）561582685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r="50704"/>
          <a:stretch/>
        </p:blipFill>
        <p:spPr bwMode="auto">
          <a:xfrm>
            <a:off x="7821794" y="3868728"/>
            <a:ext cx="1155065" cy="99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6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8A761-9570-9985-BF2C-9FF43DDD6135}"/>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71CA1A26-CAA5-180F-7BD6-2A9019F041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9AEDDE1-9198-68C1-3F08-490B2E1FE5D2}"/>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1</a:t>
            </a:r>
            <a:r>
              <a:rPr lang="el-GR" sz="4000" baseline="30000" dirty="0">
                <a:solidFill>
                  <a:srgbClr val="FF0000"/>
                </a:solidFill>
              </a:rPr>
              <a:t>ο</a:t>
            </a:r>
            <a:r>
              <a:rPr lang="el-GR" sz="4000" dirty="0">
                <a:solidFill>
                  <a:srgbClr val="FF0000"/>
                </a:solidFill>
              </a:rPr>
              <a:t> κείμενο</a:t>
            </a:r>
          </a:p>
          <a:p>
            <a:pPr algn="ctr"/>
            <a:r>
              <a:rPr lang="el-GR"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Μικρές αγγελίες</a:t>
            </a:r>
            <a:endParaRPr lang="el-CY"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l-GR"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922847C8-3080-5AC5-BDAF-65020EFEE01A}"/>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51D7C84B-EF84-1485-CD91-04D5296DBC19}"/>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987687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p:txBody>
          <a:bodyPr>
            <a:normAutofit/>
          </a:bodyPr>
          <a:lstStyle/>
          <a:p>
            <a:r>
              <a:rPr lang="el-GR" sz="4800" dirty="0">
                <a:solidFill>
                  <a:srgbClr val="FF0000"/>
                </a:solidFill>
              </a:rPr>
              <a:t>Τι  δουλεία κάνει ο  μπαμπάς σου;</a:t>
            </a:r>
            <a:endParaRPr lang="el-CY" sz="48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p:txBody>
          <a:bodyPr>
            <a:normAutofit/>
          </a:bodyPr>
          <a:lstStyle/>
          <a:p>
            <a:pPr marL="0" indent="0">
              <a:buNone/>
            </a:pPr>
            <a:r>
              <a:rPr lang="el-GR" sz="4400" dirty="0"/>
              <a:t>Ο μπαμπάς μου  είναι  οικοδόμος.</a:t>
            </a:r>
          </a:p>
          <a:p>
            <a:pPr marL="0" indent="0">
              <a:buNone/>
            </a:pPr>
            <a:r>
              <a:rPr lang="el-GR" sz="4400" dirty="0"/>
              <a:t>Ο μπαμπάς μου  είναι  μπογιατζής.</a:t>
            </a:r>
          </a:p>
          <a:p>
            <a:pPr marL="0" indent="0">
              <a:buNone/>
            </a:pPr>
            <a:r>
              <a:rPr lang="el-GR" sz="4400" dirty="0"/>
              <a:t>Ο μπαμπάς μου  είναι  μαραγκός.</a:t>
            </a:r>
          </a:p>
        </p:txBody>
      </p:sp>
    </p:spTree>
    <p:extLst>
      <p:ext uri="{BB962C8B-B14F-4D97-AF65-F5344CB8AC3E}">
        <p14:creationId xmlns:p14="http://schemas.microsoft.com/office/powerpoint/2010/main" val="19198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838200" y="365125"/>
            <a:ext cx="11353800" cy="3063875"/>
          </a:xfrm>
        </p:spPr>
        <p:txBody>
          <a:bodyPr>
            <a:noAutofit/>
          </a:bodyPr>
          <a:lstStyle/>
          <a:p>
            <a:r>
              <a:rPr lang="el-GR" sz="7200" dirty="0">
                <a:solidFill>
                  <a:srgbClr val="FF0000"/>
                </a:solidFill>
              </a:rPr>
              <a:t>Τι  δουλεία κάνει η  μαμά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1055914" y="3243941"/>
            <a:ext cx="10515600" cy="2340429"/>
          </a:xfrm>
        </p:spPr>
        <p:txBody>
          <a:bodyPr>
            <a:noAutofit/>
          </a:bodyPr>
          <a:lstStyle/>
          <a:p>
            <a:pPr marL="0" indent="0">
              <a:buNone/>
            </a:pPr>
            <a:r>
              <a:rPr lang="el-GR" sz="4000" dirty="0"/>
              <a:t>Η μαμά μου  δεν δουλεύει.</a:t>
            </a:r>
          </a:p>
          <a:p>
            <a:pPr marL="0" indent="0">
              <a:buNone/>
            </a:pPr>
            <a:r>
              <a:rPr lang="el-GR" sz="4000" dirty="0"/>
              <a:t>Είναι άνεργη. </a:t>
            </a:r>
          </a:p>
          <a:p>
            <a:pPr marL="0" indent="0">
              <a:buNone/>
            </a:pPr>
            <a:r>
              <a:rPr lang="el-GR" sz="4000" dirty="0"/>
              <a:t>Δεν εργάζεται.</a:t>
            </a:r>
          </a:p>
          <a:p>
            <a:pPr marL="0" indent="0">
              <a:buNone/>
            </a:pPr>
            <a:endParaRPr lang="el-GR" sz="4000" dirty="0"/>
          </a:p>
          <a:p>
            <a:pPr marL="0" indent="0">
              <a:buNone/>
            </a:pPr>
            <a:endParaRPr lang="el-GR" sz="9600" dirty="0"/>
          </a:p>
        </p:txBody>
      </p:sp>
    </p:spTree>
    <p:extLst>
      <p:ext uri="{BB962C8B-B14F-4D97-AF65-F5344CB8AC3E}">
        <p14:creationId xmlns:p14="http://schemas.microsoft.com/office/powerpoint/2010/main" val="14583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620486" y="365125"/>
            <a:ext cx="10515600" cy="3063875"/>
          </a:xfrm>
        </p:spPr>
        <p:txBody>
          <a:bodyPr>
            <a:noAutofit/>
          </a:bodyPr>
          <a:lstStyle/>
          <a:p>
            <a:r>
              <a:rPr lang="el-GR" sz="7200" dirty="0">
                <a:solidFill>
                  <a:srgbClr val="FF0000"/>
                </a:solidFill>
              </a:rPr>
              <a:t>Πώς είναι ο  αδερφός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838200" y="2449285"/>
            <a:ext cx="10515600" cy="3570515"/>
          </a:xfrm>
        </p:spPr>
        <p:txBody>
          <a:bodyPr>
            <a:noAutofit/>
          </a:bodyPr>
          <a:lstStyle/>
          <a:p>
            <a:pPr marL="0" indent="0">
              <a:buNone/>
            </a:pPr>
            <a:r>
              <a:rPr lang="el-GR" sz="6000" dirty="0"/>
              <a:t>Ο αδερφός μου  είναι αδύνατος/ χοντρός  και κοντός/ψηλός. Πηγαίνει  στο  δημοτικό σχολείο.</a:t>
            </a:r>
          </a:p>
        </p:txBody>
      </p:sp>
    </p:spTree>
    <p:extLst>
      <p:ext uri="{BB962C8B-B14F-4D97-AF65-F5344CB8AC3E}">
        <p14:creationId xmlns:p14="http://schemas.microsoft.com/office/powerpoint/2010/main" val="67002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620486" y="365125"/>
            <a:ext cx="10515600" cy="3063875"/>
          </a:xfrm>
        </p:spPr>
        <p:txBody>
          <a:bodyPr>
            <a:noAutofit/>
          </a:bodyPr>
          <a:lstStyle/>
          <a:p>
            <a:r>
              <a:rPr lang="el-GR" sz="7200" dirty="0">
                <a:solidFill>
                  <a:srgbClr val="FF0000"/>
                </a:solidFill>
              </a:rPr>
              <a:t>Πώς είναι η  αδερφή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838200" y="2449285"/>
            <a:ext cx="10515600" cy="4288972"/>
          </a:xfrm>
        </p:spPr>
        <p:txBody>
          <a:bodyPr>
            <a:noAutofit/>
          </a:bodyPr>
          <a:lstStyle/>
          <a:p>
            <a:pPr marL="0" indent="0">
              <a:buNone/>
            </a:pPr>
            <a:r>
              <a:rPr lang="el-GR" sz="6000" dirty="0"/>
              <a:t>Η αδερφή μου  είναι 7 χρονών. Έχει  μακριά μαλλιά.</a:t>
            </a:r>
          </a:p>
          <a:p>
            <a:pPr marL="0" indent="0">
              <a:buNone/>
            </a:pPr>
            <a:r>
              <a:rPr lang="el-GR" sz="6000" dirty="0"/>
              <a:t>Η αδερφή μου  είναι 16 χρονών. Έχει  σγουρά  μαλλιά.</a:t>
            </a:r>
          </a:p>
          <a:p>
            <a:pPr marL="0" indent="0">
              <a:buNone/>
            </a:pPr>
            <a:endParaRPr lang="el-GR" sz="6000" dirty="0"/>
          </a:p>
          <a:p>
            <a:pPr marL="0" indent="0">
              <a:buNone/>
            </a:pPr>
            <a:endParaRPr lang="el-GR" sz="6000" dirty="0"/>
          </a:p>
          <a:p>
            <a:pPr marL="0" indent="0">
              <a:buNone/>
            </a:pPr>
            <a:endParaRPr lang="el-GR" sz="6000" dirty="0"/>
          </a:p>
          <a:p>
            <a:pPr marL="0" indent="0">
              <a:buNone/>
            </a:pPr>
            <a:endParaRPr lang="el-GR" sz="6000" dirty="0"/>
          </a:p>
        </p:txBody>
      </p:sp>
    </p:spTree>
    <p:extLst>
      <p:ext uri="{BB962C8B-B14F-4D97-AF65-F5344CB8AC3E}">
        <p14:creationId xmlns:p14="http://schemas.microsoft.com/office/powerpoint/2010/main" val="41362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l-GR" sz="6000" dirty="0">
                <a:solidFill>
                  <a:srgbClr val="FF0000"/>
                </a:solidFill>
              </a:rPr>
              <a:t>Έχεις  ξαδέρφια; Πόσα;</a:t>
            </a:r>
          </a:p>
          <a:p>
            <a:pPr marL="0" indent="0">
              <a:buNone/>
            </a:pPr>
            <a:r>
              <a:rPr lang="el-GR" sz="8000" dirty="0"/>
              <a:t>Ναι, έχω έξι ξαδέρφια.</a:t>
            </a:r>
          </a:p>
          <a:p>
            <a:pPr marL="0" indent="0">
              <a:buNone/>
            </a:pPr>
            <a:r>
              <a:rPr lang="el-GR" sz="8000" dirty="0"/>
              <a:t>Ναι, έχω δέκα ξαδέρφια.</a:t>
            </a:r>
          </a:p>
          <a:p>
            <a:pPr marL="0" indent="0">
              <a:buNone/>
            </a:pPr>
            <a:endParaRPr lang="el-GR" sz="8000" dirty="0"/>
          </a:p>
          <a:p>
            <a:pPr marL="0" indent="0">
              <a:buNone/>
            </a:pPr>
            <a:endParaRPr lang="el-GR" sz="8000" dirty="0"/>
          </a:p>
          <a:p>
            <a:pPr marL="0" indent="0">
              <a:buNone/>
            </a:pPr>
            <a:endParaRPr lang="en-US" sz="8000" dirty="0"/>
          </a:p>
        </p:txBody>
      </p:sp>
    </p:spTree>
    <p:extLst>
      <p:ext uri="{BB962C8B-B14F-4D97-AF65-F5344CB8AC3E}">
        <p14:creationId xmlns:p14="http://schemas.microsoft.com/office/powerpoint/2010/main" val="1793317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Έχεις  πάει  ποτέ  σε συναυλία; Σου  αρέσουν οι συναυλίες;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Δεν  έχω  πάει ποτέ σε συναυλία.</a:t>
            </a:r>
          </a:p>
          <a:p>
            <a:pPr marL="0" indent="0">
              <a:buNone/>
            </a:pPr>
            <a:r>
              <a:rPr lang="el-GR" dirty="0"/>
              <a:t>Έχω  πάει  ……………. φορές σε συναυλία.</a:t>
            </a:r>
          </a:p>
          <a:p>
            <a:pPr marL="0" indent="0">
              <a:buNone/>
            </a:pPr>
            <a:r>
              <a:rPr lang="el-GR" dirty="0"/>
              <a:t>Μου αρέσουν οι  συναυλίες.</a:t>
            </a:r>
          </a:p>
        </p:txBody>
      </p:sp>
    </p:spTree>
    <p:extLst>
      <p:ext uri="{BB962C8B-B14F-4D97-AF65-F5344CB8AC3E}">
        <p14:creationId xmlns:p14="http://schemas.microsoft.com/office/powerpoint/2010/main" val="34927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Σου  αρέσει η  μουσική;</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Ναι, μου αρέσει η μουσική.</a:t>
            </a:r>
          </a:p>
          <a:p>
            <a:pPr marL="0" indent="0">
              <a:buNone/>
            </a:pPr>
            <a:r>
              <a:rPr lang="el-GR" dirty="0"/>
              <a:t>Όχι, δεν  μου αρέσει η μουσική.</a:t>
            </a:r>
          </a:p>
          <a:p>
            <a:pPr marL="0" indent="0">
              <a:buNone/>
            </a:pPr>
            <a:endParaRPr lang="el-GR" dirty="0"/>
          </a:p>
        </p:txBody>
      </p:sp>
    </p:spTree>
    <p:extLst>
      <p:ext uri="{BB962C8B-B14F-4D97-AF65-F5344CB8AC3E}">
        <p14:creationId xmlns:p14="http://schemas.microsoft.com/office/powerpoint/2010/main" val="40625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Τι μουσική  σου  αρέσει;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Μου αρέσει  η  </a:t>
            </a:r>
            <a:r>
              <a:rPr lang="en-US" dirty="0"/>
              <a:t>pop </a:t>
            </a:r>
            <a:r>
              <a:rPr lang="el-GR" dirty="0"/>
              <a:t> μουσική.</a:t>
            </a:r>
          </a:p>
          <a:p>
            <a:pPr marL="0" indent="0">
              <a:buNone/>
            </a:pPr>
            <a:r>
              <a:rPr lang="el-GR" dirty="0"/>
              <a:t>Μου αρέσει η  αραβική μουσική.</a:t>
            </a:r>
            <a:r>
              <a:rPr lang="en-US" dirty="0"/>
              <a:t> </a:t>
            </a:r>
            <a:endParaRPr lang="el-GR" dirty="0"/>
          </a:p>
          <a:p>
            <a:pPr marL="0" indent="0">
              <a:buNone/>
            </a:pPr>
            <a:r>
              <a:rPr lang="el-GR" dirty="0"/>
              <a:t>Μου αρέσει η ξένη μουσική.</a:t>
            </a:r>
          </a:p>
          <a:p>
            <a:pPr marL="0" indent="0">
              <a:buNone/>
            </a:pPr>
            <a:endParaRPr lang="el-GR" dirty="0"/>
          </a:p>
        </p:txBody>
      </p:sp>
    </p:spTree>
    <p:extLst>
      <p:ext uri="{BB962C8B-B14F-4D97-AF65-F5344CB8AC3E}">
        <p14:creationId xmlns:p14="http://schemas.microsoft.com/office/powerpoint/2010/main" val="25081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Ποιος  είναι ο  αγαπημένος  σου τραγουδιστής;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Ο αγαπημένος σου τραγουδιστής είναι ο ………………………</a:t>
            </a:r>
          </a:p>
        </p:txBody>
      </p:sp>
    </p:spTree>
    <p:extLst>
      <p:ext uri="{BB962C8B-B14F-4D97-AF65-F5344CB8AC3E}">
        <p14:creationId xmlns:p14="http://schemas.microsoft.com/office/powerpoint/2010/main" val="7007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Παίζεις  κάποιο  μουσικό  όργανο;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Παίζω πιάνο.</a:t>
            </a:r>
          </a:p>
          <a:p>
            <a:pPr marL="0" indent="0">
              <a:buNone/>
            </a:pPr>
            <a:r>
              <a:rPr lang="el-GR" dirty="0"/>
              <a:t>Παίζω κιθάρα.</a:t>
            </a:r>
          </a:p>
          <a:p>
            <a:pPr marL="0" indent="0">
              <a:buNone/>
            </a:pPr>
            <a:r>
              <a:rPr lang="el-GR" dirty="0"/>
              <a:t>Παίζω   τύμπανα.</a:t>
            </a:r>
          </a:p>
          <a:p>
            <a:pPr marL="0" indent="0">
              <a:buNone/>
            </a:pPr>
            <a:endParaRPr lang="el-GR" dirty="0"/>
          </a:p>
        </p:txBody>
      </p:sp>
    </p:spTree>
    <p:extLst>
      <p:ext uri="{BB962C8B-B14F-4D97-AF65-F5344CB8AC3E}">
        <p14:creationId xmlns:p14="http://schemas.microsoft.com/office/powerpoint/2010/main" val="18829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A5387-93C9-AAA5-94FC-5A6AC3BFEFA3}"/>
              </a:ext>
            </a:extLst>
          </p:cNvPr>
          <p:cNvSpPr txBox="1"/>
          <p:nvPr/>
        </p:nvSpPr>
        <p:spPr>
          <a:xfrm>
            <a:off x="435429" y="472137"/>
            <a:ext cx="11038114" cy="5994590"/>
          </a:xfrm>
          <a:prstGeom prst="rect">
            <a:avLst/>
          </a:prstGeom>
          <a:noFill/>
        </p:spPr>
        <p:txBody>
          <a:bodyPr wrap="square">
            <a:spAutoFit/>
          </a:bodyPr>
          <a:lstStyle/>
          <a:p>
            <a:pPr algn="ctr">
              <a:lnSpc>
                <a:spcPct val="107000"/>
              </a:lnSpc>
              <a:spcAft>
                <a:spcPts val="800"/>
              </a:spcAft>
              <a:buNone/>
            </a:pPr>
            <a:r>
              <a:rPr lang="el-G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Μικρές αγγελίες</a:t>
            </a:r>
            <a:endParaRPr lang="el-CY"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Θέσεις εργασίας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Ζητείται κομμώτρια ή κομμωτής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Σύγχρονο κομμωτήριο στη Λεμεσό, περιοχή Κολωνακίου, απέναντι από την υπεραγορά  Σκλαβενίτης, αναζητά κομμώτρια ή κομμωτή με εμπειρία για πλήρη ή μερική απασχόληση. Απαραίτητη γνώση σε βαφές, ανταύγειες, χτενίσματα και κουρέματα.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Προσφέρονται:</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Ευχάριστο περιβάλλον</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Ανταγωνιστικός μισθός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Προμήθεια</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Δυνατότητα εξέλιξης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Πρόγευμα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Τηλέφωνο επικοινωνίας: 99202563</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Ώρες επικοινωνίας: 9:00-20:00</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Μπορείτε να στείλετε το βιογραφικό σας στο </a:t>
            </a:r>
            <a:r>
              <a:rPr lang="en-US" sz="16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mary</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yahoo</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gr</a:t>
            </a: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Τι θα πρέπει να συμπεριλάβετε στο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βιογραφικό</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σας; Όνομα, διεύθυνση, αριθμό τηλεφώνου, διεύθυνση ηλεκτρονικού ταχυδρομείου, ημερομηνία γέννησης, τόπο γέννησης, φύλο, εθνικότητα, οικογενειακή κατάσταση και επαγγελματική εμπειρία.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882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77AE-A3B2-5F79-E381-751202C0875B}"/>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FA7C5DE0-2298-3B12-2889-86A5B7695D67}"/>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1DE4A3D-261F-34BE-864B-ED48ACBA0CA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rgbClr val="00B050"/>
              </a:solidFill>
            </a:endParaRPr>
          </a:p>
          <a:p>
            <a:r>
              <a:rPr lang="el-GR" sz="2800" dirty="0">
                <a:solidFill>
                  <a:srgbClr val="00B050"/>
                </a:solidFill>
              </a:rPr>
              <a:t>Β΄ μέρος: σύντομος μονόλογος σε συνεχή λόγο (διάρκεια: 2 λεπτά)</a:t>
            </a:r>
            <a:br>
              <a:rPr lang="el-GR" sz="2800" dirty="0">
                <a:solidFill>
                  <a:srgbClr val="00B050"/>
                </a:solidFill>
              </a:rPr>
            </a:br>
            <a:endParaRPr lang="el-CY" sz="2800" dirty="0">
              <a:solidFill>
                <a:srgbClr val="00B050"/>
              </a:solidFill>
            </a:endParaRPr>
          </a:p>
        </p:txBody>
      </p:sp>
    </p:spTree>
    <p:extLst>
      <p:ext uri="{BB962C8B-B14F-4D97-AF65-F5344CB8AC3E}">
        <p14:creationId xmlns:p14="http://schemas.microsoft.com/office/powerpoint/2010/main" val="2762044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Να  περιγράψεις  το αγαπημένο  σου χόμπι.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Το αγαπημένο  μου χόμπι είναι το  ποδόσφαιρο. Κάθε  Δευτέρα  και  Πέμπτη  πηγαίνω στην  ακαδημία. Κάθε  Δευτέρα  και  Πέμπτη  πηγαίνω στο  γήπεδο. Όταν μεγαλώσω,  θα  γίνω ποδοσφαιριστής. </a:t>
            </a:r>
          </a:p>
        </p:txBody>
      </p:sp>
    </p:spTree>
    <p:extLst>
      <p:ext uri="{BB962C8B-B14F-4D97-AF65-F5344CB8AC3E}">
        <p14:creationId xmlns:p14="http://schemas.microsoft.com/office/powerpoint/2010/main" val="245153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Να  περιγράψεις  την καθημερινότητά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Ξυπνώ στις  6. Κάνω πρωινό,  κάνω μπάνιο, βουρτσίζω τα  δόντια μου και πηγαίνω στο σχολείο με  λεωφορείο. Στο σχολείο  κάνω  πολλά μαθήματα. Τα διαλείμματα τρώω,  πίνω νερό, πηγαίνω τουαλέτα και παίζω στην  αυλή. Μετά το σχολείο πηγαίνω στο σπίτι για  μεσημεριανό φαγητό. Κοιμάμαι και  διαβάζω.  </a:t>
            </a:r>
          </a:p>
        </p:txBody>
      </p:sp>
    </p:spTree>
    <p:extLst>
      <p:ext uri="{BB962C8B-B14F-4D97-AF65-F5344CB8AC3E}">
        <p14:creationId xmlns:p14="http://schemas.microsoft.com/office/powerpoint/2010/main" val="30414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5D44-83C1-0FD6-0DEC-D5E9C24276CF}"/>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4D73536-2CC3-DE15-A619-5ABDC80A4233}"/>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5F12F6D-9352-BD0D-6B8A-81B2E436EA1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rgbClr val="00B050"/>
              </a:solidFill>
            </a:endParaRPr>
          </a:p>
          <a:p>
            <a:r>
              <a:rPr lang="el-GR" sz="2800" dirty="0">
                <a:solidFill>
                  <a:srgbClr val="00B050"/>
                </a:solidFill>
              </a:rPr>
              <a:t>Γ΄ μέρος: παιχνίδι ρόλων ανάμεσα σε δύο εξεταζόμενους. (διάρκεια: 5 λεπτά επιπλέον 2 λεπτά χρόνος προετοιμασίας)</a:t>
            </a:r>
            <a:br>
              <a:rPr lang="el-GR" sz="2800" dirty="0">
                <a:solidFill>
                  <a:srgbClr val="00B050"/>
                </a:solidFill>
              </a:rPr>
            </a:br>
            <a:endParaRPr lang="el-CY" sz="2800" dirty="0">
              <a:solidFill>
                <a:srgbClr val="00B050"/>
              </a:solidFill>
            </a:endParaRPr>
          </a:p>
        </p:txBody>
      </p:sp>
    </p:spTree>
    <p:extLst>
      <p:ext uri="{BB962C8B-B14F-4D97-AF65-F5344CB8AC3E}">
        <p14:creationId xmlns:p14="http://schemas.microsoft.com/office/powerpoint/2010/main" val="1450663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305B31-3346-CA1E-B051-82EE4F2ECA0A}"/>
              </a:ext>
            </a:extLst>
          </p:cNvPr>
          <p:cNvSpPr>
            <a:spLocks noGrp="1"/>
          </p:cNvSpPr>
          <p:nvPr>
            <p:ph type="title"/>
          </p:nvPr>
        </p:nvSpPr>
        <p:spPr/>
        <p:txBody>
          <a:bodyPr/>
          <a:lstStyle/>
          <a:p>
            <a:r>
              <a:rPr lang="el-GR" dirty="0">
                <a:solidFill>
                  <a:srgbClr val="FF0000"/>
                </a:solidFill>
              </a:rPr>
              <a:t>Είστε δημοσιογράφος και παίρνετε  συνέντευξη από έναν  εκπαιδευτικό. </a:t>
            </a:r>
            <a:endParaRPr lang="el-CY" dirty="0">
              <a:solidFill>
                <a:srgbClr val="FF0000"/>
              </a:solidFill>
            </a:endParaRPr>
          </a:p>
        </p:txBody>
      </p:sp>
      <p:pic>
        <p:nvPicPr>
          <p:cNvPr id="1026" name="Picture 2" descr="Γυναίκα δημοσιογράφος συνέντευξη άνθρωπος κωμικό βιβλίο διάνυσμα Διάνυσμα  από ©AlexanderPokusay 109614230">
            <a:extLst>
              <a:ext uri="{FF2B5EF4-FFF2-40B4-BE49-F238E27FC236}">
                <a16:creationId xmlns:a16="http://schemas.microsoft.com/office/drawing/2014/main" id="{8E83BD11-91A5-C237-EC2E-5ED684614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24073"/>
            <a:ext cx="6415087"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BCB59B54-CDF0-7626-0143-FF4438C1B2AA}"/>
              </a:ext>
            </a:extLst>
          </p:cNvPr>
          <p:cNvSpPr/>
          <p:nvPr/>
        </p:nvSpPr>
        <p:spPr>
          <a:xfrm>
            <a:off x="7478486" y="2220686"/>
            <a:ext cx="3265714" cy="35487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a:t>
            </a:r>
            <a:r>
              <a:rPr lang="el-GR" baseline="30000" dirty="0"/>
              <a:t>ος</a:t>
            </a:r>
            <a:r>
              <a:rPr lang="el-GR" dirty="0"/>
              <a:t>  μαθητής  5  εύστοχες  ερωτήσεις.</a:t>
            </a:r>
          </a:p>
          <a:p>
            <a:pPr algn="ctr"/>
            <a:endParaRPr lang="el-GR" dirty="0"/>
          </a:p>
          <a:p>
            <a:pPr algn="ctr"/>
            <a:r>
              <a:rPr lang="el-GR" dirty="0"/>
              <a:t>2</a:t>
            </a:r>
            <a:r>
              <a:rPr lang="el-GR" baseline="30000" dirty="0"/>
              <a:t>ος</a:t>
            </a:r>
            <a:r>
              <a:rPr lang="el-GR" dirty="0"/>
              <a:t>  μαθητής  5 ολοκληρωμένες  απαντήσεις</a:t>
            </a:r>
          </a:p>
          <a:p>
            <a:pPr algn="ctr"/>
            <a:endParaRPr lang="el-CY" dirty="0"/>
          </a:p>
        </p:txBody>
      </p:sp>
    </p:spTree>
    <p:extLst>
      <p:ext uri="{BB962C8B-B14F-4D97-AF65-F5344CB8AC3E}">
        <p14:creationId xmlns:p14="http://schemas.microsoft.com/office/powerpoint/2010/main" val="4123808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9CFD2F-775D-62B7-0046-E0FC714BC2D7}"/>
              </a:ext>
            </a:extLst>
          </p:cNvPr>
          <p:cNvSpPr txBox="1"/>
          <p:nvPr/>
        </p:nvSpPr>
        <p:spPr>
          <a:xfrm>
            <a:off x="566058" y="357550"/>
            <a:ext cx="10341428" cy="6142900"/>
          </a:xfrm>
          <a:prstGeom prst="rect">
            <a:avLst/>
          </a:prstGeom>
          <a:noFill/>
        </p:spPr>
        <p:txBody>
          <a:bodyPr wrap="square">
            <a:spAutoFit/>
          </a:bodyPr>
          <a:lstStyle/>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Πώς</a:t>
            </a:r>
            <a:r>
              <a:rPr lang="el-GR" sz="4400" b="0" i="0" dirty="0">
                <a:solidFill>
                  <a:srgbClr val="0A0A0A"/>
                </a:solidFill>
                <a:effectLst/>
                <a:latin typeface="Google Sans"/>
              </a:rPr>
              <a:t> λέγεστε;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Πόσα</a:t>
            </a:r>
            <a:r>
              <a:rPr lang="el-GR" sz="4400" b="0" i="0" dirty="0">
                <a:solidFill>
                  <a:srgbClr val="0A0A0A"/>
                </a:solidFill>
                <a:effectLst/>
                <a:latin typeface="Google Sans"/>
              </a:rPr>
              <a:t> χρόνια εργάζεστε ως δάσκαλος/α;</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Σε</a:t>
            </a:r>
            <a:r>
              <a:rPr lang="el-GR" sz="4400" b="0" i="0" dirty="0">
                <a:solidFill>
                  <a:srgbClr val="0A0A0A"/>
                </a:solidFill>
                <a:effectLst/>
                <a:latin typeface="Google Sans"/>
              </a:rPr>
              <a:t> ποιο σχολείο δουλεύετε;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Από</a:t>
            </a:r>
            <a:r>
              <a:rPr lang="el-GR" sz="4400" b="0" i="0" dirty="0">
                <a:solidFill>
                  <a:srgbClr val="0A0A0A"/>
                </a:solidFill>
                <a:effectLst/>
                <a:latin typeface="Google Sans"/>
              </a:rPr>
              <a:t> πού είστε;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Σας</a:t>
            </a:r>
            <a:r>
              <a:rPr lang="el-GR" sz="4400" b="0" i="0" dirty="0">
                <a:solidFill>
                  <a:srgbClr val="0A0A0A"/>
                </a:solidFill>
                <a:effectLst/>
                <a:latin typeface="Google Sans"/>
              </a:rPr>
              <a:t> αρέσει η δουλειά σας;</a:t>
            </a:r>
          </a:p>
        </p:txBody>
      </p:sp>
    </p:spTree>
    <p:extLst>
      <p:ext uri="{BB962C8B-B14F-4D97-AF65-F5344CB8AC3E}">
        <p14:creationId xmlns:p14="http://schemas.microsoft.com/office/powerpoint/2010/main" val="2956239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D3C24-F4B4-9210-580D-015D5DA27837}"/>
              </a:ext>
            </a:extLst>
          </p:cNvPr>
          <p:cNvSpPr txBox="1"/>
          <p:nvPr/>
        </p:nvSpPr>
        <p:spPr>
          <a:xfrm>
            <a:off x="7471274" y="1089096"/>
            <a:ext cx="4082143" cy="4679807"/>
          </a:xfrm>
          <a:prstGeom prst="rect">
            <a:avLst/>
          </a:prstGeom>
          <a:noFill/>
        </p:spPr>
        <p:txBody>
          <a:bodyPr wrap="square">
            <a:spAutoFit/>
          </a:bodyPr>
          <a:lstStyle/>
          <a:p>
            <a:pPr algn="just">
              <a:lnSpc>
                <a:spcPct val="107000"/>
              </a:lnSpc>
              <a:spcAft>
                <a:spcPts val="800"/>
              </a:spcAft>
              <a:buNone/>
            </a:pPr>
            <a:r>
              <a:rPr lang="el-G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Συζητάτε μεταξύ σας για το επάγγελμα που θα θέλατε να κάνετε, π.χ. ποιο είναι το επάγγελμα, σύντομη περιγραφή του επαγγέλματος και του χώρου εργασίας, γιατί σας αρέσει, πρέπει να σπουδάσετε για να το ακολουθήσετε;</a:t>
            </a:r>
            <a:endParaRPr lang="el-CY"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chool discuss - 97 χιλιάδες εικόνες, εικονογραφήσεις και φωτογραφίες στοκ  χωρίς δικαιώματα | Shutterstock">
            <a:extLst>
              <a:ext uri="{FF2B5EF4-FFF2-40B4-BE49-F238E27FC236}">
                <a16:creationId xmlns:a16="http://schemas.microsoft.com/office/drawing/2014/main" id="{4960A83F-C83B-9628-BC4A-638352544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19"/>
          <a:stretch>
            <a:fillRect/>
          </a:stretch>
        </p:blipFill>
        <p:spPr bwMode="auto">
          <a:xfrm>
            <a:off x="638583" y="388695"/>
            <a:ext cx="6448017" cy="621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1320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3EAA2-E4E8-1F45-8F83-2D473F370B00}"/>
              </a:ext>
            </a:extLst>
          </p:cNvPr>
          <p:cNvSpPr>
            <a:spLocks noGrp="1"/>
          </p:cNvSpPr>
          <p:nvPr>
            <p:ph idx="1"/>
          </p:nvPr>
        </p:nvSpPr>
        <p:spPr>
          <a:xfrm>
            <a:off x="838200" y="889454"/>
            <a:ext cx="10515600" cy="4351338"/>
          </a:xfrm>
        </p:spPr>
        <p:txBody>
          <a:bodyPr>
            <a:normAutofit lnSpcReduction="10000"/>
          </a:bodyPr>
          <a:lstStyle/>
          <a:p>
            <a:pPr marL="0" indent="0">
              <a:buNone/>
            </a:pPr>
            <a:r>
              <a:rPr lang="el-GR" dirty="0">
                <a:solidFill>
                  <a:srgbClr val="00B050"/>
                </a:solidFill>
              </a:rPr>
              <a:t>Ποιο επάγγελμα  θα   ήθελες  να κάνεις;</a:t>
            </a:r>
          </a:p>
          <a:p>
            <a:pPr marL="0" indent="0">
              <a:buNone/>
            </a:pPr>
            <a:r>
              <a:rPr lang="el-GR" dirty="0"/>
              <a:t>Θα  ήθελα  να  γίνω …………………………</a:t>
            </a:r>
          </a:p>
          <a:p>
            <a:pPr marL="0" indent="0">
              <a:buNone/>
            </a:pPr>
            <a:r>
              <a:rPr lang="el-GR" dirty="0">
                <a:solidFill>
                  <a:srgbClr val="00B050"/>
                </a:solidFill>
              </a:rPr>
              <a:t>Γιατί;</a:t>
            </a:r>
          </a:p>
          <a:p>
            <a:pPr marL="0" indent="0">
              <a:buNone/>
            </a:pPr>
            <a:r>
              <a:rPr lang="el-GR" dirty="0"/>
              <a:t>Κάθε  πρωί  θα πήγαινα  …………..…………………….</a:t>
            </a:r>
          </a:p>
          <a:p>
            <a:pPr marL="0" indent="0">
              <a:buNone/>
            </a:pPr>
            <a:r>
              <a:rPr lang="el-GR" dirty="0"/>
              <a:t>Μου αρέσει να …………………………</a:t>
            </a:r>
          </a:p>
          <a:p>
            <a:pPr marL="0" indent="0">
              <a:buNone/>
            </a:pPr>
            <a:r>
              <a:rPr lang="el-GR" dirty="0"/>
              <a:t>Αυτή η  δουλεία είναι   ……………………………</a:t>
            </a:r>
          </a:p>
          <a:p>
            <a:pPr marL="0" indent="0">
              <a:buNone/>
            </a:pPr>
            <a:r>
              <a:rPr lang="el-GR" dirty="0">
                <a:solidFill>
                  <a:srgbClr val="00B050"/>
                </a:solidFill>
              </a:rPr>
              <a:t>Πρέπει  να  σπουδάσεις;</a:t>
            </a:r>
          </a:p>
          <a:p>
            <a:pPr marL="0" indent="0">
              <a:buNone/>
            </a:pPr>
            <a:r>
              <a:rPr lang="el-GR" dirty="0"/>
              <a:t>Ναι, μετά το σχολείο  πρέπει να  πάω  στο πανεπιστήμιο.</a:t>
            </a:r>
          </a:p>
          <a:p>
            <a:pPr marL="0" indent="0">
              <a:buNone/>
            </a:pPr>
            <a:r>
              <a:rPr lang="el-GR" dirty="0"/>
              <a:t>Ναι, μετά το σχολείο  πρέπει να  πάω  στο κολλέγιο.</a:t>
            </a:r>
          </a:p>
          <a:p>
            <a:endParaRPr lang="el-CY" dirty="0"/>
          </a:p>
        </p:txBody>
      </p:sp>
    </p:spTree>
    <p:extLst>
      <p:ext uri="{BB962C8B-B14F-4D97-AF65-F5344CB8AC3E}">
        <p14:creationId xmlns:p14="http://schemas.microsoft.com/office/powerpoint/2010/main" val="429508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6FCC2D1-10A7-CDF4-8BFE-3AE1FB23FE8D}"/>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μαθητής. Όταν μεγαλώσω, θέλω να γίνω γιατρός.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43A5F7DB-D44B-4466-6337-ADE98D8AEACD}"/>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19167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FCAE-C29A-4298-23EB-6541C6F878B4}"/>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C7ACFA5-9384-09F1-8504-FC91F3EBAE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000BDF8-5966-7C19-2FF5-DF8AA2FEEF6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2</a:t>
            </a:r>
            <a:r>
              <a:rPr lang="el-GR" sz="4000" baseline="30000" dirty="0">
                <a:solidFill>
                  <a:srgbClr val="FF0000"/>
                </a:solidFill>
              </a:rPr>
              <a:t>Ο</a:t>
            </a:r>
            <a:r>
              <a:rPr lang="el-GR" sz="4000" dirty="0">
                <a:solidFill>
                  <a:srgbClr val="FF0000"/>
                </a:solidFill>
              </a:rPr>
              <a:t> κείμενο</a:t>
            </a:r>
          </a:p>
          <a:p>
            <a:pPr algn="ctr"/>
            <a:r>
              <a:rPr lang="en-US" b="1" cap="small" dirty="0">
                <a:solidFill>
                  <a:srgbClr val="FF0000"/>
                </a:solidFill>
              </a:rPr>
              <a:t>ΑΤΟΜΙΚΟ ΔΕΛΤΙΟ ΜΑΘΗΤΗ/ΜΑΘΗΤΡΙΑΣ</a:t>
            </a:r>
            <a:endParaRPr lang="en-US" dirty="0">
              <a:solidFill>
                <a:srgbClr val="FF0000"/>
              </a:solidFill>
            </a:endParaRPr>
          </a:p>
        </p:txBody>
      </p:sp>
      <p:sp>
        <p:nvSpPr>
          <p:cNvPr id="3" name="Ορθογώνιο: Στρογγύλεμα γωνιών 2">
            <a:extLst>
              <a:ext uri="{FF2B5EF4-FFF2-40B4-BE49-F238E27FC236}">
                <a16:creationId xmlns:a16="http://schemas.microsoft.com/office/drawing/2014/main" id="{27594A19-D17F-D4D4-F856-DA29FA77A41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43E77478-1C66-F983-19F4-FFDFAEF852D7}"/>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31836611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244C4-D589-5318-8705-625A2429C44E}"/>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5CAB730-40D7-A17A-233D-BD2CE8583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B94BF6-F779-795A-D938-53B2B49B4768}"/>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μαθήτρια. Όταν μεγαλώσω, θέλω να γίνω δικηγόρος.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56FB5372-14AC-6E62-6E08-CAC307C3F27F}"/>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40465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E4B58-21EA-3547-2AC2-7F5336E41CE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BED3E84E-9575-C181-C78C-C9A07B3C8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8AC0C3A-1631-96D0-67ED-B2AE036A4B03}"/>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μαθήτρια. Όταν μεγαλώσω, θέλω να γίνω δασκάλα.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75A2548C-698E-BB9F-E96A-06F3F6845F6E}"/>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228649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165E8-D3F4-5152-709B-380F754CFF3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54F062-ECEE-892C-4510-197957A12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0149358-9930-2DFE-0B83-E747ED62F6CA}"/>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Για να βρω δουλειά πρέπει να στείλω _____.</a:t>
            </a:r>
            <a:endParaRPr lang="el-CY" sz="2000" dirty="0"/>
          </a:p>
        </p:txBody>
      </p:sp>
      <p:sp>
        <p:nvSpPr>
          <p:cNvPr id="3" name="Ορθογώνιο: Στρογγύλεμα γωνιών 2">
            <a:extLst>
              <a:ext uri="{FF2B5EF4-FFF2-40B4-BE49-F238E27FC236}">
                <a16:creationId xmlns:a16="http://schemas.microsoft.com/office/drawing/2014/main" id="{FC2FE6B7-85C4-08D8-6FE8-C07429B5B1A9}"/>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εργασία</a:t>
            </a:r>
          </a:p>
          <a:p>
            <a:r>
              <a:rPr lang="el-GR" sz="3200" dirty="0"/>
              <a:t>Β. δουλειά</a:t>
            </a:r>
          </a:p>
          <a:p>
            <a:r>
              <a:rPr lang="el-GR" sz="3200" dirty="0"/>
              <a:t>Γ. βιογραφικό </a:t>
            </a:r>
            <a:endParaRPr lang="el-CY" sz="3200" dirty="0"/>
          </a:p>
        </p:txBody>
      </p:sp>
    </p:spTree>
    <p:extLst>
      <p:ext uri="{BB962C8B-B14F-4D97-AF65-F5344CB8AC3E}">
        <p14:creationId xmlns:p14="http://schemas.microsoft.com/office/powerpoint/2010/main" val="34654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4A56-1133-B72A-D5BD-AE99FC5E077A}"/>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197A07D8-364B-4240-5480-B0C2BB200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98A4342-6F5E-CABF-F1E5-CE122E5450CE}"/>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Δεν τελείωσε ακόμα τις σπουδές του. Είναι ____ . </a:t>
            </a:r>
            <a:endParaRPr lang="el-CY" sz="2000" dirty="0"/>
          </a:p>
        </p:txBody>
      </p:sp>
      <p:sp>
        <p:nvSpPr>
          <p:cNvPr id="3" name="Ορθογώνιο: Στρογγύλεμα γωνιών 2">
            <a:extLst>
              <a:ext uri="{FF2B5EF4-FFF2-40B4-BE49-F238E27FC236}">
                <a16:creationId xmlns:a16="http://schemas.microsoft.com/office/drawing/2014/main" id="{C1E6C7B1-3853-30CF-770A-D46A2EB255BC}"/>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μαθητής</a:t>
            </a:r>
          </a:p>
          <a:p>
            <a:r>
              <a:rPr lang="el-GR" sz="3200" dirty="0"/>
              <a:t>Β. φοιτητής</a:t>
            </a:r>
          </a:p>
          <a:p>
            <a:r>
              <a:rPr lang="el-GR" sz="3200" dirty="0"/>
              <a:t>Γ. δάσκαλος </a:t>
            </a:r>
            <a:endParaRPr lang="el-CY" sz="3200" dirty="0"/>
          </a:p>
        </p:txBody>
      </p:sp>
    </p:spTree>
    <p:extLst>
      <p:ext uri="{BB962C8B-B14F-4D97-AF65-F5344CB8AC3E}">
        <p14:creationId xmlns:p14="http://schemas.microsoft.com/office/powerpoint/2010/main" val="35112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DB561-9B33-0CDA-F699-3E7857E0552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44887A5-9BF7-0756-87E4-34DB2D22F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F0013D7-3CFA-9707-7D15-9747B11AB8C0}"/>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el-GR" dirty="0"/>
              <a:t>Βιογραφικό </a:t>
            </a:r>
          </a:p>
          <a:p>
            <a:pPr marL="342900" indent="-342900" algn="ctr">
              <a:buAutoNum type="arabicPeriod"/>
            </a:pPr>
            <a:r>
              <a:rPr lang="el-GR" dirty="0"/>
              <a:t>Επιστολή παραίτησης</a:t>
            </a:r>
          </a:p>
          <a:p>
            <a:pPr marL="342900" indent="-342900" algn="ctr">
              <a:buAutoNum type="arabicPeriod"/>
            </a:pPr>
            <a:r>
              <a:rPr lang="el-GR" dirty="0"/>
              <a:t> Ταυτότητα </a:t>
            </a:r>
            <a:endParaRPr lang="el-CY" sz="2000" dirty="0"/>
          </a:p>
        </p:txBody>
      </p:sp>
      <p:sp>
        <p:nvSpPr>
          <p:cNvPr id="3" name="Ορθογώνιο: Στρογγύλεμα γωνιών 2">
            <a:extLst>
              <a:ext uri="{FF2B5EF4-FFF2-40B4-BE49-F238E27FC236}">
                <a16:creationId xmlns:a16="http://schemas.microsoft.com/office/drawing/2014/main" id="{B3987B59-A62A-CBAB-3DA9-93BE88DD80B9}"/>
              </a:ext>
            </a:extLst>
          </p:cNvPr>
          <p:cNvSpPr/>
          <p:nvPr/>
        </p:nvSpPr>
        <p:spPr>
          <a:xfrm>
            <a:off x="5691335" y="174172"/>
            <a:ext cx="6370036" cy="62411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a:t>Μαρία Γεωργίου  </a:t>
            </a:r>
            <a:br>
              <a:rPr lang="el-GR" dirty="0"/>
            </a:br>
            <a:r>
              <a:rPr lang="el-GR" dirty="0"/>
              <a:t>Αγάπης 3, 1023 Λευκωσία </a:t>
            </a:r>
            <a:endParaRPr lang="el-CY" dirty="0"/>
          </a:p>
          <a:p>
            <a:r>
              <a:rPr lang="el-GR" dirty="0"/>
              <a:t>7/12/2025</a:t>
            </a:r>
            <a:endParaRPr lang="el-CY" dirty="0"/>
          </a:p>
          <a:p>
            <a:r>
              <a:rPr lang="el-GR" dirty="0"/>
              <a:t>Προς: </a:t>
            </a:r>
            <a:r>
              <a:rPr lang="en-US" dirty="0"/>
              <a:t>Epic</a:t>
            </a:r>
            <a:br>
              <a:rPr lang="el-GR" dirty="0"/>
            </a:br>
            <a:r>
              <a:rPr lang="el-GR" dirty="0"/>
              <a:t>Προς: Αντρέα Γεωργίου  </a:t>
            </a:r>
            <a:br>
              <a:rPr lang="el-GR" dirty="0"/>
            </a:br>
            <a:r>
              <a:rPr lang="el-GR" dirty="0"/>
              <a:t>Θέμα: _______________________</a:t>
            </a:r>
            <a:endParaRPr lang="el-CY" dirty="0"/>
          </a:p>
          <a:p>
            <a:r>
              <a:rPr lang="el-GR" dirty="0"/>
              <a:t>Αξιότιμε κ. Γεωργίου,</a:t>
            </a:r>
            <a:endParaRPr lang="el-CY" dirty="0"/>
          </a:p>
          <a:p>
            <a:r>
              <a:rPr lang="el-GR" dirty="0"/>
              <a:t>Με αυτήν την επιστολή, σας ενημερώνω ότι παραιτούμαι από τη θέση μου ως πωλητής. Κάθε μέρα δουλεύω από τις 7 το πρωί μέχρι τις 8:00 το βράδυ. Δεν μπορώ να κάνω διάλειμμα. Δεν μπορώ να φάω. Δεν μπορώ να πάω τουαλέτα. Εγώ απαντώ τα τηλέφωνα, εγώ εξυπηρετώ τους πελάτες, εγώ καθαρίζω το βράδυ το μαγαζί. </a:t>
            </a:r>
            <a:endParaRPr lang="el-CY" dirty="0"/>
          </a:p>
          <a:p>
            <a:r>
              <a:rPr lang="el-GR" dirty="0"/>
              <a:t>Η τελευταία μου ημέρα εργασίας θα είναι στις 14/12/2025.</a:t>
            </a:r>
            <a:endParaRPr lang="el-CY" dirty="0"/>
          </a:p>
          <a:p>
            <a:r>
              <a:rPr lang="el-GR" dirty="0"/>
              <a:t>Ευχαριστώ για τη συνεργασία.</a:t>
            </a:r>
            <a:endParaRPr lang="el-CY" dirty="0"/>
          </a:p>
          <a:p>
            <a:r>
              <a:rPr lang="el-GR" dirty="0"/>
              <a:t>Με εκτίμηση,</a:t>
            </a:r>
            <a:endParaRPr lang="el-CY" dirty="0"/>
          </a:p>
          <a:p>
            <a:r>
              <a:rPr lang="el-GR" dirty="0"/>
              <a:t>Μ.Γ.</a:t>
            </a:r>
            <a:endParaRPr lang="el-CY" dirty="0"/>
          </a:p>
          <a:p>
            <a:r>
              <a:rPr lang="el-GR" dirty="0"/>
              <a:t>Μαρία Γεωργίου  </a:t>
            </a:r>
            <a:endParaRPr lang="el-CY" dirty="0"/>
          </a:p>
          <a:p>
            <a:endParaRPr lang="el-CY" sz="3200" dirty="0"/>
          </a:p>
        </p:txBody>
      </p:sp>
    </p:spTree>
    <p:extLst>
      <p:ext uri="{BB962C8B-B14F-4D97-AF65-F5344CB8AC3E}">
        <p14:creationId xmlns:p14="http://schemas.microsoft.com/office/powerpoint/2010/main" val="310602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D7266-CFA9-8ACB-320F-B697E18DCBE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930FBF9-D9A3-CA1E-4E2A-783EC5AEC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057ED6C-288A-D682-8BD4-793CD4B4ECFA}"/>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δάσκαλοι  έχουν  σταθερό _________, 7:45-13:05.</a:t>
            </a:r>
          </a:p>
        </p:txBody>
      </p:sp>
      <p:sp>
        <p:nvSpPr>
          <p:cNvPr id="4" name="Ορθογώνιο: Στρογγύλεμα γωνιών 3">
            <a:extLst>
              <a:ext uri="{FF2B5EF4-FFF2-40B4-BE49-F238E27FC236}">
                <a16:creationId xmlns:a16="http://schemas.microsoft.com/office/drawing/2014/main" id="{B5B4BEA7-C8F8-4F6A-850A-19247282126B}"/>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Tree>
    <p:extLst>
      <p:ext uri="{BB962C8B-B14F-4D97-AF65-F5344CB8AC3E}">
        <p14:creationId xmlns:p14="http://schemas.microsoft.com/office/powerpoint/2010/main" val="1381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ED924-4F46-D13B-C988-D123E9E17A2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5AF6B363-AE1D-6716-F0D6-41CBDB559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7163B80-490F-A6FB-1070-4C4EFAA3E938}"/>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 Πέτρος  είναι  δάσκαλος. Αύριο θα  πάρει τον  ______ του.  Θα πάρει 1700 ευρώ.</a:t>
            </a:r>
          </a:p>
        </p:txBody>
      </p:sp>
      <p:sp>
        <p:nvSpPr>
          <p:cNvPr id="4" name="Ορθογώνιο: Στρογγύλεμα γωνιών 3">
            <a:extLst>
              <a:ext uri="{FF2B5EF4-FFF2-40B4-BE49-F238E27FC236}">
                <a16:creationId xmlns:a16="http://schemas.microsoft.com/office/drawing/2014/main" id="{4BA19270-EE69-3304-F490-58C1AAAB0F54}"/>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Tree>
    <p:extLst>
      <p:ext uri="{BB962C8B-B14F-4D97-AF65-F5344CB8AC3E}">
        <p14:creationId xmlns:p14="http://schemas.microsoft.com/office/powerpoint/2010/main" val="36600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967B-C633-AC16-E656-328B24EF58F3}"/>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6ABE24AF-6E2C-CCFD-D740-82E59DB38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B097766-38E5-72F4-D521-2C0CD2609838}"/>
              </a:ext>
            </a:extLst>
          </p:cNvPr>
          <p:cNvSpPr/>
          <p:nvPr/>
        </p:nvSpPr>
        <p:spPr>
          <a:xfrm>
            <a:off x="642257" y="3429000"/>
            <a:ext cx="3189514" cy="2111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______ των δασκάλων περιλαμβάνουν τις μεγάλες σχολικές ______(καλοκαίρι, Χριστούγεννα, Πάσχα), καθώς και τις επίσημες αργίες.</a:t>
            </a:r>
          </a:p>
        </p:txBody>
      </p:sp>
      <p:sp>
        <p:nvSpPr>
          <p:cNvPr id="4" name="Ορθογώνιο: Στρογγύλεμα γωνιών 3">
            <a:extLst>
              <a:ext uri="{FF2B5EF4-FFF2-40B4-BE49-F238E27FC236}">
                <a16:creationId xmlns:a16="http://schemas.microsoft.com/office/drawing/2014/main" id="{36F8AEBD-E5E5-6CEE-3A93-D4CB3ADA8040}"/>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
        <p:nvSpPr>
          <p:cNvPr id="3" name="Rectangle 1">
            <a:extLst>
              <a:ext uri="{FF2B5EF4-FFF2-40B4-BE49-F238E27FC236}">
                <a16:creationId xmlns:a16="http://schemas.microsoft.com/office/drawing/2014/main" id="{E5BF905E-6CA8-85B5-9020-B5A681DCE1D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1200" b="0" i="0" u="none" strike="noStrike" cap="none" normalizeH="0" baseline="0">
                <a:ln>
                  <a:noFill/>
                </a:ln>
                <a:solidFill>
                  <a:srgbClr val="0A0A0A"/>
                </a:solidFill>
                <a:effectLst/>
                <a:latin typeface="Google Sans"/>
              </a:rPr>
              <a:t>Οι </a:t>
            </a:r>
            <a:r>
              <a:rPr kumimoji="0" lang="el-CY" altLang="el-CY" sz="1200" b="1" i="0" u="none" strike="noStrike" cap="none" normalizeH="0" baseline="0">
                <a:ln>
                  <a:noFill/>
                </a:ln>
                <a:solidFill>
                  <a:srgbClr val="0A0A0A"/>
                </a:solidFill>
                <a:effectLst/>
                <a:latin typeface="Google Sans"/>
              </a:rPr>
              <a:t>διακοπές των εκπαιδευτικών</a:t>
            </a:r>
            <a:r>
              <a:rPr kumimoji="0" lang="el-CY" altLang="el-CY" sz="1200" b="0" i="0" u="none" strike="noStrike" cap="none" normalizeH="0" baseline="0">
                <a:ln>
                  <a:noFill/>
                </a:ln>
                <a:solidFill>
                  <a:srgbClr val="0A0A0A"/>
                </a:solidFill>
                <a:effectLst/>
                <a:latin typeface="Google Sans"/>
              </a:rPr>
              <a:t> περιλαμβάνουν τις μεγάλες σχολικές διακοπές (καλοκαίρι, Χριστούγεννα, Πάσχα), καθώς και τις επίσημες αργίες.</a:t>
            </a:r>
            <a:endParaRPr kumimoji="0" lang="el-CY" altLang="el-CY"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CY" altLang="el-CY" sz="1800" b="0" i="0" u="none" strike="noStrike" cap="none" normalizeH="0" baseline="0">
                <a:ln>
                  <a:noFill/>
                </a:ln>
                <a:solidFill>
                  <a:schemeClr val="tx1"/>
                </a:solidFill>
                <a:effectLst/>
                <a:latin typeface="Arial" panose="020B0604020202020204" pitchFamily="34" charset="0"/>
              </a:rPr>
            </a:br>
            <a:endParaRPr kumimoji="0" lang="el-CY" altLang="el-CY"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62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3EA29-0984-D756-5398-2412D2B65808}"/>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FAE446A-25AA-139F-A733-233163776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B57787C-652F-0342-C2AA-0CB12FB06711}"/>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Είναι  σερβιτόρος. Κάνει μια  ________ δουλεία.</a:t>
            </a:r>
          </a:p>
        </p:txBody>
      </p:sp>
      <p:graphicFrame>
        <p:nvGraphicFramePr>
          <p:cNvPr id="6" name="Γράφημα 5">
            <a:extLst>
              <a:ext uri="{FF2B5EF4-FFF2-40B4-BE49-F238E27FC236}">
                <a16:creationId xmlns:a16="http://schemas.microsoft.com/office/drawing/2014/main" id="{0EB2EC6C-76B8-2E2C-9AE5-D9A8D2D4F9F0}"/>
              </a:ext>
            </a:extLst>
          </p:cNvPr>
          <p:cNvGraphicFramePr/>
          <p:nvPr>
            <p:extLst>
              <p:ext uri="{D42A27DB-BD31-4B8C-83A1-F6EECF244321}">
                <p14:modId xmlns:p14="http://schemas.microsoft.com/office/powerpoint/2010/main" val="3201907939"/>
              </p:ext>
            </p:extLst>
          </p:nvPr>
        </p:nvGraphicFramePr>
        <p:xfrm>
          <a:off x="6324600" y="1099458"/>
          <a:ext cx="4669971" cy="4178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8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781E-D833-EE7E-8490-54D73CF1295B}"/>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9FF2B70-932A-F0A7-6330-5D3C3DA7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C7CA17B-4445-DA5A-57B2-21138D264AA6}"/>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-Πότε ξεκινούν οι ________;</a:t>
            </a:r>
          </a:p>
          <a:p>
            <a:pPr algn="ctr"/>
            <a:r>
              <a:rPr lang="el-GR" dirty="0"/>
              <a:t>-Από τις 2 Ιουνίου 2026 έως και τις 30 Ιουνίου 2026. </a:t>
            </a:r>
          </a:p>
        </p:txBody>
      </p:sp>
      <p:sp>
        <p:nvSpPr>
          <p:cNvPr id="4" name="Ορθογώνιο: Στρογγύλεμα γωνιών 3">
            <a:extLst>
              <a:ext uri="{FF2B5EF4-FFF2-40B4-BE49-F238E27FC236}">
                <a16:creationId xmlns:a16="http://schemas.microsoft.com/office/drawing/2014/main" id="{B5986570-B243-0DF8-D3E3-1E043C7425D4}"/>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22928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253</TotalTime>
  <Words>2186</Words>
  <Application>Microsoft Office PowerPoint</Application>
  <PresentationFormat>Ευρεία οθόνη</PresentationFormat>
  <Paragraphs>490</Paragraphs>
  <Slides>104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104</vt:i4>
      </vt:variant>
    </vt:vector>
  </HeadingPairs>
  <TitlesOfParts>
    <vt:vector size="111" baseType="lpstr">
      <vt:lpstr>Aptos</vt:lpstr>
      <vt:lpstr>Aptos Display</vt:lpstr>
      <vt:lpstr>Arial</vt:lpstr>
      <vt:lpstr>Calibri</vt:lpstr>
      <vt:lpstr>Google Sans</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Πώς σε λένε;</vt:lpstr>
      <vt:lpstr>Πόσων  χρονών  είσαι ;</vt:lpstr>
      <vt:lpstr>Από  πού είσαι;</vt:lpstr>
      <vt:lpstr>Πες  μας λίγα  λόγια  για τη  χώρα  σου.</vt:lpstr>
      <vt:lpstr>Πού  μένεις;</vt:lpstr>
      <vt:lpstr>Πες  μας λίγα  λόγια  για  τη γειτονιά σου.</vt:lpstr>
      <vt:lpstr>Πες μας  λίγα  λόγια  για την  οικογένειά σου.</vt:lpstr>
      <vt:lpstr>Σε ποια  τάξη  πηγαίνεις;</vt:lpstr>
      <vt:lpstr>Ποιο  είναι το αγαπημένο σου  μάθημα; Γιατί;</vt:lpstr>
      <vt:lpstr>Ποιος  είναι  ο καλύτερός  σου  φίλος   στο σχολείο;</vt:lpstr>
      <vt:lpstr>Ποια  είναι  η καλύτερή  σου  φίλη   στο σχολείο;</vt:lpstr>
      <vt:lpstr>Παρουσίαση του PowerPoint</vt:lpstr>
      <vt:lpstr>Τι  δουλεία κάνει ο  μπαμπάς σου;</vt:lpstr>
      <vt:lpstr>Τι  δουλεία κάνει η  μαμά σου;</vt:lpstr>
      <vt:lpstr>Πώς είναι ο  αδερφός σου;</vt:lpstr>
      <vt:lpstr>Πώς είναι η  αδερφή σου;</vt:lpstr>
      <vt:lpstr>Παρουσίαση του PowerPoint</vt:lpstr>
      <vt:lpstr>Έχεις  πάει  ποτέ  σε συναυλία; Σου  αρέσουν οι συναυλίες;</vt:lpstr>
      <vt:lpstr>Σου  αρέσει η  μουσική;</vt:lpstr>
      <vt:lpstr>Τι μουσική  σου  αρέσει;</vt:lpstr>
      <vt:lpstr>Ποιος  είναι ο  αγαπημένος  σου τραγουδιστής;</vt:lpstr>
      <vt:lpstr>Παίζεις  κάποιο  μουσικό  όργανο;</vt:lpstr>
      <vt:lpstr>Παρουσίαση του PowerPoint</vt:lpstr>
      <vt:lpstr>Να  περιγράψεις  το αγαπημένο  σου χόμπι.</vt:lpstr>
      <vt:lpstr>Να  περιγράψεις  την καθημερινότητά  σου.</vt:lpstr>
      <vt:lpstr>Παρουσίαση του PowerPoint</vt:lpstr>
      <vt:lpstr>Είστε δημοσιογράφος και παίρνετε  συνέντευξη από έναν  εκπαιδευτικό. </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ΕΛΕΝΗ ΧΑΡΑΛΑΜΠΟΥΣ</cp:lastModifiedBy>
  <cp:revision>105</cp:revision>
  <dcterms:created xsi:type="dcterms:W3CDTF">2025-12-04T18:31:14Z</dcterms:created>
  <dcterms:modified xsi:type="dcterms:W3CDTF">2026-01-06T18:51:27Z</dcterms:modified>
</cp:coreProperties>
</file>